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660FE2C-0A26-4C2E-AF45-5AF41800C8E2}">
  <a:tblStyle styleId="{8660FE2C-0A26-4C2E-AF45-5AF41800C8E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36" Type="http://schemas.openxmlformats.org/officeDocument/2006/relationships/slide" Target="slides/slide30.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youtube.com/watch?v=wmDMA84bk18&amp;t=5s" TargetMode="External"/><Relationship Id="rId3" Type="http://schemas.openxmlformats.org/officeDocument/2006/relationships/hyperlink" Target="https://www.who.int/publications/i/item/9789240063600"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disabilityjustice.org/the-closing-of-willowbrook/" TargetMode="External"/><Relationship Id="rId3" Type="http://schemas.openxmlformats.org/officeDocument/2006/relationships/hyperlink" Target="https://disabilityjustice.org/the-closing-of-willowbrook/" TargetMode="External"/><Relationship Id="rId4" Type="http://schemas.openxmlformats.org/officeDocument/2006/relationships/hyperlink" Target="https://video.alexanderstreet.com/watch/willowbrook-the-last-great-disgrace" TargetMode="External"/><Relationship Id="rId5" Type="http://schemas.openxmlformats.org/officeDocument/2006/relationships/hyperlink" Target="https://www.youtube.com/watch?v=5F7CrMAwCw4" TargetMode="External"/><Relationship Id="rId6" Type="http://schemas.openxmlformats.org/officeDocument/2006/relationships/hyperlink" Target="https://youtu.be/ev80qEtp2u4?si=R4uiS6ZsMgpTQd8j" TargetMode="Externa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www.dol.gov/agencies/whd/fact-sheets/39-14c-subminimum-wage#:~:text=Section%2014(c)%20of%20the%20FLSA%20authorizes%20employers%2C%20after,and%20correctional%20parole%20or%20probation" TargetMode="External"/><Relationship Id="rId3" Type="http://schemas.openxmlformats.org/officeDocument/2006/relationships/hyperlink" Target="https://www.ncd.gov/report/national-council-on-disability-report-on-subminimum-wage-and-supported-employment/" TargetMode="External"/><Relationship Id="rId4" Type="http://schemas.openxmlformats.org/officeDocument/2006/relationships/hyperlink" Target="https://www.newamerica.org/education-policy/reports/the-use-of-subminimum-wage-for-disabled-workers-across-the-us/" TargetMode="External"/><Relationship Id="rId5" Type="http://schemas.openxmlformats.org/officeDocument/2006/relationships/hyperlink" Target="https://www.youtube.com/watch?v=c07Olr-U0SA" TargetMode="External"/><Relationship Id="rId6" Type="http://schemas.openxmlformats.org/officeDocument/2006/relationships/hyperlink" Target="https://www.youtube.com/watch?v=0XacPvTKEBg" TargetMode="External"/><Relationship Id="rId7" Type="http://schemas.openxmlformats.org/officeDocument/2006/relationships/hyperlink" Target="https://www.youtube.com/watch?v=4MKrPXtarPM"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35c7e022233_0_8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35c7e022233_0_8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35cfe15eef1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35cfe15eef1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5f5d9dd2ec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35f5d9dd2ec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5f646a87f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5f646a87f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Watch</a:t>
            </a:r>
            <a:endParaRPr/>
          </a:p>
          <a:p>
            <a:pPr indent="-298450" lvl="0" marL="457200" rtl="0" algn="l">
              <a:lnSpc>
                <a:spcPct val="100000"/>
              </a:lnSpc>
              <a:spcBef>
                <a:spcPts val="0"/>
              </a:spcBef>
              <a:spcAft>
                <a:spcPts val="0"/>
              </a:spcAft>
              <a:buSzPts val="1100"/>
              <a:buAutoNum type="arabicPeriod"/>
            </a:pPr>
            <a:r>
              <a:rPr lang="en"/>
              <a:t>World Health Organization. (2022, December 2). Launch of the WHO global report on health equity for persons with disabilities [Video]. YouTube. </a:t>
            </a:r>
            <a:r>
              <a:rPr lang="en" u="sng">
                <a:solidFill>
                  <a:schemeClr val="hlink"/>
                </a:solidFill>
                <a:hlinkClick r:id="rId2"/>
              </a:rPr>
              <a:t>https://www.youtube.com/watch?v=wmDMA84bk18&amp;t=5s</a:t>
            </a:r>
            <a:r>
              <a:rPr lang="en"/>
              <a:t> </a:t>
            </a:r>
            <a:endParaRPr/>
          </a:p>
          <a:p>
            <a:pPr indent="0" lvl="0" marL="0" rtl="0" algn="l">
              <a:lnSpc>
                <a:spcPct val="100000"/>
              </a:lnSpc>
              <a:spcBef>
                <a:spcPts val="0"/>
              </a:spcBef>
              <a:spcAft>
                <a:spcPts val="0"/>
              </a:spcAft>
              <a:buNone/>
            </a:pPr>
            <a:r>
              <a:t/>
            </a:r>
            <a:endParaRPr/>
          </a:p>
          <a:p>
            <a:pPr indent="0" lvl="0" marL="0" rtl="0" algn="l">
              <a:lnSpc>
                <a:spcPct val="100000"/>
              </a:lnSpc>
              <a:spcBef>
                <a:spcPts val="0"/>
              </a:spcBef>
              <a:spcAft>
                <a:spcPts val="0"/>
              </a:spcAft>
              <a:buNone/>
            </a:pPr>
            <a:r>
              <a:rPr lang="en"/>
              <a:t>Read</a:t>
            </a:r>
            <a:endParaRPr/>
          </a:p>
          <a:p>
            <a:pPr indent="-298450" lvl="0" marL="457200" rtl="0" algn="l">
              <a:lnSpc>
                <a:spcPct val="100000"/>
              </a:lnSpc>
              <a:spcBef>
                <a:spcPts val="0"/>
              </a:spcBef>
              <a:spcAft>
                <a:spcPts val="0"/>
              </a:spcAft>
              <a:buSzPts val="1100"/>
              <a:buAutoNum type="arabicPeriod"/>
            </a:pPr>
            <a:r>
              <a:rPr lang="en">
                <a:solidFill>
                  <a:srgbClr val="111111"/>
                </a:solidFill>
                <a:highlight>
                  <a:srgbClr val="FFFFFF"/>
                </a:highlight>
              </a:rPr>
              <a:t>World Health Organization. (2022). Global report on health equity for persons with disabilities.  </a:t>
            </a:r>
            <a:r>
              <a:rPr lang="en" u="sng">
                <a:solidFill>
                  <a:srgbClr val="1155CC"/>
                </a:solidFill>
                <a:highlight>
                  <a:srgbClr val="FFFFFF"/>
                </a:highlight>
                <a:hlinkClick r:id="rId3">
                  <a:extLst>
                    <a:ext uri="{A12FA001-AC4F-418D-AE19-62706E023703}">
                      <ahyp:hlinkClr val="tx"/>
                    </a:ext>
                  </a:extLst>
                </a:hlinkClick>
              </a:rPr>
              <a:t>https://www.who.int/publications/i/item/9789240063600</a:t>
            </a:r>
            <a:r>
              <a:rPr lang="en">
                <a:solidFill>
                  <a:srgbClr val="111111"/>
                </a:solidFill>
                <a:highlight>
                  <a:srgbClr val="FFFFFF"/>
                </a:highlight>
              </a:rPr>
              <a:t>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g35f5d9dd2ec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5f5d9dd2e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Disability is not merely a medical condition or a legal status—it is also a vital and multifaceted identity. Like race, gender, or sexual orientation, disability can shape how individuals see themselves and how they are treated by society. Disability identity is personal and political; it reflects both lived experience and collective affiliation. While many people may initially resist identifying as disabled due to stigma or internalized ableism, embracing disability identity can be an empowering act that opens access to community, advocacy, and self-understanding (Ladau, 2021; Gill, 1997). Recognizing disability as an identity helps move the conversation beyond deficits and toward dignity, agency, and inclusion (Forber-Pratt, 2019).</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35f5d9dd2ec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35f5d9dd2ec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Language reflects the relationship between disability and identity. The American Psychological Association (APA) (2020) recommends using person-first language (e.g., 'person with a disability') when possible to emphasize the individual. However, identity-first language (e.g., 'disabled person') is preferred by many who see disability as central to who they are (Dunn &amp; Andrews, 2015). Ladau (2021) and the APA (2020) urges people to ask and honor individual and community preferences.</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Ladau (2021) emphasizes that identity fosters belonging and empowerment. Educators and allies must promote environments that affirm disability identity (Forber-Pratt &amp; Zape, 2017).</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The APA style guide (2020) has a description regarding how to reference individuals with disabilities in publishable text. In the APA style guide, it states</a:t>
            </a:r>
            <a:endParaRPr>
              <a:solidFill>
                <a:schemeClr val="dk1"/>
              </a:solidFill>
            </a:endParaRPr>
          </a:p>
          <a:p>
            <a:pPr indent="0" lvl="0" marL="0" rtl="0" algn="l">
              <a:lnSpc>
                <a:spcPct val="115000"/>
              </a:lnSpc>
              <a:spcBef>
                <a:spcPts val="0"/>
              </a:spcBef>
              <a:spcAft>
                <a:spcPts val="0"/>
              </a:spcAft>
              <a:buNone/>
            </a:pPr>
            <a:r>
              <a:rPr lang="en">
                <a:solidFill>
                  <a:schemeClr val="dk1"/>
                </a:solidFill>
              </a:rPr>
              <a:t>“Disability is a broad term that is defined in both legal and scientific ways and empasses physical, psychological, intellectual, and socioemotional impairments (WHO, 2001, 2011). The members of some group so people with disabilities - effectively subcultures within the larger culture of disability - have particular ways of referring to themselves that they would prefer others to adopt. When you use the disability language choices made by groups of disabled individuals, you honor their preferences. For example, some Deaf individuals culturally prefer to be called ‘Deaf’ [capitalized] rather than ‘people with hearing loss’ or ‘people who are deaf’ [Dunn &amp; Andrews, 2015]. Likewise, use the term “hard of hearing” rather than ‘hearing-impaired.’ Honoring the preference of the group is not only a sign of professional awareness and respect for any disability group but also a way to offer solidarity” (p. __).</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5f5d9dd2ec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35f5d9dd2ec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Disability does not exist in isolation. People with disabilities hold multiple identities across race, gender, and class (Puar, 2017). Crenshaw’s (1989) concept of intersectionality helps explain how systems of oppression overlap. For example, a Black disabled woman may face racism within disability communities and ableism in racial justice spaces. Ignoring these layers risks exclusion (Puar, 2017; Ladau, 2021).</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g35c7e022233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35c7e022233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you can see from the information presented, there are various definitions of disability. These </a:t>
            </a:r>
            <a:r>
              <a:rPr lang="en"/>
              <a:t>definitions</a:t>
            </a:r>
            <a:r>
              <a:rPr lang="en"/>
              <a:t> come into play when thinking about people with disabilities as a whole, however, when interpreted in United States policy, the Americans with Disabilities Act is the standard definition that is used and referenced back to. Next, we will discuss how ableism, a form of </a:t>
            </a:r>
            <a:r>
              <a:rPr lang="en"/>
              <a:t>discrimination</a:t>
            </a:r>
            <a:r>
              <a:rPr lang="en"/>
              <a:t>, has influenced </a:t>
            </a:r>
            <a:r>
              <a:rPr lang="en"/>
              <a:t>societal expectations, and thus creation and interpretation of policy in the United States.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35cfe15eef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35cfe15eef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5cfe15eef1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35cfe15eef1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cfe15eef1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cfe15eef1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35cfe15eef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35cfe15eef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The rise of eugenics at the turn of the twentieth century transformed disability from a social condition into a heritable “problem.” A coalition of individuals in society felt that disability threatened the development of the United States (McGerr, 2003; Lombardo, 2022). These individuals, known as “reformers”, included public-health officials, charity-based leaders, women’s club members, and aligned physicians, psychologists, and legislators, believed they could improve society through science-based social policies.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Eugenics, which framed social-deviations as genetically inherited traits, provided a “science-based” explanation for poverty, dependency, and alleged “feeblemindedness” (Lombardo, 2022). </a:t>
            </a:r>
            <a:r>
              <a:rPr lang="en">
                <a:solidFill>
                  <a:schemeClr val="dk1"/>
                </a:solidFill>
              </a:rPr>
              <a:t>Eugenicists,</a:t>
            </a:r>
            <a:r>
              <a:rPr lang="en">
                <a:solidFill>
                  <a:schemeClr val="dk1"/>
                </a:solidFill>
              </a:rPr>
              <a:t> paired with reformers, cultivated practices that moved across the nation and culminated federally in compulsory-sterilization statutes that were upheld by the Supreme Court in </a:t>
            </a:r>
            <a:r>
              <a:rPr i="1" lang="en">
                <a:solidFill>
                  <a:schemeClr val="dk1"/>
                </a:solidFill>
              </a:rPr>
              <a:t>Buck v. Bell</a:t>
            </a:r>
            <a:r>
              <a:rPr lang="en">
                <a:solidFill>
                  <a:schemeClr val="dk1"/>
                </a:solidFill>
              </a:rPr>
              <a:t> (1927) (Lombardo, 2022; Stern, 2015). By casting disabled people as biologically deviant and socially dangerous, eugenicists criminalized traits such as intellectual difference or epilepsy and authorized governmental control over disabled people’s bodies and families (e.g., institutionalization, marriage restriction, forced sterilization) (Baynton, 2013).</a:t>
            </a:r>
            <a:endParaRPr>
              <a:solidFill>
                <a:schemeClr val="dk1"/>
              </a:solidFill>
            </a:endParaRPr>
          </a:p>
          <a:p>
            <a:pPr indent="0" lvl="0" marL="0" rtl="0" algn="l">
              <a:lnSpc>
                <a:spcPct val="115000"/>
              </a:lnSpc>
              <a:spcBef>
                <a:spcPts val="0"/>
              </a:spcBef>
              <a:spcAft>
                <a:spcPts val="0"/>
              </a:spcAft>
              <a:buNone/>
            </a:pPr>
            <a:r>
              <a:rPr lang="en">
                <a:solidFill>
                  <a:schemeClr val="dk1"/>
                </a:solidFill>
              </a:rPr>
              <a:t> </a:t>
            </a:r>
            <a:endParaRPr>
              <a:solidFill>
                <a:schemeClr val="dk1"/>
              </a:solidFill>
            </a:endParaRPr>
          </a:p>
          <a:p>
            <a:pPr indent="0" lvl="0" marL="0" rtl="0" algn="l">
              <a:lnSpc>
                <a:spcPct val="115000"/>
              </a:lnSpc>
              <a:spcBef>
                <a:spcPts val="0"/>
              </a:spcBef>
              <a:spcAft>
                <a:spcPts val="0"/>
              </a:spcAft>
              <a:buNone/>
            </a:pPr>
            <a:r>
              <a:rPr lang="en">
                <a:solidFill>
                  <a:schemeClr val="dk1"/>
                </a:solidFill>
              </a:rPr>
              <a:t>Eugenic logic also placed disability onto pre-existing hierarchies of race, gender, and class. “Ugly Laws” that fined or arrested visibly impaired people, public-health drives targeting immigrant neighborhoods, and immigration exclusions against those labeled “idiots” or “imbeciles” linked bodily difference with moral and civic inferiority (Schweik, 2009). Reformers framed African Americans, Indigenous peoples, and impoverished women as inherently unfit, recasting racialized poverty as genetic deficiency and justifying sterilization campaigns against women of color (Baynton, 2013; Stern, 2015). In this way, disability served as a proxy for enforcing white, middle-class norms of productivity, sexuality, and citizenship.</a:t>
            </a:r>
            <a:endParaRPr>
              <a:solidFill>
                <a:schemeClr val="dk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35f5d9dd2ec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35f5d9dd2e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solidFill>
                  <a:schemeClr val="dk1"/>
                </a:solidFill>
              </a:rPr>
              <a:t>Institutionalization refers to the historically entrenched policy and practice of removing people with intellectual, developmental, and psychiatric disabilities from their families and communities and confining them in large, segregated residential facilities (often state-run “schools,” “colonies,” or “hospitals”) (Ben-Moshe, 2020). These institutions prioritized custodial control and social exclusion over therapeutic support, positioning disabled residents as objects of management rather than self-determining members of society.</a:t>
            </a:r>
            <a:endParaRPr>
              <a:solidFill>
                <a:schemeClr val="dk1"/>
              </a:solidFill>
            </a:endParaRPr>
          </a:p>
          <a:p>
            <a:pPr indent="0" lvl="0" marL="0" rtl="0" algn="l">
              <a:lnSpc>
                <a:spcPct val="115000"/>
              </a:lnSpc>
              <a:spcBef>
                <a:spcPts val="0"/>
              </a:spcBef>
              <a:spcAft>
                <a:spcPts val="0"/>
              </a:spcAft>
              <a:buNone/>
            </a:pPr>
            <a:r>
              <a:rPr lang="en">
                <a:solidFill>
                  <a:schemeClr val="dk1"/>
                </a:solidFill>
              </a:rPr>
              <a:t> </a:t>
            </a:r>
            <a:endParaRPr>
              <a:solidFill>
                <a:schemeClr val="dk1"/>
              </a:solidFill>
            </a:endParaRPr>
          </a:p>
          <a:p>
            <a:pPr indent="0" lvl="0" marL="0" rtl="0" algn="l">
              <a:lnSpc>
                <a:spcPct val="115000"/>
              </a:lnSpc>
              <a:spcBef>
                <a:spcPts val="0"/>
              </a:spcBef>
              <a:spcAft>
                <a:spcPts val="0"/>
              </a:spcAft>
              <a:buNone/>
            </a:pPr>
            <a:r>
              <a:rPr lang="en">
                <a:solidFill>
                  <a:schemeClr val="dk1"/>
                </a:solidFill>
              </a:rPr>
              <a:t>Institutionalization provided the physical infrastructure for eugenic ideals. From antebellum “moral treatment” asylums to Progressive-Era colonies such as Kansas’s Winfield State School, states built custodial institutions that warehoused tens of thousands individuals under the guise of treatment and social protection (Gonaver, 2019; Noll &amp; Trent, 2004). </a:t>
            </a:r>
            <a:endParaRPr>
              <a:solidFill>
                <a:schemeClr val="dk1"/>
              </a:solidFill>
            </a:endParaRPr>
          </a:p>
          <a:p>
            <a:pPr indent="0" lvl="0" marL="0" rtl="0" algn="l">
              <a:lnSpc>
                <a:spcPct val="115000"/>
              </a:lnSpc>
              <a:spcBef>
                <a:spcPts val="0"/>
              </a:spcBef>
              <a:spcAft>
                <a:spcPts val="0"/>
              </a:spcAft>
              <a:buNone/>
            </a:pPr>
            <a:r>
              <a:t/>
            </a:r>
            <a:endParaRPr>
              <a:solidFill>
                <a:schemeClr val="dk1"/>
              </a:solidFill>
            </a:endParaRPr>
          </a:p>
          <a:p>
            <a:pPr indent="0" lvl="0" marL="0" rtl="0" algn="l">
              <a:lnSpc>
                <a:spcPct val="115000"/>
              </a:lnSpc>
              <a:spcBef>
                <a:spcPts val="0"/>
              </a:spcBef>
              <a:spcAft>
                <a:spcPts val="0"/>
              </a:spcAft>
              <a:buNone/>
            </a:pPr>
            <a:r>
              <a:rPr lang="en">
                <a:solidFill>
                  <a:schemeClr val="dk1"/>
                </a:solidFill>
              </a:rPr>
              <a:t>Physician-administrators of these institutions argued that segregating “defectives” would prevent reproduction and reduce welfare costs. Additionally, these administrators submitted annual reports to legislatures, testified before eugenics commissions, and published in professional journals. Through these actions, administrators helped legitimize mass institutionalization and, later, compulsory sterilization in institutionalized spaces, normalized lifelong confinement—what disability-justice scholars later describe as “incarceration by another name” (Ben-Moshe, 2020).</a:t>
            </a:r>
            <a:endParaRPr>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35c7e022233_0_8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6" name="Google Shape;176;g35c7e022233_0_8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Read</a:t>
            </a:r>
            <a:endParaRPr>
              <a:solidFill>
                <a:schemeClr val="dk1"/>
              </a:solidFill>
            </a:endParaRPr>
          </a:p>
          <a:p>
            <a:pPr indent="-298450" lvl="0" marL="457200" rtl="0" algn="l">
              <a:lnSpc>
                <a:spcPct val="115000"/>
              </a:lnSpc>
              <a:spcBef>
                <a:spcPts val="0"/>
              </a:spcBef>
              <a:spcAft>
                <a:spcPts val="0"/>
              </a:spcAft>
              <a:buSzPts val="1100"/>
              <a:buAutoNum type="arabicPeriod"/>
            </a:pPr>
            <a:r>
              <a:rPr lang="en">
                <a:solidFill>
                  <a:schemeClr val="dk1"/>
                </a:solidFill>
              </a:rPr>
              <a:t>Disability Justice. (n.d.). </a:t>
            </a:r>
            <a:r>
              <a:rPr i="1" lang="en">
                <a:solidFill>
                  <a:schemeClr val="dk1"/>
                </a:solidFill>
              </a:rPr>
              <a:t>The closing of Willowbrook</a:t>
            </a:r>
            <a:r>
              <a:rPr lang="en">
                <a:solidFill>
                  <a:schemeClr val="dk1"/>
                </a:solidFill>
              </a:rPr>
              <a:t>.</a:t>
            </a:r>
            <a:r>
              <a:rPr lang="en">
                <a:solidFill>
                  <a:schemeClr val="dk1"/>
                </a:solidFill>
                <a:uFill>
                  <a:noFill/>
                </a:uFill>
                <a:hlinkClick r:id="rId2">
                  <a:extLst>
                    <a:ext uri="{A12FA001-AC4F-418D-AE19-62706E023703}">
                      <ahyp:hlinkClr val="tx"/>
                    </a:ext>
                  </a:extLst>
                </a:hlinkClick>
              </a:rPr>
              <a:t> </a:t>
            </a:r>
            <a:r>
              <a:rPr lang="en" u="sng">
                <a:solidFill>
                  <a:srgbClr val="1155CC"/>
                </a:solidFill>
                <a:hlinkClick r:id="rId3">
                  <a:extLst>
                    <a:ext uri="{A12FA001-AC4F-418D-AE19-62706E023703}">
                      <ahyp:hlinkClr val="tx"/>
                    </a:ext>
                  </a:extLst>
                </a:hlinkClick>
              </a:rPr>
              <a:t>https://disabilityjustice.org/the-closing-of-willowbrook/</a:t>
            </a:r>
            <a:endParaRPr u="sng">
              <a:solidFill>
                <a:srgbClr val="1155CC"/>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rPr>
              <a:t>Watch</a:t>
            </a:r>
            <a:endParaRPr>
              <a:solidFill>
                <a:schemeClr val="dk1"/>
              </a:solidFill>
            </a:endParaRPr>
          </a:p>
          <a:p>
            <a:pPr indent="-298450" lvl="0" marL="457200" rtl="0" algn="l">
              <a:spcBef>
                <a:spcPts val="0"/>
              </a:spcBef>
              <a:spcAft>
                <a:spcPts val="0"/>
              </a:spcAft>
              <a:buSzPts val="1100"/>
              <a:buAutoNum type="arabicPeriod"/>
            </a:pPr>
            <a:r>
              <a:rPr lang="en">
                <a:solidFill>
                  <a:schemeClr val="dk1"/>
                </a:solidFill>
              </a:rPr>
              <a:t>Skinner, S., &amp; Sproutflix. (1972). </a:t>
            </a:r>
            <a:r>
              <a:rPr i="1" lang="en">
                <a:solidFill>
                  <a:schemeClr val="dk1"/>
                </a:solidFill>
              </a:rPr>
              <a:t>Willowbrook state school: The last great disgrace</a:t>
            </a:r>
            <a:r>
              <a:rPr lang="en">
                <a:solidFill>
                  <a:schemeClr val="dk1"/>
                </a:solidFill>
              </a:rPr>
              <a:t> [video]. Alexander Street. </a:t>
            </a:r>
            <a:r>
              <a:rPr lang="en" u="sng">
                <a:solidFill>
                  <a:schemeClr val="hlink"/>
                </a:solidFill>
                <a:hlinkClick r:id="rId4"/>
              </a:rPr>
              <a:t>https://video.alexanderstreet.com/watch/willowbrook-the-last-great-disgrace</a:t>
            </a:r>
            <a:r>
              <a:rPr lang="en">
                <a:solidFill>
                  <a:schemeClr val="dk1"/>
                </a:solidFill>
              </a:rPr>
              <a:t> (or can be found at Geraldo Rivera’s Youtube Page: </a:t>
            </a:r>
            <a:r>
              <a:rPr lang="en" u="sng">
                <a:solidFill>
                  <a:schemeClr val="hlink"/>
                </a:solidFill>
                <a:hlinkClick r:id="rId5"/>
              </a:rPr>
              <a:t>https://www.youtube.com/watch?v=5F7CrMAwCw4</a:t>
            </a:r>
            <a:r>
              <a:rPr lang="en">
                <a:solidFill>
                  <a:schemeClr val="dk1"/>
                </a:solidFill>
              </a:rPr>
              <a:t>)</a:t>
            </a:r>
            <a:endParaRPr>
              <a:solidFill>
                <a:schemeClr val="dk1"/>
              </a:solidFill>
            </a:endParaRPr>
          </a:p>
          <a:p>
            <a:pPr indent="-298450" lvl="0" marL="457200" rtl="0" algn="l">
              <a:spcBef>
                <a:spcPts val="0"/>
              </a:spcBef>
              <a:spcAft>
                <a:spcPts val="0"/>
              </a:spcAft>
              <a:buSzPts val="1100"/>
              <a:buAutoNum type="arabicPeriod"/>
            </a:pPr>
            <a:r>
              <a:rPr lang="en">
                <a:solidFill>
                  <a:schemeClr val="dk1"/>
                </a:solidFill>
              </a:rPr>
              <a:t>NYS Council on Developmental Disabilities. (2023, March 27). </a:t>
            </a:r>
            <a:r>
              <a:rPr i="1" lang="en">
                <a:solidFill>
                  <a:schemeClr val="dk1"/>
                </a:solidFill>
              </a:rPr>
              <a:t>The path forward: Remembering willowbrook - full documentary </a:t>
            </a:r>
            <a:r>
              <a:rPr lang="en">
                <a:solidFill>
                  <a:schemeClr val="dk1"/>
                </a:solidFill>
              </a:rPr>
              <a:t>[Video]. YouTube. </a:t>
            </a:r>
            <a:r>
              <a:rPr lang="en" u="sng">
                <a:solidFill>
                  <a:schemeClr val="hlink"/>
                </a:solidFill>
                <a:hlinkClick r:id="rId6"/>
              </a:rPr>
              <a:t>https://youtu.be/ev80qEtp2u4?si=R4uiS6ZsMgpTQd8j</a:t>
            </a:r>
            <a:r>
              <a:rPr lang="en">
                <a:solidFill>
                  <a:schemeClr val="dk1"/>
                </a:solidFill>
              </a:rPr>
              <a:t>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35cfe15eef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35cfe15eef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35c7e022233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35c7e022233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The medical model defines disability as a condition arising from a person’s physical, mental, or sensory impairment and characterizes it primarily as a health issue requiring clinical intervention (Goodley, 2014; Shakespeare, 2014). Health care professionals use standardized diagnostic tools to identify specific impairments, and then they prescribe treatments—such as surgery, rehabilitation therapies, or medications—to reduce functional limitations. Insurance policies and public funding programs often require medical certification of impairment to determine eligibility for services and benefits (Iezzoni, 2011). Because the medical paradigm locates barriers within the individual’s body or mind, it can divert attention from social or environmental factors—including inaccessible buildings or discriminatory attitudes—that also limit participation.</a:t>
            </a:r>
            <a:endParaRPr>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
                <a:solidFill>
                  <a:schemeClr val="dk1"/>
                </a:solidFill>
              </a:rPr>
              <a:t>Research and evidence stemming from medical studies has been impactful for those with disabilities. Early intervention programs guided by evidence-based guidelines have improved long-term outcomes for children with developmental disabilities (Cook &amp; Odom, 2013). Medical research drives innovation and an example of this includes how researchers have applied precision medicine approaches to target genetic conditions with gene therapy, representing a new frontier in addressing certain diagnoses. Critics point out that focusing narrowly on “fixing” impairments risks labeling individuals as “abnormal” and reinforcing stigma (Shakespeare, 2014). Parallel policy initiatives—such as universal design in architecture and accessible education mandates—are necessary to complement medical advances and address non-medical obstacles to full inclusion (World Health Organization, 2011).</a:t>
            </a:r>
            <a:endParaRPr>
              <a:solidFill>
                <a:schemeClr val="dk1"/>
              </a:solidFill>
            </a:endParaRPr>
          </a:p>
          <a:p>
            <a:pPr indent="0" lvl="0" marL="0" rtl="0" algn="l">
              <a:spcBef>
                <a:spcPts val="100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35f646a87f6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35f646a87f6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4545"/>
              </a:lnSpc>
              <a:spcBef>
                <a:spcPts val="0"/>
              </a:spcBef>
              <a:spcAft>
                <a:spcPts val="0"/>
              </a:spcAft>
              <a:buClr>
                <a:schemeClr val="dk1"/>
              </a:buClr>
              <a:buSzPts val="1100"/>
              <a:buFont typeface="Arial"/>
              <a:buNone/>
            </a:pPr>
            <a:r>
              <a:rPr lang="en">
                <a:solidFill>
                  <a:schemeClr val="dk1"/>
                </a:solidFill>
              </a:rPr>
              <a:t>The social model asserts that disability arises from the interaction between an individual’s impairment and societal barriers rather than from the impairment alone (Oliver, 2013; Goodley, 2014). Physical environments lacking ramps or elevators, workplaces without reasonable accommodations, and negative cultural attitudes create disabling contexts that rest Universal design: Creating inclusive environments rict participation. Disability activists emphasize that changing social and environmental factors—through policies mandating accessible public transportation and inclusive education—enables people with diverse impairments to participate equally (Shakespeare, 2014; Steinfeld &amp; Maisel, 2012). Inclusive design principles recommend designing products and spaces usable by everyone without adaptation.</a:t>
            </a:r>
            <a:endParaRPr>
              <a:solidFill>
                <a:schemeClr val="dk1"/>
              </a:solidFill>
            </a:endParaRPr>
          </a:p>
          <a:p>
            <a:pPr indent="0" lvl="0" marL="0" rtl="0" algn="l">
              <a:lnSpc>
                <a:spcPct val="104545"/>
              </a:lnSpc>
              <a:spcBef>
                <a:spcPts val="1000"/>
              </a:spcBef>
              <a:spcAft>
                <a:spcPts val="0"/>
              </a:spcAft>
              <a:buNone/>
            </a:pPr>
            <a:r>
              <a:rPr lang="en">
                <a:solidFill>
                  <a:schemeClr val="dk1"/>
                </a:solidFill>
              </a:rPr>
              <a:t>Legal frameworks grounded in social model thinking include the Americans with Disabilities Act of 1990 and updated guidelines under the Individuals with Disabilities Education Act (IDEA), along with recent digital accessibility standards (Bagenstos, 2009). Those statutes require businesses and government agencies to make proactive changes, such as providing captioning for online media or accessible voting machines. Academic analyses show that when disability rights groups successfully advocate for universal design in schools, students with disabilities achieve higher educational outcomes and lower dropout rates (Shakespeare, 2014). </a:t>
            </a:r>
            <a:endParaRPr>
              <a:solidFill>
                <a:schemeClr val="dk1"/>
              </a:solidFill>
            </a:endParaRPr>
          </a:p>
          <a:p>
            <a:pPr indent="0" lvl="0" marL="0" rtl="0" algn="l">
              <a:lnSpc>
                <a:spcPct val="104545"/>
              </a:lnSpc>
              <a:spcBef>
                <a:spcPts val="1000"/>
              </a:spcBef>
              <a:spcAft>
                <a:spcPts val="0"/>
              </a:spcAft>
              <a:buClr>
                <a:schemeClr val="dk1"/>
              </a:buClr>
              <a:buSzPts val="1100"/>
              <a:buFont typeface="Arial"/>
              <a:buNone/>
            </a:pPr>
            <a:r>
              <a:rPr lang="en">
                <a:solidFill>
                  <a:schemeClr val="dk1"/>
                </a:solidFill>
              </a:rPr>
              <a:t>Disability scholars argue that focusing on social justice and barrier removal can reduce long-term economic costs by increasing employment and reducing reliance on social benefits (Goodley, 2014). By recasting disability as a civil-rights issue, that framework empowers community organizations and self-advocacy networks to hold institutions accountable (Steinfeld &amp; Maisel, 2012).</a:t>
            </a:r>
            <a:endParaRPr>
              <a:solidFill>
                <a:schemeClr val="dk1"/>
              </a:solidFill>
            </a:endParaRPr>
          </a:p>
          <a:p>
            <a:pPr indent="0" lvl="0" marL="0" rtl="0" algn="l">
              <a:spcBef>
                <a:spcPts val="1000"/>
              </a:spcBef>
              <a:spcAft>
                <a:spcPts val="0"/>
              </a:spcAft>
              <a:buNone/>
            </a:pPr>
            <a:r>
              <a:t/>
            </a:r>
            <a:endParaRPr>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35f646a87f6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35f646a87f6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Find content in previously saved word document; </a:t>
            </a:r>
            <a:r>
              <a:rPr lang="en">
                <a:solidFill>
                  <a:schemeClr val="dk1"/>
                </a:solidFill>
                <a:highlight>
                  <a:srgbClr val="FFFF00"/>
                </a:highlight>
              </a:rPr>
              <a:t>Add citations into reference list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a:t>
            </a:r>
            <a:endParaRPr/>
          </a:p>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5f646a87f6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5f646a87f6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Find content in previously saved word document; </a:t>
            </a:r>
            <a:r>
              <a:rPr lang="en">
                <a:solidFill>
                  <a:schemeClr val="dk1"/>
                </a:solidFill>
                <a:highlight>
                  <a:srgbClr val="FFFF00"/>
                </a:highlight>
              </a:rPr>
              <a:t>Add citations into reference list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 </a:t>
            </a:r>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35f646a87f6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35f646a87f6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Find content in previously saved word document; </a:t>
            </a:r>
            <a:r>
              <a:rPr lang="en">
                <a:solidFill>
                  <a:schemeClr val="dk1"/>
                </a:solidFill>
                <a:highlight>
                  <a:srgbClr val="FFFF00"/>
                </a:highlight>
              </a:rPr>
              <a:t>Add citations into reference list</a:t>
            </a:r>
            <a:endParaRPr>
              <a:solidFill>
                <a:schemeClr val="dk1"/>
              </a:solidFill>
            </a:endParaRPr>
          </a:p>
          <a:p>
            <a:pPr indent="0" lvl="0" marL="0" rtl="0" algn="l">
              <a:spcBef>
                <a:spcPts val="0"/>
              </a:spcBef>
              <a:spcAft>
                <a:spcPts val="0"/>
              </a:spcAft>
              <a:buNone/>
            </a:pPr>
            <a:r>
              <a:rPr lang="en"/>
              <a:t>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35cfe15eef1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35cfe15eef1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35cfe15eef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35cfe15eef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35f646a87f6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35f646a87f6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Read</a:t>
            </a:r>
            <a:endParaRPr/>
          </a:p>
          <a:p>
            <a:pPr indent="-298450" lvl="0" marL="457200" rtl="0" algn="l">
              <a:spcBef>
                <a:spcPts val="0"/>
              </a:spcBef>
              <a:spcAft>
                <a:spcPts val="0"/>
              </a:spcAft>
              <a:buSzPts val="1100"/>
              <a:buAutoNum type="arabicPeriod"/>
            </a:pPr>
            <a:r>
              <a:rPr lang="en"/>
              <a:t>Wage and Hour Division. (2008, July). Fact sheet #39: The employment of workers with disabilities at </a:t>
            </a:r>
            <a:r>
              <a:rPr lang="en"/>
              <a:t>subminimum</a:t>
            </a:r>
            <a:r>
              <a:rPr lang="en"/>
              <a:t> wages. Wage and Hour Division, U. S. Department of Labor. </a:t>
            </a:r>
            <a:r>
              <a:rPr lang="en" u="sng">
                <a:solidFill>
                  <a:schemeClr val="hlink"/>
                </a:solidFill>
                <a:hlinkClick r:id="rId2"/>
              </a:rPr>
              <a:t>https://www.dol.gov/agencies/whd/fact-sheets/39-14c-subminimum-wage#:~:text=Section%2014(c)%20of%20the%20FLSA%20authorizes%20employers%2C%20after,and%20correctional%20parole%20or%20probation</a:t>
            </a:r>
            <a:r>
              <a:rPr lang="en"/>
              <a:t>. </a:t>
            </a:r>
            <a:endParaRPr/>
          </a:p>
          <a:p>
            <a:pPr indent="-298450" lvl="0" marL="457200" rtl="0" algn="l">
              <a:spcBef>
                <a:spcPts val="0"/>
              </a:spcBef>
              <a:spcAft>
                <a:spcPts val="0"/>
              </a:spcAft>
              <a:buSzPts val="1100"/>
              <a:buAutoNum type="arabicPeriod"/>
            </a:pPr>
            <a:r>
              <a:rPr lang="en"/>
              <a:t>National Council on Disability. (2012, August 23). </a:t>
            </a:r>
            <a:r>
              <a:rPr i="1" lang="en"/>
              <a:t>Subminimum wage and supported employment</a:t>
            </a:r>
            <a:r>
              <a:rPr lang="en"/>
              <a:t>. </a:t>
            </a:r>
            <a:r>
              <a:rPr lang="en" u="sng">
                <a:solidFill>
                  <a:schemeClr val="hlink"/>
                </a:solidFill>
                <a:hlinkClick r:id="rId3"/>
              </a:rPr>
              <a:t>https://www.ncd.gov/report/national-council-on-disability-report-on-subminimum-wage-and-supported-employment/</a:t>
            </a:r>
            <a:r>
              <a:rPr lang="en"/>
              <a:t> </a:t>
            </a:r>
            <a:endParaRPr/>
          </a:p>
          <a:p>
            <a:pPr indent="-298450" lvl="0" marL="457200" rtl="0" algn="l">
              <a:spcBef>
                <a:spcPts val="0"/>
              </a:spcBef>
              <a:spcAft>
                <a:spcPts val="0"/>
              </a:spcAft>
              <a:buSzPts val="1100"/>
              <a:buAutoNum type="arabicPeriod"/>
            </a:pPr>
            <a:r>
              <a:rPr lang="en"/>
              <a:t>Heigl, L., Knackstedt, K., &amp; Silva, E. (2024, February 14). Pennies on the dollar: The use of subminimum wage for disabled workers across the United States. New America. </a:t>
            </a:r>
            <a:r>
              <a:rPr lang="en" u="sng">
                <a:solidFill>
                  <a:schemeClr val="hlink"/>
                </a:solidFill>
                <a:hlinkClick r:id="rId4"/>
              </a:rPr>
              <a:t>https://www.newamerica.org/education-policy/reports/the-use-of-subminimum-wage-for-disabled-workers-across-the-us/</a:t>
            </a:r>
            <a:r>
              <a:rPr lang="en"/>
              <a:t>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Watch</a:t>
            </a:r>
            <a:endParaRPr/>
          </a:p>
          <a:p>
            <a:pPr indent="-298450" lvl="0" marL="457200" rtl="0" algn="l">
              <a:spcBef>
                <a:spcPts val="0"/>
              </a:spcBef>
              <a:spcAft>
                <a:spcPts val="0"/>
              </a:spcAft>
              <a:buSzPts val="1100"/>
              <a:buAutoNum type="arabicPeriod"/>
            </a:pPr>
            <a:r>
              <a:rPr lang="en"/>
              <a:t>PBS News Hour. (2025, January 26). Why some disabled workers are paid less than the federal minimum wage [Video]. YouTube. </a:t>
            </a:r>
            <a:r>
              <a:rPr lang="en" u="sng">
                <a:solidFill>
                  <a:schemeClr val="hlink"/>
                </a:solidFill>
                <a:hlinkClick r:id="rId5"/>
              </a:rPr>
              <a:t>https://www.youtube.com/watch?v=c07Olr-U0SA</a:t>
            </a:r>
            <a:r>
              <a:rPr lang="en"/>
              <a:t> </a:t>
            </a:r>
            <a:endParaRPr/>
          </a:p>
          <a:p>
            <a:pPr indent="-298450" lvl="0" marL="457200" rtl="0" algn="l">
              <a:spcBef>
                <a:spcPts val="0"/>
              </a:spcBef>
              <a:spcAft>
                <a:spcPts val="0"/>
              </a:spcAft>
              <a:buSzPts val="1100"/>
              <a:buAutoNum type="arabicPeriod"/>
            </a:pPr>
            <a:r>
              <a:rPr lang="en"/>
              <a:t>DisabilityRightsFL. (2024, April 8). An end to sheltered work [Video]. YouTube. </a:t>
            </a:r>
            <a:r>
              <a:rPr lang="en" u="sng">
                <a:solidFill>
                  <a:schemeClr val="hlink"/>
                </a:solidFill>
                <a:hlinkClick r:id="rId6"/>
              </a:rPr>
              <a:t>https://www.youtube.com/watch?v=0XacPvTKEBg</a:t>
            </a:r>
            <a:r>
              <a:rPr lang="en"/>
              <a:t> </a:t>
            </a:r>
            <a:endParaRPr/>
          </a:p>
          <a:p>
            <a:pPr indent="-298450" lvl="0" marL="457200" rtl="0" algn="l">
              <a:spcBef>
                <a:spcPts val="0"/>
              </a:spcBef>
              <a:spcAft>
                <a:spcPts val="0"/>
              </a:spcAft>
              <a:buSzPts val="1100"/>
              <a:buAutoNum type="arabicPeriod"/>
            </a:pPr>
            <a:r>
              <a:rPr lang="en"/>
              <a:t>Bloomberg Podcasts. (2025, April 25). The americans with disabilities making under minimum wage | big take [Video]. YouTube. </a:t>
            </a:r>
            <a:r>
              <a:rPr lang="en" u="sng">
                <a:solidFill>
                  <a:schemeClr val="hlink"/>
                </a:solidFill>
                <a:hlinkClick r:id="rId7"/>
              </a:rPr>
              <a:t>https://www.youtube.com/watch?v=4MKrPXtarPM</a:t>
            </a:r>
            <a:r>
              <a:rPr lang="en"/>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35cfe15eef1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35cfe15eef1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5cfe15eef1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5cfe15eef1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various definitions of disability that cross societal, medical, legal, and other areas (Altman, 2001; Shakespeare, 2006; Simeonsson, 2006). Some definitions focus on functional limitations while others focus on socially constructed limitations. Additionally, disabilities is often described by identity or diagnosis.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35cfe15eef1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35cfe15eef1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United States, the Centers for Disease Control (2025a) defines “</a:t>
            </a:r>
            <a:r>
              <a:rPr lang="en">
                <a:solidFill>
                  <a:schemeClr val="dk1"/>
                </a:solidFill>
              </a:rPr>
              <a:t>a</a:t>
            </a:r>
            <a:r>
              <a:rPr lang="en">
                <a:solidFill>
                  <a:schemeClr val="dk1"/>
                </a:solidFill>
              </a:rPr>
              <a:t> disability [as] any condition of the body or mind (impairment) that makes it more difficult for the person with the condition to do certain activities (activity limitation) and interact with the world around them (participation restrictions.” The CDC (2025b) also shares that “</a:t>
            </a:r>
            <a:r>
              <a:rPr lang="en">
                <a:solidFill>
                  <a:srgbClr val="1C1D1F"/>
                </a:solidFill>
                <a:highlight>
                  <a:srgbClr val="FFFFFF"/>
                </a:highlight>
              </a:rPr>
              <a:t>to be healthy, people with disabilities require health care that meets their needs as a whole person, not just as a person with a disability.”</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5cfe15eef1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5cfe15eef1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04545"/>
              </a:lnSpc>
              <a:spcBef>
                <a:spcPts val="0"/>
              </a:spcBef>
              <a:spcAft>
                <a:spcPts val="0"/>
              </a:spcAft>
              <a:buClr>
                <a:schemeClr val="dk1"/>
              </a:buClr>
              <a:buSzPts val="1100"/>
              <a:buFont typeface="Arial"/>
              <a:buNone/>
            </a:pPr>
            <a:r>
              <a:rPr lang="en">
                <a:solidFill>
                  <a:schemeClr val="dk1"/>
                </a:solidFill>
              </a:rPr>
              <a:t>Under the Americans with Disabilities Act of 1990 (ADA), the term “disability” encompasses three primary categories: (1) a physical or mental impairment that substantially limits one or more major life activities, (2) a record of such an impairment, and (3) being regarded as having such an impairment (Americans with Disabilities Act of 1990, 42 U.S.C. § 12102 [2009]). In the first category, an impairment qualifies as a disability only if it markedly restricts core activities—such as walking, seeing, hearing, learning, or working—relative to most individuals in the general population (U.S. Equal Employment Opportunity Commission [EEOC], n.d.). The second prong protects individuals who have a history of, or have been misclassified as having, such an impairment—even if they no longer exhibit active symptoms (Americans with Disabilities Act of 1990, 42 U.S.C. § 12102 [2009]). The third prong—“regarded as” having an impairment—guards against discriminatory treatment based on stereotypes or unfounded assumptions, regardless of whether the individual actually experiences functional limitations (Brown, 2021). By establishing these three facets, the ADA ensures comprehensive coverage that extends beyond currently diagnosed individuals to include past and perceived disabilities.</a:t>
            </a:r>
            <a:endParaRPr>
              <a:solidFill>
                <a:schemeClr val="dk1"/>
              </a:solidFill>
            </a:endParaRPr>
          </a:p>
          <a:p>
            <a:pPr indent="0" lvl="0" marL="0" rtl="0" algn="l">
              <a:lnSpc>
                <a:spcPct val="104545"/>
              </a:lnSpc>
              <a:spcBef>
                <a:spcPts val="1000"/>
              </a:spcBef>
              <a:spcAft>
                <a:spcPts val="0"/>
              </a:spcAft>
              <a:buClr>
                <a:schemeClr val="dk1"/>
              </a:buClr>
              <a:buSzPts val="1100"/>
              <a:buFont typeface="Arial"/>
              <a:buNone/>
            </a:pPr>
            <a:r>
              <a:rPr lang="en">
                <a:solidFill>
                  <a:schemeClr val="dk1"/>
                </a:solidFill>
              </a:rPr>
              <a:t>The ADA definition of disability is applied consistently across various settings, although specific requirements and enforcement mechanisms may differ. In employment contexts, Title I mandates that employers with fifteen or more employees must provide reasonable accommodations—such as modified work schedules, assistive technologies, or physical modifications—unless doing so would impose an undue hardship on business operations (EEOC, n.d.). Compliance is enforced by the EEOC, which issues technical guidance to help employers interpret “substantially limits” and “reasonable accommodation” under the ADA regulations . In public‐accommodation and state‐and‐local‐government contexts (Titles II and III), organizations must eliminate architectural barriers, furnish auxiliary aids (e.g., sign language interpreters), and modify policies or practices to ensure equal access to goods and services (U.S. Department of Justice [DOJ], 2010). For example, a public library must install ramps or lifts to allow wheelchair users to access all floors, and a movie theater must provide captioning devices for patrons who are deaf or hard of hearing (Brown, 2021). Educational settings often rely on the ADA in tandem with Section 504 of the Rehabilitation Act and the Individuals with Disabilities Education Act, ensuring that students with disabilities receive individualized support—such as extended test time or accessible formats—so they can access the curriculum alongside their peers (U.S. Department of Education, 2022). By codifying the definition of disability uniformly, the ADA framework promotes consistent civil‐rights protections while allowing sector‐specific adaptations to accommodate varied institutional contexts.</a:t>
            </a:r>
            <a:endParaRPr>
              <a:solidFill>
                <a:schemeClr val="dk1"/>
              </a:solidFill>
            </a:endParaRPr>
          </a:p>
          <a:p>
            <a:pPr indent="0" lvl="0" marL="0" rtl="0" algn="l">
              <a:spcBef>
                <a:spcPts val="1000"/>
              </a:spcBef>
              <a:spcAft>
                <a:spcPts val="0"/>
              </a:spcAft>
              <a:buNone/>
            </a:pPr>
            <a:r>
              <a:t/>
            </a:r>
            <a:endParaRPr>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35c7e02223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35c7e02223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2001, the World Health Organization adopted the International Classification of Functioning, Disability and Health, (ICF) to provide common language for disability </a:t>
            </a:r>
            <a:r>
              <a:rPr lang="en"/>
              <a:t>across</a:t>
            </a:r>
            <a:r>
              <a:rPr lang="en"/>
              <a:t> the globe (WHO, 2013). The ICF defines disability as a limitation in a functional domain that arises from the interaction between a person’s intrinsic capacity, and environmental and personal factors. </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The United Nations shares in its Disability and Development Report (2019) that in using the ICF to define disability, the UN shows that “functioning occurs at three levels: body function and structures, activities and participation… Similarly, the CRPD recognizes ‘that disability is an evolving concept and that disability results from the interaction between persons with impairments and attitudinal and environmental barriers that hinders their full and effective participation in society on an equal basis with others’ [United Nations, 2006]. The overall experience of disability is diverse as it is the combination of limitations in functioning across multiple domains (e.g. walking, seeing), each on a spectrum, from little or no disabilities to severe disabilities, either within a particular domain or across multiple domains. For each domain, the level of functioning a person experiences depends both on the intrinsic capacity of the individual’s body and the features of his or her environment that can either lower or raise the person’s ability to participate in society. Since domains of functioning are on a continuum, in order to determine prevalence of disability some threshold level of functioning needs to be established to distinguish between ‘persons with disabilities’ and ‘persons without disabilities’” (UN, 2019, p. 21).</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5cfe15eef1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5cfe15eef1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Pulling from the World Health Organization’s (2022) Global report on health equity for persons with disabilities, an updated </a:t>
            </a:r>
            <a:r>
              <a:rPr lang="en">
                <a:solidFill>
                  <a:schemeClr val="dk1"/>
                </a:solidFill>
              </a:rPr>
              <a:t>definition</a:t>
            </a:r>
            <a:r>
              <a:rPr lang="en">
                <a:solidFill>
                  <a:schemeClr val="dk1"/>
                </a:solidFill>
              </a:rPr>
              <a:t> of disability was created by the </a:t>
            </a:r>
            <a:r>
              <a:rPr lang="en">
                <a:solidFill>
                  <a:schemeClr val="dk1"/>
                </a:solidFill>
              </a:rPr>
              <a:t>organization</a:t>
            </a:r>
            <a:r>
              <a:rPr lang="en">
                <a:solidFill>
                  <a:schemeClr val="dk1"/>
                </a:solidFill>
              </a:rPr>
              <a:t>. WHO (2023) shares that “</a:t>
            </a:r>
            <a:r>
              <a:rPr lang="en">
                <a:solidFill>
                  <a:schemeClr val="dk1"/>
                </a:solidFill>
                <a:highlight>
                  <a:srgbClr val="FFFFFF"/>
                </a:highlight>
              </a:rPr>
              <a:t>A person’s environment has a huge effect on the experience and extent of disability. Inaccessible environments create barriers that often hinder the full and effective participation of persons with disabilities in society on an equal basis with others. Progress on improving social participation can be made by addressing these barriers and facilitating persons with disabilities in their day to day lives.”</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Char char="●"/>
              <a:defRPr sz="1800">
                <a:solidFill>
                  <a:schemeClr val="dk1"/>
                </a:solidFill>
              </a:defRPr>
            </a:lvl1pPr>
            <a:lvl2pPr indent="-317500" lvl="1" marL="914400">
              <a:lnSpc>
                <a:spcPct val="115000"/>
              </a:lnSpc>
              <a:spcBef>
                <a:spcPts val="0"/>
              </a:spcBef>
              <a:spcAft>
                <a:spcPts val="0"/>
              </a:spcAft>
              <a:buClr>
                <a:schemeClr val="dk1"/>
              </a:buClr>
              <a:buSzPts val="1400"/>
              <a:buChar char="○"/>
              <a:defRPr>
                <a:solidFill>
                  <a:schemeClr val="dk1"/>
                </a:solidFill>
              </a:defRPr>
            </a:lvl2pPr>
            <a:lvl3pPr indent="-317500" lvl="2" marL="1371600">
              <a:lnSpc>
                <a:spcPct val="115000"/>
              </a:lnSpc>
              <a:spcBef>
                <a:spcPts val="0"/>
              </a:spcBef>
              <a:spcAft>
                <a:spcPts val="0"/>
              </a:spcAft>
              <a:buClr>
                <a:schemeClr val="dk1"/>
              </a:buClr>
              <a:buSzPts val="1400"/>
              <a:buChar char="■"/>
              <a:defRPr>
                <a:solidFill>
                  <a:schemeClr val="dk1"/>
                </a:solidFill>
              </a:defRPr>
            </a:lvl3pPr>
            <a:lvl4pPr indent="-317500" lvl="3" marL="1828800">
              <a:lnSpc>
                <a:spcPct val="115000"/>
              </a:lnSpc>
              <a:spcBef>
                <a:spcPts val="0"/>
              </a:spcBef>
              <a:spcAft>
                <a:spcPts val="0"/>
              </a:spcAft>
              <a:buClr>
                <a:schemeClr val="dk1"/>
              </a:buClr>
              <a:buSzPts val="1400"/>
              <a:buChar char="●"/>
              <a:defRPr>
                <a:solidFill>
                  <a:schemeClr val="dk1"/>
                </a:solidFill>
              </a:defRPr>
            </a:lvl4pPr>
            <a:lvl5pPr indent="-317500" lvl="4" marL="2286000">
              <a:lnSpc>
                <a:spcPct val="115000"/>
              </a:lnSpc>
              <a:spcBef>
                <a:spcPts val="0"/>
              </a:spcBef>
              <a:spcAft>
                <a:spcPts val="0"/>
              </a:spcAft>
              <a:buClr>
                <a:schemeClr val="dk1"/>
              </a:buClr>
              <a:buSzPts val="1400"/>
              <a:buChar char="○"/>
              <a:defRPr>
                <a:solidFill>
                  <a:schemeClr val="dk1"/>
                </a:solidFill>
              </a:defRPr>
            </a:lvl5pPr>
            <a:lvl6pPr indent="-317500" lvl="5" marL="2743200">
              <a:lnSpc>
                <a:spcPct val="115000"/>
              </a:lnSpc>
              <a:spcBef>
                <a:spcPts val="0"/>
              </a:spcBef>
              <a:spcAft>
                <a:spcPts val="0"/>
              </a:spcAft>
              <a:buClr>
                <a:schemeClr val="dk1"/>
              </a:buClr>
              <a:buSzPts val="1400"/>
              <a:buChar char="■"/>
              <a:defRPr>
                <a:solidFill>
                  <a:schemeClr val="dk1"/>
                </a:solidFill>
              </a:defRPr>
            </a:lvl6pPr>
            <a:lvl7pPr indent="-317500" lvl="6" marL="3200400">
              <a:lnSpc>
                <a:spcPct val="115000"/>
              </a:lnSpc>
              <a:spcBef>
                <a:spcPts val="0"/>
              </a:spcBef>
              <a:spcAft>
                <a:spcPts val="0"/>
              </a:spcAft>
              <a:buClr>
                <a:schemeClr val="dk1"/>
              </a:buClr>
              <a:buSzPts val="1400"/>
              <a:buChar char="●"/>
              <a:defRPr>
                <a:solidFill>
                  <a:schemeClr val="dk1"/>
                </a:solidFill>
              </a:defRPr>
            </a:lvl7pPr>
            <a:lvl8pPr indent="-317500" lvl="7" marL="3657600">
              <a:lnSpc>
                <a:spcPct val="115000"/>
              </a:lnSpc>
              <a:spcBef>
                <a:spcPts val="0"/>
              </a:spcBef>
              <a:spcAft>
                <a:spcPts val="0"/>
              </a:spcAft>
              <a:buClr>
                <a:schemeClr val="dk1"/>
              </a:buClr>
              <a:buSzPts val="1400"/>
              <a:buChar char="○"/>
              <a:defRPr>
                <a:solidFill>
                  <a:schemeClr val="dk1"/>
                </a:solidFill>
              </a:defRPr>
            </a:lvl8pPr>
            <a:lvl9pPr indent="-317500" lvl="8" marL="4114800">
              <a:lnSpc>
                <a:spcPct val="115000"/>
              </a:lnSpc>
              <a:spcBef>
                <a:spcPts val="0"/>
              </a:spcBef>
              <a:spcAft>
                <a:spcPts val="0"/>
              </a:spcAft>
              <a:buClr>
                <a:schemeClr val="dk1"/>
              </a:buClr>
              <a:buSzPts val="1400"/>
              <a:buChar char="■"/>
              <a:defRPr>
                <a:solidFill>
                  <a:schemeClr val="dk1"/>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Foundational Concepts in Disability and Policy</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Reflection Prompt</a:t>
            </a:r>
            <a:endParaRPr/>
          </a:p>
        </p:txBody>
      </p:sp>
      <p:sp>
        <p:nvSpPr>
          <p:cNvPr id="108" name="Google Shape;10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What do you include in your definition of disability?</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Disability Statistics</a:t>
            </a:r>
            <a:endParaRPr/>
          </a:p>
        </p:txBody>
      </p:sp>
      <p:sp>
        <p:nvSpPr>
          <p:cNvPr id="114" name="Google Shape;114;p23"/>
          <p:cNvSpPr txBox="1"/>
          <p:nvPr>
            <p:ph idx="1" type="body"/>
          </p:nvPr>
        </p:nvSpPr>
        <p:spPr>
          <a:xfrm>
            <a:off x="311700" y="1152475"/>
            <a:ext cx="8520600" cy="37461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Char char="●"/>
            </a:pPr>
            <a:r>
              <a:rPr lang="en" sz="2200">
                <a:solidFill>
                  <a:schemeClr val="dk1"/>
                </a:solidFill>
              </a:rPr>
              <a:t>1 in 4 Americans have a disability (CDC, </a:t>
            </a:r>
            <a:r>
              <a:rPr lang="en" sz="2200"/>
              <a:t>2024)</a:t>
            </a:r>
            <a:endParaRPr sz="2200"/>
          </a:p>
          <a:p>
            <a:pPr indent="-368300" lvl="0" marL="457200" rtl="0" algn="l">
              <a:spcBef>
                <a:spcPts val="1000"/>
              </a:spcBef>
              <a:spcAft>
                <a:spcPts val="0"/>
              </a:spcAft>
              <a:buClr>
                <a:schemeClr val="dk1"/>
              </a:buClr>
              <a:buSzPts val="2200"/>
              <a:buChar char="●"/>
            </a:pPr>
            <a:r>
              <a:rPr lang="en" sz="2200">
                <a:solidFill>
                  <a:schemeClr val="dk1"/>
                </a:solidFill>
              </a:rPr>
              <a:t>5.1% of children (ages 0-14) world wide (95 million) have disabilities and 0.7% (13 million) have a severe disability (WHO, 2023)</a:t>
            </a:r>
            <a:endParaRPr sz="2200">
              <a:solidFill>
                <a:schemeClr val="dk1"/>
              </a:solidFill>
            </a:endParaRPr>
          </a:p>
          <a:p>
            <a:pPr indent="-368300" lvl="0" marL="457200" rtl="0" algn="l">
              <a:spcBef>
                <a:spcPts val="1000"/>
              </a:spcBef>
              <a:spcAft>
                <a:spcPts val="0"/>
              </a:spcAft>
              <a:buClr>
                <a:schemeClr val="dk1"/>
              </a:buClr>
              <a:buSzPts val="2200"/>
              <a:buChar char="●"/>
            </a:pPr>
            <a:r>
              <a:rPr lang="en" sz="2200">
                <a:solidFill>
                  <a:schemeClr val="dk1"/>
                </a:solidFill>
              </a:rPr>
              <a:t>1 in 10 children with disabilities (240 million) world wide are being denied basic rights (UNICEF, 2021)</a:t>
            </a:r>
            <a:endParaRPr sz="2200">
              <a:solidFill>
                <a:schemeClr val="dk1"/>
              </a:solidFill>
            </a:endParaRPr>
          </a:p>
          <a:p>
            <a:pPr indent="0" lvl="0" marL="0" rtl="0" algn="l">
              <a:spcBef>
                <a:spcPts val="1000"/>
              </a:spcBef>
              <a:spcAft>
                <a:spcPts val="0"/>
              </a:spcAft>
              <a:buNone/>
            </a:pPr>
            <a:r>
              <a:t/>
            </a:r>
            <a:endParaRPr sz="1600">
              <a:solidFill>
                <a:schemeClr val="dk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Disability Statistics</a:t>
            </a:r>
            <a:endParaRPr/>
          </a:p>
        </p:txBody>
      </p:sp>
      <p:sp>
        <p:nvSpPr>
          <p:cNvPr id="120" name="Google Shape;120;p24"/>
          <p:cNvSpPr txBox="1"/>
          <p:nvPr>
            <p:ph idx="1" type="body"/>
          </p:nvPr>
        </p:nvSpPr>
        <p:spPr>
          <a:xfrm>
            <a:off x="311700" y="1152475"/>
            <a:ext cx="8520600" cy="3746100"/>
          </a:xfrm>
          <a:prstGeom prst="rect">
            <a:avLst/>
          </a:prstGeom>
        </p:spPr>
        <p:txBody>
          <a:bodyPr anchorCtr="0" anchor="t" bIns="91425" lIns="91425" spcFirstLastPara="1" rIns="91425" wrap="square" tIns="91425">
            <a:normAutofit lnSpcReduction="20000"/>
          </a:bodyPr>
          <a:lstStyle/>
          <a:p>
            <a:pPr indent="-374650" lvl="0" marL="457200" rtl="0" algn="l">
              <a:spcBef>
                <a:spcPts val="0"/>
              </a:spcBef>
              <a:spcAft>
                <a:spcPts val="0"/>
              </a:spcAft>
              <a:buSzPts val="2300"/>
              <a:buChar char="●"/>
            </a:pPr>
            <a:r>
              <a:rPr lang="en" sz="2300"/>
              <a:t>Children with disabilities are </a:t>
            </a:r>
            <a:endParaRPr sz="2300"/>
          </a:p>
          <a:p>
            <a:pPr indent="-349250" lvl="1" marL="914400" rtl="0" algn="l">
              <a:spcBef>
                <a:spcPts val="1000"/>
              </a:spcBef>
              <a:spcAft>
                <a:spcPts val="0"/>
              </a:spcAft>
              <a:buSzPts val="1900"/>
              <a:buChar char="○"/>
            </a:pPr>
            <a:r>
              <a:rPr lang="en" sz="1900"/>
              <a:t>24% less likely to received early stimulation and responsive care</a:t>
            </a:r>
            <a:endParaRPr sz="1900"/>
          </a:p>
          <a:p>
            <a:pPr indent="-349250" lvl="1" marL="914400" rtl="0" algn="l">
              <a:spcBef>
                <a:spcPts val="1000"/>
              </a:spcBef>
              <a:spcAft>
                <a:spcPts val="0"/>
              </a:spcAft>
              <a:buSzPts val="1900"/>
              <a:buChar char="○"/>
            </a:pPr>
            <a:r>
              <a:rPr lang="en" sz="1900"/>
              <a:t>42% less likely to have foundational reading and numeracy skills</a:t>
            </a:r>
            <a:endParaRPr sz="1900"/>
          </a:p>
          <a:p>
            <a:pPr indent="-349250" lvl="1" marL="914400" rtl="0" algn="l">
              <a:spcBef>
                <a:spcPts val="1000"/>
              </a:spcBef>
              <a:spcAft>
                <a:spcPts val="0"/>
              </a:spcAft>
              <a:buSzPts val="1900"/>
              <a:buChar char="○"/>
            </a:pPr>
            <a:r>
              <a:rPr lang="en" sz="1900"/>
              <a:t>49% more likely to have never attended school</a:t>
            </a:r>
            <a:endParaRPr sz="1900"/>
          </a:p>
          <a:p>
            <a:pPr indent="-349250" lvl="1" marL="914400" rtl="0" algn="l">
              <a:spcBef>
                <a:spcPts val="1000"/>
              </a:spcBef>
              <a:spcAft>
                <a:spcPts val="0"/>
              </a:spcAft>
              <a:buSzPts val="1900"/>
              <a:buChar char="○"/>
            </a:pPr>
            <a:r>
              <a:rPr lang="en" sz="1900"/>
              <a:t>53% more like to have symptoms of acute respiratory infection</a:t>
            </a:r>
            <a:endParaRPr sz="1900"/>
          </a:p>
          <a:p>
            <a:pPr indent="-349250" lvl="1" marL="914400" rtl="0" algn="l">
              <a:spcBef>
                <a:spcPts val="1000"/>
              </a:spcBef>
              <a:spcAft>
                <a:spcPts val="0"/>
              </a:spcAft>
              <a:buSzPts val="1900"/>
              <a:buChar char="○"/>
            </a:pPr>
            <a:r>
              <a:rPr lang="en" sz="1900"/>
              <a:t>51% more likely to feel unhappy and 41% more likely to feel discriminated against</a:t>
            </a:r>
            <a:endParaRPr sz="1900"/>
          </a:p>
          <a:p>
            <a:pPr indent="0" lvl="0" marL="0" rtl="0" algn="r">
              <a:spcBef>
                <a:spcPts val="1000"/>
              </a:spcBef>
              <a:spcAft>
                <a:spcPts val="0"/>
              </a:spcAft>
              <a:buNone/>
            </a:pPr>
            <a:r>
              <a:t/>
            </a:r>
            <a:endParaRPr sz="1900"/>
          </a:p>
          <a:p>
            <a:pPr indent="0" lvl="0" marL="0" rtl="0" algn="r">
              <a:spcBef>
                <a:spcPts val="1000"/>
              </a:spcBef>
              <a:spcAft>
                <a:spcPts val="1000"/>
              </a:spcAft>
              <a:buNone/>
            </a:pPr>
            <a:r>
              <a:rPr lang="en" sz="1900"/>
              <a:t>UNICEF (2021)</a:t>
            </a:r>
            <a:endParaRPr sz="19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HIGHLIGHT</a:t>
            </a:r>
            <a:endParaRPr/>
          </a:p>
        </p:txBody>
      </p:sp>
      <p:sp>
        <p:nvSpPr>
          <p:cNvPr id="126" name="Google Shape;126;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On December 2, 2022, the World Health Organization released their </a:t>
            </a:r>
            <a:r>
              <a:rPr i="1" lang="en"/>
              <a:t>Global report on health equity for persons with disabilities</a:t>
            </a:r>
            <a:r>
              <a:rPr lang="en"/>
              <a:t>. Some of the report highlights include that individuals with disabilities have poorer health outcomes facing barriers in accessing high-quality healthcare systems. The report makes evidence-based recommendations countries and their policymakers</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Disability as an Identity</a:t>
            </a:r>
            <a:endParaRPr/>
          </a:p>
        </p:txBody>
      </p:sp>
      <p:sp>
        <p:nvSpPr>
          <p:cNvPr id="132" name="Google Shape;132;p2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1000" lvl="0" marL="457200" rtl="0" algn="l">
              <a:spcBef>
                <a:spcPts val="800"/>
              </a:spcBef>
              <a:spcAft>
                <a:spcPts val="0"/>
              </a:spcAft>
              <a:buSzPts val="2400"/>
              <a:buChar char="●"/>
            </a:pPr>
            <a:r>
              <a:rPr lang="en" sz="2400"/>
              <a:t>Disability is not just a medical or legal condition—it’s an identity shaped by lived experience and community affiliation</a:t>
            </a:r>
            <a:endParaRPr sz="24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7"/>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spcBef>
                <a:spcPts val="0"/>
              </a:spcBef>
              <a:spcAft>
                <a:spcPts val="1000"/>
              </a:spcAft>
              <a:buNone/>
            </a:pPr>
            <a:r>
              <a:rPr lang="en" sz="2200"/>
              <a:t>Person-First &amp; Identity First Language</a:t>
            </a:r>
            <a:endParaRPr sz="2200"/>
          </a:p>
        </p:txBody>
      </p:sp>
      <p:sp>
        <p:nvSpPr>
          <p:cNvPr id="138" name="Google Shape;138;p2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68300" lvl="0" marL="457200" rtl="0" algn="l">
              <a:spcBef>
                <a:spcPts val="800"/>
              </a:spcBef>
              <a:spcAft>
                <a:spcPts val="0"/>
              </a:spcAft>
              <a:buSzPts val="2200"/>
              <a:buChar char="●"/>
            </a:pPr>
            <a:r>
              <a:rPr lang="en" sz="2200"/>
              <a:t>Language matters: 'person with a disability' vs. 'disabled person'</a:t>
            </a:r>
            <a:endParaRPr sz="2200"/>
          </a:p>
          <a:p>
            <a:pPr indent="-368300" lvl="0" marL="457200" rtl="0" algn="l">
              <a:spcBef>
                <a:spcPts val="1000"/>
              </a:spcBef>
              <a:spcAft>
                <a:spcPts val="1000"/>
              </a:spcAft>
              <a:buSzPts val="2200"/>
              <a:buChar char="●"/>
            </a:pPr>
            <a:r>
              <a:rPr lang="en" sz="2200"/>
              <a:t>Respect individual and community preferences</a:t>
            </a:r>
            <a:endParaRPr sz="22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Intersectionality and Disability Identity</a:t>
            </a:r>
            <a:endParaRPr/>
          </a:p>
        </p:txBody>
      </p:sp>
      <p:sp>
        <p:nvSpPr>
          <p:cNvPr id="144" name="Google Shape;144;p2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81000" lvl="0" marL="457200" rtl="0" algn="l">
              <a:spcBef>
                <a:spcPts val="800"/>
              </a:spcBef>
              <a:spcAft>
                <a:spcPts val="0"/>
              </a:spcAft>
              <a:buSzPts val="2400"/>
              <a:buChar char="●"/>
            </a:pPr>
            <a:r>
              <a:rPr lang="en" sz="2400"/>
              <a:t>Disability intersects with race, gender, class, and more</a:t>
            </a:r>
            <a:endParaRPr sz="2400"/>
          </a:p>
          <a:p>
            <a:pPr indent="-381000" lvl="0" marL="457200" rtl="0" algn="l">
              <a:spcBef>
                <a:spcPts val="1000"/>
              </a:spcBef>
              <a:spcAft>
                <a:spcPts val="1000"/>
              </a:spcAft>
              <a:buSzPts val="2400"/>
              <a:buChar char="●"/>
            </a:pPr>
            <a:r>
              <a:rPr lang="en" sz="2400"/>
              <a:t>Each individual’s experience is shaped by multiple, overlapping identities</a:t>
            </a:r>
            <a:endParaRPr sz="24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Summary</a:t>
            </a:r>
            <a:endParaRPr/>
          </a:p>
        </p:txBody>
      </p:sp>
      <p:sp>
        <p:nvSpPr>
          <p:cNvPr id="150" name="Google Shape;150;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900"/>
              <a:t>Definitions of disability can include classification systems, legal and policy documentation, and global, shared </a:t>
            </a:r>
            <a:r>
              <a:rPr lang="en" sz="1900"/>
              <a:t>language</a:t>
            </a:r>
            <a:r>
              <a:rPr lang="en" sz="1900"/>
              <a:t>. </a:t>
            </a:r>
            <a:endParaRPr sz="1900"/>
          </a:p>
          <a:p>
            <a:pPr indent="0" lvl="0" marL="0" rtl="0" algn="l">
              <a:spcBef>
                <a:spcPts val="1200"/>
              </a:spcBef>
              <a:spcAft>
                <a:spcPts val="0"/>
              </a:spcAft>
              <a:buNone/>
            </a:pPr>
            <a:r>
              <a:t/>
            </a:r>
            <a:endParaRPr sz="1900"/>
          </a:p>
          <a:p>
            <a:pPr indent="0" lvl="0" marL="0" rtl="0" algn="l">
              <a:spcBef>
                <a:spcPts val="1200"/>
              </a:spcBef>
              <a:spcAft>
                <a:spcPts val="1200"/>
              </a:spcAft>
              <a:buNone/>
            </a:pPr>
            <a:r>
              <a:rPr lang="en" sz="1900"/>
              <a:t>Due to the various uses of the word disability, there can be an emphasis on identity versus diagnosis and how a disability impacts daily functioning or limits a person from </a:t>
            </a:r>
            <a:r>
              <a:rPr lang="en" sz="1900"/>
              <a:t>participating</a:t>
            </a:r>
            <a:r>
              <a:rPr lang="en" sz="1900"/>
              <a:t> fully in their society. </a:t>
            </a:r>
            <a:endParaRPr sz="19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54" name="Shape 154"/>
        <p:cNvGrpSpPr/>
        <p:nvPr/>
      </p:nvGrpSpPr>
      <p:grpSpPr>
        <a:xfrm>
          <a:off x="0" y="0"/>
          <a:ext cx="0" cy="0"/>
          <a:chOff x="0" y="0"/>
          <a:chExt cx="0" cy="0"/>
        </a:xfrm>
      </p:grpSpPr>
      <p:sp>
        <p:nvSpPr>
          <p:cNvPr id="155" name="Google Shape;155;p30"/>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Ableism</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Defining Ableism</a:t>
            </a:r>
            <a:endParaRPr/>
          </a:p>
        </p:txBody>
      </p:sp>
      <p:sp>
        <p:nvSpPr>
          <p:cNvPr id="161" name="Google Shape;161;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“Ableism is a type of discrimination in which able-bodied individuals are viewed as normal and superior to those with a disability, resulting in prejudice toward the</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latter. The modern concept of ableism emerged in the 1960s and ’70s, when</a:t>
            </a:r>
            <a:endParaRPr>
              <a:solidFill>
                <a:schemeClr val="dk1"/>
              </a:solidFill>
            </a:endParaRPr>
          </a:p>
          <a:p>
            <a:pPr indent="0" lvl="0" marL="0" rtl="0" algn="l">
              <a:spcBef>
                <a:spcPts val="0"/>
              </a:spcBef>
              <a:spcAft>
                <a:spcPts val="0"/>
              </a:spcAft>
              <a:buNone/>
            </a:pPr>
            <a:r>
              <a:rPr lang="en">
                <a:solidFill>
                  <a:schemeClr val="dk1"/>
                </a:solidFill>
              </a:rPr>
              <a:t>disability activists placed disability in a political context.”</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Clr>
                <a:schemeClr val="dk1"/>
              </a:buClr>
              <a:buSzPts val="1100"/>
              <a:buFont typeface="Arial"/>
              <a:buNone/>
            </a:pPr>
            <a:r>
              <a:rPr lang="en">
                <a:solidFill>
                  <a:schemeClr val="dk1"/>
                </a:solidFill>
              </a:rPr>
              <a:t>Britannica (2025)</a:t>
            </a:r>
            <a:endParaRPr>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Learning Objectives</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Define disability through multiple lenses</a:t>
            </a:r>
            <a:endParaRPr/>
          </a:p>
          <a:p>
            <a:pPr indent="-342900" lvl="0" marL="457200" rtl="0" algn="l">
              <a:spcBef>
                <a:spcPts val="0"/>
              </a:spcBef>
              <a:spcAft>
                <a:spcPts val="0"/>
              </a:spcAft>
              <a:buSzPts val="1800"/>
              <a:buAutoNum type="arabicPeriod"/>
            </a:pPr>
            <a:r>
              <a:rPr lang="en"/>
              <a:t>Describe the roots and impact of ableism</a:t>
            </a:r>
            <a:endParaRPr/>
          </a:p>
          <a:p>
            <a:pPr indent="-342900" lvl="0" marL="457200" rtl="0" algn="l">
              <a:spcBef>
                <a:spcPts val="0"/>
              </a:spcBef>
              <a:spcAft>
                <a:spcPts val="0"/>
              </a:spcAft>
              <a:buSzPts val="1800"/>
              <a:buAutoNum type="arabicPeriod"/>
            </a:pPr>
            <a:r>
              <a:rPr lang="en"/>
              <a:t>Compare models of disability</a:t>
            </a:r>
            <a:endParaRPr/>
          </a:p>
          <a:p>
            <a:pPr indent="-342900" lvl="0" marL="457200" rtl="0" algn="l">
              <a:spcBef>
                <a:spcPts val="0"/>
              </a:spcBef>
              <a:spcAft>
                <a:spcPts val="0"/>
              </a:spcAft>
              <a:buSzPts val="1800"/>
              <a:buAutoNum type="arabicPeriod"/>
            </a:pPr>
            <a:r>
              <a:rPr lang="en"/>
              <a:t>Identify steps in the US policy cycle </a:t>
            </a:r>
            <a:endParaRPr/>
          </a:p>
          <a:p>
            <a:pPr indent="-342900" lvl="0" marL="457200" rtl="0" algn="l">
              <a:spcBef>
                <a:spcPts val="0"/>
              </a:spcBef>
              <a:spcAft>
                <a:spcPts val="0"/>
              </a:spcAft>
              <a:buSzPts val="1800"/>
              <a:buAutoNum type="arabicPeriod"/>
            </a:pPr>
            <a:r>
              <a:rPr lang="en"/>
              <a:t>Describe the different branches of government take in the policy cycle</a:t>
            </a:r>
            <a:endParaRPr/>
          </a:p>
          <a:p>
            <a:pPr indent="-342900" lvl="0" marL="457200" rtl="0" algn="l">
              <a:spcBef>
                <a:spcPts val="0"/>
              </a:spcBef>
              <a:spcAft>
                <a:spcPts val="0"/>
              </a:spcAft>
              <a:buSzPts val="1800"/>
              <a:buAutoNum type="arabicPeriod"/>
            </a:pPr>
            <a:r>
              <a:rPr lang="en"/>
              <a:t>Describe different components of policy analysis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3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Influences - Eugenics &amp; Medicalization of Disability</a:t>
            </a:r>
            <a:endParaRPr/>
          </a:p>
        </p:txBody>
      </p:sp>
      <p:sp>
        <p:nvSpPr>
          <p:cNvPr id="167" name="Google Shape;167;p32"/>
          <p:cNvSpPr txBox="1"/>
          <p:nvPr>
            <p:ph idx="1" type="body"/>
          </p:nvPr>
        </p:nvSpPr>
        <p:spPr>
          <a:xfrm>
            <a:off x="311700" y="1430300"/>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AutoNum type="arabicPeriod"/>
            </a:pPr>
            <a:r>
              <a:rPr lang="en"/>
              <a:t>A movement that characterized </a:t>
            </a:r>
            <a:r>
              <a:rPr lang="en"/>
              <a:t>individuals</a:t>
            </a:r>
            <a:r>
              <a:rPr lang="en"/>
              <a:t> who were “socially deviant” as a  result of undesirable genetics</a:t>
            </a:r>
            <a:endParaRPr/>
          </a:p>
          <a:p>
            <a:pPr indent="-342900" lvl="0" marL="457200" rtl="0" algn="l">
              <a:spcBef>
                <a:spcPts val="1000"/>
              </a:spcBef>
              <a:spcAft>
                <a:spcPts val="0"/>
              </a:spcAft>
              <a:buSzPts val="1800"/>
              <a:buAutoNum type="arabicPeriod"/>
            </a:pPr>
            <a:r>
              <a:rPr lang="en"/>
              <a:t>Disability became a heritable problem that could be fixed</a:t>
            </a:r>
            <a:endParaRPr/>
          </a:p>
          <a:p>
            <a:pPr indent="-342900" lvl="0" marL="457200" marR="0" rtl="0" algn="l">
              <a:lnSpc>
                <a:spcPct val="115000"/>
              </a:lnSpc>
              <a:spcBef>
                <a:spcPts val="1000"/>
              </a:spcBef>
              <a:spcAft>
                <a:spcPts val="0"/>
              </a:spcAft>
              <a:buSzPts val="1800"/>
              <a:buAutoNum type="arabicPeriod"/>
            </a:pPr>
            <a:r>
              <a:rPr lang="en"/>
              <a:t>Criminalized disability and authorized governmental control over disabled people’s bodies and families (e.g., institutionalization, marriage restriction, forced sterilization) </a:t>
            </a:r>
            <a:endParaRPr/>
          </a:p>
          <a:p>
            <a:pPr indent="-342900" lvl="0" marL="457200" marR="0" rtl="0" algn="l">
              <a:lnSpc>
                <a:spcPct val="115000"/>
              </a:lnSpc>
              <a:spcBef>
                <a:spcPts val="1000"/>
              </a:spcBef>
              <a:spcAft>
                <a:spcPts val="1000"/>
              </a:spcAft>
              <a:buSzPts val="1800"/>
              <a:buAutoNum type="arabicPeriod"/>
            </a:pPr>
            <a:r>
              <a:rPr lang="en"/>
              <a:t>F</a:t>
            </a:r>
            <a:r>
              <a:rPr lang="en"/>
              <a:t>orced </a:t>
            </a:r>
            <a:r>
              <a:rPr lang="en"/>
              <a:t>sterilization was deemed constitutional</a:t>
            </a:r>
            <a:r>
              <a:rPr lang="en"/>
              <a:t> throu</a:t>
            </a:r>
            <a:r>
              <a:rPr lang="en"/>
              <a:t>gh </a:t>
            </a:r>
            <a:r>
              <a:rPr lang="en"/>
              <a:t>SCOTUS case </a:t>
            </a:r>
            <a:r>
              <a:rPr i="1" lang="en"/>
              <a:t>Buck v. Bell (1927)</a:t>
            </a:r>
            <a:endParaRPr i="1"/>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3"/>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Historical Influences - Institutionalization &amp; </a:t>
            </a:r>
            <a:r>
              <a:rPr lang="en"/>
              <a:t>Segregation</a:t>
            </a:r>
            <a:endParaRPr/>
          </a:p>
        </p:txBody>
      </p:sp>
      <p:sp>
        <p:nvSpPr>
          <p:cNvPr id="173" name="Google Shape;173;p3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9250" lvl="0" marL="457200" marR="0" rtl="0" algn="l">
              <a:lnSpc>
                <a:spcPct val="115000"/>
              </a:lnSpc>
              <a:spcBef>
                <a:spcPts val="0"/>
              </a:spcBef>
              <a:spcAft>
                <a:spcPts val="0"/>
              </a:spcAft>
              <a:buSzPts val="1900"/>
              <a:buAutoNum type="arabicPeriod"/>
            </a:pPr>
            <a:r>
              <a:rPr lang="en" sz="1900"/>
              <a:t>Remo</a:t>
            </a:r>
            <a:r>
              <a:rPr lang="en" sz="1900"/>
              <a:t>ved people </a:t>
            </a:r>
            <a:r>
              <a:rPr lang="en" sz="1900"/>
              <a:t>with intellectual, developmental, and psychiatric disabilities from their families and communities and confined them to large, segregated residential facilities (often state-run “schools,” “colonies,” or “hospitals”) </a:t>
            </a:r>
            <a:r>
              <a:rPr lang="en" sz="1900"/>
              <a:t> </a:t>
            </a:r>
            <a:endParaRPr sz="1900"/>
          </a:p>
          <a:p>
            <a:pPr indent="-349250" lvl="0" marL="457200" marR="0" rtl="0" algn="l">
              <a:lnSpc>
                <a:spcPct val="115000"/>
              </a:lnSpc>
              <a:spcBef>
                <a:spcPts val="1000"/>
              </a:spcBef>
              <a:spcAft>
                <a:spcPts val="0"/>
              </a:spcAft>
              <a:buSzPts val="1900"/>
              <a:buAutoNum type="arabicPeriod"/>
            </a:pPr>
            <a:r>
              <a:rPr lang="en" sz="1900"/>
              <a:t>S</a:t>
            </a:r>
            <a:r>
              <a:rPr lang="en" sz="1900"/>
              <a:t>tates built custodial institutions that warehoused tens of thousands individuals under the guise of treatment and social protection</a:t>
            </a:r>
            <a:endParaRPr sz="1900"/>
          </a:p>
          <a:p>
            <a:pPr indent="-349250" lvl="0" marL="457200" marR="0" rtl="0" algn="l">
              <a:lnSpc>
                <a:spcPct val="115000"/>
              </a:lnSpc>
              <a:spcBef>
                <a:spcPts val="1000"/>
              </a:spcBef>
              <a:spcAft>
                <a:spcPts val="1000"/>
              </a:spcAft>
              <a:buSzPts val="1900"/>
              <a:buAutoNum type="arabicPeriod"/>
            </a:pPr>
            <a:r>
              <a:rPr lang="en" sz="1900"/>
              <a:t>Administrators of institutions submitted annual reports to legislatures, testified before eugenics commissions, and published in professional journals</a:t>
            </a:r>
            <a:endParaRPr sz="190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3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HIGHLIGHT - Willowbrook State School</a:t>
            </a:r>
            <a:endParaRPr/>
          </a:p>
        </p:txBody>
      </p:sp>
      <p:sp>
        <p:nvSpPr>
          <p:cNvPr id="179" name="Google Shape;179;p3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200"/>
              </a:spcBef>
              <a:spcAft>
                <a:spcPts val="1200"/>
              </a:spcAft>
              <a:buNone/>
            </a:pPr>
            <a:r>
              <a:rPr lang="en"/>
              <a:t>In 1972, Geraldo Rivera’s TV report exposed the overcrowded, unsanitary, and neglectful conditions at Willowbrook State School for children with intellectual disabilities. The shocking footage sparked widespread public outrage and prompted lawmakers to pass reforms that improved oversight and funding for residential care. Culturally, it fueled the disability rights movement by highlighting the need for community-based services and respect for the dignity of people with disabilities.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83" name="Shape 183"/>
        <p:cNvGrpSpPr/>
        <p:nvPr/>
      </p:nvGrpSpPr>
      <p:grpSpPr>
        <a:xfrm>
          <a:off x="0" y="0"/>
          <a:ext cx="0" cy="0"/>
          <a:chOff x="0" y="0"/>
          <a:chExt cx="0" cy="0"/>
        </a:xfrm>
      </p:grpSpPr>
      <p:sp>
        <p:nvSpPr>
          <p:cNvPr id="184" name="Google Shape;184;p35"/>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Models of Disability</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Medical Model</a:t>
            </a:r>
            <a:endParaRPr/>
          </a:p>
        </p:txBody>
      </p:sp>
      <p:sp>
        <p:nvSpPr>
          <p:cNvPr id="190" name="Google Shape;190;p3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AutoNum type="arabicPeriod"/>
            </a:pPr>
            <a:r>
              <a:rPr lang="en"/>
              <a:t>Sees disability as individual impairment requiring clinical intervention </a:t>
            </a:r>
            <a:endParaRPr/>
          </a:p>
          <a:p>
            <a:pPr indent="-342900" lvl="0" marL="457200" rtl="0" algn="l">
              <a:lnSpc>
                <a:spcPct val="115000"/>
              </a:lnSpc>
              <a:spcBef>
                <a:spcPts val="1000"/>
              </a:spcBef>
              <a:spcAft>
                <a:spcPts val="0"/>
              </a:spcAft>
              <a:buSzPts val="1800"/>
              <a:buAutoNum type="arabicPeriod"/>
            </a:pPr>
            <a:r>
              <a:rPr lang="en"/>
              <a:t>Drives innovation technologies and intervention </a:t>
            </a:r>
            <a:endParaRPr/>
          </a:p>
          <a:p>
            <a:pPr indent="-342900" lvl="0" marL="457200" rtl="0" algn="l">
              <a:lnSpc>
                <a:spcPct val="115000"/>
              </a:lnSpc>
              <a:spcBef>
                <a:spcPts val="1000"/>
              </a:spcBef>
              <a:spcAft>
                <a:spcPts val="1000"/>
              </a:spcAft>
              <a:buSzPts val="1800"/>
              <a:buAutoNum type="arabicPeriod"/>
            </a:pPr>
            <a:r>
              <a:rPr lang="en"/>
              <a:t>Can overlook societal barriers by focusing on 'fixing' impairments rather than inclusive design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3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Social Model</a:t>
            </a:r>
            <a:endParaRPr/>
          </a:p>
        </p:txBody>
      </p:sp>
      <p:sp>
        <p:nvSpPr>
          <p:cNvPr id="196" name="Google Shape;196;p3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AutoNum type="arabicPeriod"/>
            </a:pPr>
            <a:r>
              <a:rPr lang="en"/>
              <a:t>Attributes disability to social and </a:t>
            </a:r>
            <a:r>
              <a:rPr lang="en"/>
              <a:t>environmental</a:t>
            </a:r>
            <a:r>
              <a:rPr lang="en"/>
              <a:t> factors</a:t>
            </a:r>
            <a:endParaRPr/>
          </a:p>
          <a:p>
            <a:pPr indent="-342900" lvl="0" marL="457200" rtl="0" algn="l">
              <a:lnSpc>
                <a:spcPct val="115000"/>
              </a:lnSpc>
              <a:spcBef>
                <a:spcPts val="1000"/>
              </a:spcBef>
              <a:spcAft>
                <a:spcPts val="0"/>
              </a:spcAft>
              <a:buSzPts val="1800"/>
              <a:buAutoNum type="arabicPeriod"/>
            </a:pPr>
            <a:r>
              <a:rPr lang="en"/>
              <a:t>Promotes inclusive design and legal mandates (e.g., ADA) for </a:t>
            </a:r>
            <a:r>
              <a:rPr lang="en"/>
              <a:t>accessibility</a:t>
            </a:r>
            <a:r>
              <a:rPr lang="en"/>
              <a:t> in public spaces</a:t>
            </a:r>
            <a:endParaRPr/>
          </a:p>
          <a:p>
            <a:pPr indent="-342900" lvl="0" marL="457200" rtl="0" algn="l">
              <a:lnSpc>
                <a:spcPct val="115000"/>
              </a:lnSpc>
              <a:spcBef>
                <a:spcPts val="1000"/>
              </a:spcBef>
              <a:spcAft>
                <a:spcPts val="1000"/>
              </a:spcAft>
              <a:buSzPts val="1800"/>
              <a:buAutoNum type="arabicPeriod"/>
            </a:pPr>
            <a:r>
              <a:rPr lang="en"/>
              <a:t>Empowers advocacy by involving </a:t>
            </a:r>
            <a:r>
              <a:rPr lang="en"/>
              <a:t>people</a:t>
            </a:r>
            <a:r>
              <a:rPr lang="en"/>
              <a:t> with disabilities in participatory research</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3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Economic Model</a:t>
            </a:r>
            <a:endParaRPr/>
          </a:p>
        </p:txBody>
      </p:sp>
      <p:sp>
        <p:nvSpPr>
          <p:cNvPr id="202" name="Google Shape;202;p3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AutoNum type="arabicPeriod"/>
            </a:pPr>
            <a:r>
              <a:rPr lang="en"/>
              <a:t>Evaluates disability via labor-</a:t>
            </a:r>
            <a:r>
              <a:rPr lang="en"/>
              <a:t>market</a:t>
            </a:r>
            <a:r>
              <a:rPr lang="en"/>
              <a:t> impacts and public expenditures</a:t>
            </a:r>
            <a:endParaRPr/>
          </a:p>
          <a:p>
            <a:pPr indent="-342900" lvl="0" marL="457200" rtl="0" algn="l">
              <a:lnSpc>
                <a:spcPct val="115000"/>
              </a:lnSpc>
              <a:spcBef>
                <a:spcPts val="1000"/>
              </a:spcBef>
              <a:spcAft>
                <a:spcPts val="0"/>
              </a:spcAft>
              <a:buSzPts val="1800"/>
              <a:buAutoNum type="arabicPeriod"/>
            </a:pPr>
            <a:r>
              <a:rPr lang="en"/>
              <a:t>Uses cost-benefit analysis to guide </a:t>
            </a:r>
            <a:r>
              <a:rPr lang="en"/>
              <a:t>eligibility</a:t>
            </a:r>
            <a:r>
              <a:rPr lang="en"/>
              <a:t> for insurance and rehabilitation programs</a:t>
            </a:r>
            <a:endParaRPr/>
          </a:p>
          <a:p>
            <a:pPr indent="-342900" lvl="0" marL="457200" rtl="0" algn="l">
              <a:lnSpc>
                <a:spcPct val="115000"/>
              </a:lnSpc>
              <a:spcBef>
                <a:spcPts val="1000"/>
              </a:spcBef>
              <a:spcAft>
                <a:spcPts val="1000"/>
              </a:spcAft>
              <a:buSzPts val="1800"/>
              <a:buAutoNum type="arabicPeriod"/>
            </a:pPr>
            <a:r>
              <a:rPr lang="en"/>
              <a:t>Suggests integrating well-being metrics (e.g., SROI, QALTs) for more holistic policy assessments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Moral Model</a:t>
            </a:r>
            <a:endParaRPr/>
          </a:p>
        </p:txBody>
      </p:sp>
      <p:sp>
        <p:nvSpPr>
          <p:cNvPr id="208" name="Google Shape;208;p3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AutoNum type="arabicPeriod"/>
            </a:pPr>
            <a:r>
              <a:rPr lang="en"/>
              <a:t>Interprets disability as a moral failing or divine judgement and historically justified eugenics and segregation</a:t>
            </a:r>
            <a:endParaRPr/>
          </a:p>
          <a:p>
            <a:pPr indent="-342900" lvl="0" marL="457200" rtl="0" algn="l">
              <a:lnSpc>
                <a:spcPct val="115000"/>
              </a:lnSpc>
              <a:spcBef>
                <a:spcPts val="1000"/>
              </a:spcBef>
              <a:spcAft>
                <a:spcPts val="0"/>
              </a:spcAft>
              <a:buSzPts val="1800"/>
              <a:buAutoNum type="arabicPeriod"/>
            </a:pPr>
            <a:r>
              <a:rPr lang="en"/>
              <a:t>Persists in public attitudes and laws today (e.g., guardianship)</a:t>
            </a:r>
            <a:endParaRPr/>
          </a:p>
          <a:p>
            <a:pPr indent="-342900" lvl="0" marL="457200" rtl="0" algn="l">
              <a:lnSpc>
                <a:spcPct val="115000"/>
              </a:lnSpc>
              <a:spcBef>
                <a:spcPts val="1000"/>
              </a:spcBef>
              <a:spcAft>
                <a:spcPts val="1000"/>
              </a:spcAft>
              <a:buSzPts val="1800"/>
              <a:buAutoNum type="arabicPeriod"/>
            </a:pPr>
            <a:r>
              <a:rPr lang="en"/>
              <a:t>Public awareness and </a:t>
            </a:r>
            <a:r>
              <a:rPr lang="en"/>
              <a:t>education</a:t>
            </a:r>
            <a:r>
              <a:rPr lang="en"/>
              <a:t> is necessary to challenge moral prejudices and promote autonomy</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4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Human Rights Model</a:t>
            </a:r>
            <a:endParaRPr/>
          </a:p>
        </p:txBody>
      </p:sp>
      <p:sp>
        <p:nvSpPr>
          <p:cNvPr id="214" name="Google Shape;214;p4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SzPts val="1800"/>
              <a:buAutoNum type="arabicPeriod"/>
            </a:pPr>
            <a:r>
              <a:rPr lang="en"/>
              <a:t>Frames disability as a matter of dignitiy, equality, and non-discrimination under the UN’s CRPD</a:t>
            </a:r>
            <a:endParaRPr/>
          </a:p>
          <a:p>
            <a:pPr indent="-342900" lvl="0" marL="457200" rtl="0" algn="l">
              <a:lnSpc>
                <a:spcPct val="115000"/>
              </a:lnSpc>
              <a:spcBef>
                <a:spcPts val="1000"/>
              </a:spcBef>
              <a:spcAft>
                <a:spcPts val="0"/>
              </a:spcAft>
              <a:buSzPts val="1800"/>
              <a:buAutoNum type="arabicPeriod"/>
            </a:pPr>
            <a:r>
              <a:rPr lang="en"/>
              <a:t>Requires states to ensure accessibility reasonable accommodations, and participation</a:t>
            </a:r>
            <a:endParaRPr/>
          </a:p>
          <a:p>
            <a:pPr indent="-342900" lvl="0" marL="457200" rtl="0" algn="l">
              <a:lnSpc>
                <a:spcPct val="115000"/>
              </a:lnSpc>
              <a:spcBef>
                <a:spcPts val="1000"/>
              </a:spcBef>
              <a:spcAft>
                <a:spcPts val="1000"/>
              </a:spcAft>
              <a:buSzPts val="1800"/>
              <a:buAutoNum type="arabicPeriod"/>
            </a:pPr>
            <a:r>
              <a:rPr lang="en"/>
              <a:t>Previous gains in implementation (e.g., ADA), but gaps remain in low- and middle- income </a:t>
            </a:r>
            <a:r>
              <a:rPr lang="en"/>
              <a:t>countries</a:t>
            </a:r>
            <a:r>
              <a:rPr lang="en"/>
              <a:t> and areas</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8" name="Shape 218"/>
        <p:cNvGrpSpPr/>
        <p:nvPr/>
      </p:nvGrpSpPr>
      <p:grpSpPr>
        <a:xfrm>
          <a:off x="0" y="0"/>
          <a:ext cx="0" cy="0"/>
          <a:chOff x="0" y="0"/>
          <a:chExt cx="0" cy="0"/>
        </a:xfrm>
      </p:grpSpPr>
      <p:graphicFrame>
        <p:nvGraphicFramePr>
          <p:cNvPr id="219" name="Google Shape;219;p41"/>
          <p:cNvGraphicFramePr/>
          <p:nvPr/>
        </p:nvGraphicFramePr>
        <p:xfrm>
          <a:off x="530425" y="1332050"/>
          <a:ext cx="3000000" cy="3000000"/>
        </p:xfrm>
        <a:graphic>
          <a:graphicData uri="http://schemas.openxmlformats.org/drawingml/2006/table">
            <a:tbl>
              <a:tblPr>
                <a:noFill/>
                <a:tableStyleId>{8660FE2C-0A26-4C2E-AF45-5AF41800C8E2}</a:tableStyleId>
              </a:tblPr>
              <a:tblGrid>
                <a:gridCol w="1226575"/>
                <a:gridCol w="1733050"/>
                <a:gridCol w="1521400"/>
                <a:gridCol w="1838875"/>
                <a:gridCol w="1763250"/>
              </a:tblGrid>
              <a:tr h="362175">
                <a:tc>
                  <a:txBody>
                    <a:bodyPr/>
                    <a:lstStyle/>
                    <a:p>
                      <a:pPr indent="0" lvl="0" marL="0" rtl="0" algn="l">
                        <a:lnSpc>
                          <a:spcPct val="115000"/>
                        </a:lnSpc>
                        <a:spcBef>
                          <a:spcPts val="0"/>
                        </a:spcBef>
                        <a:spcAft>
                          <a:spcPts val="0"/>
                        </a:spcAft>
                        <a:buNone/>
                      </a:pPr>
                      <a:r>
                        <a:rPr b="1" lang="en" sz="1100">
                          <a:solidFill>
                            <a:schemeClr val="dk1"/>
                          </a:solidFill>
                        </a:rPr>
                        <a:t>Model</a:t>
                      </a:r>
                      <a:endParaRPr b="1"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1100">
                          <a:solidFill>
                            <a:schemeClr val="dk1"/>
                          </a:solidFill>
                        </a:rPr>
                        <a:t>Focus</a:t>
                      </a:r>
                      <a:endParaRPr b="1"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1100">
                          <a:solidFill>
                            <a:schemeClr val="dk1"/>
                          </a:solidFill>
                        </a:rPr>
                        <a:t>Policy Goal</a:t>
                      </a:r>
                      <a:endParaRPr b="1"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1100">
                          <a:solidFill>
                            <a:schemeClr val="dk1"/>
                          </a:solidFill>
                        </a:rPr>
                        <a:t>Implementation</a:t>
                      </a:r>
                      <a:endParaRPr b="1"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b="1" lang="en" sz="1100">
                          <a:solidFill>
                            <a:schemeClr val="dk1"/>
                          </a:solidFill>
                        </a:rPr>
                        <a:t>Risks/Barriers</a:t>
                      </a:r>
                      <a:endParaRPr b="1"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2150">
                <a:tc>
                  <a:txBody>
                    <a:bodyPr/>
                    <a:lstStyle/>
                    <a:p>
                      <a:pPr indent="0" lvl="0" marL="0" rtl="0" algn="l">
                        <a:lnSpc>
                          <a:spcPct val="115000"/>
                        </a:lnSpc>
                        <a:spcBef>
                          <a:spcPts val="0"/>
                        </a:spcBef>
                        <a:spcAft>
                          <a:spcPts val="0"/>
                        </a:spcAft>
                        <a:buNone/>
                      </a:pPr>
                      <a:r>
                        <a:rPr lang="en" sz="1100">
                          <a:solidFill>
                            <a:schemeClr val="dk1"/>
                          </a:solidFill>
                        </a:rPr>
                        <a:t>Medical</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Disability as individual pathology</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Diagnose and treat impairment</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Clinical services, therapy access</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Dependency, neglects societal role</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2150">
                <a:tc>
                  <a:txBody>
                    <a:bodyPr/>
                    <a:lstStyle/>
                    <a:p>
                      <a:pPr indent="0" lvl="0" marL="0" rtl="0" algn="l">
                        <a:lnSpc>
                          <a:spcPct val="115000"/>
                        </a:lnSpc>
                        <a:spcBef>
                          <a:spcPts val="0"/>
                        </a:spcBef>
                        <a:spcAft>
                          <a:spcPts val="0"/>
                        </a:spcAft>
                        <a:buNone/>
                      </a:pPr>
                      <a:r>
                        <a:rPr lang="en" sz="1100">
                          <a:solidFill>
                            <a:schemeClr val="dk1"/>
                          </a:solidFill>
                        </a:rPr>
                        <a:t>Social</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Disability as societal exclusion</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Remove barriers and promote inclusion</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Accessibility laws, universal design</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Underplays personal support needs</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2150">
                <a:tc>
                  <a:txBody>
                    <a:bodyPr/>
                    <a:lstStyle/>
                    <a:p>
                      <a:pPr indent="0" lvl="0" marL="0" rtl="0" algn="l">
                        <a:lnSpc>
                          <a:spcPct val="115000"/>
                        </a:lnSpc>
                        <a:spcBef>
                          <a:spcPts val="0"/>
                        </a:spcBef>
                        <a:spcAft>
                          <a:spcPts val="0"/>
                        </a:spcAft>
                        <a:buNone/>
                      </a:pPr>
                      <a:r>
                        <a:rPr lang="en" sz="1100">
                          <a:solidFill>
                            <a:schemeClr val="dk1"/>
                          </a:solidFill>
                        </a:rPr>
                        <a:t>Economic</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Loss of economic productivity</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Maximize workforce participation</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Employment-based eligibility systems</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Excludes non-economic value</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46950">
                <a:tc>
                  <a:txBody>
                    <a:bodyPr/>
                    <a:lstStyle/>
                    <a:p>
                      <a:pPr indent="0" lvl="0" marL="0" rtl="0" algn="l">
                        <a:lnSpc>
                          <a:spcPct val="115000"/>
                        </a:lnSpc>
                        <a:spcBef>
                          <a:spcPts val="0"/>
                        </a:spcBef>
                        <a:spcAft>
                          <a:spcPts val="0"/>
                        </a:spcAft>
                        <a:buNone/>
                      </a:pPr>
                      <a:r>
                        <a:rPr lang="en" sz="1100">
                          <a:solidFill>
                            <a:schemeClr val="dk1"/>
                          </a:solidFill>
                        </a:rPr>
                        <a:t>Moral</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Punishment or moral failure</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Isolate or correct behavior</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Cultural practices, informal stigma</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Stigmatization, systemic neglect</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72150">
                <a:tc>
                  <a:txBody>
                    <a:bodyPr/>
                    <a:lstStyle/>
                    <a:p>
                      <a:pPr indent="0" lvl="0" marL="0" rtl="0" algn="l">
                        <a:lnSpc>
                          <a:spcPct val="115000"/>
                        </a:lnSpc>
                        <a:spcBef>
                          <a:spcPts val="0"/>
                        </a:spcBef>
                        <a:spcAft>
                          <a:spcPts val="0"/>
                        </a:spcAft>
                        <a:buNone/>
                      </a:pPr>
                      <a:r>
                        <a:rPr lang="en" sz="1100">
                          <a:solidFill>
                            <a:schemeClr val="dk1"/>
                          </a:solidFill>
                        </a:rPr>
                        <a:t>Human Rights</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Disability as human diversity</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Ensure dignity, autonomy, equality</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CRPD-based legal frameworks</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lnSpc>
                          <a:spcPct val="115000"/>
                        </a:lnSpc>
                        <a:spcBef>
                          <a:spcPts val="0"/>
                        </a:spcBef>
                        <a:spcAft>
                          <a:spcPts val="0"/>
                        </a:spcAft>
                        <a:buNone/>
                      </a:pPr>
                      <a:r>
                        <a:rPr lang="en" sz="1100">
                          <a:solidFill>
                            <a:schemeClr val="dk1"/>
                          </a:solidFill>
                        </a:rPr>
                        <a:t>Requires enforcement and accountability</a:t>
                      </a:r>
                      <a:endParaRPr sz="1100">
                        <a:solidFill>
                          <a:schemeClr val="dk1"/>
                        </a:solidFill>
                      </a:endParaRPr>
                    </a:p>
                  </a:txBody>
                  <a:tcPr marT="91425" marB="91425" marR="68575" marL="68575">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220" name="Google Shape;220;p4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Models of Disability in Policy Contexts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Outline</a:t>
            </a:r>
            <a:endParaRPr/>
          </a:p>
        </p:txBody>
      </p:sp>
      <p:sp>
        <p:nvSpPr>
          <p:cNvPr id="67" name="Google Shape;67;p15"/>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
        <p:nvSpPr>
          <p:cNvPr id="68" name="Google Shape;68;p15"/>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p>
            <a:pPr indent="-336550" lvl="0" marL="457200" rtl="0" algn="l">
              <a:spcBef>
                <a:spcPts val="0"/>
              </a:spcBef>
              <a:spcAft>
                <a:spcPts val="0"/>
              </a:spcAft>
              <a:buClr>
                <a:schemeClr val="dk1"/>
              </a:buClr>
              <a:buSzPts val="1700"/>
              <a:buAutoNum type="arabicPeriod"/>
            </a:pPr>
            <a:r>
              <a:rPr lang="en" sz="1700">
                <a:solidFill>
                  <a:schemeClr val="dk1"/>
                </a:solidFill>
              </a:rPr>
              <a:t>Disability</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Defining Disability</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Ableism</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Models of Disability</a:t>
            </a:r>
            <a:endParaRPr sz="1700">
              <a:solidFill>
                <a:schemeClr val="dk1"/>
              </a:solidFill>
            </a:endParaRPr>
          </a:p>
          <a:p>
            <a:pPr indent="-336550" lvl="0" marL="457200" rtl="0" algn="l">
              <a:spcBef>
                <a:spcPts val="0"/>
              </a:spcBef>
              <a:spcAft>
                <a:spcPts val="0"/>
              </a:spcAft>
              <a:buClr>
                <a:schemeClr val="dk1"/>
              </a:buClr>
              <a:buSzPts val="1700"/>
              <a:buAutoNum type="arabicPeriod"/>
            </a:pPr>
            <a:r>
              <a:rPr lang="en" sz="1700">
                <a:solidFill>
                  <a:schemeClr val="dk1"/>
                </a:solidFill>
              </a:rPr>
              <a:t>United States Policy</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U</a:t>
            </a:r>
            <a:r>
              <a:rPr lang="en" sz="1700"/>
              <a:t>S</a:t>
            </a:r>
            <a:r>
              <a:rPr lang="en" sz="1700">
                <a:solidFill>
                  <a:schemeClr val="dk1"/>
                </a:solidFill>
              </a:rPr>
              <a:t> Policy Cycles</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Federal and State Roles</a:t>
            </a:r>
            <a:endParaRPr sz="1700">
              <a:solidFill>
                <a:schemeClr val="dk1"/>
              </a:solidFill>
            </a:endParaRPr>
          </a:p>
          <a:p>
            <a:pPr indent="-336550" lvl="1" marL="914400" rtl="0" algn="l">
              <a:spcBef>
                <a:spcPts val="0"/>
              </a:spcBef>
              <a:spcAft>
                <a:spcPts val="0"/>
              </a:spcAft>
              <a:buClr>
                <a:schemeClr val="dk1"/>
              </a:buClr>
              <a:buSzPts val="1700"/>
              <a:buAutoNum type="alphaLcPeriod"/>
            </a:pPr>
            <a:r>
              <a:rPr lang="en" sz="1700">
                <a:solidFill>
                  <a:schemeClr val="dk1"/>
                </a:solidFill>
              </a:rPr>
              <a:t>Policy Analysis</a:t>
            </a:r>
            <a:endParaRPr sz="1700">
              <a:solidFill>
                <a:schemeClr val="dk1"/>
              </a:solidFill>
            </a:endParaRPr>
          </a:p>
          <a:p>
            <a:pPr indent="0" lvl="0" marL="0" rtl="0" algn="l">
              <a:spcBef>
                <a:spcPts val="0"/>
              </a:spcBef>
              <a:spcAft>
                <a:spcPts val="1200"/>
              </a:spcAft>
              <a:buNone/>
            </a:pPr>
            <a:r>
              <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sp>
        <p:nvSpPr>
          <p:cNvPr id="225" name="Google Shape;225;p4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HIGHLIGHT</a:t>
            </a:r>
            <a:endParaRPr/>
          </a:p>
        </p:txBody>
      </p:sp>
      <p:sp>
        <p:nvSpPr>
          <p:cNvPr id="226" name="Google Shape;226;p4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Section 14(c) of the Fair Labor Standards Act allows for workers with disabilities to be paid subminimum wages and sheltered workshops. </a:t>
            </a:r>
            <a:r>
              <a:rPr lang="en"/>
              <a:t>Subminimum</a:t>
            </a:r>
            <a:r>
              <a:rPr lang="en"/>
              <a:t> wage allows for employers with a special certificate to pay workers with disabilities less than the federal minimum wage.</a:t>
            </a:r>
            <a:endParaRPr/>
          </a:p>
          <a:p>
            <a:pPr indent="0" lvl="0" marL="0" rtl="0" algn="l">
              <a:spcBef>
                <a:spcPts val="1200"/>
              </a:spcBef>
              <a:spcAft>
                <a:spcPts val="0"/>
              </a:spcAft>
              <a:buNone/>
            </a:pPr>
            <a:r>
              <a:rPr lang="en"/>
              <a:t>Sheltered workshops are segregated work settings where individuals with significant disabilities, often those with intellectual and/or developmental disabilities, to perform tasks (usually for </a:t>
            </a:r>
            <a:r>
              <a:rPr lang="en"/>
              <a:t>subminimum</a:t>
            </a:r>
            <a:r>
              <a:rPr lang="en"/>
              <a:t> wage) in a supervised setting, which can limit their </a:t>
            </a:r>
            <a:r>
              <a:rPr lang="en"/>
              <a:t>opportunities</a:t>
            </a:r>
            <a:r>
              <a:rPr lang="en"/>
              <a:t> for community integration and career advancement.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3"/>
        </a:solidFill>
      </p:bgPr>
    </p:bg>
    <p:spTree>
      <p:nvGrpSpPr>
        <p:cNvPr id="72" name="Shape 72"/>
        <p:cNvGrpSpPr/>
        <p:nvPr/>
      </p:nvGrpSpPr>
      <p:grpSpPr>
        <a:xfrm>
          <a:off x="0" y="0"/>
          <a:ext cx="0" cy="0"/>
          <a:chOff x="0" y="0"/>
          <a:chExt cx="0" cy="0"/>
        </a:xfrm>
      </p:grpSpPr>
      <p:sp>
        <p:nvSpPr>
          <p:cNvPr id="73" name="Google Shape;73;p16"/>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b="1" lang="en"/>
              <a:t>Disability</a:t>
            </a:r>
            <a:endParaRPr b="1"/>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77" name="Shape 77"/>
        <p:cNvGrpSpPr/>
        <p:nvPr/>
      </p:nvGrpSpPr>
      <p:grpSpPr>
        <a:xfrm>
          <a:off x="0" y="0"/>
          <a:ext cx="0" cy="0"/>
          <a:chOff x="0" y="0"/>
          <a:chExt cx="0" cy="0"/>
        </a:xfrm>
      </p:grpSpPr>
      <p:sp>
        <p:nvSpPr>
          <p:cNvPr id="78" name="Google Shape;78;p17"/>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Defining Disability</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Defining Disability</a:t>
            </a:r>
            <a:endParaRPr/>
          </a:p>
        </p:txBody>
      </p:sp>
      <p:sp>
        <p:nvSpPr>
          <p:cNvPr id="84" name="Google Shape;84;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a:t>
            </a:r>
            <a:r>
              <a:rPr lang="en">
                <a:solidFill>
                  <a:schemeClr val="dk1"/>
                </a:solidFill>
              </a:rPr>
              <a:t>A disability is any condition of the body or mind (impairment) that makes it more difficult for the person with the condition to do certain activities (activity limitation) and interact with the world around them (participation restrictions.”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None/>
            </a:pPr>
            <a:r>
              <a:t/>
            </a:r>
            <a:endParaRPr>
              <a:solidFill>
                <a:schemeClr val="dk1"/>
              </a:solidFill>
            </a:endParaRPr>
          </a:p>
          <a:p>
            <a:pPr indent="0" lvl="0" marL="0" rtl="0" algn="r">
              <a:spcBef>
                <a:spcPts val="0"/>
              </a:spcBef>
              <a:spcAft>
                <a:spcPts val="0"/>
              </a:spcAft>
              <a:buNone/>
            </a:pPr>
            <a:r>
              <a:t/>
            </a:r>
            <a:endParaRPr>
              <a:solidFill>
                <a:schemeClr val="dk1"/>
              </a:solidFill>
            </a:endParaRPr>
          </a:p>
          <a:p>
            <a:pPr indent="0" lvl="0" marL="0" rtl="0" algn="r">
              <a:spcBef>
                <a:spcPts val="0"/>
              </a:spcBef>
              <a:spcAft>
                <a:spcPts val="0"/>
              </a:spcAft>
              <a:buNone/>
            </a:pPr>
            <a:r>
              <a:rPr lang="en">
                <a:solidFill>
                  <a:schemeClr val="dk1"/>
                </a:solidFill>
              </a:rPr>
              <a:t>Centers for Disease Control (2025a)</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Defining Disability</a:t>
            </a:r>
            <a:endParaRPr/>
          </a:p>
        </p:txBody>
      </p:sp>
      <p:sp>
        <p:nvSpPr>
          <p:cNvPr id="90" name="Google Shape;90;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An individual with a disability is defined by the ADA as “a person who has a physical or mental impairment that substantially limits one or more major life activities, a person who has a history or record of such an impairment, or a person who is perceived by others as having such an impairment.”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None/>
            </a:pPr>
            <a:r>
              <a:rPr lang="en">
                <a:solidFill>
                  <a:schemeClr val="dk1"/>
                </a:solidFill>
              </a:rPr>
              <a:t>Americans with Disabilities Act</a:t>
            </a:r>
            <a:r>
              <a:rPr lang="en"/>
              <a:t>, as amended (2023)</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Defining Disability</a:t>
            </a:r>
            <a:endParaRPr/>
          </a:p>
        </p:txBody>
      </p:sp>
      <p:sp>
        <p:nvSpPr>
          <p:cNvPr id="96" name="Google Shape;96;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a:t>
            </a:r>
            <a:r>
              <a:rPr lang="en"/>
              <a:t>isability is defined as a limitation in a functional domain that arises from the interaction between a person’s intrinsic capacity, and environmental and personal factors. From this perspective, functioning occurs at three levels: body function and structures, activities and participation.”</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None/>
            </a:pPr>
            <a:r>
              <a:t/>
            </a:r>
            <a:endParaRPr/>
          </a:p>
          <a:p>
            <a:pPr indent="0" lvl="0" marL="0" rtl="0" algn="r">
              <a:spcBef>
                <a:spcPts val="0"/>
              </a:spcBef>
              <a:spcAft>
                <a:spcPts val="0"/>
              </a:spcAft>
              <a:buNone/>
            </a:pPr>
            <a:r>
              <a:rPr lang="en"/>
              <a:t>United Nations, Department of Economic and Social Affairs</a:t>
            </a:r>
            <a:r>
              <a:rPr lang="en">
                <a:solidFill>
                  <a:schemeClr val="dk1"/>
                </a:solidFill>
              </a:rPr>
              <a:t> (20</a:t>
            </a:r>
            <a:r>
              <a:rPr lang="en"/>
              <a:t>19</a:t>
            </a:r>
            <a:r>
              <a:rPr lang="en">
                <a:solidFill>
                  <a:schemeClr val="dk1"/>
                </a:solidFill>
              </a:rPr>
              <a:t>)</a:t>
            </a:r>
            <a:endParaRPr>
              <a:solidFill>
                <a:schemeClr val="dk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Defining Disability</a:t>
            </a:r>
            <a:endParaRPr/>
          </a:p>
        </p:txBody>
      </p:sp>
      <p:sp>
        <p:nvSpPr>
          <p:cNvPr id="102" name="Google Shape;102;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solidFill>
                  <a:schemeClr val="dk1"/>
                </a:solidFill>
              </a:rPr>
              <a:t>“Disability refers to the interaction between with a health condition (e.g., cerebral palsy, Down syndrome and depression) and personal and environmental factors (e.g., negative attitudes, inaccessible transportation and public buildings, and limited social supports).”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r">
              <a:spcBef>
                <a:spcPts val="0"/>
              </a:spcBef>
              <a:spcAft>
                <a:spcPts val="0"/>
              </a:spcAft>
              <a:buNone/>
            </a:pPr>
            <a:r>
              <a:rPr lang="en">
                <a:solidFill>
                  <a:schemeClr val="dk1"/>
                </a:solidFill>
              </a:rPr>
              <a:t>World Health Organization (2023)</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