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y="5143500" cx="9144000"/>
  <p:notesSz cx="6858000" cy="9144000"/>
  <p:embeddedFontLst>
    <p:embeddedFont>
      <p:font typeface="DM Sans SemiBold"/>
      <p:regular r:id="rId46"/>
      <p:bold r:id="rId47"/>
      <p:italic r:id="rId48"/>
      <p:boldItalic r:id="rId49"/>
    </p:embeddedFont>
    <p:embeddedFont>
      <p:font typeface="DM Sans"/>
      <p:regular r:id="rId50"/>
      <p:bold r:id="rId51"/>
      <p:italic r:id="rId52"/>
      <p:boldItalic r:id="rId5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font" Target="fonts/DMSansSemiBold-regular.fntdata"/><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font" Target="fonts/DMSansSemiBold-italic.fntdata"/><Relationship Id="rId47" Type="http://schemas.openxmlformats.org/officeDocument/2006/relationships/font" Target="fonts/DMSansSemiBold-bold.fntdata"/><Relationship Id="rId49" Type="http://schemas.openxmlformats.org/officeDocument/2006/relationships/font" Target="fonts/DMSansSemiBol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font" Target="fonts/DMSans-bold.fntdata"/><Relationship Id="rId50" Type="http://schemas.openxmlformats.org/officeDocument/2006/relationships/font" Target="fonts/DMSans-regular.fntdata"/><Relationship Id="rId53" Type="http://schemas.openxmlformats.org/officeDocument/2006/relationships/font" Target="fonts/DMSans-boldItalic.fntdata"/><Relationship Id="rId52" Type="http://schemas.openxmlformats.org/officeDocument/2006/relationships/font" Target="fonts/DMSans-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35cfe15eef1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35cfe15eef1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5c7e022233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5c7e022233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Under the evaluation phase of the policy cycle, Congress relies first on GAO. GAO conducts performance and financial audits, special studies, and legal opinions at the request of committees or through statutory mandates (GAO, 2017). These findings from GAO can flag implementation gaps, quantify savings, and recommend administrative or statutory “mid-course corrections” that Members can fold into follow-up legislation or report language. Because GAO circulates draft reports to agencies for comment, the resulting products offer both independent verification and an embedded roadmap for corrective action, which authorizing and appropriations panels often cite when drafting remedial bills or imposing new reporting requirements (Justia, 2025).</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Complementing GAO’s retrospective audits, the Congressional Budget Office (CBO) supplies prospective “scores” and long-term fiscal projections that shape the fate of virtually every major bill (CBO, n.d.; Saturno, 2023). Before floor consideration, the Budget Act requires CBO to estimate a proposal’s budgetary impact over at least ten years; committees frequently rework text—or employ pay-fors—to meet deficit targets flagged in these estimates.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Formal program reauthorization hearings provide another evaluation checkpoint: the same committees that created a program revisit its effectiveness, drawing on GAO findings, agency testimony, and stakeholder evidence to decide whether to amend, expand, or sunset the authority </a:t>
            </a:r>
            <a:r>
              <a:rPr lang="en">
                <a:solidFill>
                  <a:schemeClr val="dk1"/>
                </a:solidFill>
              </a:rPr>
              <a:t>(Alder &amp; Walker, 2020)</a:t>
            </a:r>
            <a:r>
              <a:rPr lang="en">
                <a:solidFill>
                  <a:schemeClr val="dk1"/>
                </a:solidFill>
              </a:rPr>
              <a:t>.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Indeed, some statutes include explicit sunset clauses, automatically terminating programs on a date certain unless Congress receives and is persuaded by evidence justifying renewal, a design that forces periodic, evidence-based review (CRS, 2011; Killion, 2022).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Together, GAO audits, CBO scoring, structured reauthorization debates, and sunset-triggered evaluations ensure that empirical feedback is baked into the legislative process and that new policy ideas emerge from documented experience rather than intuition alone.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5c7e022233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5c7e022233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6ae8e84fc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36ae8e84fc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36ae8e84fc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36ae8e84fc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6ae8e84fc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36ae8e84fc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36ae8e84fc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36ae8e84fc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36ae8e84fc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36ae8e84fc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36ae8e84fc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36ae8e84fc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35cfe15eef1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35cfe15eef1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6ae8e84fc2_0_7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36ae8e84fc2_0_7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The U.S. Constitution does not mention education, leaving responsibility to the states under the 10th Amendment. Over time, however, the federal government increased its involvement, particularly to address disparities in access and outcomes through civil rights laws and conditional funding mechanisms (U.S. Department of Education [USDOE], 2022).</a:t>
            </a:r>
            <a:br>
              <a:rPr lang="en">
                <a:solidFill>
                  <a:schemeClr val="dk1"/>
                </a:solidFill>
              </a:rPr>
            </a:br>
            <a:br>
              <a:rPr lang="en">
                <a:solidFill>
                  <a:schemeClr val="dk1"/>
                </a:solidFill>
              </a:rPr>
            </a:br>
            <a:r>
              <a:rPr lang="en">
                <a:solidFill>
                  <a:schemeClr val="dk1"/>
                </a:solidFill>
              </a:rPr>
              <a:t>These dynamic forms a shared governance system in which federal mandates and funding priorities intersect with state-administered education systems. The result is a policy landscape that requires continuous negotiation and alignment between levels of government (Henig, 2022; McGuinn, 2016).</a:t>
            </a:r>
            <a:endParaRPr>
              <a:solidFill>
                <a:schemeClr val="dk1"/>
              </a:solidFill>
            </a:endParaRPr>
          </a:p>
          <a:p>
            <a:pPr indent="0" lvl="0" marL="0" rtl="0" algn="l">
              <a:lnSpc>
                <a:spcPct val="115000"/>
              </a:lnSpc>
              <a:spcBef>
                <a:spcPts val="1000"/>
              </a:spcBef>
              <a:spcAft>
                <a:spcPts val="0"/>
              </a:spcAft>
              <a:buNone/>
            </a:pPr>
            <a:r>
              <a:rPr lang="en">
                <a:solidFill>
                  <a:schemeClr val="dk1"/>
                </a:solidFill>
              </a:rPr>
              <a:t>The federal government sets broad policy goals and provides funding to support equity and access, while state governments control the curriculum, staffing, and operation of schools (USDOE, 2022; Henig, 2022). Effective education policy depends on collaboration between levels of government, along with sustained investment and clear accountability. Balancing federal protections with state flexibility remains central to ensuring that all students, regardless of background or location, receive a high-quality education (McGuinn, 2016).</a:t>
            </a:r>
            <a:endParaRPr>
              <a:solidFill>
                <a:schemeClr val="dk1"/>
              </a:solidFill>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35f646a87f6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35f646a87f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36ae8e84fc2_0_7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36ae8e84fc2_0_7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Although education is not a constitutional right in the United States, the federal government exercises policy authority through the Spending Clause and its ability to enforce civil rights statutes (McGuinn, 2016). This authority allows federal agencies to attach conditions to funding, effectively shaping state and local education systems.</a:t>
            </a:r>
            <a:br>
              <a:rPr lang="en"/>
            </a:br>
            <a:br>
              <a:rPr lang="en"/>
            </a:br>
            <a:r>
              <a:rPr lang="en"/>
              <a:t>Federal involvement is further grounded in landmark legislation such as Title VI of the Civil Rights Act, Title IX of the Education Amendments, and Section 504 of the Rehabilitation Act. These laws collectively establish legal protections that states must follow to receive federal funds (USDOE, 2022).</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36ae8e84fc2_0_7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6ae8e84fc2_0_7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The federal government directs funding to targeted populations to promote equity. For instance, Title I provides financial support to schools serving large numbers of students from low-income families, while the Individuals with Disabilities Education Act (IDEA) guarantees a Free Appropriate Public Education (FAPE) for eligible students (Yell, Katsiyannis, &amp; Losinski, 2021).</a:t>
            </a:r>
            <a:br>
              <a:rPr lang="en"/>
            </a:br>
            <a:br>
              <a:rPr lang="en"/>
            </a:br>
            <a:r>
              <a:rPr lang="en"/>
              <a:t>These initiatives are not intended to standardize education across states, but rather to ensure that marginalized populations receive essential services. The federal role, therefore, centers on protecting civil rights and promoting educational opportunity across all jurisdictions (USDOE, 2022).</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36ae8e84fc2_0_7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36ae8e84fc2_0_7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The U.S. Department of Education (ED) oversees the administration of federal education funds and enforces laws like the Every Student Succeeds Act (ESSA) and IDEA (USDOE, 2022). The department also sets regulations, monitors compliance, and provides technical guidance to states.</a:t>
            </a:r>
            <a:br>
              <a:rPr lang="en"/>
            </a:br>
            <a:br>
              <a:rPr lang="en"/>
            </a:br>
            <a:r>
              <a:rPr lang="en"/>
              <a:t>The Office for Civil Rights (OCR) ensures that students are not discriminated against based on race, sex, or disability, while the Institute of Education Sciences (IES) funds and disseminates research to guide evidence-based policy (IES, 2023; OCR, 2022). These agencies form the administrative infrastructure of the federal role in education.</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36ae8e84fc2_0_7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36ae8e84fc2_0_7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Under the 10th Amendment, powers not delegated to the federal government are reserved to the states. Every state has a constitutional provision mandating public education, which gives state governments the authority to legislate and regulate school systems (NCSL, 2023).</a:t>
            </a:r>
            <a:br>
              <a:rPr lang="en"/>
            </a:br>
            <a:br>
              <a:rPr lang="en"/>
            </a:br>
            <a:r>
              <a:rPr lang="en"/>
              <a:t>This legal foundation permits states to define educational priorities, set academic standards, and determine how schools are funded and evaluated. While the federal government influences policy through incentives, the foundational authority to operate and manage public schools resides at the state level (Henig, 2022).</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36ae8e84fc2_0_7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36ae8e84fc2_0_7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State governments are responsible for defining curriculum standards, establishing licensure requirements for educators, and setting graduation criteria. These responsibilities reflect the broad constitutional authority states have over instructional content and educational oversight (McGuinn, 2016; NCSL, 2023).</a:t>
            </a:r>
            <a:br>
              <a:rPr lang="en"/>
            </a:br>
            <a:br>
              <a:rPr lang="en"/>
            </a:br>
            <a:r>
              <a:rPr lang="en"/>
              <a:t>States also administer standardized assessments and determine accountability measures for schools and districts. Funding is distributed through state-specific formulas, often based on enrollment, need, or district characteristics. These decisions shape the educational experience of students and the allocation of resources across communities (Henig, 2022).</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36ae8e84fc2_0_7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36ae8e84fc2_0_7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Multiple actors within state governments contribute to education policy. Legislatures create laws and allocate funding. Governors influence education through budget proposals and appointments to state boards or departments of education (NCSL, 2023).</a:t>
            </a:r>
            <a:br>
              <a:rPr lang="en"/>
            </a:br>
            <a:br>
              <a:rPr lang="en"/>
            </a:br>
            <a:r>
              <a:rPr lang="en"/>
              <a:t>State boards of education establish regulatory frameworks, while departments of education oversee implementation. Local education agencies (LEAs) then operationalize these policies within school districts. This multi-level structure allows for responsiveness to local needs while adhering to statewide standards (Henig, 2022).</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36ae8e84fc2_0_8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36ae8e84fc2_0_8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Many federal programs rely on state implementation. For example, IDEA Part B and Part C require states to identify and serve students with disabilities but permit flexibility in service models (Yell et al., 2021). Similarly, ESSA mandates state-designed accountability plans, subject to federal approval (USDOE, 2022).</a:t>
            </a:r>
            <a:br>
              <a:rPr lang="en"/>
            </a:br>
            <a:br>
              <a:rPr lang="en"/>
            </a:br>
            <a:r>
              <a:rPr lang="en"/>
              <a:t>This model reflects cooperative federalism, in which the federal government sets broad goals and provides funding, while states determine how those goals are achieved. This relationship encourages innovation while maintaining consistency with federal civil rights standards (McGuinn, 2016).</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36ae8e84fc2_0_8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36ae8e84fc2_0_8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Education funding in the United States involves both federal and state contributions. Although most operational funding comes from state and local sources, federal dollars are essential for programs serving disadvantaged populations (USDOE, 2022). Federal funds often come with conditions to ensure they supplement, not supplant, state contributions.</a:t>
            </a:r>
            <a:br>
              <a:rPr lang="en"/>
            </a:br>
            <a:br>
              <a:rPr lang="en"/>
            </a:br>
            <a:r>
              <a:rPr lang="en"/>
              <a:t>Policies such as maintenance-of-effort require states to sustain prior funding levels to continue receiving federal support. These fiscal rules promote stability and equity while maintaining accountability for federal expenditures (McGuinn, 2016; Henig, 2022).</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36ae8e84fc2_0_8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36ae8e84fc2_0_8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Tensions emerge when federal policies are perceived as infringing on state autonomy. Examples include resistance to standardized testing mandates or federal civil rights directives, especially when states disagree with federal interpretations (Henig, 2022). These conflicts reflect broader debates about the appropriate balance of power in education.</a:t>
            </a:r>
            <a:br>
              <a:rPr lang="en"/>
            </a:br>
            <a:br>
              <a:rPr lang="en"/>
            </a:br>
            <a:r>
              <a:rPr lang="en"/>
              <a:t>In addition, state-by-state differences in funding, staffing, and service provision result in wide disparities in educational outcomes. These variations particularly affect students with disabilities, English learners, and students in low-income districts (Yell et al., 2021; NCSL, 2023). Addressing these inequities requires deliberate coordination across levels of government.</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36ae8e84fc2_0_8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36ae8e84fc2_0_8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highlight>
                  <a:srgbClr val="FFFF00"/>
                </a:highlight>
              </a:rPr>
              <a:t>Add prompt re: expanding into a specific sped topic</a:t>
            </a:r>
            <a:endParaRPr>
              <a:highlight>
                <a:srgbClr val="FFFF00"/>
              </a:highligh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35f646a87f6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35f646a87f6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Federalism is the constitutional system that divides governing authority between the national and state governments. In the United States, this principle is embedded in the 10th Amendment, which reserves powers not explicitly granted to the federal government to the states (U.S. Const. amend. X). Education is not mentioned in the U.S. Constitution, meaning it falls under state authority. However, the federal government influences education policy through spending power and civil rights enforcement, often by attaching conditions to funding (McGuinn, 2016).</a:t>
            </a:r>
            <a:endParaRPr>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
                <a:solidFill>
                  <a:schemeClr val="dk1"/>
                </a:solidFill>
              </a:rPr>
              <a:t>This division results in a multi-layered system in which federal, state, and local governments operate with overlapping but distinct responsibilities. The federal government sets broad policy goals related to equity, civil rights, and national standards, while state governments control curriculum, staffing, school finance, and operational logistics (Henig, 2022). Local education agencies implement state directives and respond to community needs. This arrangement reflects vertical federalism, where responsibilities are distributed hierarchically among levels of government (Conlan &amp; Posner, 2016).</a:t>
            </a:r>
            <a:endParaRPr>
              <a:solidFill>
                <a:schemeClr val="dk1"/>
              </a:solidFill>
            </a:endParaRPr>
          </a:p>
          <a:p>
            <a:pPr indent="0" lvl="0" marL="0" rtl="0" algn="l">
              <a:lnSpc>
                <a:spcPct val="115000"/>
              </a:lnSpc>
              <a:spcBef>
                <a:spcPts val="1000"/>
              </a:spcBef>
              <a:spcAft>
                <a:spcPts val="0"/>
              </a:spcAft>
              <a:buNone/>
            </a:pPr>
            <a:r>
              <a:rPr lang="en">
                <a:solidFill>
                  <a:schemeClr val="dk1"/>
                </a:solidFill>
              </a:rPr>
              <a:t>The balance of power between state and federal governments is dynamic and often contested. For example, states vary in how rigorously they implement federal laws like the Every Student Succeeds Act (ESSA) or the Individuals with Disabilities Education Act (IDEA). States retain discretion in matters such as funding formulas and graduation requirements. The horizontal variation across states results in differing educational experiences and outcomes for students depending on geography. The intergovernmental tensions and collaborations that emerge are central to understanding how education policy evolves in a federal system (Manna, 2006; McGuinn, 2016).</a:t>
            </a:r>
            <a:endParaRPr>
              <a:solidFill>
                <a:schemeClr val="dk1"/>
              </a:solidFill>
            </a:endParaRPr>
          </a:p>
          <a:p>
            <a:pPr indent="0" lvl="0" marL="0" rtl="0" algn="l">
              <a:lnSpc>
                <a:spcPct val="115000"/>
              </a:lnSpc>
              <a:spcBef>
                <a:spcPts val="1000"/>
              </a:spcBef>
              <a:spcAft>
                <a:spcPts val="0"/>
              </a:spcAft>
              <a:buNone/>
            </a:pPr>
            <a:r>
              <a:t/>
            </a:r>
            <a:endParaRPr>
              <a:solidFill>
                <a:schemeClr val="dk1"/>
              </a:solidFill>
            </a:endParaRPr>
          </a:p>
          <a:p>
            <a:pPr indent="0" lvl="0" marL="0" rtl="0" algn="l">
              <a:spcBef>
                <a:spcPts val="1000"/>
              </a:spcBef>
              <a:spcAft>
                <a:spcPts val="0"/>
              </a:spcAft>
              <a:buNone/>
            </a:pPr>
            <a:r>
              <a:rPr lang="en">
                <a:solidFill>
                  <a:schemeClr val="dk1"/>
                </a:solidFill>
                <a:highlight>
                  <a:srgbClr val="FFFF00"/>
                </a:highlight>
              </a:rPr>
              <a:t>Add citations into reference list</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spcBef>
                <a:spcPts val="1000"/>
              </a:spcBef>
              <a:spcAft>
                <a:spcPts val="0"/>
              </a:spcAft>
              <a:buNone/>
            </a:pPr>
            <a:r>
              <a:t/>
            </a:r>
            <a:endParaRPr>
              <a:solidFill>
                <a:schemeClr val="dk1"/>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35cfe15eef1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35cfe15eef1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Add HIGHLIGHT; </a:t>
            </a:r>
            <a:r>
              <a:rPr lang="en">
                <a:solidFill>
                  <a:schemeClr val="dk1"/>
                </a:solidFill>
                <a:highlight>
                  <a:srgbClr val="FFFF00"/>
                </a:highlight>
              </a:rPr>
              <a:t>Add citations into reference list</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5cfe15eef1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35cfe15eef1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35c7e022233_0_8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35c7e022233_0_8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Update with notes; </a:t>
            </a:r>
            <a:r>
              <a:rPr lang="en">
                <a:solidFill>
                  <a:schemeClr val="dk1"/>
                </a:solidFill>
                <a:highlight>
                  <a:srgbClr val="FFFF00"/>
                </a:highlight>
              </a:rPr>
              <a:t>Add citations into reference list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#2 </a:t>
            </a:r>
            <a:r>
              <a:rPr lang="en">
                <a:solidFill>
                  <a:schemeClr val="dk1"/>
                </a:solidFill>
              </a:rPr>
              <a:t>(Dunn, 2018)</a:t>
            </a:r>
            <a:endParaRPr>
              <a:solidFill>
                <a:schemeClr val="dk1"/>
              </a:solidFill>
            </a:endParaRPr>
          </a:p>
          <a:p>
            <a:pPr indent="0" lvl="0" marL="0" rtl="0" algn="l">
              <a:spcBef>
                <a:spcPts val="0"/>
              </a:spcBef>
              <a:spcAft>
                <a:spcPts val="0"/>
              </a:spcAft>
              <a:buNone/>
            </a:pPr>
            <a:r>
              <a:rPr lang="en">
                <a:solidFill>
                  <a:schemeClr val="dk1"/>
                </a:solidFill>
              </a:rPr>
              <a:t>#3 (Bardach &amp; Patashnik, 2020)</a:t>
            </a:r>
            <a:endParaRPr>
              <a:solidFill>
                <a:schemeClr val="dk1"/>
              </a:solidFill>
            </a:endParaRPr>
          </a:p>
          <a:p>
            <a:pPr indent="0" lvl="0" marL="0" rtl="0" algn="l">
              <a:spcBef>
                <a:spcPts val="0"/>
              </a:spcBef>
              <a:spcAft>
                <a:spcPts val="0"/>
              </a:spcAft>
              <a:buNone/>
            </a:pPr>
            <a:r>
              <a:rPr lang="en">
                <a:solidFill>
                  <a:schemeClr val="dk1"/>
                </a:solidFill>
              </a:rPr>
              <a:t>#4 (Jordan &amp; Rowley, 2021)</a:t>
            </a:r>
            <a:endParaRPr>
              <a:solidFill>
                <a:schemeClr val="dk1"/>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35f646a87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35f646a87f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Update with notes; </a:t>
            </a:r>
            <a:r>
              <a:rPr lang="en">
                <a:solidFill>
                  <a:schemeClr val="dk1"/>
                </a:solidFill>
                <a:highlight>
                  <a:srgbClr val="FFFF00"/>
                </a:highlight>
              </a:rPr>
              <a:t>Add citations into reference list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#1 </a:t>
            </a:r>
            <a:r>
              <a:rPr lang="en">
                <a:solidFill>
                  <a:schemeClr val="dk1"/>
                </a:solidFill>
              </a:rPr>
              <a:t>(Cairney &amp; Oliver, 2017)</a:t>
            </a:r>
            <a:endParaRPr>
              <a:solidFill>
                <a:schemeClr val="dk1"/>
              </a:solidFill>
            </a:endParaRPr>
          </a:p>
          <a:p>
            <a:pPr indent="0" lvl="0" marL="0" rtl="0" algn="l">
              <a:spcBef>
                <a:spcPts val="0"/>
              </a:spcBef>
              <a:spcAft>
                <a:spcPts val="0"/>
              </a:spcAft>
              <a:buNone/>
            </a:pPr>
            <a:r>
              <a:rPr lang="en">
                <a:solidFill>
                  <a:schemeClr val="dk1"/>
                </a:solidFill>
              </a:rPr>
              <a:t>#2 (Peters, 2023)</a:t>
            </a:r>
            <a:endParaRPr>
              <a:solidFill>
                <a:schemeClr val="dk1"/>
              </a:solidFill>
            </a:endParaRPr>
          </a:p>
          <a:p>
            <a:pPr indent="0" lvl="0" marL="0" rtl="0" algn="l">
              <a:spcBef>
                <a:spcPts val="0"/>
              </a:spcBef>
              <a:spcAft>
                <a:spcPts val="0"/>
              </a:spcAft>
              <a:buNone/>
            </a:pPr>
            <a:r>
              <a:rPr lang="en">
                <a:solidFill>
                  <a:schemeClr val="dk1"/>
                </a:solidFill>
              </a:rPr>
              <a:t>#3 (Weimer &amp; Vining, 2017)</a:t>
            </a:r>
            <a:endParaRPr>
              <a:solidFill>
                <a:schemeClr val="dk1"/>
              </a:solidFill>
            </a:endParaRPr>
          </a:p>
          <a:p>
            <a:pPr indent="0" lvl="0" marL="0" rtl="0" algn="l">
              <a:spcBef>
                <a:spcPts val="0"/>
              </a:spcBef>
              <a:spcAft>
                <a:spcPts val="0"/>
              </a:spcAft>
              <a:buNone/>
            </a:pPr>
            <a:r>
              <a:rPr lang="en">
                <a:solidFill>
                  <a:schemeClr val="dk1"/>
                </a:solidFill>
              </a:rPr>
              <a:t>#4 (Liverani et al., 2013)</a:t>
            </a:r>
            <a:endParaRPr>
              <a:solidFill>
                <a:schemeClr val="dk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36ae8e84fc2_0_7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36ae8e84fc2_0_7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Update with </a:t>
            </a:r>
            <a:r>
              <a:rPr lang="en">
                <a:solidFill>
                  <a:schemeClr val="dk1"/>
                </a:solidFill>
              </a:rPr>
              <a:t>Bardach &amp; Patashnik (2020) Eightfold path</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36ae8e84fc2_0_7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36ae8e84fc2_0_7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The stage-based model breaks policymaking into six phases: agenda setting, formulation, decision, implementation, evaluation, and feedback (Easton, 1953; Lasswell, 1956). Agenda setting identifies which issues require official attention. Formulation develops possible solutions, drawing on expert analyses. Decision involves formal adoption by legislative, executive, or judicial bodies.</a:t>
            </a:r>
            <a:endParaRPr/>
          </a:p>
          <a:p>
            <a:pPr indent="0" lvl="0" marL="0" rtl="0" algn="l">
              <a:lnSpc>
                <a:spcPct val="115000"/>
              </a:lnSpc>
              <a:spcBef>
                <a:spcPts val="1000"/>
              </a:spcBef>
              <a:spcAft>
                <a:spcPts val="0"/>
              </a:spcAft>
              <a:buNone/>
            </a:pPr>
            <a:r>
              <a:rPr lang="en"/>
              <a:t>Implementation translates those decisions into concrete programs, while evaluation determines whether the chosen policy achieves its goals (Anderson, 2014). Feedback then uses evaluation results to send the process back to agenda setting or formulation if adjustments are needed (Howlett et al., 2009). Using these phases as general guidelines makes it easier to monitor progress without expecting a strictly straight-line process.</a:t>
            </a:r>
            <a:endParaRPr/>
          </a:p>
          <a:p>
            <a:pPr indent="0" lvl="0" marL="0" rtl="0" algn="l">
              <a:spcBef>
                <a:spcPts val="1000"/>
              </a:spcBef>
              <a:spcAft>
                <a:spcPts val="0"/>
              </a:spcAft>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36ae8e84fc2_0_7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36ae8e84fc2_0_7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The Multiple Streams Framework describes three concurrent “streams” in policymaking: problem, policy, and politics (Kingdon, 1984). The problem stream emerges from data and focusing events that highlight issues. The policy stream consists of solutions crafted by researchers and experts. The politics stream reflects public attitudes and leadership priorities.</a:t>
            </a:r>
            <a:endParaRPr>
              <a:solidFill>
                <a:schemeClr val="dk1"/>
              </a:solidFill>
            </a:endParaRPr>
          </a:p>
          <a:p>
            <a:pPr indent="0" lvl="0" marL="0" rtl="0" algn="l">
              <a:lnSpc>
                <a:spcPct val="115000"/>
              </a:lnSpc>
              <a:spcBef>
                <a:spcPts val="1000"/>
              </a:spcBef>
              <a:spcAft>
                <a:spcPts val="0"/>
              </a:spcAft>
              <a:buNone/>
            </a:pPr>
            <a:r>
              <a:rPr lang="en">
                <a:solidFill>
                  <a:schemeClr val="dk1"/>
                </a:solidFill>
              </a:rPr>
              <a:t>A “policy window” opens when all three streams align when a recognized problem meets a ready solution under supportive political conditions (Kingdon, 1984). Timing and strategic action by policy entrepreneurs determine whether change occurs. This framework emphasizes the importance of seizing opportunities rather than following rigid procedures.</a:t>
            </a:r>
            <a:endParaRPr>
              <a:solidFill>
                <a:schemeClr val="dk1"/>
              </a:solidFill>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36ae8e84fc2_0_7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36ae8e84fc2_0_7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The Advocacy Coalition Framework examines how groups sharing core beliefs collaborate over time to influence policy within a given issue area (Sabatier &amp; Jenkins-Smith, 1993). Coalitions undertake coordinated actions, such as lobbying, research, and public campaigns, to shift policy according to their shared values.</a:t>
            </a:r>
            <a:endParaRPr/>
          </a:p>
          <a:p>
            <a:pPr indent="0" lvl="0" marL="0" rtl="0" algn="l">
              <a:lnSpc>
                <a:spcPct val="115000"/>
              </a:lnSpc>
              <a:spcBef>
                <a:spcPts val="1000"/>
              </a:spcBef>
              <a:spcAft>
                <a:spcPts val="0"/>
              </a:spcAft>
              <a:buClr>
                <a:schemeClr val="dk1"/>
              </a:buClr>
              <a:buSzPts val="1100"/>
              <a:buFont typeface="Arial"/>
              <a:buNone/>
            </a:pPr>
            <a:r>
              <a:rPr lang="en"/>
              <a:t>Policy change arises from two sources: learning within coalitions as they refine arguments and external events, such as elections or crises, that disrupt existing coalitions (Sabatier &amp; Jenkins-Smith, 1993). Tracking coalition dynamics reveals why some policy domains remain stable for years while others shift rapidly after major events.</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36ae8e84fc2_0_7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36ae8e84fc2_0_7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Punctuated Equilibrium Theory holds that policy areas typically experience long periods of little change, interrupted by short bursts of significant reform (Baumgartner &amp; Jones, 1993). Stability persists when topic experts and institutional procedures maintain the status quo.</a:t>
            </a:r>
            <a:endParaRPr/>
          </a:p>
          <a:p>
            <a:pPr indent="0" lvl="0" marL="0" rtl="0" algn="l">
              <a:lnSpc>
                <a:spcPct val="115000"/>
              </a:lnSpc>
              <a:spcBef>
                <a:spcPts val="1000"/>
              </a:spcBef>
              <a:spcAft>
                <a:spcPts val="0"/>
              </a:spcAft>
              <a:buClr>
                <a:schemeClr val="dk1"/>
              </a:buClr>
              <a:buSzPts val="1100"/>
              <a:buFont typeface="Arial"/>
              <a:buNone/>
            </a:pPr>
            <a:r>
              <a:rPr lang="en"/>
              <a:t>A focusing event, such as a crisis or major news story, can break the equilibrium, allowing rapid agenda shifts and policy overhauls (Baumgartner &amp; Jones, 1993). After the reform burst, a new period of stability usually follows until the next punctuation.</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36ae8e84fc2_0_7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36ae8e84fc2_0_7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t>The Institutional Analysis and Development framework analyzes the “rules of the game” and actor interactions within specific decision settings (Ostrom, 2005). Action arenas consist of participants, available actions, and governing rules (both formal regulations and informal norms).</a:t>
            </a:r>
            <a:endParaRPr/>
          </a:p>
          <a:p>
            <a:pPr indent="0" lvl="0" marL="0" rtl="0" algn="l">
              <a:lnSpc>
                <a:spcPct val="115000"/>
              </a:lnSpc>
              <a:spcBef>
                <a:spcPts val="1000"/>
              </a:spcBef>
              <a:spcAft>
                <a:spcPts val="0"/>
              </a:spcAft>
              <a:buClr>
                <a:schemeClr val="dk1"/>
              </a:buClr>
              <a:buSzPts val="1100"/>
              <a:buFont typeface="Arial"/>
              <a:buNone/>
            </a:pPr>
            <a:r>
              <a:rPr lang="en"/>
              <a:t>Outcomes derive from interactions among actors, information asymmetries, and operational procedures. Systematic coding of institutional features and actor strategies facilitates comparative case-based research.</a:t>
            </a:r>
            <a:endParaRPr/>
          </a:p>
          <a:p>
            <a:pPr indent="0" lvl="0" marL="0" rtl="0" algn="l">
              <a:spcBef>
                <a:spcPts val="1000"/>
              </a:spcBef>
              <a:spcAft>
                <a:spcPts val="0"/>
              </a:spcAft>
              <a:buClr>
                <a:schemeClr val="dk1"/>
              </a:buClr>
              <a:buSzPts val="1100"/>
              <a:buFont typeface="Arial"/>
              <a:buNone/>
            </a:pPr>
            <a:r>
              <a:rPr lang="en">
                <a:solidFill>
                  <a:schemeClr val="dk1"/>
                </a:solidFill>
                <a:highlight>
                  <a:srgbClr val="FFFF00"/>
                </a:highlight>
              </a:rPr>
              <a:t>Add citations into reference list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35c7e022233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35c7e022233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050">
                <a:solidFill>
                  <a:schemeClr val="dk1"/>
                </a:solidFill>
              </a:rPr>
              <a:t>In the U.S. Constitution, there are three branches of government that make, enforce, and interpret laws. These branches include the legislative branch, Congress, the executive branch, the “administration,” and the judicial branch, otherwise known as the court system. </a:t>
            </a:r>
            <a:r>
              <a:rPr lang="en" sz="1050">
                <a:solidFill>
                  <a:schemeClr val="dk1"/>
                </a:solidFill>
              </a:rPr>
              <a:t>Under the separation of powers, each branch of government has a unique function. </a:t>
            </a:r>
            <a:r>
              <a:rPr lang="en" sz="1050">
                <a:solidFill>
                  <a:schemeClr val="dk1"/>
                </a:solidFill>
              </a:rPr>
              <a:t>The legislative branch authorizes laws and programs, and appropriates funds. The executive branch includes the White House and federal agencies and they implement and regulate what Congress has authorized through legislation. The judicial branch involves various levels of courts, but at the highest level it is the Supreme Court of the United States. The courts determine if practices that are occuring are considered </a:t>
            </a:r>
            <a:r>
              <a:rPr lang="en" sz="1050">
                <a:solidFill>
                  <a:schemeClr val="dk1"/>
                </a:solidFill>
              </a:rPr>
              <a:t>constitutional</a:t>
            </a:r>
            <a:r>
              <a:rPr lang="en" sz="1050">
                <a:solidFill>
                  <a:schemeClr val="dk1"/>
                </a:solidFill>
              </a:rPr>
              <a:t> and if they are not, what the recourse is. The </a:t>
            </a:r>
            <a:r>
              <a:rPr lang="en" sz="1050">
                <a:solidFill>
                  <a:schemeClr val="dk1"/>
                </a:solidFill>
              </a:rPr>
              <a:t>judicial</a:t>
            </a:r>
            <a:r>
              <a:rPr lang="en" sz="1050">
                <a:solidFill>
                  <a:schemeClr val="dk1"/>
                </a:solidFill>
              </a:rPr>
              <a:t> rulings, often called case law, have a significant impact on how the executive branch then proceeds with implementation. </a:t>
            </a:r>
            <a:r>
              <a:rPr lang="en" sz="1050">
                <a:solidFill>
                  <a:schemeClr val="dk1"/>
                </a:solidFill>
                <a:highlight>
                  <a:srgbClr val="FFFF00"/>
                </a:highlight>
              </a:rPr>
              <a:t>CITATIONS</a:t>
            </a:r>
            <a:r>
              <a:rPr lang="en" sz="1050">
                <a:solidFill>
                  <a:schemeClr val="dk1"/>
                </a:solidFill>
              </a:rPr>
              <a:t> </a:t>
            </a:r>
            <a:endParaRPr sz="105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36ae8e84fc2_0_7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36ae8e84fc2_0_7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t>Insert content on slide; </a:t>
            </a:r>
            <a:r>
              <a:rPr lang="en">
                <a:solidFill>
                  <a:schemeClr val="dk1"/>
                </a:solidFill>
                <a:highlight>
                  <a:srgbClr val="FFFF00"/>
                </a:highlight>
              </a:rPr>
              <a:t>Add citations into reference list</a:t>
            </a:r>
            <a:endParaRPr/>
          </a:p>
          <a:p>
            <a:pPr indent="0" lvl="0" marL="0" rtl="0" algn="l">
              <a:lnSpc>
                <a:spcPct val="115000"/>
              </a:lnSpc>
              <a:spcBef>
                <a:spcPts val="1000"/>
              </a:spcBef>
              <a:spcAft>
                <a:spcPts val="0"/>
              </a:spcAft>
              <a:buClr>
                <a:schemeClr val="dk1"/>
              </a:buClr>
              <a:buSzPts val="1100"/>
              <a:buFont typeface="Arial"/>
              <a:buNone/>
            </a:pPr>
            <a:r>
              <a:rPr lang="en"/>
              <a:t>Each framework illuminates a different aspect of policymaking (Howlett et al., 2009). The stage model highlights procedural steps, while the Multiple Streams Framework emphasizes timing. The Advocacy Coalition Framework focuses on belief-driven group efforts, Punctuated Equilibrium Theory addresses sudden change, and IAD examines rule structures.</a:t>
            </a:r>
            <a:endParaRPr/>
          </a:p>
          <a:p>
            <a:pPr indent="0" lvl="0" marL="0" rtl="0" algn="l">
              <a:lnSpc>
                <a:spcPct val="115000"/>
              </a:lnSpc>
              <a:spcBef>
                <a:spcPts val="1000"/>
              </a:spcBef>
              <a:spcAft>
                <a:spcPts val="0"/>
              </a:spcAft>
              <a:buNone/>
            </a:pPr>
            <a:r>
              <a:rPr lang="en"/>
              <a:t>Selecting an appropriate framework depends on the research question or practical goal. For timeline mapping, the stage model works well. For understanding how crises prompt change, Punctuated Equilibrium Theory fits best. For analyzing stakeholder influence, the Advocacy Coalition Framework or IAD provides the necessary focus.</a:t>
            </a:r>
            <a:endParaRPr/>
          </a:p>
          <a:p>
            <a:pPr indent="0" lvl="0" marL="0" rtl="0" algn="l">
              <a:lnSpc>
                <a:spcPct val="115000"/>
              </a:lnSpc>
              <a:spcBef>
                <a:spcPts val="1000"/>
              </a:spcBef>
              <a:spcAft>
                <a:spcPts val="0"/>
              </a:spcAft>
              <a:buNone/>
            </a:pPr>
            <a:r>
              <a:rPr lang="en"/>
              <a:t>The framework choice directs the research design and practical application (Howlett et al., 2009). Stage-based approaches support clear process mapping. In research, Multiple Streams Framework guides event and opportunity analysis while ACF and IAD require a stakeholder network or rule analysis. In practice, aligning the model with the situation enhances strategy. For example, using stream analysis to time advocacy campaigns or applying IAD to structure effective stakeholder meetings improves policy outcomes.</a:t>
            </a:r>
            <a:endParaRPr/>
          </a:p>
          <a:p>
            <a:pPr indent="0" lvl="0" marL="0" rtl="0" algn="l">
              <a:spcBef>
                <a:spcPts val="100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spcBef>
                <a:spcPts val="100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5cfe15eef1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5cfe15eef1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6ae8e84fc2_0_7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6ae8e84fc2_0_7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Policy cycles describe the iterative process by which public issues gain attention, are addressed through formal policy instruments, and subsequently evaluated and modified as necessary (Anderson, 2014). A cycle begins when a problem gains attention, often through data or an event, then formal rules or programs address that problem. After implementation, evaluation measures effectiveness and usually leads to revisions or new approaches, thus restarting the cycle (Howlett et al., 2009).</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These cycles differ from a straight-line process in that they loop back whenever an evaluation uncovers shortcomings. Recognizing these loops provides a more complete picture of policymaking than focusing exclusively on individual steps.</a:t>
            </a:r>
            <a:endParaRPr>
              <a:solidFill>
                <a:schemeClr val="dk1"/>
              </a:solidFill>
            </a:endParaRPr>
          </a:p>
          <a:p>
            <a:pPr indent="0" lvl="0" marL="0" rtl="0" algn="l">
              <a:spcBef>
                <a:spcPts val="1000"/>
              </a:spcBef>
              <a:spcAft>
                <a:spcPts val="0"/>
              </a:spcAft>
              <a:buNone/>
            </a:pPr>
            <a:r>
              <a:rPr lang="en">
                <a:solidFill>
                  <a:schemeClr val="dk1"/>
                </a:solidFill>
                <a:highlight>
                  <a:srgbClr val="FFFF00"/>
                </a:highlight>
              </a:rPr>
              <a:t>Add citations into reference list</a:t>
            </a:r>
            <a:endParaRPr>
              <a:solidFill>
                <a:schemeClr val="dk1"/>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5c7e022233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5c7e022233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Harold D. Lasswell’s (1956) foundational work in the 1950s first broke policymaking into functional categories (“intelligence,” “recommendations,” “prescriptions,” “invocations,” and “appraisals”) that correspond roughly to agenda setting, formulation, adoption, implementation, and evaluation. David Easton (1953) similarly framed politics as a system in which “inputs” (demands and supports) pass through decision rules to become “outputs” (policies and actions), with feedback looping outcomes back into new demands.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Building on those early frameworks, Brewer and deLeon (1983) outlined an eight-step policy cycle: defining problems, setting the agenda, formulating alternatives, adopting policy, implementing, evaluating, terminating or revising, and then repeating the cycle. Hogwood and Gunn’s implementation study (1984) further explored the “transition from paper to practice,” identifying factors that explain why putting policy into action succeeds or fails. More recent reviews, such as Howlett, Ramesh, and Perl’s synthesis (2009), compare these stage-based models with alternative approaches but still emphasize policy creation, implementation, and evaluation as the cycle’s core components.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highlight>
                  <a:srgbClr val="FFFF00"/>
                </a:highlight>
              </a:rPr>
              <a:t>Add citations into reference list</a:t>
            </a:r>
            <a:endParaRPr>
              <a:highlight>
                <a:srgbClr val="FFFF00"/>
              </a:highligh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5c7e022233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35c7e022233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Congressional rules have formalized this two-step sequence to keep policy design (authorizations handled mostly by authorizing committees) analytically separate from resource allocation (appropriations handled by the House and Senate Appropriations Committees). Article I, § 9’s “power of the purse” clause grounds this arrangement, while standing rules bar appropriations for purposes “not authorized by law,” reinforcing legislative leverage over implementation by withholding or rescinding funds when mandates go unmet (Saturno, 2023).</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35c7e022233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35c7e022233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Congress’s oversight and implementation responsibilities begin with the distinction between authorizations and appropriations. Authorizing statutes establish or renew an agency’s legal mandate, specifying missions, regulatory powers, and reporting duties, but they do not supply operating funds. Only a subsequent appropriations act grants budget authority, allowing the agency to obligate and expend resources from the treasury.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Once programs are funded, Congress monitors execution through a layered oversight toolbox. Standing and select committees convene oversight hearings to hear from agency heads, inspectors general, beneficiaries, and outside experts; testimony benchmarks progress and exposes implementation gaps. Where voluntary cooperation fails, both chambers authorize their committees to issue subpoenas for documents or witness appearance, ensuring access to information essential for corrective legislation.</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Findings are reinforced by the Government Accountability Office (GAO), Congress’s non-partisan audit arm. GAO performs audits and rapid-response reviews supply data on cost overruns, rule-making delays, and program outcomes; the resulting reports often recommend “mid-course corrections” that committees can translate into revised appropriations levels, statutory amendments, or targeted rescissions. Together, authorizing statutes, appropriation controls, subpoena-backed hearings, and GAO’s evidentiary analyses give the legislative branch a continuous feedback loop for guiding and, when necessary, re-steering federal policy implementation.</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rgbClr val="FFFF00"/>
                </a:highlight>
              </a:rPr>
              <a:t>Add citations into reference list</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Char char="●"/>
              <a:defRPr sz="1800">
                <a:solidFill>
                  <a:schemeClr val="dk1"/>
                </a:solidFill>
              </a:defRPr>
            </a:lvl1pPr>
            <a:lvl2pPr indent="-317500" lvl="1" marL="914400">
              <a:lnSpc>
                <a:spcPct val="115000"/>
              </a:lnSpc>
              <a:spcBef>
                <a:spcPts val="0"/>
              </a:spcBef>
              <a:spcAft>
                <a:spcPts val="0"/>
              </a:spcAft>
              <a:buClr>
                <a:schemeClr val="dk1"/>
              </a:buClr>
              <a:buSzPts val="1400"/>
              <a:buChar char="○"/>
              <a:defRPr>
                <a:solidFill>
                  <a:schemeClr val="dk1"/>
                </a:solidFill>
              </a:defRPr>
            </a:lvl2pPr>
            <a:lvl3pPr indent="-317500" lvl="2" marL="1371600">
              <a:lnSpc>
                <a:spcPct val="115000"/>
              </a:lnSpc>
              <a:spcBef>
                <a:spcPts val="0"/>
              </a:spcBef>
              <a:spcAft>
                <a:spcPts val="0"/>
              </a:spcAft>
              <a:buClr>
                <a:schemeClr val="dk1"/>
              </a:buClr>
              <a:buSzPts val="1400"/>
              <a:buChar char="■"/>
              <a:defRPr>
                <a:solidFill>
                  <a:schemeClr val="dk1"/>
                </a:solidFill>
              </a:defRPr>
            </a:lvl3pPr>
            <a:lvl4pPr indent="-317500" lvl="3" marL="1828800">
              <a:lnSpc>
                <a:spcPct val="115000"/>
              </a:lnSpc>
              <a:spcBef>
                <a:spcPts val="0"/>
              </a:spcBef>
              <a:spcAft>
                <a:spcPts val="0"/>
              </a:spcAft>
              <a:buClr>
                <a:schemeClr val="dk1"/>
              </a:buClr>
              <a:buSzPts val="1400"/>
              <a:buChar char="●"/>
              <a:defRPr>
                <a:solidFill>
                  <a:schemeClr val="dk1"/>
                </a:solidFill>
              </a:defRPr>
            </a:lvl4pPr>
            <a:lvl5pPr indent="-317500" lvl="4" marL="2286000">
              <a:lnSpc>
                <a:spcPct val="115000"/>
              </a:lnSpc>
              <a:spcBef>
                <a:spcPts val="0"/>
              </a:spcBef>
              <a:spcAft>
                <a:spcPts val="0"/>
              </a:spcAft>
              <a:buClr>
                <a:schemeClr val="dk1"/>
              </a:buClr>
              <a:buSzPts val="1400"/>
              <a:buChar char="○"/>
              <a:defRPr>
                <a:solidFill>
                  <a:schemeClr val="dk1"/>
                </a:solidFill>
              </a:defRPr>
            </a:lvl5pPr>
            <a:lvl6pPr indent="-317500" lvl="5" marL="2743200">
              <a:lnSpc>
                <a:spcPct val="115000"/>
              </a:lnSpc>
              <a:spcBef>
                <a:spcPts val="0"/>
              </a:spcBef>
              <a:spcAft>
                <a:spcPts val="0"/>
              </a:spcAft>
              <a:buClr>
                <a:schemeClr val="dk1"/>
              </a:buClr>
              <a:buSzPts val="1400"/>
              <a:buChar char="■"/>
              <a:defRPr>
                <a:solidFill>
                  <a:schemeClr val="dk1"/>
                </a:solidFill>
              </a:defRPr>
            </a:lvl6pPr>
            <a:lvl7pPr indent="-317500" lvl="6" marL="3200400">
              <a:lnSpc>
                <a:spcPct val="115000"/>
              </a:lnSpc>
              <a:spcBef>
                <a:spcPts val="0"/>
              </a:spcBef>
              <a:spcAft>
                <a:spcPts val="0"/>
              </a:spcAft>
              <a:buClr>
                <a:schemeClr val="dk1"/>
              </a:buClr>
              <a:buSzPts val="1400"/>
              <a:buChar char="●"/>
              <a:defRPr>
                <a:solidFill>
                  <a:schemeClr val="dk1"/>
                </a:solidFill>
              </a:defRPr>
            </a:lvl7pPr>
            <a:lvl8pPr indent="-317500" lvl="7" marL="3657600">
              <a:lnSpc>
                <a:spcPct val="115000"/>
              </a:lnSpc>
              <a:spcBef>
                <a:spcPts val="0"/>
              </a:spcBef>
              <a:spcAft>
                <a:spcPts val="0"/>
              </a:spcAft>
              <a:buClr>
                <a:schemeClr val="dk1"/>
              </a:buClr>
              <a:buSzPts val="1400"/>
              <a:buChar char="○"/>
              <a:defRPr>
                <a:solidFill>
                  <a:schemeClr val="dk1"/>
                </a:solidFill>
              </a:defRPr>
            </a:lvl8pPr>
            <a:lvl9pPr indent="-317500" lvl="8" marL="4114800">
              <a:lnSpc>
                <a:spcPct val="115000"/>
              </a:lnSpc>
              <a:spcBef>
                <a:spcPts val="0"/>
              </a:spcBef>
              <a:spcAft>
                <a:spcPts val="0"/>
              </a:spcAft>
              <a:buClr>
                <a:schemeClr val="dk1"/>
              </a:buClr>
              <a:buSzPts val="1400"/>
              <a:buChar char="■"/>
              <a:defRPr>
                <a:solidFill>
                  <a:schemeClr val="dk1"/>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hyperlink" Target="http://www.youtube.com/watch?v=v8Em_8vZ8QE" TargetMode="External"/><Relationship Id="rId4" Type="http://schemas.openxmlformats.org/officeDocument/2006/relationships/image" Target="../media/image2.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1.png"/><Relationship Id="rId5"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53" name="Shape 53"/>
        <p:cNvGrpSpPr/>
        <p:nvPr/>
      </p:nvGrpSpPr>
      <p:grpSpPr>
        <a:xfrm>
          <a:off x="0" y="0"/>
          <a:ext cx="0" cy="0"/>
          <a:chOff x="0" y="0"/>
          <a:chExt cx="0" cy="0"/>
        </a:xfrm>
      </p:grpSpPr>
      <p:sp>
        <p:nvSpPr>
          <p:cNvPr id="54" name="Google Shape;54;p1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
              <a:t>United States Policy</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2"/>
          <p:cNvSpPr txBox="1"/>
          <p:nvPr>
            <p:ph type="title"/>
          </p:nvPr>
        </p:nvSpPr>
        <p:spPr>
          <a:xfrm>
            <a:off x="311700" y="445025"/>
            <a:ext cx="8520600" cy="572700"/>
          </a:xfrm>
          <a:prstGeom prst="rect">
            <a:avLst/>
          </a:prstGeom>
          <a:ln>
            <a:noFill/>
          </a:ln>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3200"/>
              <a:t>Legislative Branch: Evaluation</a:t>
            </a:r>
            <a:endParaRPr/>
          </a:p>
        </p:txBody>
      </p:sp>
      <p:sp>
        <p:nvSpPr>
          <p:cNvPr id="131" name="Google Shape;131;p22"/>
          <p:cNvSpPr txBox="1"/>
          <p:nvPr>
            <p:ph idx="1" type="body"/>
          </p:nvPr>
        </p:nvSpPr>
        <p:spPr>
          <a:xfrm>
            <a:off x="311700" y="1152475"/>
            <a:ext cx="8520600" cy="3416400"/>
          </a:xfrm>
          <a:prstGeom prst="rect">
            <a:avLst/>
          </a:prstGeom>
          <a:ln>
            <a:noFill/>
          </a:ln>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Performance audits - Government Accountability Office </a:t>
            </a:r>
            <a:endParaRPr/>
          </a:p>
          <a:p>
            <a:pPr indent="-342900" lvl="0" marL="457200" rtl="0" algn="l">
              <a:spcBef>
                <a:spcPts val="1000"/>
              </a:spcBef>
              <a:spcAft>
                <a:spcPts val="0"/>
              </a:spcAft>
              <a:buSzPts val="1800"/>
              <a:buAutoNum type="arabicPeriod"/>
            </a:pPr>
            <a:r>
              <a:rPr lang="en"/>
              <a:t>Scoring and projects - </a:t>
            </a:r>
            <a:r>
              <a:rPr lang="en"/>
              <a:t>Congressional Budget Office (CBO)</a:t>
            </a:r>
            <a:endParaRPr/>
          </a:p>
          <a:p>
            <a:pPr indent="-342900" lvl="0" marL="457200" rtl="0" algn="l">
              <a:spcBef>
                <a:spcPts val="1000"/>
              </a:spcBef>
              <a:spcAft>
                <a:spcPts val="0"/>
              </a:spcAft>
              <a:buSzPts val="1800"/>
              <a:buAutoNum type="arabicPeriod"/>
            </a:pPr>
            <a:r>
              <a:rPr lang="en"/>
              <a:t>Formal evaluation moments - Program reauthorization debates</a:t>
            </a:r>
            <a:endParaRPr/>
          </a:p>
          <a:p>
            <a:pPr indent="-342900" lvl="0" marL="457200" rtl="0" algn="l">
              <a:spcBef>
                <a:spcPts val="1000"/>
              </a:spcBef>
              <a:spcAft>
                <a:spcPts val="0"/>
              </a:spcAft>
              <a:buSzPts val="1800"/>
              <a:buAutoNum type="arabicPeriod"/>
            </a:pPr>
            <a:r>
              <a:rPr lang="en"/>
              <a:t>Evidence reviews - Sunset clauses</a:t>
            </a:r>
            <a:endParaRPr/>
          </a:p>
          <a:p>
            <a:pPr indent="0" lvl="0" marL="0" rtl="0" algn="l">
              <a:spcBef>
                <a:spcPts val="1000"/>
              </a:spcBef>
              <a:spcAft>
                <a:spcPts val="0"/>
              </a:spcAft>
              <a:buNone/>
            </a:pPr>
            <a:r>
              <a:t/>
            </a:r>
            <a:endParaRPr/>
          </a:p>
          <a:p>
            <a:pPr indent="0" lvl="0" marL="0" rtl="0" algn="l">
              <a:spcBef>
                <a:spcPts val="40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Executive Branch: Creation</a:t>
            </a:r>
            <a:endParaRPr/>
          </a:p>
        </p:txBody>
      </p:sp>
      <p:sp>
        <p:nvSpPr>
          <p:cNvPr id="137" name="Google Shape;137;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President’s agenda &amp; signing statements</a:t>
            </a:r>
            <a:endParaRPr/>
          </a:p>
          <a:p>
            <a:pPr indent="-342900" lvl="0" marL="457200" rtl="0" algn="l">
              <a:spcBef>
                <a:spcPts val="1000"/>
              </a:spcBef>
              <a:spcAft>
                <a:spcPts val="0"/>
              </a:spcAft>
              <a:buSzPts val="1800"/>
              <a:buAutoNum type="arabicPeriod"/>
            </a:pPr>
            <a:r>
              <a:rPr lang="en"/>
              <a:t>Office of Management and Budget (OMB) circulars &amp; cost‑benefit review</a:t>
            </a:r>
            <a:endParaRPr/>
          </a:p>
          <a:p>
            <a:pPr indent="-342900" lvl="0" marL="457200" rtl="0" algn="l">
              <a:spcBef>
                <a:spcPts val="1000"/>
              </a:spcBef>
              <a:spcAft>
                <a:spcPts val="0"/>
              </a:spcAft>
              <a:buSzPts val="1800"/>
              <a:buAutoNum type="arabicPeriod"/>
            </a:pPr>
            <a:r>
              <a:rPr lang="en"/>
              <a:t>Drafting proposed legislation &amp; providing technical assistance to Congress</a:t>
            </a:r>
            <a:endParaRPr/>
          </a:p>
          <a:p>
            <a:pPr indent="-342900" lvl="0" marL="457200" rtl="0" algn="l">
              <a:spcBef>
                <a:spcPts val="1000"/>
              </a:spcBef>
              <a:spcAft>
                <a:spcPts val="1000"/>
              </a:spcAft>
              <a:buSzPts val="1800"/>
              <a:buAutoNum type="arabicPeriod"/>
            </a:pPr>
            <a:r>
              <a:rPr lang="en"/>
              <a:t>Executive orders &amp; memoranda signal priorities</a:t>
            </a:r>
            <a:endParaRPr/>
          </a:p>
        </p:txBody>
      </p:sp>
      <p:sp>
        <p:nvSpPr>
          <p:cNvPr id="138" name="Google Shape;138;p23"/>
          <p:cNvSpPr txBox="1"/>
          <p:nvPr/>
        </p:nvSpPr>
        <p:spPr>
          <a:xfrm>
            <a:off x="1669625" y="2800650"/>
            <a:ext cx="7499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Executive Branch: Implementation</a:t>
            </a:r>
            <a:endParaRPr/>
          </a:p>
        </p:txBody>
      </p:sp>
      <p:sp>
        <p:nvSpPr>
          <p:cNvPr id="144" name="Google Shape;144;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Rulemaking under the Administrative Procedure Act</a:t>
            </a:r>
            <a:endParaRPr/>
          </a:p>
          <a:p>
            <a:pPr indent="-342900" lvl="0" marL="457200" rtl="0" algn="l">
              <a:spcBef>
                <a:spcPts val="1000"/>
              </a:spcBef>
              <a:spcAft>
                <a:spcPts val="0"/>
              </a:spcAft>
              <a:buSzPts val="1800"/>
              <a:buAutoNum type="arabicPeriod"/>
            </a:pPr>
            <a:r>
              <a:rPr lang="en"/>
              <a:t>Agency </a:t>
            </a:r>
            <a:r>
              <a:rPr lang="en"/>
              <a:t>guidance</a:t>
            </a:r>
            <a:r>
              <a:rPr lang="en"/>
              <a:t>, grants, and enforcement</a:t>
            </a:r>
            <a:endParaRPr/>
          </a:p>
          <a:p>
            <a:pPr indent="-342900" lvl="0" marL="457200" rtl="0" algn="l">
              <a:spcBef>
                <a:spcPts val="1000"/>
              </a:spcBef>
              <a:spcAft>
                <a:spcPts val="1000"/>
              </a:spcAft>
              <a:buSzPts val="1800"/>
              <a:buAutoNum type="arabicPeriod"/>
            </a:pPr>
            <a:r>
              <a:rPr lang="en"/>
              <a:t>Cooperative federalism</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Executive Branch: Evaluation</a:t>
            </a:r>
            <a:endParaRPr/>
          </a:p>
        </p:txBody>
      </p:sp>
      <p:sp>
        <p:nvSpPr>
          <p:cNvPr id="150" name="Google Shape;150;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Learning Agendas with OMB - Foundations for Evidence-Based Policymaking Act of 2018 </a:t>
            </a:r>
            <a:endParaRPr/>
          </a:p>
          <a:p>
            <a:pPr indent="-342900" lvl="0" marL="457200" rtl="0" algn="l">
              <a:spcBef>
                <a:spcPts val="1000"/>
              </a:spcBef>
              <a:spcAft>
                <a:spcPts val="0"/>
              </a:spcAft>
              <a:buSzPts val="1800"/>
              <a:buAutoNum type="arabicPeriod"/>
            </a:pPr>
            <a:r>
              <a:rPr lang="en"/>
              <a:t>Program Evaluation Offices</a:t>
            </a:r>
            <a:endParaRPr/>
          </a:p>
          <a:p>
            <a:pPr indent="-342900" lvl="0" marL="457200" rtl="0" algn="l">
              <a:spcBef>
                <a:spcPts val="1000"/>
              </a:spcBef>
              <a:spcAft>
                <a:spcPts val="0"/>
              </a:spcAft>
              <a:buSzPts val="1800"/>
              <a:buAutoNum type="arabicPeriod"/>
            </a:pPr>
            <a:r>
              <a:rPr lang="en"/>
              <a:t>Annual performance reports to Congress</a:t>
            </a:r>
            <a:endParaRPr/>
          </a:p>
          <a:p>
            <a:pPr indent="-342900" lvl="0" marL="457200" rtl="0" algn="l">
              <a:spcBef>
                <a:spcPts val="1000"/>
              </a:spcBef>
              <a:spcAft>
                <a:spcPts val="1000"/>
              </a:spcAft>
              <a:buSzPts val="1800"/>
              <a:buAutoNum type="arabicPeriod"/>
            </a:pPr>
            <a:r>
              <a:rPr lang="en"/>
              <a:t>Termination or reform recommendations in President’s Budget request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Judicial Branch: Creation</a:t>
            </a:r>
            <a:endParaRPr/>
          </a:p>
        </p:txBody>
      </p:sp>
      <p:sp>
        <p:nvSpPr>
          <p:cNvPr id="156" name="Google Shape;156;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Judicial review - statues or actions </a:t>
            </a:r>
            <a:r>
              <a:rPr lang="en"/>
              <a:t>constitution/unconstitutional</a:t>
            </a:r>
            <a:endParaRPr/>
          </a:p>
          <a:p>
            <a:pPr indent="-342900" lvl="0" marL="457200" rtl="0" algn="l">
              <a:spcBef>
                <a:spcPts val="1000"/>
              </a:spcBef>
              <a:spcAft>
                <a:spcPts val="0"/>
              </a:spcAft>
              <a:buSzPts val="1800"/>
              <a:buAutoNum type="arabicPeriod"/>
            </a:pPr>
            <a:r>
              <a:rPr lang="en"/>
              <a:t>Statutory interpretation - fills ambiguities</a:t>
            </a:r>
            <a:endParaRPr/>
          </a:p>
          <a:p>
            <a:pPr indent="-342900" lvl="0" marL="457200" rtl="0" algn="l">
              <a:spcBef>
                <a:spcPts val="1000"/>
              </a:spcBef>
              <a:spcAft>
                <a:spcPts val="0"/>
              </a:spcAft>
              <a:buSzPts val="1800"/>
              <a:buAutoNum type="arabicPeriod"/>
            </a:pPr>
            <a:r>
              <a:rPr lang="en"/>
              <a:t>Precedent - guides future legislative drafting</a:t>
            </a:r>
            <a:endParaRPr/>
          </a:p>
          <a:p>
            <a:pPr indent="-342900" lvl="0" marL="457200" rtl="0" algn="l">
              <a:spcBef>
                <a:spcPts val="1000"/>
              </a:spcBef>
              <a:spcAft>
                <a:spcPts val="1000"/>
              </a:spcAft>
              <a:buSzPts val="1800"/>
              <a:buAutoNum type="arabicPeriod"/>
            </a:pPr>
            <a:r>
              <a:rPr lang="en"/>
              <a:t>Remand instructions - influence policy scope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Judicial Branch: Implementation</a:t>
            </a:r>
            <a:endParaRPr/>
          </a:p>
        </p:txBody>
      </p:sp>
      <p:sp>
        <p:nvSpPr>
          <p:cNvPr id="162" name="Google Shape;162;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Injunctions - compel or halt executive action</a:t>
            </a:r>
            <a:endParaRPr/>
          </a:p>
          <a:p>
            <a:pPr indent="-342900" lvl="0" marL="457200" rtl="0" algn="l">
              <a:spcBef>
                <a:spcPts val="1000"/>
              </a:spcBef>
              <a:spcAft>
                <a:spcPts val="0"/>
              </a:spcAft>
              <a:buSzPts val="1800"/>
              <a:buAutoNum type="arabicPeriod"/>
            </a:pPr>
            <a:r>
              <a:rPr lang="en"/>
              <a:t>Consent decrees - structure long-term compliance</a:t>
            </a:r>
            <a:endParaRPr/>
          </a:p>
          <a:p>
            <a:pPr indent="-342900" lvl="0" marL="457200" rtl="0" algn="l">
              <a:spcBef>
                <a:spcPts val="1000"/>
              </a:spcBef>
              <a:spcAft>
                <a:spcPts val="0"/>
              </a:spcAft>
              <a:buSzPts val="1800"/>
              <a:buAutoNum type="arabicPeriod"/>
            </a:pPr>
            <a:r>
              <a:rPr lang="en"/>
              <a:t>Administrative law judge (ALJ) - rulings within agencies</a:t>
            </a:r>
            <a:endParaRPr/>
          </a:p>
          <a:p>
            <a:pPr indent="-342900" lvl="0" marL="457200" rtl="0" algn="l">
              <a:spcBef>
                <a:spcPts val="1000"/>
              </a:spcBef>
              <a:spcAft>
                <a:spcPts val="1000"/>
              </a:spcAft>
              <a:buSzPts val="1800"/>
              <a:buAutoNum type="arabicPeriod"/>
            </a:pPr>
            <a:r>
              <a:rPr lang="en"/>
              <a:t>Standing doctrine - filters policy disputes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Judicial Branch: Evaluation</a:t>
            </a:r>
            <a:endParaRPr/>
          </a:p>
        </p:txBody>
      </p:sp>
      <p:sp>
        <p:nvSpPr>
          <p:cNvPr id="168" name="Google Shape;168;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Court decisions - provide ex-post accountability</a:t>
            </a:r>
            <a:endParaRPr/>
          </a:p>
          <a:p>
            <a:pPr indent="-342900" lvl="0" marL="457200" rtl="0" algn="l">
              <a:spcBef>
                <a:spcPts val="1000"/>
              </a:spcBef>
              <a:spcAft>
                <a:spcPts val="0"/>
              </a:spcAft>
              <a:buSzPts val="1800"/>
              <a:buAutoNum type="arabicPeriod"/>
            </a:pPr>
            <a:r>
              <a:rPr lang="en"/>
              <a:t>Appellate review - clarifies </a:t>
            </a:r>
            <a:r>
              <a:rPr lang="en"/>
              <a:t>implementation</a:t>
            </a:r>
            <a:r>
              <a:rPr lang="en"/>
              <a:t> standards</a:t>
            </a:r>
            <a:endParaRPr/>
          </a:p>
          <a:p>
            <a:pPr indent="-342900" lvl="0" marL="457200" rtl="0" algn="l">
              <a:spcBef>
                <a:spcPts val="1000"/>
              </a:spcBef>
              <a:spcAft>
                <a:spcPts val="0"/>
              </a:spcAft>
              <a:buSzPts val="1800"/>
              <a:buAutoNum type="arabicPeriod"/>
            </a:pPr>
            <a:r>
              <a:rPr lang="en"/>
              <a:t>Empirical evidence - studied in subsequent rulings</a:t>
            </a:r>
            <a:endParaRPr/>
          </a:p>
          <a:p>
            <a:pPr indent="-342900" lvl="0" marL="457200" rtl="0" algn="l">
              <a:spcBef>
                <a:spcPts val="1000"/>
              </a:spcBef>
              <a:spcAft>
                <a:spcPts val="1000"/>
              </a:spcAft>
              <a:buSzPts val="1800"/>
              <a:buAutoNum type="arabicPeriod"/>
            </a:pPr>
            <a:r>
              <a:rPr lang="en"/>
              <a:t>Special masters - monitor ongoing compliance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Interbranch Dynamics &amp; Checks</a:t>
            </a:r>
            <a:endParaRPr/>
          </a:p>
        </p:txBody>
      </p:sp>
      <p:sp>
        <p:nvSpPr>
          <p:cNvPr id="174" name="Google Shape;174;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Separation of powers, with overlapping functions</a:t>
            </a:r>
            <a:endParaRPr/>
          </a:p>
          <a:p>
            <a:pPr indent="-342900" lvl="0" marL="457200" rtl="0" algn="l">
              <a:spcBef>
                <a:spcPts val="0"/>
              </a:spcBef>
              <a:spcAft>
                <a:spcPts val="0"/>
              </a:spcAft>
              <a:buSzPts val="1800"/>
              <a:buAutoNum type="arabicPeriod"/>
            </a:pPr>
            <a:r>
              <a:rPr lang="en"/>
              <a:t>Legislative veto v. presidential veto threat</a:t>
            </a:r>
            <a:endParaRPr/>
          </a:p>
          <a:p>
            <a:pPr indent="-342900" lvl="0" marL="457200" rtl="0" algn="l">
              <a:spcBef>
                <a:spcPts val="0"/>
              </a:spcBef>
              <a:spcAft>
                <a:spcPts val="0"/>
              </a:spcAft>
              <a:buSzPts val="1800"/>
              <a:buAutoNum type="arabicPeriod"/>
            </a:pPr>
            <a:r>
              <a:rPr lang="en"/>
              <a:t>‘Hard-look’ review of agency rulemaking by courts</a:t>
            </a:r>
            <a:endParaRPr/>
          </a:p>
          <a:p>
            <a:pPr indent="-342900" lvl="0" marL="457200" rtl="0" algn="l">
              <a:spcBef>
                <a:spcPts val="0"/>
              </a:spcBef>
              <a:spcAft>
                <a:spcPts val="0"/>
              </a:spcAft>
              <a:buSzPts val="1800"/>
              <a:buAutoNum type="arabicPeriod"/>
            </a:pPr>
            <a:r>
              <a:rPr lang="en"/>
              <a:t>Informal coordination via interbranch staff networks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78" name="Shape 178"/>
        <p:cNvGrpSpPr/>
        <p:nvPr/>
      </p:nvGrpSpPr>
      <p:grpSpPr>
        <a:xfrm>
          <a:off x="0" y="0"/>
          <a:ext cx="0" cy="0"/>
          <a:chOff x="0" y="0"/>
          <a:chExt cx="0" cy="0"/>
        </a:xfrm>
      </p:grpSpPr>
      <p:sp>
        <p:nvSpPr>
          <p:cNvPr id="179" name="Google Shape;179;p30"/>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Federal and State Roles </a:t>
            </a:r>
            <a:endParaRPr/>
          </a:p>
          <a:p>
            <a:pPr indent="0" lvl="0" marL="0" rtl="0" algn="ctr">
              <a:spcBef>
                <a:spcPts val="0"/>
              </a:spcBef>
              <a:spcAft>
                <a:spcPts val="0"/>
              </a:spcAft>
              <a:buNone/>
            </a:pPr>
            <a:r>
              <a:rPr lang="en"/>
              <a:t>in Educational Policy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Educational Governance</a:t>
            </a:r>
            <a:endParaRPr/>
          </a:p>
        </p:txBody>
      </p:sp>
      <p:sp>
        <p:nvSpPr>
          <p:cNvPr id="185" name="Google Shape;185;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Federalist system with federal </a:t>
            </a:r>
            <a:r>
              <a:rPr lang="en"/>
              <a:t>involvement</a:t>
            </a:r>
            <a:r>
              <a:rPr lang="en"/>
              <a:t> expanding over time</a:t>
            </a:r>
            <a:endParaRPr/>
          </a:p>
          <a:p>
            <a:pPr indent="-342900" lvl="0" marL="457200" rtl="0" algn="l">
              <a:spcBef>
                <a:spcPts val="0"/>
              </a:spcBef>
              <a:spcAft>
                <a:spcPts val="0"/>
              </a:spcAft>
              <a:buSzPts val="1800"/>
              <a:buAutoNum type="arabicPeriod"/>
            </a:pPr>
            <a:r>
              <a:rPr lang="en"/>
              <a:t>Cooperation and negotiation between levels of government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8" name="Shape 58"/>
        <p:cNvGrpSpPr/>
        <p:nvPr/>
      </p:nvGrpSpPr>
      <p:grpSpPr>
        <a:xfrm>
          <a:off x="0" y="0"/>
          <a:ext cx="0" cy="0"/>
          <a:chOff x="0" y="0"/>
          <a:chExt cx="0" cy="0"/>
        </a:xfrm>
      </p:grpSpPr>
      <p:sp>
        <p:nvSpPr>
          <p:cNvPr id="59" name="Google Shape;59;p14"/>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Foundations of US Policy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Federal Government’s Role: Legal Foundations</a:t>
            </a:r>
            <a:endParaRPr/>
          </a:p>
        </p:txBody>
      </p:sp>
      <p:sp>
        <p:nvSpPr>
          <p:cNvPr id="191" name="Google Shape;191;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There is no explicit </a:t>
            </a:r>
            <a:r>
              <a:rPr lang="en"/>
              <a:t>constitutional</a:t>
            </a:r>
            <a:r>
              <a:rPr lang="en"/>
              <a:t> right to education</a:t>
            </a:r>
            <a:endParaRPr/>
          </a:p>
          <a:p>
            <a:pPr indent="-342900" lvl="0" marL="457200" rtl="0" algn="l">
              <a:spcBef>
                <a:spcPts val="0"/>
              </a:spcBef>
              <a:spcAft>
                <a:spcPts val="0"/>
              </a:spcAft>
              <a:buSzPts val="1800"/>
              <a:buAutoNum type="arabicPeriod"/>
            </a:pPr>
            <a:r>
              <a:rPr lang="en"/>
              <a:t>Federal authority primarily is covered by the Spending Clause and civil rights enforcement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Federal Government’s Role: Major Functions</a:t>
            </a:r>
            <a:endParaRPr/>
          </a:p>
        </p:txBody>
      </p:sp>
      <p:sp>
        <p:nvSpPr>
          <p:cNvPr id="197" name="Google Shape;197;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Establishes national policy priorities (equity, access)</a:t>
            </a:r>
            <a:endParaRPr/>
          </a:p>
          <a:p>
            <a:pPr indent="-342900" lvl="0" marL="457200" rtl="0" algn="l">
              <a:spcBef>
                <a:spcPts val="0"/>
              </a:spcBef>
              <a:spcAft>
                <a:spcPts val="0"/>
              </a:spcAft>
              <a:buSzPts val="1800"/>
              <a:buAutoNum type="arabicPeriod"/>
            </a:pPr>
            <a:r>
              <a:rPr lang="en"/>
              <a:t>Provides targeted funding (Title 1, IDEA, ESSA)</a:t>
            </a:r>
            <a:endParaRPr/>
          </a:p>
          <a:p>
            <a:pPr indent="-342900" lvl="0" marL="457200" rtl="0" algn="l">
              <a:spcBef>
                <a:spcPts val="0"/>
              </a:spcBef>
              <a:spcAft>
                <a:spcPts val="0"/>
              </a:spcAft>
              <a:buSzPts val="1800"/>
              <a:buAutoNum type="arabicPeriod"/>
            </a:pPr>
            <a:r>
              <a:rPr lang="en"/>
              <a:t>Ensure compliance with federal civil rights laws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Federal Government’s Role: Key Agencies</a:t>
            </a:r>
            <a:endParaRPr/>
          </a:p>
        </p:txBody>
      </p:sp>
      <p:sp>
        <p:nvSpPr>
          <p:cNvPr id="203" name="Google Shape;203;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U.S. Department of Education (ED)</a:t>
            </a:r>
            <a:endParaRPr/>
          </a:p>
          <a:p>
            <a:pPr indent="-342900" lvl="0" marL="457200" rtl="0" algn="l">
              <a:spcBef>
                <a:spcPts val="0"/>
              </a:spcBef>
              <a:spcAft>
                <a:spcPts val="0"/>
              </a:spcAft>
              <a:buSzPts val="1800"/>
              <a:buAutoNum type="arabicPeriod"/>
            </a:pPr>
            <a:r>
              <a:rPr lang="en"/>
              <a:t>Office for Civil Rights (OCR)</a:t>
            </a:r>
            <a:endParaRPr/>
          </a:p>
          <a:p>
            <a:pPr indent="-342900" lvl="0" marL="457200" rtl="0" algn="l">
              <a:spcBef>
                <a:spcPts val="0"/>
              </a:spcBef>
              <a:spcAft>
                <a:spcPts val="0"/>
              </a:spcAft>
              <a:buSzPts val="1800"/>
              <a:buAutoNum type="arabicPeriod"/>
            </a:pPr>
            <a:r>
              <a:rPr lang="en"/>
              <a:t>Institute of Education Sciences (IES)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State Governments’ Role: Constitutional Authority</a:t>
            </a:r>
            <a:endParaRPr/>
          </a:p>
        </p:txBody>
      </p:sp>
      <p:sp>
        <p:nvSpPr>
          <p:cNvPr id="209" name="Google Shape;209;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10th Amendment - education as a state power</a:t>
            </a:r>
            <a:endParaRPr/>
          </a:p>
          <a:p>
            <a:pPr indent="-342900" lvl="0" marL="457200" rtl="0" algn="l">
              <a:spcBef>
                <a:spcPts val="0"/>
              </a:spcBef>
              <a:spcAft>
                <a:spcPts val="0"/>
              </a:spcAft>
              <a:buSzPts val="1800"/>
              <a:buAutoNum type="arabicPeriod"/>
            </a:pPr>
            <a:r>
              <a:rPr lang="en"/>
              <a:t>State </a:t>
            </a:r>
            <a:r>
              <a:rPr lang="en"/>
              <a:t>constitutions</a:t>
            </a:r>
            <a:r>
              <a:rPr lang="en"/>
              <a:t> and education clauses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State Governments’ Role: Core Responsibilities</a:t>
            </a:r>
            <a:endParaRPr/>
          </a:p>
        </p:txBody>
      </p:sp>
      <p:sp>
        <p:nvSpPr>
          <p:cNvPr id="215" name="Google Shape;215;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Set curriculum and learning standards</a:t>
            </a:r>
            <a:endParaRPr/>
          </a:p>
          <a:p>
            <a:pPr indent="-342900" lvl="0" marL="457200" rtl="0" algn="l">
              <a:spcBef>
                <a:spcPts val="0"/>
              </a:spcBef>
              <a:spcAft>
                <a:spcPts val="0"/>
              </a:spcAft>
              <a:buSzPts val="1800"/>
              <a:buAutoNum type="arabicPeriod"/>
            </a:pPr>
            <a:r>
              <a:rPr lang="en"/>
              <a:t>Determine teacher licensure and evaluation requirements</a:t>
            </a:r>
            <a:endParaRPr/>
          </a:p>
          <a:p>
            <a:pPr indent="-342900" lvl="0" marL="457200" rtl="0" algn="l">
              <a:spcBef>
                <a:spcPts val="0"/>
              </a:spcBef>
              <a:spcAft>
                <a:spcPts val="0"/>
              </a:spcAft>
              <a:buSzPts val="1800"/>
              <a:buAutoNum type="arabicPeriod"/>
            </a:pPr>
            <a:r>
              <a:rPr lang="en"/>
              <a:t>Administer</a:t>
            </a:r>
            <a:r>
              <a:rPr lang="en"/>
              <a:t> statewide assessments and accountability</a:t>
            </a:r>
            <a:endParaRPr/>
          </a:p>
          <a:p>
            <a:pPr indent="-342900" lvl="0" marL="457200" rtl="0" algn="l">
              <a:spcBef>
                <a:spcPts val="0"/>
              </a:spcBef>
              <a:spcAft>
                <a:spcPts val="0"/>
              </a:spcAft>
              <a:buSzPts val="1800"/>
              <a:buAutoNum type="arabicPeriod"/>
            </a:pPr>
            <a:r>
              <a:rPr lang="en"/>
              <a:t>Fund and manage public K-12 and higher education systems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State Governments’ Role: Key Actors</a:t>
            </a:r>
            <a:endParaRPr/>
          </a:p>
        </p:txBody>
      </p:sp>
      <p:sp>
        <p:nvSpPr>
          <p:cNvPr id="221" name="Google Shape;221;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State legislatures and governors</a:t>
            </a:r>
            <a:endParaRPr/>
          </a:p>
          <a:p>
            <a:pPr indent="-342900" lvl="0" marL="457200" rtl="0" algn="l">
              <a:spcBef>
                <a:spcPts val="0"/>
              </a:spcBef>
              <a:spcAft>
                <a:spcPts val="0"/>
              </a:spcAft>
              <a:buSzPts val="1800"/>
              <a:buAutoNum type="arabicPeriod"/>
            </a:pPr>
            <a:r>
              <a:rPr lang="en"/>
              <a:t>State boards and departments of education</a:t>
            </a:r>
            <a:endParaRPr/>
          </a:p>
          <a:p>
            <a:pPr indent="-342900" lvl="0" marL="457200" rtl="0" algn="l">
              <a:spcBef>
                <a:spcPts val="0"/>
              </a:spcBef>
              <a:spcAft>
                <a:spcPts val="0"/>
              </a:spcAft>
              <a:buSzPts val="1800"/>
              <a:buAutoNum type="arabicPeriod"/>
            </a:pPr>
            <a:r>
              <a:rPr lang="en"/>
              <a:t>Local education agencies (LEAs)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Intergovernmental Collaboration</a:t>
            </a:r>
            <a:endParaRPr/>
          </a:p>
        </p:txBody>
      </p:sp>
      <p:sp>
        <p:nvSpPr>
          <p:cNvPr id="227" name="Google Shape;227;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Federal programs </a:t>
            </a:r>
            <a:r>
              <a:rPr lang="en"/>
              <a:t>implemented</a:t>
            </a:r>
            <a:r>
              <a:rPr lang="en"/>
              <a:t> through agencies (IDEA Part B &amp; Part C)</a:t>
            </a:r>
            <a:endParaRPr/>
          </a:p>
          <a:p>
            <a:pPr indent="-342900" lvl="0" marL="457200" rtl="0" algn="l">
              <a:spcBef>
                <a:spcPts val="0"/>
              </a:spcBef>
              <a:spcAft>
                <a:spcPts val="0"/>
              </a:spcAft>
              <a:buSzPts val="1800"/>
              <a:buAutoNum type="arabicPeriod"/>
            </a:pPr>
            <a:r>
              <a:rPr lang="en"/>
              <a:t>State ESSA plans require federal approvals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Fiscal Interdependence</a:t>
            </a:r>
            <a:endParaRPr/>
          </a:p>
        </p:txBody>
      </p:sp>
      <p:sp>
        <p:nvSpPr>
          <p:cNvPr id="233" name="Google Shape;233;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Federal funds supplement state budgets</a:t>
            </a:r>
            <a:endParaRPr/>
          </a:p>
          <a:p>
            <a:pPr indent="-342900" lvl="0" marL="457200" rtl="0" algn="l">
              <a:spcBef>
                <a:spcPts val="0"/>
              </a:spcBef>
              <a:spcAft>
                <a:spcPts val="0"/>
              </a:spcAft>
              <a:buSzPts val="1800"/>
              <a:buAutoNum type="arabicPeriod"/>
            </a:pPr>
            <a:r>
              <a:rPr lang="en"/>
              <a:t>Maintenance-of-effort (MOE) and supplement-not-supplant rules</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Tensions and Variations Across States</a:t>
            </a:r>
            <a:endParaRPr/>
          </a:p>
        </p:txBody>
      </p:sp>
      <p:sp>
        <p:nvSpPr>
          <p:cNvPr id="239" name="Google Shape;239;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Conflict</a:t>
            </a:r>
            <a:r>
              <a:rPr lang="en"/>
              <a:t> over federal mandates v. state autonomy</a:t>
            </a:r>
            <a:endParaRPr/>
          </a:p>
          <a:p>
            <a:pPr indent="-342900" lvl="0" marL="457200" rtl="0" algn="l">
              <a:spcBef>
                <a:spcPts val="0"/>
              </a:spcBef>
              <a:spcAft>
                <a:spcPts val="0"/>
              </a:spcAft>
              <a:buSzPts val="1800"/>
              <a:buAutoNum type="arabicPeriod"/>
            </a:pPr>
            <a:r>
              <a:rPr lang="en"/>
              <a:t>State waivers or opt-outs (testing requirements)</a:t>
            </a:r>
            <a:endParaRPr/>
          </a:p>
          <a:p>
            <a:pPr indent="-342900" lvl="0" marL="457200" rtl="0" algn="l">
              <a:spcBef>
                <a:spcPts val="0"/>
              </a:spcBef>
              <a:spcAft>
                <a:spcPts val="0"/>
              </a:spcAft>
              <a:buSzPts val="1800"/>
              <a:buAutoNum type="arabicPeriod"/>
            </a:pPr>
            <a:r>
              <a:rPr lang="en"/>
              <a:t>Inequities in funding formulas and special education services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Reflection Prompt</a:t>
            </a:r>
            <a:endParaRPr/>
          </a:p>
        </p:txBody>
      </p:sp>
      <p:sp>
        <p:nvSpPr>
          <p:cNvPr id="245" name="Google Shape;245;p4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Federalism</a:t>
            </a:r>
            <a:endParaRPr/>
          </a:p>
        </p:txBody>
      </p:sp>
      <p:sp>
        <p:nvSpPr>
          <p:cNvPr id="65" name="Google Shape;65;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Constitutional</a:t>
            </a:r>
            <a:r>
              <a:rPr lang="en"/>
              <a:t> </a:t>
            </a:r>
            <a:r>
              <a:rPr lang="en"/>
              <a:t>division</a:t>
            </a:r>
            <a:r>
              <a:rPr lang="en"/>
              <a:t> of powers</a:t>
            </a:r>
            <a:endParaRPr/>
          </a:p>
          <a:p>
            <a:pPr indent="-342900" lvl="0" marL="457200" rtl="0" algn="l">
              <a:spcBef>
                <a:spcPts val="0"/>
              </a:spcBef>
              <a:spcAft>
                <a:spcPts val="0"/>
              </a:spcAft>
              <a:buSzPts val="1800"/>
              <a:buAutoNum type="arabicPeriod"/>
            </a:pPr>
            <a:r>
              <a:rPr lang="en"/>
              <a:t>Differing levels of government</a:t>
            </a:r>
            <a:endParaRPr/>
          </a:p>
          <a:p>
            <a:pPr indent="-342900" lvl="0" marL="457200" rtl="0" algn="l">
              <a:spcBef>
                <a:spcPts val="0"/>
              </a:spcBef>
              <a:spcAft>
                <a:spcPts val="0"/>
              </a:spcAft>
              <a:buSzPts val="1800"/>
              <a:buAutoNum type="arabicPeriod"/>
            </a:pPr>
            <a:r>
              <a:rPr lang="en"/>
              <a:t>Power across states and national government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i="1" lang="en"/>
              <a:t>Department or not: The federal role in education</a:t>
            </a:r>
            <a:r>
              <a:rPr lang="en"/>
              <a:t> (video)</a:t>
            </a:r>
            <a:endParaRPr/>
          </a:p>
        </p:txBody>
      </p:sp>
      <p:pic>
        <p:nvPicPr>
          <p:cNvPr descr="Education has been an issue that has been in the news lately. Anne Wicks, the George W. Bush Institute's Don Evans Family Managing Director of Opportunity and Democracy explains what role the federal government has in education." id="251" name="Google Shape;251;p42" title="Two-Minute Take: Department or not -- the federal role in education">
            <a:hlinkClick r:id="rId3"/>
          </p:cNvPr>
          <p:cNvPicPr preferRelativeResize="0"/>
          <p:nvPr/>
        </p:nvPicPr>
        <p:blipFill>
          <a:blip r:embed="rId4">
            <a:alphaModFix/>
          </a:blip>
          <a:stretch>
            <a:fillRect/>
          </a:stretch>
        </p:blipFill>
        <p:spPr>
          <a:xfrm>
            <a:off x="1106350" y="1017725"/>
            <a:ext cx="6931300" cy="38988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1000"/>
                                        <p:tgtEl>
                                          <p:spTgt spid="25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255" name="Shape 255"/>
        <p:cNvGrpSpPr/>
        <p:nvPr/>
      </p:nvGrpSpPr>
      <p:grpSpPr>
        <a:xfrm>
          <a:off x="0" y="0"/>
          <a:ext cx="0" cy="0"/>
          <a:chOff x="0" y="0"/>
          <a:chExt cx="0" cy="0"/>
        </a:xfrm>
      </p:grpSpPr>
      <p:sp>
        <p:nvSpPr>
          <p:cNvPr id="256" name="Google Shape;256;p4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Policy Analysis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policy analysis?</a:t>
            </a:r>
            <a:endParaRPr/>
          </a:p>
        </p:txBody>
      </p:sp>
      <p:sp>
        <p:nvSpPr>
          <p:cNvPr id="262" name="Google Shape;262;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600"/>
              </a:spcBef>
              <a:spcAft>
                <a:spcPts val="0"/>
              </a:spcAft>
              <a:buSzPts val="1800"/>
              <a:buAutoNum type="arabicPeriod"/>
            </a:pPr>
            <a:r>
              <a:rPr lang="en"/>
              <a:t>Systematic, evidence‑informed assessment of public problems and policy options</a:t>
            </a:r>
            <a:endParaRPr/>
          </a:p>
          <a:p>
            <a:pPr indent="-342900" lvl="0" marL="457200" rtl="0" algn="l">
              <a:lnSpc>
                <a:spcPct val="115000"/>
              </a:lnSpc>
              <a:spcBef>
                <a:spcPts val="1000"/>
              </a:spcBef>
              <a:spcAft>
                <a:spcPts val="0"/>
              </a:spcAft>
              <a:buSzPts val="1800"/>
              <a:buAutoNum type="arabicPeriod"/>
            </a:pPr>
            <a:r>
              <a:rPr lang="en"/>
              <a:t>Integrates technical, economic, ethical, and political criteria </a:t>
            </a:r>
            <a:endParaRPr/>
          </a:p>
          <a:p>
            <a:pPr indent="-342900" lvl="0" marL="457200" rtl="0" algn="l">
              <a:lnSpc>
                <a:spcPct val="115000"/>
              </a:lnSpc>
              <a:spcBef>
                <a:spcPts val="1000"/>
              </a:spcBef>
              <a:spcAft>
                <a:spcPts val="0"/>
              </a:spcAft>
              <a:buSzPts val="1800"/>
              <a:buAutoNum type="arabicPeriod"/>
            </a:pPr>
            <a:r>
              <a:rPr lang="en"/>
              <a:t>Employs analytical frameworks such as Bardach’s Eightfold Path to structure comparisons </a:t>
            </a:r>
            <a:endParaRPr/>
          </a:p>
          <a:p>
            <a:pPr indent="-342900" lvl="0" marL="457200" rtl="0" algn="l">
              <a:lnSpc>
                <a:spcPct val="115000"/>
              </a:lnSpc>
              <a:spcBef>
                <a:spcPts val="1000"/>
              </a:spcBef>
              <a:spcAft>
                <a:spcPts val="1000"/>
              </a:spcAft>
              <a:buSzPts val="1800"/>
              <a:buAutoNum type="arabicPeriod"/>
            </a:pPr>
            <a:r>
              <a:rPr lang="en"/>
              <a:t>Conducted across governance levels (local, state, federal, and international) requiring contextual sensitivity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policy analysis matters?</a:t>
            </a:r>
            <a:endParaRPr/>
          </a:p>
        </p:txBody>
      </p:sp>
      <p:sp>
        <p:nvSpPr>
          <p:cNvPr id="268" name="Google Shape;268;p4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600"/>
              </a:spcBef>
              <a:spcAft>
                <a:spcPts val="0"/>
              </a:spcAft>
              <a:buSzPts val="1800"/>
              <a:buAutoNum type="arabicPeriod"/>
            </a:pPr>
            <a:r>
              <a:rPr lang="en"/>
              <a:t>Bridges research and decision‑making, enhancing policy legitimacy </a:t>
            </a:r>
            <a:endParaRPr/>
          </a:p>
          <a:p>
            <a:pPr indent="-342900" lvl="0" marL="457200" rtl="0" algn="l">
              <a:lnSpc>
                <a:spcPct val="115000"/>
              </a:lnSpc>
              <a:spcBef>
                <a:spcPts val="1000"/>
              </a:spcBef>
              <a:spcAft>
                <a:spcPts val="0"/>
              </a:spcAft>
              <a:buSzPts val="1800"/>
              <a:buAutoNum type="arabicPeriod"/>
            </a:pPr>
            <a:r>
              <a:rPr lang="en"/>
              <a:t>Illuminates trade‑offs, unintended effects, and implementation feasibility </a:t>
            </a:r>
            <a:endParaRPr/>
          </a:p>
          <a:p>
            <a:pPr indent="-342900" lvl="0" marL="457200" rtl="0" algn="l">
              <a:lnSpc>
                <a:spcPct val="115000"/>
              </a:lnSpc>
              <a:spcBef>
                <a:spcPts val="1000"/>
              </a:spcBef>
              <a:spcAft>
                <a:spcPts val="0"/>
              </a:spcAft>
              <a:buSzPts val="1800"/>
              <a:buAutoNum type="arabicPeriod"/>
            </a:pPr>
            <a:r>
              <a:rPr lang="en"/>
              <a:t>Supports efficient and equitable allocation of scarce resources </a:t>
            </a:r>
            <a:endParaRPr/>
          </a:p>
          <a:p>
            <a:pPr indent="-342900" lvl="0" marL="457200" rtl="0" algn="l">
              <a:lnSpc>
                <a:spcPct val="115000"/>
              </a:lnSpc>
              <a:spcBef>
                <a:spcPts val="1000"/>
              </a:spcBef>
              <a:spcAft>
                <a:spcPts val="1000"/>
              </a:spcAft>
              <a:buSzPts val="1800"/>
              <a:buAutoNum type="arabicPeriod"/>
            </a:pPr>
            <a:r>
              <a:rPr lang="en"/>
              <a:t>Enables iterative, evidence‑based learning throughout the policy cycle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Common Frameworks Used</a:t>
            </a:r>
            <a:endParaRPr/>
          </a:p>
        </p:txBody>
      </p:sp>
      <p:sp>
        <p:nvSpPr>
          <p:cNvPr id="274" name="Google Shape;274;p4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marR="0" rtl="0" algn="l">
              <a:lnSpc>
                <a:spcPct val="115000"/>
              </a:lnSpc>
              <a:spcBef>
                <a:spcPts val="0"/>
              </a:spcBef>
              <a:spcAft>
                <a:spcPts val="0"/>
              </a:spcAft>
              <a:buSzPts val="1800"/>
              <a:buAutoNum type="arabicPeriod"/>
            </a:pPr>
            <a:r>
              <a:rPr lang="en"/>
              <a:t>Stage-Based Policy Cycle Model</a:t>
            </a:r>
            <a:endParaRPr/>
          </a:p>
          <a:p>
            <a:pPr indent="-342900" lvl="0" marL="457200" marR="0" rtl="0" algn="l">
              <a:lnSpc>
                <a:spcPct val="115000"/>
              </a:lnSpc>
              <a:spcBef>
                <a:spcPts val="0"/>
              </a:spcBef>
              <a:spcAft>
                <a:spcPts val="0"/>
              </a:spcAft>
              <a:buSzPts val="1800"/>
              <a:buAutoNum type="arabicPeriod"/>
            </a:pPr>
            <a:r>
              <a:rPr lang="en" sz="1800"/>
              <a:t>Multiple Streams Framework</a:t>
            </a:r>
            <a:endParaRPr sz="1800"/>
          </a:p>
          <a:p>
            <a:pPr indent="-342900" lvl="0" marL="457200" marR="0" rtl="0" algn="l">
              <a:lnSpc>
                <a:spcPct val="115000"/>
              </a:lnSpc>
              <a:spcBef>
                <a:spcPts val="0"/>
              </a:spcBef>
              <a:spcAft>
                <a:spcPts val="0"/>
              </a:spcAft>
              <a:buSzPts val="1800"/>
              <a:buAutoNum type="arabicPeriod"/>
            </a:pPr>
            <a:r>
              <a:rPr lang="en" sz="1800"/>
              <a:t>Advocacy Coalition Framework</a:t>
            </a:r>
            <a:endParaRPr sz="1800"/>
          </a:p>
          <a:p>
            <a:pPr indent="-342900" lvl="0" marL="457200" marR="0" rtl="0" algn="l">
              <a:lnSpc>
                <a:spcPct val="115000"/>
              </a:lnSpc>
              <a:spcBef>
                <a:spcPts val="0"/>
              </a:spcBef>
              <a:spcAft>
                <a:spcPts val="0"/>
              </a:spcAft>
              <a:buSzPts val="1800"/>
              <a:buAutoNum type="arabicPeriod"/>
            </a:pPr>
            <a:r>
              <a:rPr lang="en" sz="1800"/>
              <a:t>Punctuated </a:t>
            </a:r>
            <a:r>
              <a:rPr lang="en" sz="1800"/>
              <a:t>Equilibrium</a:t>
            </a:r>
            <a:r>
              <a:rPr lang="en" sz="1800"/>
              <a:t> Theory</a:t>
            </a:r>
            <a:endParaRPr sz="1800"/>
          </a:p>
          <a:p>
            <a:pPr indent="-342900" lvl="0" marL="457200" marR="0" rtl="0" algn="l">
              <a:lnSpc>
                <a:spcPct val="115000"/>
              </a:lnSpc>
              <a:spcBef>
                <a:spcPts val="0"/>
              </a:spcBef>
              <a:spcAft>
                <a:spcPts val="0"/>
              </a:spcAft>
              <a:buSzPts val="1800"/>
              <a:buAutoNum type="arabicPeriod"/>
            </a:pPr>
            <a:r>
              <a:rPr lang="en" sz="1800"/>
              <a:t>Institutional Analysis and Development</a:t>
            </a:r>
            <a:endParaRPr sz="1800"/>
          </a:p>
          <a:p>
            <a:pPr indent="-342900" lvl="0" marL="457200" marR="0" rtl="0" algn="l">
              <a:lnSpc>
                <a:spcPct val="115000"/>
              </a:lnSpc>
              <a:spcBef>
                <a:spcPts val="0"/>
              </a:spcBef>
              <a:spcAft>
                <a:spcPts val="0"/>
              </a:spcAft>
              <a:buSzPts val="1800"/>
              <a:buAutoNum type="arabicPeriod"/>
            </a:pPr>
            <a:r>
              <a:rPr lang="en" sz="1800"/>
              <a:t>Eightfold Path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Stage-Based Policy Cycle Model</a:t>
            </a:r>
            <a:endParaRPr/>
          </a:p>
        </p:txBody>
      </p:sp>
      <p:sp>
        <p:nvSpPr>
          <p:cNvPr id="280" name="Google Shape;280;p4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Agenda setting and policy formation</a:t>
            </a:r>
            <a:endParaRPr/>
          </a:p>
          <a:p>
            <a:pPr indent="-342900" lvl="0" marL="457200" rtl="0" algn="l">
              <a:spcBef>
                <a:spcPts val="0"/>
              </a:spcBef>
              <a:spcAft>
                <a:spcPts val="0"/>
              </a:spcAft>
              <a:buSzPts val="1800"/>
              <a:buAutoNum type="arabicPeriod"/>
            </a:pPr>
            <a:r>
              <a:rPr lang="en"/>
              <a:t>Decision-making and implementation</a:t>
            </a:r>
            <a:endParaRPr/>
          </a:p>
          <a:p>
            <a:pPr indent="-342900" lvl="0" marL="457200" rtl="0" algn="l">
              <a:spcBef>
                <a:spcPts val="0"/>
              </a:spcBef>
              <a:spcAft>
                <a:spcPts val="0"/>
              </a:spcAft>
              <a:buSzPts val="1800"/>
              <a:buAutoNum type="arabicPeriod"/>
            </a:pPr>
            <a:r>
              <a:rPr lang="en"/>
              <a:t>Evaluation and feedback loops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4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Multiple Streams Framework (MSF)</a:t>
            </a:r>
            <a:endParaRPr/>
          </a:p>
        </p:txBody>
      </p:sp>
      <p:sp>
        <p:nvSpPr>
          <p:cNvPr id="286" name="Google Shape;286;p4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Problem, policy, and politics streams</a:t>
            </a:r>
            <a:endParaRPr/>
          </a:p>
          <a:p>
            <a:pPr indent="-342900" lvl="0" marL="457200" rtl="0" algn="l">
              <a:spcBef>
                <a:spcPts val="0"/>
              </a:spcBef>
              <a:spcAft>
                <a:spcPts val="0"/>
              </a:spcAft>
              <a:buSzPts val="1800"/>
              <a:buAutoNum type="arabicPeriod"/>
            </a:pPr>
            <a:r>
              <a:rPr lang="en"/>
              <a:t>Policy windows and entrepreneurs</a:t>
            </a:r>
            <a:endParaRPr/>
          </a:p>
          <a:p>
            <a:pPr indent="-342900" lvl="0" marL="457200" rtl="0" algn="l">
              <a:spcBef>
                <a:spcPts val="0"/>
              </a:spcBef>
              <a:spcAft>
                <a:spcPts val="0"/>
              </a:spcAft>
              <a:buSzPts val="1800"/>
              <a:buAutoNum type="arabicPeriod"/>
            </a:pPr>
            <a:r>
              <a:rPr lang="en"/>
              <a:t>Strengths and limitations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Advocacy Coalition Framework</a:t>
            </a:r>
            <a:endParaRPr/>
          </a:p>
        </p:txBody>
      </p:sp>
      <p:sp>
        <p:nvSpPr>
          <p:cNvPr id="292" name="Google Shape;292;p4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Coalitions and belief systems</a:t>
            </a:r>
            <a:endParaRPr/>
          </a:p>
          <a:p>
            <a:pPr indent="-342900" lvl="0" marL="457200" rtl="0" algn="l">
              <a:spcBef>
                <a:spcPts val="0"/>
              </a:spcBef>
              <a:spcAft>
                <a:spcPts val="0"/>
              </a:spcAft>
              <a:buSzPts val="1800"/>
              <a:buAutoNum type="arabicPeriod"/>
            </a:pPr>
            <a:r>
              <a:rPr lang="en"/>
              <a:t>Policy-oriented learning</a:t>
            </a:r>
            <a:endParaRPr/>
          </a:p>
          <a:p>
            <a:pPr indent="-342900" lvl="0" marL="457200" rtl="0" algn="l">
              <a:spcBef>
                <a:spcPts val="0"/>
              </a:spcBef>
              <a:spcAft>
                <a:spcPts val="0"/>
              </a:spcAft>
              <a:buSzPts val="1800"/>
              <a:buAutoNum type="arabicPeriod"/>
            </a:pPr>
            <a:r>
              <a:rPr lang="en"/>
              <a:t>External and internal forces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Punctuated</a:t>
            </a:r>
            <a:r>
              <a:rPr lang="en"/>
              <a:t> Equilibrium Theory (PET)</a:t>
            </a:r>
            <a:endParaRPr/>
          </a:p>
        </p:txBody>
      </p:sp>
      <p:sp>
        <p:nvSpPr>
          <p:cNvPr id="298" name="Google Shape;298;p5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Periods of </a:t>
            </a:r>
            <a:r>
              <a:rPr lang="en"/>
              <a:t>stability</a:t>
            </a:r>
            <a:r>
              <a:rPr lang="en"/>
              <a:t> v. bursts of change</a:t>
            </a:r>
            <a:endParaRPr/>
          </a:p>
          <a:p>
            <a:pPr indent="-342900" lvl="0" marL="457200" rtl="0" algn="l">
              <a:spcBef>
                <a:spcPts val="0"/>
              </a:spcBef>
              <a:spcAft>
                <a:spcPts val="0"/>
              </a:spcAft>
              <a:buSzPts val="1800"/>
              <a:buAutoNum type="arabicPeriod"/>
            </a:pPr>
            <a:r>
              <a:rPr lang="en"/>
              <a:t>Attention dynamics and venue shifts</a:t>
            </a:r>
            <a:endParaRPr/>
          </a:p>
          <a:p>
            <a:pPr indent="-342900" lvl="0" marL="457200" rtl="0" algn="l">
              <a:spcBef>
                <a:spcPts val="0"/>
              </a:spcBef>
              <a:spcAft>
                <a:spcPts val="0"/>
              </a:spcAft>
              <a:buSzPts val="1800"/>
              <a:buAutoNum type="arabicPeriod"/>
            </a:pPr>
            <a:r>
              <a:rPr lang="en"/>
              <a:t>Empirical testing in policy volatility</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Institutional Analysis and Development (IAD)</a:t>
            </a:r>
            <a:endParaRPr/>
          </a:p>
        </p:txBody>
      </p:sp>
      <p:sp>
        <p:nvSpPr>
          <p:cNvPr id="304" name="Google Shape;304;p5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Action arenas and rule configurations</a:t>
            </a:r>
            <a:endParaRPr/>
          </a:p>
          <a:p>
            <a:pPr indent="-342900" lvl="0" marL="457200" rtl="0" algn="l">
              <a:spcBef>
                <a:spcPts val="0"/>
              </a:spcBef>
              <a:spcAft>
                <a:spcPts val="0"/>
              </a:spcAft>
              <a:buSzPts val="1800"/>
              <a:buAutoNum type="arabicPeriod"/>
            </a:pPr>
            <a:r>
              <a:rPr lang="en"/>
              <a:t>Actor interactions and outcomes</a:t>
            </a:r>
            <a:endParaRPr/>
          </a:p>
          <a:p>
            <a:pPr indent="-342900" lvl="0" marL="457200" rtl="0" algn="l">
              <a:spcBef>
                <a:spcPts val="0"/>
              </a:spcBef>
              <a:spcAft>
                <a:spcPts val="0"/>
              </a:spcAft>
              <a:buSzPts val="1800"/>
              <a:buAutoNum type="arabicPeriod"/>
            </a:pPr>
            <a:r>
              <a:rPr lang="en"/>
              <a:t>Case-based comparative models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Separation of Powers</a:t>
            </a:r>
            <a:endParaRPr/>
          </a:p>
        </p:txBody>
      </p:sp>
      <p:grpSp>
        <p:nvGrpSpPr>
          <p:cNvPr id="71" name="Google Shape;71;p16"/>
          <p:cNvGrpSpPr/>
          <p:nvPr/>
        </p:nvGrpSpPr>
        <p:grpSpPr>
          <a:xfrm>
            <a:off x="1329491" y="1245980"/>
            <a:ext cx="6484924" cy="2651400"/>
            <a:chOff x="1329491" y="1245980"/>
            <a:chExt cx="6484924" cy="2651400"/>
          </a:xfrm>
        </p:grpSpPr>
        <p:sp>
          <p:nvSpPr>
            <p:cNvPr id="72" name="Google Shape;72;p16"/>
            <p:cNvSpPr/>
            <p:nvPr/>
          </p:nvSpPr>
          <p:spPr>
            <a:xfrm>
              <a:off x="5740815" y="1245980"/>
              <a:ext cx="2073600" cy="2651400"/>
            </a:xfrm>
            <a:prstGeom prst="roundRect">
              <a:avLst>
                <a:gd fmla="val 6828" name="adj"/>
              </a:avLst>
            </a:prstGeom>
            <a:solidFill>
              <a:schemeClr val="lt2"/>
            </a:solidFill>
            <a:ln cap="flat" cmpd="sng" w="19050">
              <a:solidFill>
                <a:srgbClr val="000000"/>
              </a:solidFill>
              <a:prstDash val="solid"/>
              <a:round/>
              <a:headEnd len="sm" w="sm" type="none"/>
              <a:tailEnd len="sm" w="sm" type="none"/>
            </a:ln>
            <a:effectLst>
              <a:outerShdw blurRad="57150" rotWithShape="0" algn="bl" dir="2280000" dist="38100">
                <a:srgbClr val="000000">
                  <a:alpha val="24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000000"/>
                </a:solidFill>
                <a:latin typeface="DM Sans"/>
                <a:ea typeface="DM Sans"/>
                <a:cs typeface="DM Sans"/>
                <a:sym typeface="DM Sans"/>
              </a:endParaRPr>
            </a:p>
          </p:txBody>
        </p:sp>
        <p:sp>
          <p:nvSpPr>
            <p:cNvPr id="73" name="Google Shape;73;p16"/>
            <p:cNvSpPr/>
            <p:nvPr/>
          </p:nvSpPr>
          <p:spPr>
            <a:xfrm>
              <a:off x="3535153" y="1245980"/>
              <a:ext cx="2073600" cy="2651400"/>
            </a:xfrm>
            <a:prstGeom prst="roundRect">
              <a:avLst>
                <a:gd fmla="val 6828" name="adj"/>
              </a:avLst>
            </a:prstGeom>
            <a:solidFill>
              <a:schemeClr val="lt2"/>
            </a:solidFill>
            <a:ln cap="flat" cmpd="sng" w="19050">
              <a:solidFill>
                <a:srgbClr val="000000"/>
              </a:solidFill>
              <a:prstDash val="solid"/>
              <a:round/>
              <a:headEnd len="sm" w="sm" type="none"/>
              <a:tailEnd len="sm" w="sm" type="none"/>
            </a:ln>
            <a:effectLst>
              <a:outerShdw blurRad="57150" rotWithShape="0" algn="bl" dir="2280000" dist="38100">
                <a:srgbClr val="000000">
                  <a:alpha val="24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000000"/>
                </a:solidFill>
                <a:latin typeface="DM Sans"/>
                <a:ea typeface="DM Sans"/>
                <a:cs typeface="DM Sans"/>
                <a:sym typeface="DM Sans"/>
              </a:endParaRPr>
            </a:p>
          </p:txBody>
        </p:sp>
        <p:sp>
          <p:nvSpPr>
            <p:cNvPr id="74" name="Google Shape;74;p16"/>
            <p:cNvSpPr/>
            <p:nvPr/>
          </p:nvSpPr>
          <p:spPr>
            <a:xfrm>
              <a:off x="1329491" y="1245980"/>
              <a:ext cx="2073600" cy="2651400"/>
            </a:xfrm>
            <a:prstGeom prst="roundRect">
              <a:avLst>
                <a:gd fmla="val 6828" name="adj"/>
              </a:avLst>
            </a:prstGeom>
            <a:solidFill>
              <a:schemeClr val="lt2"/>
            </a:solidFill>
            <a:ln cap="flat" cmpd="sng" w="19050">
              <a:solidFill>
                <a:srgbClr val="000000"/>
              </a:solidFill>
              <a:prstDash val="solid"/>
              <a:round/>
              <a:headEnd len="sm" w="sm" type="none"/>
              <a:tailEnd len="sm" w="sm" type="none"/>
            </a:ln>
            <a:effectLst>
              <a:outerShdw blurRad="57150" rotWithShape="0" algn="bl" dir="2280000" dist="38100">
                <a:srgbClr val="000000">
                  <a:alpha val="24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000000"/>
                </a:solidFill>
                <a:latin typeface="DM Sans"/>
                <a:ea typeface="DM Sans"/>
                <a:cs typeface="DM Sans"/>
                <a:sym typeface="DM Sans"/>
              </a:endParaRPr>
            </a:p>
          </p:txBody>
        </p:sp>
        <p:sp>
          <p:nvSpPr>
            <p:cNvPr id="75" name="Google Shape;75;p16"/>
            <p:cNvSpPr txBox="1"/>
            <p:nvPr/>
          </p:nvSpPr>
          <p:spPr>
            <a:xfrm>
              <a:off x="1509200" y="2893875"/>
              <a:ext cx="1714200" cy="823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200">
                  <a:latin typeface="DM Sans SemiBold"/>
                  <a:ea typeface="DM Sans SemiBold"/>
                  <a:cs typeface="DM Sans SemiBold"/>
                  <a:sym typeface="DM Sans SemiBold"/>
                </a:rPr>
                <a:t>Legislative</a:t>
              </a:r>
              <a:endParaRPr sz="1200">
                <a:solidFill>
                  <a:srgbClr val="000000"/>
                </a:solidFill>
                <a:latin typeface="DM Sans SemiBold"/>
                <a:ea typeface="DM Sans SemiBold"/>
                <a:cs typeface="DM Sans SemiBold"/>
                <a:sym typeface="DM Sans SemiBold"/>
              </a:endParaRPr>
            </a:p>
            <a:p>
              <a:pPr indent="0" lvl="0" marL="0" rtl="0" algn="ctr">
                <a:lnSpc>
                  <a:spcPct val="115000"/>
                </a:lnSpc>
                <a:spcBef>
                  <a:spcPts val="200"/>
                </a:spcBef>
                <a:spcAft>
                  <a:spcPts val="0"/>
                </a:spcAft>
                <a:buNone/>
              </a:pPr>
              <a:r>
                <a:rPr i="1" lang="en" sz="1000">
                  <a:latin typeface="DM Sans"/>
                  <a:ea typeface="DM Sans"/>
                  <a:cs typeface="DM Sans"/>
                  <a:sym typeface="DM Sans"/>
                </a:rPr>
                <a:t>Congress</a:t>
              </a:r>
              <a:endParaRPr i="1" sz="1000">
                <a:latin typeface="DM Sans"/>
                <a:ea typeface="DM Sans"/>
                <a:cs typeface="DM Sans"/>
                <a:sym typeface="DM Sans"/>
              </a:endParaRPr>
            </a:p>
            <a:p>
              <a:pPr indent="0" lvl="0" marL="0" rtl="0" algn="ctr">
                <a:lnSpc>
                  <a:spcPct val="115000"/>
                </a:lnSpc>
                <a:spcBef>
                  <a:spcPts val="200"/>
                </a:spcBef>
                <a:spcAft>
                  <a:spcPts val="200"/>
                </a:spcAft>
                <a:buNone/>
              </a:pPr>
              <a:r>
                <a:rPr lang="en" sz="1000">
                  <a:latin typeface="DM Sans"/>
                  <a:ea typeface="DM Sans"/>
                  <a:cs typeface="DM Sans"/>
                  <a:sym typeface="DM Sans"/>
                </a:rPr>
                <a:t>House of Representatives &amp; Senate</a:t>
              </a:r>
              <a:endParaRPr sz="1000">
                <a:latin typeface="DM Sans"/>
                <a:ea typeface="DM Sans"/>
                <a:cs typeface="DM Sans"/>
                <a:sym typeface="DM Sans"/>
              </a:endParaRPr>
            </a:p>
          </p:txBody>
        </p:sp>
        <p:sp>
          <p:nvSpPr>
            <p:cNvPr id="76" name="Google Shape;76;p16"/>
            <p:cNvSpPr txBox="1"/>
            <p:nvPr/>
          </p:nvSpPr>
          <p:spPr>
            <a:xfrm>
              <a:off x="3714897" y="2893875"/>
              <a:ext cx="1714200" cy="823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200">
                  <a:latin typeface="DM Sans SemiBold"/>
                  <a:ea typeface="DM Sans SemiBold"/>
                  <a:cs typeface="DM Sans SemiBold"/>
                  <a:sym typeface="DM Sans SemiBold"/>
                </a:rPr>
                <a:t>Executive</a:t>
              </a:r>
              <a:endParaRPr sz="1200">
                <a:solidFill>
                  <a:srgbClr val="000000"/>
                </a:solidFill>
                <a:latin typeface="DM Sans SemiBold"/>
                <a:ea typeface="DM Sans SemiBold"/>
                <a:cs typeface="DM Sans SemiBold"/>
                <a:sym typeface="DM Sans SemiBold"/>
              </a:endParaRPr>
            </a:p>
            <a:p>
              <a:pPr indent="0" lvl="0" marL="0" rtl="0" algn="ctr">
                <a:lnSpc>
                  <a:spcPct val="115000"/>
                </a:lnSpc>
                <a:spcBef>
                  <a:spcPts val="200"/>
                </a:spcBef>
                <a:spcAft>
                  <a:spcPts val="0"/>
                </a:spcAft>
                <a:buNone/>
              </a:pPr>
              <a:r>
                <a:rPr i="1" lang="en" sz="1000">
                  <a:latin typeface="DM Sans"/>
                  <a:ea typeface="DM Sans"/>
                  <a:cs typeface="DM Sans"/>
                  <a:sym typeface="DM Sans"/>
                </a:rPr>
                <a:t>Administration</a:t>
              </a:r>
              <a:endParaRPr i="1" sz="1000">
                <a:latin typeface="DM Sans"/>
                <a:ea typeface="DM Sans"/>
                <a:cs typeface="DM Sans"/>
                <a:sym typeface="DM Sans"/>
              </a:endParaRPr>
            </a:p>
            <a:p>
              <a:pPr indent="0" lvl="0" marL="0" rtl="0" algn="ctr">
                <a:lnSpc>
                  <a:spcPct val="115000"/>
                </a:lnSpc>
                <a:spcBef>
                  <a:spcPts val="200"/>
                </a:spcBef>
                <a:spcAft>
                  <a:spcPts val="200"/>
                </a:spcAft>
                <a:buNone/>
              </a:pPr>
              <a:r>
                <a:rPr lang="en" sz="1000">
                  <a:latin typeface="DM Sans"/>
                  <a:ea typeface="DM Sans"/>
                  <a:cs typeface="DM Sans"/>
                  <a:sym typeface="DM Sans"/>
                </a:rPr>
                <a:t>White House &amp; Agencies</a:t>
              </a:r>
              <a:endParaRPr sz="1000">
                <a:latin typeface="DM Sans"/>
                <a:ea typeface="DM Sans"/>
                <a:cs typeface="DM Sans"/>
                <a:sym typeface="DM Sans"/>
              </a:endParaRPr>
            </a:p>
          </p:txBody>
        </p:sp>
        <p:sp>
          <p:nvSpPr>
            <p:cNvPr id="77" name="Google Shape;77;p16"/>
            <p:cNvSpPr txBox="1"/>
            <p:nvPr/>
          </p:nvSpPr>
          <p:spPr>
            <a:xfrm>
              <a:off x="5920558" y="2893875"/>
              <a:ext cx="1714200" cy="823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200">
                  <a:latin typeface="DM Sans SemiBold"/>
                  <a:ea typeface="DM Sans SemiBold"/>
                  <a:cs typeface="DM Sans SemiBold"/>
                  <a:sym typeface="DM Sans SemiBold"/>
                </a:rPr>
                <a:t>Judicial</a:t>
              </a:r>
              <a:endParaRPr sz="1200">
                <a:solidFill>
                  <a:srgbClr val="000000"/>
                </a:solidFill>
                <a:latin typeface="DM Sans SemiBold"/>
                <a:ea typeface="DM Sans SemiBold"/>
                <a:cs typeface="DM Sans SemiBold"/>
                <a:sym typeface="DM Sans SemiBold"/>
              </a:endParaRPr>
            </a:p>
            <a:p>
              <a:pPr indent="0" lvl="0" marL="0" rtl="0" algn="ctr">
                <a:lnSpc>
                  <a:spcPct val="115000"/>
                </a:lnSpc>
                <a:spcBef>
                  <a:spcPts val="200"/>
                </a:spcBef>
                <a:spcAft>
                  <a:spcPts val="0"/>
                </a:spcAft>
                <a:buNone/>
              </a:pPr>
              <a:r>
                <a:rPr i="1" lang="en" sz="1000">
                  <a:latin typeface="DM Sans"/>
                  <a:ea typeface="DM Sans"/>
                  <a:cs typeface="DM Sans"/>
                  <a:sym typeface="DM Sans"/>
                </a:rPr>
                <a:t>Courts</a:t>
              </a:r>
              <a:endParaRPr i="1" sz="1000">
                <a:latin typeface="DM Sans"/>
                <a:ea typeface="DM Sans"/>
                <a:cs typeface="DM Sans"/>
                <a:sym typeface="DM Sans"/>
              </a:endParaRPr>
            </a:p>
            <a:p>
              <a:pPr indent="0" lvl="0" marL="0" rtl="0" algn="ctr">
                <a:lnSpc>
                  <a:spcPct val="115000"/>
                </a:lnSpc>
                <a:spcBef>
                  <a:spcPts val="200"/>
                </a:spcBef>
                <a:spcAft>
                  <a:spcPts val="200"/>
                </a:spcAft>
                <a:buNone/>
              </a:pPr>
              <a:r>
                <a:rPr lang="en" sz="1000">
                  <a:latin typeface="DM Sans"/>
                  <a:ea typeface="DM Sans"/>
                  <a:cs typeface="DM Sans"/>
                  <a:sym typeface="DM Sans"/>
                </a:rPr>
                <a:t>Levels of courts (SCOTUS, federal, state, district)</a:t>
              </a:r>
              <a:endParaRPr sz="1000">
                <a:latin typeface="DM Sans"/>
                <a:ea typeface="DM Sans"/>
                <a:cs typeface="DM Sans"/>
                <a:sym typeface="DM Sans"/>
              </a:endParaRPr>
            </a:p>
          </p:txBody>
        </p:sp>
      </p:grpSp>
      <p:pic>
        <p:nvPicPr>
          <p:cNvPr id="78" name="Google Shape;78;p16"/>
          <p:cNvPicPr preferRelativeResize="0"/>
          <p:nvPr/>
        </p:nvPicPr>
        <p:blipFill>
          <a:blip r:embed="rId3">
            <a:alphaModFix/>
          </a:blip>
          <a:stretch>
            <a:fillRect/>
          </a:stretch>
        </p:blipFill>
        <p:spPr>
          <a:xfrm>
            <a:off x="4094963" y="1715825"/>
            <a:ext cx="954075" cy="954075"/>
          </a:xfrm>
          <a:prstGeom prst="rect">
            <a:avLst/>
          </a:prstGeom>
          <a:noFill/>
          <a:ln>
            <a:noFill/>
          </a:ln>
        </p:spPr>
      </p:pic>
      <p:pic>
        <p:nvPicPr>
          <p:cNvPr id="79" name="Google Shape;79;p16"/>
          <p:cNvPicPr preferRelativeResize="0"/>
          <p:nvPr/>
        </p:nvPicPr>
        <p:blipFill>
          <a:blip r:embed="rId4">
            <a:alphaModFix/>
          </a:blip>
          <a:stretch>
            <a:fillRect/>
          </a:stretch>
        </p:blipFill>
        <p:spPr>
          <a:xfrm>
            <a:off x="6296409" y="1715821"/>
            <a:ext cx="967341" cy="954075"/>
          </a:xfrm>
          <a:prstGeom prst="rect">
            <a:avLst/>
          </a:prstGeom>
          <a:noFill/>
          <a:ln>
            <a:noFill/>
          </a:ln>
        </p:spPr>
      </p:pic>
      <p:pic>
        <p:nvPicPr>
          <p:cNvPr id="80" name="Google Shape;80;p16"/>
          <p:cNvPicPr preferRelativeResize="0"/>
          <p:nvPr/>
        </p:nvPicPr>
        <p:blipFill>
          <a:blip r:embed="rId5">
            <a:alphaModFix/>
          </a:blip>
          <a:stretch>
            <a:fillRect/>
          </a:stretch>
        </p:blipFill>
        <p:spPr>
          <a:xfrm>
            <a:off x="1893525" y="1715825"/>
            <a:ext cx="954075" cy="954075"/>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5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Using Policy Cycle Frameworks</a:t>
            </a:r>
            <a:endParaRPr/>
          </a:p>
        </p:txBody>
      </p:sp>
      <p:sp>
        <p:nvSpPr>
          <p:cNvPr id="310" name="Google Shape;310;p5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84" name="Shape 84"/>
        <p:cNvGrpSpPr/>
        <p:nvPr/>
      </p:nvGrpSpPr>
      <p:grpSpPr>
        <a:xfrm>
          <a:off x="0" y="0"/>
          <a:ext cx="0" cy="0"/>
          <a:chOff x="0" y="0"/>
          <a:chExt cx="0" cy="0"/>
        </a:xfrm>
      </p:grpSpPr>
      <p:sp>
        <p:nvSpPr>
          <p:cNvPr id="85" name="Google Shape;85;p17"/>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US Policy Cycle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Policy Cycles</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Iterative process with feedback loops that includes</a:t>
            </a:r>
            <a:endParaRPr/>
          </a:p>
          <a:p>
            <a:pPr indent="-330200" lvl="1" marL="914400" rtl="0" algn="l">
              <a:spcBef>
                <a:spcPts val="0"/>
              </a:spcBef>
              <a:spcAft>
                <a:spcPts val="0"/>
              </a:spcAft>
              <a:buSzPts val="1600"/>
              <a:buAutoNum type="alphaLcPeriod"/>
            </a:pPr>
            <a:r>
              <a:rPr lang="en" sz="1600"/>
              <a:t>Public issues gaining attention</a:t>
            </a:r>
            <a:endParaRPr sz="1600"/>
          </a:p>
          <a:p>
            <a:pPr indent="-330200" lvl="1" marL="914400" rtl="0" algn="l">
              <a:spcBef>
                <a:spcPts val="0"/>
              </a:spcBef>
              <a:spcAft>
                <a:spcPts val="0"/>
              </a:spcAft>
              <a:buSzPts val="1600"/>
              <a:buAutoNum type="alphaLcPeriod"/>
            </a:pPr>
            <a:r>
              <a:rPr lang="en" sz="1600"/>
              <a:t>Formal policy instruments</a:t>
            </a:r>
            <a:endParaRPr sz="1600"/>
          </a:p>
          <a:p>
            <a:pPr indent="-330200" lvl="1" marL="914400" rtl="0" algn="l">
              <a:spcBef>
                <a:spcPts val="0"/>
              </a:spcBef>
              <a:spcAft>
                <a:spcPts val="0"/>
              </a:spcAft>
              <a:buSzPts val="1600"/>
              <a:buAutoNum type="alphaLcPeriod"/>
            </a:pPr>
            <a:r>
              <a:rPr lang="en" sz="1600"/>
              <a:t>Evaluated and modified</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2545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Core Components of the Policy Cycle</a:t>
            </a:r>
            <a:endParaRPr/>
          </a:p>
        </p:txBody>
      </p:sp>
      <p:sp>
        <p:nvSpPr>
          <p:cNvPr id="97" name="Google Shape;97;p19"/>
          <p:cNvSpPr/>
          <p:nvPr/>
        </p:nvSpPr>
        <p:spPr>
          <a:xfrm>
            <a:off x="3157509" y="1223481"/>
            <a:ext cx="2826000" cy="2741400"/>
          </a:xfrm>
          <a:prstGeom prst="donut">
            <a:avLst>
              <a:gd fmla="val 16067" name="adj"/>
            </a:avLst>
          </a:prstGeom>
          <a:solidFill>
            <a:srgbClr val="000000">
              <a:alpha val="1076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8" name="Google Shape;98;p19"/>
          <p:cNvGrpSpPr/>
          <p:nvPr/>
        </p:nvGrpSpPr>
        <p:grpSpPr>
          <a:xfrm>
            <a:off x="1358824" y="1384663"/>
            <a:ext cx="2148941" cy="722632"/>
            <a:chOff x="1680836" y="1315124"/>
            <a:chExt cx="1931633" cy="669600"/>
          </a:xfrm>
        </p:grpSpPr>
        <p:cxnSp>
          <p:nvCxnSpPr>
            <p:cNvPr id="99" name="Google Shape;99;p19"/>
            <p:cNvCxnSpPr/>
            <p:nvPr/>
          </p:nvCxnSpPr>
          <p:spPr>
            <a:xfrm>
              <a:off x="3178969" y="1638300"/>
              <a:ext cx="433500" cy="252300"/>
            </a:xfrm>
            <a:prstGeom prst="straightConnector1">
              <a:avLst/>
            </a:prstGeom>
            <a:noFill/>
            <a:ln cap="flat" cmpd="sng" w="19050">
              <a:solidFill>
                <a:srgbClr val="EDA29B"/>
              </a:solidFill>
              <a:prstDash val="solid"/>
              <a:round/>
              <a:headEnd len="med" w="med" type="oval"/>
              <a:tailEnd len="sm" w="sm" type="none"/>
            </a:ln>
          </p:spPr>
        </p:cxnSp>
        <p:sp>
          <p:nvSpPr>
            <p:cNvPr id="100" name="Google Shape;100;p19"/>
            <p:cNvSpPr txBox="1"/>
            <p:nvPr/>
          </p:nvSpPr>
          <p:spPr>
            <a:xfrm>
              <a:off x="1680836" y="1315124"/>
              <a:ext cx="1495200" cy="6696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n" sz="1700"/>
                <a:t>Evaluation</a:t>
              </a:r>
              <a:endParaRPr b="1" sz="1700"/>
            </a:p>
          </p:txBody>
        </p:sp>
      </p:grpSp>
      <p:grpSp>
        <p:nvGrpSpPr>
          <p:cNvPr id="101" name="Google Shape;101;p19"/>
          <p:cNvGrpSpPr/>
          <p:nvPr/>
        </p:nvGrpSpPr>
        <p:grpSpPr>
          <a:xfrm>
            <a:off x="5626911" y="1384663"/>
            <a:ext cx="2158257" cy="722632"/>
            <a:chOff x="5517319" y="1315124"/>
            <a:chExt cx="1940006" cy="669600"/>
          </a:xfrm>
        </p:grpSpPr>
        <p:cxnSp>
          <p:nvCxnSpPr>
            <p:cNvPr id="102" name="Google Shape;102;p19"/>
            <p:cNvCxnSpPr/>
            <p:nvPr/>
          </p:nvCxnSpPr>
          <p:spPr>
            <a:xfrm flipH="1">
              <a:off x="5517319" y="1638300"/>
              <a:ext cx="433500" cy="252300"/>
            </a:xfrm>
            <a:prstGeom prst="straightConnector1">
              <a:avLst/>
            </a:prstGeom>
            <a:noFill/>
            <a:ln cap="flat" cmpd="sng" w="19050">
              <a:solidFill>
                <a:srgbClr val="801F17"/>
              </a:solidFill>
              <a:prstDash val="solid"/>
              <a:round/>
              <a:headEnd len="med" w="med" type="oval"/>
              <a:tailEnd len="sm" w="sm" type="none"/>
            </a:ln>
          </p:spPr>
        </p:cxnSp>
        <p:sp>
          <p:nvSpPr>
            <p:cNvPr id="103" name="Google Shape;103;p19"/>
            <p:cNvSpPr txBox="1"/>
            <p:nvPr/>
          </p:nvSpPr>
          <p:spPr>
            <a:xfrm>
              <a:off x="5962125" y="1315124"/>
              <a:ext cx="1495200" cy="669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700"/>
                <a:t>Creation</a:t>
              </a:r>
              <a:endParaRPr b="1" sz="1700"/>
            </a:p>
          </p:txBody>
        </p:sp>
      </p:grpSp>
      <p:grpSp>
        <p:nvGrpSpPr>
          <p:cNvPr id="104" name="Google Shape;104;p19"/>
          <p:cNvGrpSpPr/>
          <p:nvPr/>
        </p:nvGrpSpPr>
        <p:grpSpPr>
          <a:xfrm>
            <a:off x="3341871" y="3780505"/>
            <a:ext cx="2432036" cy="1254122"/>
            <a:chOff x="3463350" y="3535140"/>
            <a:chExt cx="2186100" cy="1162085"/>
          </a:xfrm>
        </p:grpSpPr>
        <p:cxnSp>
          <p:nvCxnSpPr>
            <p:cNvPr id="105" name="Google Shape;105;p19"/>
            <p:cNvCxnSpPr/>
            <p:nvPr/>
          </p:nvCxnSpPr>
          <p:spPr>
            <a:xfrm rot="10800000">
              <a:off x="4556399" y="3535140"/>
              <a:ext cx="0" cy="460500"/>
            </a:xfrm>
            <a:prstGeom prst="straightConnector1">
              <a:avLst/>
            </a:prstGeom>
            <a:noFill/>
            <a:ln cap="flat" cmpd="sng" w="19050">
              <a:solidFill>
                <a:srgbClr val="D83729"/>
              </a:solidFill>
              <a:prstDash val="solid"/>
              <a:round/>
              <a:headEnd len="med" w="med" type="oval"/>
              <a:tailEnd len="sm" w="sm" type="none"/>
            </a:ln>
          </p:spPr>
        </p:cxnSp>
        <p:sp>
          <p:nvSpPr>
            <p:cNvPr id="106" name="Google Shape;106;p19"/>
            <p:cNvSpPr txBox="1"/>
            <p:nvPr/>
          </p:nvSpPr>
          <p:spPr>
            <a:xfrm>
              <a:off x="3463350" y="4027625"/>
              <a:ext cx="2186100" cy="669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700"/>
                <a:t>Implementation</a:t>
              </a:r>
              <a:endParaRPr b="1" sz="1700"/>
            </a:p>
          </p:txBody>
        </p:sp>
      </p:grpSp>
      <p:sp>
        <p:nvSpPr>
          <p:cNvPr id="107" name="Google Shape;107;p19"/>
          <p:cNvSpPr txBox="1"/>
          <p:nvPr/>
        </p:nvSpPr>
        <p:spPr>
          <a:xfrm>
            <a:off x="3767499" y="2184768"/>
            <a:ext cx="1606200" cy="8679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b="1" lang="en" sz="1600"/>
              <a:t>Core Policy Cycle Components</a:t>
            </a:r>
            <a:endParaRPr sz="1600"/>
          </a:p>
        </p:txBody>
      </p:sp>
      <p:sp>
        <p:nvSpPr>
          <p:cNvPr id="108" name="Google Shape;108;p19"/>
          <p:cNvSpPr/>
          <p:nvPr/>
        </p:nvSpPr>
        <p:spPr>
          <a:xfrm rot="1755075">
            <a:off x="3082177" y="1126477"/>
            <a:ext cx="2971511" cy="2926727"/>
          </a:xfrm>
          <a:prstGeom prst="blockArc">
            <a:avLst>
              <a:gd fmla="val 14414370" name="adj1"/>
              <a:gd fmla="val 694" name="adj2"/>
              <a:gd fmla="val 9562" name="adj3"/>
            </a:avLst>
          </a:prstGeom>
          <a:solidFill>
            <a:srgbClr val="801F17"/>
          </a:solidFill>
          <a:ln>
            <a:noFill/>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9"/>
          <p:cNvSpPr/>
          <p:nvPr/>
        </p:nvSpPr>
        <p:spPr>
          <a:xfrm flipH="1" rot="-1755075">
            <a:off x="3084672" y="1126477"/>
            <a:ext cx="2971511" cy="2926727"/>
          </a:xfrm>
          <a:prstGeom prst="blockArc">
            <a:avLst>
              <a:gd fmla="val 14348563" name="adj1"/>
              <a:gd fmla="val 21472873" name="adj2"/>
              <a:gd fmla="val 9381" name="adj3"/>
            </a:avLst>
          </a:prstGeom>
          <a:solidFill>
            <a:srgbClr val="EDA29B"/>
          </a:solidFill>
          <a:ln>
            <a:noFill/>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9"/>
          <p:cNvSpPr/>
          <p:nvPr/>
        </p:nvSpPr>
        <p:spPr>
          <a:xfrm rot="-8151306">
            <a:off x="4367878" y="1071086"/>
            <a:ext cx="398004" cy="398004"/>
          </a:xfrm>
          <a:prstGeom prst="rtTriangle">
            <a:avLst/>
          </a:prstGeom>
          <a:solidFill>
            <a:srgbClr val="EDA2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9"/>
          <p:cNvSpPr/>
          <p:nvPr/>
        </p:nvSpPr>
        <p:spPr>
          <a:xfrm flipH="1" rot="-9045664">
            <a:off x="3083357" y="1124928"/>
            <a:ext cx="2970810" cy="2925856"/>
          </a:xfrm>
          <a:prstGeom prst="blockArc">
            <a:avLst>
              <a:gd fmla="val 14316164" name="adj1"/>
              <a:gd fmla="val 21502663" name="adj2"/>
              <a:gd fmla="val 9415" name="adj3"/>
            </a:avLst>
          </a:prstGeom>
          <a:solidFill>
            <a:srgbClr val="D83729"/>
          </a:solidFill>
          <a:ln>
            <a:noFill/>
          </a:ln>
          <a:effectLst>
            <a:outerShdw blurRad="71438" rotWithShape="0" algn="bl" dir="5400000" dist="9525">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9"/>
          <p:cNvSpPr/>
          <p:nvPr/>
        </p:nvSpPr>
        <p:spPr>
          <a:xfrm rot="-997968">
            <a:off x="5592698" y="3040566"/>
            <a:ext cx="346915" cy="338427"/>
          </a:xfrm>
          <a:prstGeom prst="rtTriangle">
            <a:avLst/>
          </a:prstGeom>
          <a:solidFill>
            <a:srgbClr val="801F1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9"/>
          <p:cNvSpPr/>
          <p:nvPr/>
        </p:nvSpPr>
        <p:spPr>
          <a:xfrm rot="6389144">
            <a:off x="3183441" y="3033217"/>
            <a:ext cx="393267" cy="403521"/>
          </a:xfrm>
          <a:prstGeom prst="rtTriangle">
            <a:avLst/>
          </a:prstGeom>
          <a:solidFill>
            <a:srgbClr val="D837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0"/>
          <p:cNvSpPr txBox="1"/>
          <p:nvPr>
            <p:ph type="title"/>
          </p:nvPr>
        </p:nvSpPr>
        <p:spPr>
          <a:xfrm>
            <a:off x="311700" y="445025"/>
            <a:ext cx="8520600" cy="572700"/>
          </a:xfrm>
          <a:prstGeom prst="rect">
            <a:avLst/>
          </a:prstGeom>
          <a:ln>
            <a:noFill/>
          </a:ln>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3200"/>
              <a:t>Legislative Branch: Creation</a:t>
            </a:r>
            <a:endParaRPr/>
          </a:p>
        </p:txBody>
      </p:sp>
      <p:sp>
        <p:nvSpPr>
          <p:cNvPr id="119" name="Google Shape;119;p20"/>
          <p:cNvSpPr txBox="1"/>
          <p:nvPr>
            <p:ph idx="1" type="body"/>
          </p:nvPr>
        </p:nvSpPr>
        <p:spPr>
          <a:xfrm>
            <a:off x="311700" y="1152475"/>
            <a:ext cx="8520600" cy="3416400"/>
          </a:xfrm>
          <a:prstGeom prst="rect">
            <a:avLst/>
          </a:prstGeom>
          <a:ln>
            <a:noFill/>
          </a:ln>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Drafts bills &amp; resolutions - House and Senate Committees</a:t>
            </a:r>
            <a:endParaRPr/>
          </a:p>
          <a:p>
            <a:pPr indent="-342900" lvl="0" marL="457200" rtl="0" algn="l">
              <a:spcBef>
                <a:spcPts val="1000"/>
              </a:spcBef>
              <a:spcAft>
                <a:spcPts val="0"/>
              </a:spcAft>
              <a:buSzPts val="1800"/>
              <a:buAutoNum type="arabicPeriod"/>
            </a:pPr>
            <a:r>
              <a:rPr lang="en"/>
              <a:t>Shapes agendas - </a:t>
            </a:r>
            <a:r>
              <a:rPr lang="en"/>
              <a:t>Hearings &amp; stakeholder testimony </a:t>
            </a:r>
            <a:endParaRPr/>
          </a:p>
          <a:p>
            <a:pPr indent="-342900" lvl="0" marL="457200" rtl="0" algn="l">
              <a:spcBef>
                <a:spcPts val="1000"/>
              </a:spcBef>
              <a:spcAft>
                <a:spcPts val="0"/>
              </a:spcAft>
              <a:buSzPts val="1800"/>
              <a:buAutoNum type="arabicPeriod"/>
            </a:pPr>
            <a:r>
              <a:rPr lang="en"/>
              <a:t>Provides budget authority - Originates in Congress (power of the purse)</a:t>
            </a:r>
            <a:endParaRPr/>
          </a:p>
          <a:p>
            <a:pPr indent="-342900" lvl="0" marL="457200" rtl="0" algn="l">
              <a:spcBef>
                <a:spcPts val="1000"/>
              </a:spcBef>
              <a:spcAft>
                <a:spcPts val="1000"/>
              </a:spcAft>
              <a:buSzPts val="1800"/>
              <a:buAutoNum type="arabicPeriod"/>
            </a:pPr>
            <a:r>
              <a:rPr lang="en"/>
              <a:t>Refines policy texts - Political negotiations &amp; amendments</a:t>
            </a:r>
            <a:endParaRPr sz="3200">
              <a:highlight>
                <a:schemeClr val="dk1"/>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1"/>
          <p:cNvSpPr txBox="1"/>
          <p:nvPr>
            <p:ph type="title"/>
          </p:nvPr>
        </p:nvSpPr>
        <p:spPr>
          <a:xfrm>
            <a:off x="311700" y="445025"/>
            <a:ext cx="8520600" cy="572700"/>
          </a:xfrm>
          <a:prstGeom prst="rect">
            <a:avLst/>
          </a:prstGeom>
          <a:ln>
            <a:noFill/>
          </a:ln>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3200"/>
              <a:t>Legislative Branch: Implementation</a:t>
            </a:r>
            <a:endParaRPr/>
          </a:p>
        </p:txBody>
      </p:sp>
      <p:sp>
        <p:nvSpPr>
          <p:cNvPr id="125" name="Google Shape;125;p21"/>
          <p:cNvSpPr txBox="1"/>
          <p:nvPr>
            <p:ph idx="1" type="body"/>
          </p:nvPr>
        </p:nvSpPr>
        <p:spPr>
          <a:xfrm>
            <a:off x="311700" y="1152475"/>
            <a:ext cx="8520600" cy="3416400"/>
          </a:xfrm>
          <a:prstGeom prst="rect">
            <a:avLst/>
          </a:prstGeom>
          <a:ln>
            <a:noFill/>
          </a:ln>
        </p:spPr>
        <p:txBody>
          <a:bodyPr anchorCtr="0" anchor="t" bIns="91425" lIns="91425" spcFirstLastPara="1" rIns="91425" wrap="square" tIns="91425">
            <a:normAutofit/>
          </a:bodyPr>
          <a:lstStyle/>
          <a:p>
            <a:pPr indent="-342900" lvl="0" marL="457200" rtl="0" algn="l">
              <a:spcBef>
                <a:spcPts val="400"/>
              </a:spcBef>
              <a:spcAft>
                <a:spcPts val="0"/>
              </a:spcAft>
              <a:buSzPts val="1800"/>
              <a:buAutoNum type="arabicPeriod"/>
            </a:pPr>
            <a:r>
              <a:rPr lang="en"/>
              <a:t>Authorizes statutes - </a:t>
            </a:r>
            <a:r>
              <a:rPr lang="en"/>
              <a:t>D</a:t>
            </a:r>
            <a:r>
              <a:rPr lang="en"/>
              <a:t>efines agency mandates</a:t>
            </a:r>
            <a:endParaRPr/>
          </a:p>
          <a:p>
            <a:pPr indent="-342900" lvl="0" marL="457200" rtl="0" algn="l">
              <a:spcBef>
                <a:spcPts val="1000"/>
              </a:spcBef>
              <a:spcAft>
                <a:spcPts val="0"/>
              </a:spcAft>
              <a:buSzPts val="1800"/>
              <a:buAutoNum type="arabicPeriod"/>
            </a:pPr>
            <a:r>
              <a:rPr lang="en"/>
              <a:t>Steers Resources - Appropriations &amp; rescissions </a:t>
            </a:r>
            <a:endParaRPr/>
          </a:p>
          <a:p>
            <a:pPr indent="-342900" lvl="0" marL="457200" rtl="0" algn="l">
              <a:spcBef>
                <a:spcPts val="1000"/>
              </a:spcBef>
              <a:spcAft>
                <a:spcPts val="0"/>
              </a:spcAft>
              <a:buSzPts val="1800"/>
              <a:buAutoNum type="arabicPeriod"/>
            </a:pPr>
            <a:r>
              <a:rPr lang="en"/>
              <a:t>Assesses implementation progress - Oversight hearings</a:t>
            </a:r>
            <a:endParaRPr/>
          </a:p>
          <a:p>
            <a:pPr indent="-342900" lvl="0" marL="457200" rtl="0" algn="l">
              <a:spcBef>
                <a:spcPts val="1000"/>
              </a:spcBef>
              <a:spcAft>
                <a:spcPts val="1000"/>
              </a:spcAft>
              <a:buSzPts val="1800"/>
              <a:buAutoNum type="arabicPeriod"/>
            </a:pPr>
            <a:r>
              <a:rPr lang="en"/>
              <a:t>Corrects policy mid-course - GAO reports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