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heme/theme2.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notesSlides/notesSlide5.xml" ContentType="application/vnd.openxmlformats-officedocument.presentationml.notesSlide+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8.xml" ContentType="application/vnd.openxmlformats-officedocument.presentationml.notesSlide+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notesSlides/notesSlide1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notesSlides/notesSlide13.xml" ContentType="application/vnd.openxmlformats-officedocument.presentationml.notesSlide+xml"/>
  <Override PartName="/ppt/tags/tag29.xml" ContentType="application/vnd.openxmlformats-officedocument.presentationml.tags+xml"/>
  <Override PartName="/ppt/notesSlides/notesSlide1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15.xml" ContentType="application/vnd.openxmlformats-officedocument.presentationml.notesSlide+xml"/>
  <Override PartName="/ppt/tags/tag32.xml" ContentType="application/vnd.openxmlformats-officedocument.presentationml.tags+xml"/>
  <Override PartName="/ppt/notesSlides/notesSlide16.xml" ContentType="application/vnd.openxmlformats-officedocument.presentationml.notesSlide+xml"/>
  <Override PartName="/ppt/tags/tag3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4"/>
  </p:notesMasterIdLst>
  <p:sldIdLst>
    <p:sldId id="256" r:id="rId2"/>
    <p:sldId id="257" r:id="rId3"/>
    <p:sldId id="261" r:id="rId4"/>
    <p:sldId id="302" r:id="rId5"/>
    <p:sldId id="262" r:id="rId6"/>
    <p:sldId id="303" r:id="rId7"/>
    <p:sldId id="304" r:id="rId8"/>
    <p:sldId id="295" r:id="rId9"/>
    <p:sldId id="263" r:id="rId10"/>
    <p:sldId id="264" r:id="rId11"/>
    <p:sldId id="305" r:id="rId12"/>
    <p:sldId id="306" r:id="rId13"/>
    <p:sldId id="307" r:id="rId14"/>
    <p:sldId id="308" r:id="rId15"/>
    <p:sldId id="297" r:id="rId16"/>
    <p:sldId id="271" r:id="rId17"/>
    <p:sldId id="283" r:id="rId18"/>
    <p:sldId id="289" r:id="rId19"/>
    <p:sldId id="301" r:id="rId20"/>
    <p:sldId id="290" r:id="rId21"/>
    <p:sldId id="291" r:id="rId22"/>
    <p:sldId id="1083" r:id="rId23"/>
  </p:sldIdLst>
  <p:sldSz cx="9144000" cy="5143500" type="screen16x9"/>
  <p:notesSz cx="6858000" cy="9144000"/>
  <p:custDataLst>
    <p:tags r:id="rId25"/>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1667" autoAdjust="0"/>
  </p:normalViewPr>
  <p:slideViewPr>
    <p:cSldViewPr snapToGrid="0">
      <p:cViewPr varScale="1">
        <p:scale>
          <a:sx n="118" d="100"/>
          <a:sy n="118" d="100"/>
        </p:scale>
        <p:origin x="120"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chop.edu/stories/22q112-deletion-syndrome-jasmines-story"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www.chop.edu/stories/22q-deletion-syndrome-amirahs-story"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1338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6420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aa80047ab0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aa80047ab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b16c90ece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b16c90ece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28600" lvl="0" indent="-228600" algn="l" rtl="0">
              <a:spcBef>
                <a:spcPts val="0"/>
              </a:spcBef>
              <a:spcAft>
                <a:spcPts val="0"/>
              </a:spcAft>
              <a:buAutoNum type="arabicPeriod"/>
            </a:pPr>
            <a:r>
              <a:rPr lang="en-US" dirty="0"/>
              <a:t>22q11.2 deletion syndrome: Jasmine’s story: </a:t>
            </a:r>
            <a:r>
              <a:rPr lang="en-US" dirty="0">
                <a:hlinkClick r:id="rId3"/>
              </a:rPr>
              <a:t>https://www.chop.edu/stories/22q112-deletion-syndrome-jasmines-story</a:t>
            </a:r>
            <a:endParaRPr lang="en-US" dirty="0"/>
          </a:p>
          <a:p>
            <a:pPr marL="228600" lvl="0" indent="-228600" algn="l" rtl="0">
              <a:spcBef>
                <a:spcPts val="0"/>
              </a:spcBef>
              <a:spcAft>
                <a:spcPts val="0"/>
              </a:spcAft>
              <a:buAutoNum type="arabicPeriod"/>
            </a:pPr>
            <a:r>
              <a:rPr lang="en-US" dirty="0"/>
              <a:t>22q deletion syndrome: Amirah’s story: </a:t>
            </a:r>
            <a:r>
              <a:rPr lang="en-US" dirty="0">
                <a:hlinkClick r:id="rId4"/>
              </a:rPr>
              <a:t>https://www.chop.edu/stories/22q-deletion-syndrome-amirahs-story</a:t>
            </a:r>
            <a:endParaRPr lang="en-US" dirty="0"/>
          </a:p>
          <a:p>
            <a:pPr marL="228600" lvl="0" indent="-228600" algn="l" rtl="0">
              <a:spcBef>
                <a:spcPts val="0"/>
              </a:spcBef>
              <a:spcAft>
                <a:spcPts val="0"/>
              </a:spcAft>
              <a:buAutoNum type="arabicPeriod"/>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b16c90ece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b16c90ece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b16c90ece1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b16c90ece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b16c90ece1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b16c90ece1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a80047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a80047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Review what chromosome deletions &amp; abnormalities are</a:t>
            </a:r>
            <a:endParaRPr sz="140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Clarify what CDA are (universal definition, if there is one)</a:t>
            </a:r>
            <a:endParaRPr sz="140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Review what chromosome deletions &amp; abnormalities are</a:t>
            </a:r>
            <a:endParaRPr sz="1400" dirty="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Clarify what CDA are (universal definition, if there is one)</a:t>
            </a:r>
            <a:endParaRPr sz="1400" dirty="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dirty="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dirty="0"/>
          </a:p>
        </p:txBody>
      </p:sp>
    </p:spTree>
    <p:extLst>
      <p:ext uri="{BB962C8B-B14F-4D97-AF65-F5344CB8AC3E}">
        <p14:creationId xmlns:p14="http://schemas.microsoft.com/office/powerpoint/2010/main" val="336772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extLst>
      <p:ext uri="{BB962C8B-B14F-4D97-AF65-F5344CB8AC3E}">
        <p14:creationId xmlns:p14="http://schemas.microsoft.com/office/powerpoint/2010/main" val="51299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a:t>
            </a:r>
            <a:r>
              <a:rPr lang="en" sz="1200">
                <a:solidFill>
                  <a:srgbClr val="333333"/>
                </a:solidFill>
              </a:rPr>
              <a:t>2019; 1p36dsa</a:t>
            </a:r>
            <a:r>
              <a:rPr lang="en" sz="1200" dirty="0">
                <a:solidFill>
                  <a:srgbClr val="333333"/>
                </a:solidFill>
              </a:rPr>
              <a:t>.org)</a:t>
            </a:r>
            <a:endParaRPr dirty="0"/>
          </a:p>
        </p:txBody>
      </p:sp>
    </p:spTree>
    <p:extLst>
      <p:ext uri="{BB962C8B-B14F-4D97-AF65-F5344CB8AC3E}">
        <p14:creationId xmlns:p14="http://schemas.microsoft.com/office/powerpoint/2010/main" val="313734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aa80047ab0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aa80047ab0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18" name="Straight Connector 17"/>
          <p:cNvCxnSpPr/>
          <p:nvPr userDrawn="1"/>
        </p:nvCxnSpPr>
        <p:spPr>
          <a:xfrm>
            <a:off x="1337" y="824079"/>
            <a:ext cx="9144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0842" y="-38241"/>
            <a:ext cx="3664993" cy="845485"/>
          </a:xfrm>
          <a:prstGeom prst="rect">
            <a:avLst/>
          </a:prstGeom>
        </p:spPr>
      </p:pic>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pic>
        <p:nvPicPr>
          <p:cNvPr id="4" name="Picture 3">
            <a:extLst>
              <a:ext uri="{FF2B5EF4-FFF2-40B4-BE49-F238E27FC236}">
                <a16:creationId xmlns:a16="http://schemas.microsoft.com/office/drawing/2014/main" id="{A9B97DDD-33F2-4FB0-ACF4-9FE03A58F6BB}"/>
              </a:ext>
            </a:extLst>
          </p:cNvPr>
          <p:cNvPicPr>
            <a:picLocks noChangeAspect="1"/>
          </p:cNvPicPr>
          <p:nvPr userDrawn="1"/>
        </p:nvPicPr>
        <p:blipFill>
          <a:blip r:embed="rId4"/>
          <a:stretch>
            <a:fillRect/>
          </a:stretch>
        </p:blipFill>
        <p:spPr>
          <a:xfrm>
            <a:off x="0" y="5003292"/>
            <a:ext cx="9144000" cy="140208"/>
          </a:xfrm>
          <a:prstGeom prst="rect">
            <a:avLst/>
          </a:prstGeom>
        </p:spPr>
      </p:pic>
    </p:spTree>
    <p:custDataLst>
      <p:tags r:id="rId1"/>
    </p:custDataLst>
    <p:extLst>
      <p:ext uri="{BB962C8B-B14F-4D97-AF65-F5344CB8AC3E}">
        <p14:creationId xmlns:p14="http://schemas.microsoft.com/office/powerpoint/2010/main" val="50781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3" name="Content Placeholder 2"/>
          <p:cNvSpPr>
            <a:spLocks noGrp="1"/>
          </p:cNvSpPr>
          <p:nvPr>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pic>
        <p:nvPicPr>
          <p:cNvPr id="12" name="Picture 11">
            <a:extLst>
              <a:ext uri="{FF2B5EF4-FFF2-40B4-BE49-F238E27FC236}">
                <a16:creationId xmlns:a16="http://schemas.microsoft.com/office/drawing/2014/main" id="{E02D0E42-2828-440A-ADD6-567873C2D0E6}"/>
              </a:ext>
            </a:extLst>
          </p:cNvPr>
          <p:cNvPicPr>
            <a:picLocks noChangeAspect="1"/>
          </p:cNvPicPr>
          <p:nvPr userDrawn="1"/>
        </p:nvPicPr>
        <p:blipFill>
          <a:blip r:embed="rId4"/>
          <a:stretch>
            <a:fillRect/>
          </a:stretch>
        </p:blipFill>
        <p:spPr>
          <a:xfrm>
            <a:off x="0" y="4592349"/>
            <a:ext cx="9144000" cy="136818"/>
          </a:xfrm>
          <a:prstGeom prst="rect">
            <a:avLst/>
          </a:prstGeom>
        </p:spPr>
      </p:pic>
    </p:spTree>
    <p:custDataLst>
      <p:tags r:id="rId1"/>
    </p:custDataLst>
    <p:extLst>
      <p:ext uri="{BB962C8B-B14F-4D97-AF65-F5344CB8AC3E}">
        <p14:creationId xmlns:p14="http://schemas.microsoft.com/office/powerpoint/2010/main" val="2288892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3" name="Text Placeholder 2"/>
          <p:cNvSpPr>
            <a:spLocks noGrp="1"/>
          </p:cNvSpPr>
          <p:nvPr>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pic>
        <p:nvPicPr>
          <p:cNvPr id="4" name="Picture 3">
            <a:extLst>
              <a:ext uri="{FF2B5EF4-FFF2-40B4-BE49-F238E27FC236}">
                <a16:creationId xmlns:a16="http://schemas.microsoft.com/office/drawing/2014/main" id="{22D079DF-0C89-48C4-9147-4FC0B9DF4E40}"/>
              </a:ext>
            </a:extLst>
          </p:cNvPr>
          <p:cNvPicPr>
            <a:picLocks noChangeAspect="1"/>
          </p:cNvPicPr>
          <p:nvPr userDrawn="1"/>
        </p:nvPicPr>
        <p:blipFill>
          <a:blip r:embed="rId4"/>
          <a:stretch>
            <a:fillRect/>
          </a:stretch>
        </p:blipFill>
        <p:spPr>
          <a:xfrm>
            <a:off x="0" y="4517375"/>
            <a:ext cx="9144000" cy="140208"/>
          </a:xfrm>
          <a:prstGeom prst="rect">
            <a:avLst/>
          </a:prstGeom>
        </p:spPr>
      </p:pic>
    </p:spTree>
    <p:custDataLst>
      <p:tags r:id="rId1"/>
    </p:custDataLst>
    <p:extLst>
      <p:ext uri="{BB962C8B-B14F-4D97-AF65-F5344CB8AC3E}">
        <p14:creationId xmlns:p14="http://schemas.microsoft.com/office/powerpoint/2010/main" val="2890323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pic>
        <p:nvPicPr>
          <p:cNvPr id="13" name="Picture 12">
            <a:extLst>
              <a:ext uri="{FF2B5EF4-FFF2-40B4-BE49-F238E27FC236}">
                <a16:creationId xmlns:a16="http://schemas.microsoft.com/office/drawing/2014/main" id="{9EA8044A-450B-4295-972A-A784209F2BE3}"/>
              </a:ext>
            </a:extLst>
          </p:cNvPr>
          <p:cNvPicPr>
            <a:picLocks noChangeAspect="1"/>
          </p:cNvPicPr>
          <p:nvPr userDrawn="1"/>
        </p:nvPicPr>
        <p:blipFill>
          <a:blip r:embed="rId4"/>
          <a:stretch>
            <a:fillRect/>
          </a:stretch>
        </p:blipFill>
        <p:spPr>
          <a:xfrm>
            <a:off x="0" y="4564314"/>
            <a:ext cx="9144000" cy="136818"/>
          </a:xfrm>
          <a:prstGeom prst="rect">
            <a:avLst/>
          </a:prstGeom>
        </p:spPr>
      </p:pic>
    </p:spTree>
    <p:custDataLst>
      <p:tags r:id="rId1"/>
    </p:custDataLst>
    <p:extLst>
      <p:ext uri="{BB962C8B-B14F-4D97-AF65-F5344CB8AC3E}">
        <p14:creationId xmlns:p14="http://schemas.microsoft.com/office/powerpoint/2010/main" val="3705634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pic>
        <p:nvPicPr>
          <p:cNvPr id="15" name="Picture 14">
            <a:extLst>
              <a:ext uri="{FF2B5EF4-FFF2-40B4-BE49-F238E27FC236}">
                <a16:creationId xmlns:a16="http://schemas.microsoft.com/office/drawing/2014/main" id="{522E4E47-FBF5-4E5F-93C6-8528A895E51E}"/>
              </a:ext>
            </a:extLst>
          </p:cNvPr>
          <p:cNvPicPr>
            <a:picLocks noChangeAspect="1"/>
          </p:cNvPicPr>
          <p:nvPr userDrawn="1"/>
        </p:nvPicPr>
        <p:blipFill>
          <a:blip r:embed="rId4"/>
          <a:stretch>
            <a:fillRect/>
          </a:stretch>
        </p:blipFill>
        <p:spPr>
          <a:xfrm>
            <a:off x="0" y="4560864"/>
            <a:ext cx="9144000" cy="136818"/>
          </a:xfrm>
          <a:prstGeom prst="rect">
            <a:avLst/>
          </a:prstGeom>
        </p:spPr>
      </p:pic>
    </p:spTree>
    <p:custDataLst>
      <p:tags r:id="rId1"/>
    </p:custDataLst>
    <p:extLst>
      <p:ext uri="{BB962C8B-B14F-4D97-AF65-F5344CB8AC3E}">
        <p14:creationId xmlns:p14="http://schemas.microsoft.com/office/powerpoint/2010/main" val="1440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pic>
        <p:nvPicPr>
          <p:cNvPr id="11" name="Picture 10">
            <a:extLst>
              <a:ext uri="{FF2B5EF4-FFF2-40B4-BE49-F238E27FC236}">
                <a16:creationId xmlns:a16="http://schemas.microsoft.com/office/drawing/2014/main" id="{7F37186B-AA93-4750-8BCB-C1B4E37A9980}"/>
              </a:ext>
            </a:extLst>
          </p:cNvPr>
          <p:cNvPicPr>
            <a:picLocks noChangeAspect="1"/>
          </p:cNvPicPr>
          <p:nvPr userDrawn="1"/>
        </p:nvPicPr>
        <p:blipFill>
          <a:blip r:embed="rId4"/>
          <a:stretch>
            <a:fillRect/>
          </a:stretch>
        </p:blipFill>
        <p:spPr>
          <a:xfrm>
            <a:off x="0" y="4574311"/>
            <a:ext cx="9144000" cy="136818"/>
          </a:xfrm>
          <a:prstGeom prst="rect">
            <a:avLst/>
          </a:prstGeom>
        </p:spPr>
      </p:pic>
    </p:spTree>
    <p:custDataLst>
      <p:tags r:id="rId1"/>
    </p:custDataLst>
    <p:extLst>
      <p:ext uri="{BB962C8B-B14F-4D97-AF65-F5344CB8AC3E}">
        <p14:creationId xmlns:p14="http://schemas.microsoft.com/office/powerpoint/2010/main" val="20397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08800"/>
            <a:ext cx="1775418" cy="409575"/>
          </a:xfrm>
          <a:prstGeom prst="rect">
            <a:avLst/>
          </a:prstGeom>
        </p:spPr>
      </p:pic>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pic>
        <p:nvPicPr>
          <p:cNvPr id="10" name="Picture 9">
            <a:extLst>
              <a:ext uri="{FF2B5EF4-FFF2-40B4-BE49-F238E27FC236}">
                <a16:creationId xmlns:a16="http://schemas.microsoft.com/office/drawing/2014/main" id="{BB12ABF1-C408-4572-99FF-CC6992B044FC}"/>
              </a:ext>
            </a:extLst>
          </p:cNvPr>
          <p:cNvPicPr>
            <a:picLocks noChangeAspect="1"/>
          </p:cNvPicPr>
          <p:nvPr userDrawn="1"/>
        </p:nvPicPr>
        <p:blipFill>
          <a:blip r:embed="rId4"/>
          <a:stretch>
            <a:fillRect/>
          </a:stretch>
        </p:blipFill>
        <p:spPr>
          <a:xfrm>
            <a:off x="0" y="4571982"/>
            <a:ext cx="9144000" cy="136818"/>
          </a:xfrm>
          <a:prstGeom prst="rect">
            <a:avLst/>
          </a:prstGeom>
        </p:spPr>
      </p:pic>
    </p:spTree>
    <p:custDataLst>
      <p:tags r:id="rId1"/>
    </p:custDataLst>
    <p:extLst>
      <p:ext uri="{BB962C8B-B14F-4D97-AF65-F5344CB8AC3E}">
        <p14:creationId xmlns:p14="http://schemas.microsoft.com/office/powerpoint/2010/main" val="42032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OBJEC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ustDataLst>
      <p:tags r:id="rId1"/>
    </p:custDataLst>
    <p:extLst>
      <p:ext uri="{BB962C8B-B14F-4D97-AF65-F5344CB8AC3E}">
        <p14:creationId xmlns:p14="http://schemas.microsoft.com/office/powerpoint/2010/main" val="2017902764"/>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ustDataLst>
      <p:tags r:id="rId1"/>
    </p:custDataLst>
    <p:extLst>
      <p:ext uri="{BB962C8B-B14F-4D97-AF65-F5344CB8AC3E}">
        <p14:creationId xmlns:p14="http://schemas.microsoft.com/office/powerpoint/2010/main" val="2102591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11"/>
    </p:custDataLst>
    <p:extLst>
      <p:ext uri="{BB962C8B-B14F-4D97-AF65-F5344CB8AC3E}">
        <p14:creationId xmlns:p14="http://schemas.microsoft.com/office/powerpoint/2010/main" val="3370391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685800" rtl="0" eaLnBrk="1" latinLnBrk="0" hangingPunct="1">
        <a:lnSpc>
          <a:spcPct val="90000"/>
        </a:lnSpc>
        <a:spcBef>
          <a:spcPct val="0"/>
        </a:spcBef>
        <a:buNone/>
        <a:defRPr sz="2700" b="1" kern="1200">
          <a:solidFill>
            <a:schemeClr val="tx1"/>
          </a:solidFill>
          <a:latin typeface="+mn-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28.xml"/><Relationship Id="rId5" Type="http://schemas.openxmlformats.org/officeDocument/2006/relationships/hyperlink" Target="https://www.chop.edu/stories/22q-deletion-syndrome-amirahs-story" TargetMode="External"/><Relationship Id="rId4" Type="http://schemas.openxmlformats.org/officeDocument/2006/relationships/hyperlink" Target="https://www.chop.edu/stories/22q112-deletion-syndrome-jasmines-story"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hyperlink" Target="https://doi.org/10.1038/nrg3373"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dec-sped.org/ei-ecse-standards" TargetMode="External"/><Relationship Id="rId2" Type="http://schemas.openxmlformats.org/officeDocument/2006/relationships/slideLayout" Target="../slideLayouts/slideLayout2.xml"/><Relationship Id="rId1" Type="http://schemas.openxmlformats.org/officeDocument/2006/relationships/tags" Target="../tags/tag30.xml"/><Relationship Id="rId5" Type="http://schemas.openxmlformats.org/officeDocument/2006/relationships/hyperlink" Target="https://rpm.fpg.unc.edu/module-1-interaction" TargetMode="External"/><Relationship Id="rId4" Type="http://schemas.openxmlformats.org/officeDocument/2006/relationships/hyperlink" Target="https://www.parentcenterhub.org/"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0.xml.rels><?xml version="1.0" encoding="UTF-8" standalone="yes"?>
<Relationships xmlns="http://schemas.openxmlformats.org/package/2006/relationships"><Relationship Id="rId8" Type="http://schemas.openxmlformats.org/officeDocument/2006/relationships/hyperlink" Target="https://www.pwsausa.org/what-is-prader-willi-syndrome/" TargetMode="External"/><Relationship Id="rId3" Type="http://schemas.openxmlformats.org/officeDocument/2006/relationships/notesSlide" Target="../notesSlides/notesSlide15.xml"/><Relationship Id="rId7" Type="http://schemas.openxmlformats.org/officeDocument/2006/relationships/hyperlink" Target="https://rarediseases.info.nih.gov/guides/pages/73/faqs-about-chromosome-disorders" TargetMode="External"/><Relationship Id="rId2" Type="http://schemas.openxmlformats.org/officeDocument/2006/relationships/slideLayout" Target="../slideLayouts/slideLayout2.xml"/><Relationship Id="rId1" Type="http://schemas.openxmlformats.org/officeDocument/2006/relationships/tags" Target="../tags/tag31.xml"/><Relationship Id="rId6" Type="http://schemas.openxmlformats.org/officeDocument/2006/relationships/hyperlink" Target="http://www.1p36dsa.org/" TargetMode="External"/><Relationship Id="rId5" Type="http://schemas.openxmlformats.org/officeDocument/2006/relationships/hyperlink" Target="https://www.rarechromo.org/families/" TargetMode="External"/><Relationship Id="rId4" Type="http://schemas.openxmlformats.org/officeDocument/2006/relationships/hyperlink" Target="https://www.cdc.gov/ncbddd/actearly/index.html" TargetMode="External"/><Relationship Id="rId9" Type="http://schemas.openxmlformats.org/officeDocument/2006/relationships/hyperlink" Target="https://www.angelman.org/"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hyperlink" Target="https://onlinelibrary.wiley.com/doi/abs/10.1002/(SICI)1096-8628(19990716)85:2%3C127::AID-AJMG6%3E3.0.CO;2-F" TargetMode="External"/><Relationship Id="rId2" Type="http://schemas.openxmlformats.org/officeDocument/2006/relationships/slideLayout" Target="../slideLayouts/slideLayout6.xml"/><Relationship Id="rId1" Type="http://schemas.openxmlformats.org/officeDocument/2006/relationships/tags" Target="../tags/tag32.xml"/><Relationship Id="rId6" Type="http://schemas.openxmlformats.org/officeDocument/2006/relationships/hyperlink" Target="https://www.naeyc.org/sites/default/files/globally-shared/downloads/PDFs/resources/position-statements/professional_standards_and_competencies_for_early_childhood_educators.pdf" TargetMode="External"/><Relationship Id="rId5" Type="http://schemas.openxmlformats.org/officeDocument/2006/relationships/hyperlink" Target="https://onlinelibrary.wiley.com/doi/full/10.1002/ajmg.c.31444" TargetMode="External"/><Relationship Id="rId4" Type="http://schemas.openxmlformats.org/officeDocument/2006/relationships/hyperlink" Target="https://www.nature.com/articles/nrdp201571#citeas"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2.xml"/><Relationship Id="rId1" Type="http://schemas.openxmlformats.org/officeDocument/2006/relationships/tags" Target="../tags/tag33.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783413" y="2613657"/>
            <a:ext cx="6024284" cy="90083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3600" dirty="0"/>
              <a:t>Characteristics and Etiology of Infants and Young Children with Disabilities</a:t>
            </a:r>
            <a:br>
              <a:rPr lang="en-US" dirty="0"/>
            </a:br>
            <a:endParaRPr dirty="0"/>
          </a:p>
        </p:txBody>
      </p:sp>
      <p:sp>
        <p:nvSpPr>
          <p:cNvPr id="3" name="Subtitle 2">
            <a:extLst>
              <a:ext uri="{FF2B5EF4-FFF2-40B4-BE49-F238E27FC236}">
                <a16:creationId xmlns:a16="http://schemas.microsoft.com/office/drawing/2014/main" id="{1EECD982-CCBF-4F72-8069-0F8C59CA0AA3}"/>
              </a:ext>
            </a:extLst>
          </p:cNvPr>
          <p:cNvSpPr>
            <a:spLocks noGrp="1"/>
          </p:cNvSpPr>
          <p:nvPr>
            <p:ph type="subTitle" idx="1"/>
          </p:nvPr>
        </p:nvSpPr>
        <p:spPr>
          <a:xfrm>
            <a:off x="950257" y="3514491"/>
            <a:ext cx="7690597" cy="1784442"/>
          </a:xfrm>
        </p:spPr>
        <p:txBody>
          <a:bodyPr>
            <a:normAutofit/>
          </a:bodyPr>
          <a:lstStyle/>
          <a:p>
            <a:pPr algn="ctr"/>
            <a:r>
              <a:rPr lang="en-US" sz="2400" b="1" dirty="0"/>
              <a:t>Chromosome Deletions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21"/>
          <p:cNvSpPr txBox="1">
            <a:spLocks noGrp="1"/>
          </p:cNvSpPr>
          <p:nvPr>
            <p:ph type="body" idx="4294967295"/>
          </p:nvPr>
        </p:nvSpPr>
        <p:spPr>
          <a:xfrm>
            <a:off x="840260" y="1048738"/>
            <a:ext cx="6935230" cy="3262312"/>
          </a:xfrm>
          <a:prstGeom prst="rect">
            <a:avLst/>
          </a:prstGeom>
        </p:spPr>
        <p:txBody>
          <a:bodyPr spcFirstLastPara="1" wrap="square" lIns="91425" tIns="91425" rIns="91425" bIns="91425" anchor="t" anchorCtr="0">
            <a:noAutofit/>
          </a:bodyPr>
          <a:lstStyle/>
          <a:p>
            <a:pPr marL="139700" lvl="0" indent="0" algn="l" rtl="0">
              <a:lnSpc>
                <a:spcPct val="150000"/>
              </a:lnSpc>
              <a:spcBef>
                <a:spcPts val="0"/>
              </a:spcBef>
              <a:buSzPct val="104000"/>
              <a:buNone/>
            </a:pPr>
            <a:r>
              <a:rPr lang="en" sz="2000" b="1" dirty="0"/>
              <a:t>Low muscle tone (congenital hypotonia):</a:t>
            </a:r>
          </a:p>
          <a:p>
            <a:pPr marL="425450" indent="-285750">
              <a:lnSpc>
                <a:spcPct val="150000"/>
              </a:lnSpc>
              <a:spcBef>
                <a:spcPts val="0"/>
              </a:spcBef>
              <a:buSzPct val="104000"/>
            </a:pPr>
            <a:r>
              <a:rPr lang="en" sz="2000" dirty="0"/>
              <a:t>Difficult for a newborn to suck and swallow. </a:t>
            </a:r>
          </a:p>
          <a:p>
            <a:pPr marL="425450" indent="-285750">
              <a:lnSpc>
                <a:spcPct val="150000"/>
              </a:lnSpc>
              <a:spcBef>
                <a:spcPts val="0"/>
              </a:spcBef>
              <a:buSzPct val="104000"/>
            </a:pPr>
            <a:r>
              <a:rPr lang="en" sz="2000" dirty="0"/>
              <a:t>May also delay sitting, crawling and walking. </a:t>
            </a:r>
          </a:p>
          <a:p>
            <a:pPr marL="425450" indent="-285750">
              <a:lnSpc>
                <a:spcPct val="150000"/>
              </a:lnSpc>
              <a:spcBef>
                <a:spcPts val="0"/>
              </a:spcBef>
              <a:buSzPct val="104000"/>
            </a:pPr>
            <a:r>
              <a:rPr lang="en" sz="2000" dirty="0"/>
              <a:t>Muscle tone often improves with age and with physical therapy</a:t>
            </a:r>
          </a:p>
          <a:p>
            <a:pPr marL="139700" indent="0">
              <a:lnSpc>
                <a:spcPct val="150000"/>
              </a:lnSpc>
              <a:spcBef>
                <a:spcPts val="0"/>
              </a:spcBef>
              <a:buSzPct val="104000"/>
              <a:buNone/>
            </a:pPr>
            <a:r>
              <a:rPr lang="en" sz="2000" b="1" dirty="0"/>
              <a:t>Seizure disorder: </a:t>
            </a:r>
          </a:p>
          <a:p>
            <a:pPr marL="425450" indent="-285750">
              <a:lnSpc>
                <a:spcPct val="150000"/>
              </a:lnSpc>
              <a:spcBef>
                <a:spcPts val="0"/>
              </a:spcBef>
              <a:buSzPct val="104000"/>
            </a:pPr>
            <a:r>
              <a:rPr lang="en" sz="2000" dirty="0"/>
              <a:t>Most seizure disorders can be controlled with medication</a:t>
            </a:r>
            <a:endParaRPr sz="2000" dirty="0"/>
          </a:p>
          <a:p>
            <a:pPr marL="0" lvl="0" indent="0" algn="l" rtl="0">
              <a:lnSpc>
                <a:spcPct val="200000"/>
              </a:lnSpc>
              <a:spcBef>
                <a:spcPts val="2000"/>
              </a:spcBef>
              <a:spcAft>
                <a:spcPts val="0"/>
              </a:spcAft>
              <a:buClr>
                <a:schemeClr val="dk1"/>
              </a:buClr>
              <a:buSzPts val="1100"/>
              <a:buFont typeface="Arial"/>
              <a:buNone/>
            </a:pPr>
            <a:r>
              <a:rPr lang="en" sz="1200" dirty="0">
                <a:solidFill>
                  <a:srgbClr val="333333"/>
                </a:solidFill>
              </a:rPr>
              <a:t>								</a:t>
            </a:r>
            <a:endParaRPr sz="1400" dirty="0">
              <a:solidFill>
                <a:srgbClr val="525252"/>
              </a:solidFill>
            </a:endParaRPr>
          </a:p>
        </p:txBody>
      </p:sp>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t>Characteristics and Co-occurring conditions I</a:t>
            </a:r>
            <a:endParaRPr sz="2800" dirty="0"/>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21"/>
          <p:cNvSpPr txBox="1">
            <a:spLocks noGrp="1"/>
          </p:cNvSpPr>
          <p:nvPr>
            <p:ph type="body" idx="4294967295"/>
          </p:nvPr>
        </p:nvSpPr>
        <p:spPr>
          <a:xfrm>
            <a:off x="840260" y="1048738"/>
            <a:ext cx="6935230" cy="3262312"/>
          </a:xfrm>
          <a:prstGeom prst="rect">
            <a:avLst/>
          </a:prstGeom>
        </p:spPr>
        <p:txBody>
          <a:bodyPr spcFirstLastPara="1" wrap="square" lIns="91425" tIns="91425" rIns="91425" bIns="91425" anchor="t" anchorCtr="0">
            <a:noAutofit/>
          </a:bodyPr>
          <a:lstStyle/>
          <a:p>
            <a:pPr marL="152400" lvl="0" indent="0" algn="l" rtl="0">
              <a:lnSpc>
                <a:spcPct val="150000"/>
              </a:lnSpc>
              <a:spcBef>
                <a:spcPts val="0"/>
              </a:spcBef>
              <a:buSzPts val="1200"/>
              <a:buNone/>
            </a:pPr>
            <a:r>
              <a:rPr lang="en-US" sz="2000" b="1" dirty="0"/>
              <a:t>Growth/feeding problems: </a:t>
            </a:r>
          </a:p>
          <a:p>
            <a:pPr marL="495300" indent="-342900">
              <a:lnSpc>
                <a:spcPct val="150000"/>
              </a:lnSpc>
              <a:spcBef>
                <a:spcPts val="0"/>
              </a:spcBef>
              <a:buSzPts val="1200"/>
            </a:pPr>
            <a:r>
              <a:rPr lang="en-US" sz="2000" dirty="0"/>
              <a:t>Difficulty gaining weight </a:t>
            </a:r>
          </a:p>
          <a:p>
            <a:pPr marL="495300" indent="-342900">
              <a:lnSpc>
                <a:spcPct val="150000"/>
              </a:lnSpc>
              <a:spcBef>
                <a:spcPts val="0"/>
              </a:spcBef>
              <a:buSzPts val="1200"/>
            </a:pPr>
            <a:r>
              <a:rPr lang="en-US" sz="2000" dirty="0"/>
              <a:t>Some older children with 1p36 Deletion Syndrome become overweight</a:t>
            </a:r>
          </a:p>
          <a:p>
            <a:pPr marL="495300" indent="-342900">
              <a:lnSpc>
                <a:spcPct val="150000"/>
              </a:lnSpc>
              <a:spcBef>
                <a:spcPts val="0"/>
              </a:spcBef>
              <a:buSzPts val="1200"/>
            </a:pPr>
            <a:r>
              <a:rPr lang="en-US" sz="2000" dirty="0"/>
              <a:t>Dietary changes, special feeding techniques or other medical interventions may be needed</a:t>
            </a:r>
          </a:p>
          <a:p>
            <a:pPr marL="0" lvl="0" indent="0" algn="l" rtl="0">
              <a:lnSpc>
                <a:spcPct val="200000"/>
              </a:lnSpc>
              <a:spcBef>
                <a:spcPts val="2000"/>
              </a:spcBef>
              <a:spcAft>
                <a:spcPts val="0"/>
              </a:spcAft>
              <a:buClr>
                <a:schemeClr val="dk1"/>
              </a:buClr>
              <a:buSzPts val="1100"/>
              <a:buFont typeface="Arial"/>
              <a:buNone/>
            </a:pPr>
            <a:r>
              <a:rPr lang="en" sz="1200" dirty="0">
                <a:solidFill>
                  <a:srgbClr val="333333"/>
                </a:solidFill>
              </a:rPr>
              <a:t>								</a:t>
            </a:r>
            <a:endParaRPr sz="1400" dirty="0">
              <a:solidFill>
                <a:srgbClr val="525252"/>
              </a:solidFill>
            </a:endParaRPr>
          </a:p>
        </p:txBody>
      </p:sp>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t>Characteristics and Co-occurring conditions II</a:t>
            </a:r>
            <a:endParaRPr sz="2800" dirty="0"/>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389632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21"/>
          <p:cNvSpPr txBox="1">
            <a:spLocks noGrp="1"/>
          </p:cNvSpPr>
          <p:nvPr>
            <p:ph type="body" idx="4294967295"/>
          </p:nvPr>
        </p:nvSpPr>
        <p:spPr>
          <a:xfrm>
            <a:off x="840260" y="1048738"/>
            <a:ext cx="6935230" cy="3262312"/>
          </a:xfrm>
          <a:prstGeom prst="rect">
            <a:avLst/>
          </a:prstGeom>
        </p:spPr>
        <p:txBody>
          <a:bodyPr spcFirstLastPara="1" wrap="square" lIns="91425" tIns="91425" rIns="91425" bIns="91425" numCol="2" anchor="t" anchorCtr="0">
            <a:noAutofit/>
          </a:bodyPr>
          <a:lstStyle/>
          <a:p>
            <a:pPr marL="0" lvl="0" indent="0" algn="l" rtl="0">
              <a:lnSpc>
                <a:spcPct val="150000"/>
              </a:lnSpc>
              <a:spcBef>
                <a:spcPts val="0"/>
              </a:spcBef>
              <a:buClr>
                <a:schemeClr val="dk1"/>
              </a:buClr>
              <a:buSzPts val="1100"/>
              <a:buFont typeface="Arial"/>
              <a:buNone/>
            </a:pPr>
            <a:r>
              <a:rPr lang="en" sz="2000" b="1" dirty="0"/>
              <a:t>Common physical features</a:t>
            </a:r>
            <a:r>
              <a:rPr lang="en" sz="2000" dirty="0"/>
              <a:t> </a:t>
            </a:r>
            <a:endParaRPr lang="en" sz="1600" dirty="0"/>
          </a:p>
          <a:p>
            <a:pPr>
              <a:lnSpc>
                <a:spcPct val="150000"/>
              </a:lnSpc>
              <a:spcBef>
                <a:spcPts val="0"/>
              </a:spcBef>
              <a:buClr>
                <a:schemeClr val="dk1"/>
              </a:buClr>
              <a:buSzPts val="1100"/>
            </a:pPr>
            <a:r>
              <a:rPr lang="en" sz="1600" dirty="0"/>
              <a:t>Small head</a:t>
            </a:r>
          </a:p>
          <a:p>
            <a:pPr>
              <a:lnSpc>
                <a:spcPct val="150000"/>
              </a:lnSpc>
              <a:spcBef>
                <a:spcPts val="0"/>
              </a:spcBef>
              <a:buClr>
                <a:schemeClr val="dk1"/>
              </a:buClr>
              <a:buSzPts val="1100"/>
            </a:pPr>
            <a:r>
              <a:rPr lang="en" sz="1600" dirty="0"/>
              <a:t>Large fontanel (soft spot)</a:t>
            </a:r>
          </a:p>
          <a:p>
            <a:pPr>
              <a:lnSpc>
                <a:spcPct val="150000"/>
              </a:lnSpc>
              <a:spcBef>
                <a:spcPts val="0"/>
              </a:spcBef>
              <a:buClr>
                <a:schemeClr val="dk1"/>
              </a:buClr>
              <a:buSzPts val="1100"/>
            </a:pPr>
            <a:r>
              <a:rPr lang="en" sz="1600" dirty="0"/>
              <a:t>Deep-set eyes</a:t>
            </a:r>
          </a:p>
          <a:p>
            <a:pPr>
              <a:lnSpc>
                <a:spcPct val="150000"/>
              </a:lnSpc>
              <a:spcBef>
                <a:spcPts val="0"/>
              </a:spcBef>
              <a:buClr>
                <a:schemeClr val="dk1"/>
              </a:buClr>
              <a:buSzPts val="1100"/>
            </a:pPr>
            <a:r>
              <a:rPr lang="en" sz="1600" dirty="0"/>
              <a:t>Short eye openings</a:t>
            </a:r>
          </a:p>
          <a:p>
            <a:pPr>
              <a:lnSpc>
                <a:spcPct val="150000"/>
              </a:lnSpc>
              <a:spcBef>
                <a:spcPts val="0"/>
              </a:spcBef>
              <a:buClr>
                <a:schemeClr val="dk1"/>
              </a:buClr>
              <a:buSzPts val="1100"/>
            </a:pPr>
            <a:r>
              <a:rPr lang="en" sz="1600" dirty="0"/>
              <a:t>Flat nose with a broad nasal tip</a:t>
            </a:r>
          </a:p>
          <a:p>
            <a:pPr>
              <a:lnSpc>
                <a:spcPct val="150000"/>
              </a:lnSpc>
              <a:spcBef>
                <a:spcPts val="0"/>
              </a:spcBef>
              <a:buClr>
                <a:schemeClr val="dk1"/>
              </a:buClr>
              <a:buSzPts val="1100"/>
            </a:pPr>
            <a:endParaRPr lang="en" sz="1600" dirty="0"/>
          </a:p>
          <a:p>
            <a:pPr>
              <a:lnSpc>
                <a:spcPct val="150000"/>
              </a:lnSpc>
              <a:spcBef>
                <a:spcPts val="0"/>
              </a:spcBef>
              <a:buClr>
                <a:schemeClr val="dk1"/>
              </a:buClr>
              <a:buSzPts val="1100"/>
            </a:pPr>
            <a:endParaRPr lang="en" sz="1600" dirty="0"/>
          </a:p>
          <a:p>
            <a:pPr>
              <a:lnSpc>
                <a:spcPct val="150000"/>
              </a:lnSpc>
              <a:spcBef>
                <a:spcPts val="0"/>
              </a:spcBef>
              <a:buClr>
                <a:schemeClr val="dk1"/>
              </a:buClr>
              <a:buSzPts val="1100"/>
            </a:pPr>
            <a:endParaRPr lang="en" sz="1600" dirty="0"/>
          </a:p>
          <a:p>
            <a:pPr>
              <a:lnSpc>
                <a:spcPct val="150000"/>
              </a:lnSpc>
              <a:spcBef>
                <a:spcPts val="0"/>
              </a:spcBef>
              <a:buClr>
                <a:schemeClr val="dk1"/>
              </a:buClr>
              <a:buSzPts val="1100"/>
            </a:pPr>
            <a:r>
              <a:rPr lang="en" sz="1600" dirty="0"/>
              <a:t>Prominent forehead</a:t>
            </a:r>
          </a:p>
          <a:p>
            <a:pPr>
              <a:lnSpc>
                <a:spcPct val="150000"/>
              </a:lnSpc>
              <a:spcBef>
                <a:spcPts val="0"/>
              </a:spcBef>
              <a:buClr>
                <a:schemeClr val="dk1"/>
              </a:buClr>
              <a:buSzPts val="1100"/>
            </a:pPr>
            <a:r>
              <a:rPr lang="en" sz="1600" dirty="0"/>
              <a:t>Low set ears</a:t>
            </a:r>
          </a:p>
          <a:p>
            <a:pPr>
              <a:lnSpc>
                <a:spcPct val="150000"/>
              </a:lnSpc>
              <a:spcBef>
                <a:spcPts val="0"/>
              </a:spcBef>
              <a:buClr>
                <a:schemeClr val="dk1"/>
              </a:buClr>
              <a:buSzPts val="1100"/>
            </a:pPr>
            <a:r>
              <a:rPr lang="en" sz="1600" dirty="0"/>
              <a:t>Ear asymmetry</a:t>
            </a:r>
          </a:p>
          <a:p>
            <a:pPr>
              <a:lnSpc>
                <a:spcPct val="150000"/>
              </a:lnSpc>
              <a:spcBef>
                <a:spcPts val="0"/>
              </a:spcBef>
              <a:buClr>
                <a:schemeClr val="dk1"/>
              </a:buClr>
              <a:buSzPts val="1100"/>
            </a:pPr>
            <a:r>
              <a:rPr lang="en" sz="1600" dirty="0"/>
              <a:t>Small mouth</a:t>
            </a:r>
          </a:p>
          <a:p>
            <a:pPr>
              <a:lnSpc>
                <a:spcPct val="150000"/>
              </a:lnSpc>
              <a:spcBef>
                <a:spcPts val="0"/>
              </a:spcBef>
              <a:buClr>
                <a:schemeClr val="dk1"/>
              </a:buClr>
              <a:buSzPts val="1100"/>
            </a:pPr>
            <a:r>
              <a:rPr lang="en" sz="1600" dirty="0"/>
              <a:t>Small, pointed chin </a:t>
            </a:r>
            <a:r>
              <a:rPr lang="en" sz="1600" dirty="0">
                <a:solidFill>
                  <a:srgbClr val="333333"/>
                </a:solidFill>
              </a:rPr>
              <a:t>								</a:t>
            </a:r>
            <a:endParaRPr sz="1800" dirty="0">
              <a:solidFill>
                <a:srgbClr val="525252"/>
              </a:solidFill>
            </a:endParaRPr>
          </a:p>
        </p:txBody>
      </p:sp>
      <p:sp>
        <p:nvSpPr>
          <p:cNvPr id="104" name="Google Shape;104;p21"/>
          <p:cNvSpPr txBox="1">
            <a:spLocks noGrp="1"/>
          </p:cNvSpPr>
          <p:nvPr>
            <p:ph type="title"/>
          </p:nvPr>
        </p:nvSpPr>
        <p:spPr>
          <a:xfrm>
            <a:off x="240632" y="335364"/>
            <a:ext cx="8903368"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t>Characteristics and Co-occurring conditions III</a:t>
            </a:r>
            <a:endParaRPr sz="2800" dirty="0"/>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660836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120316" y="63948"/>
            <a:ext cx="8903368" cy="994172"/>
          </a:xfrm>
        </p:spPr>
        <p:txBody>
          <a:bodyPr>
            <a:noAutofit/>
          </a:bodyPr>
          <a:lstStyle/>
          <a:p>
            <a:r>
              <a:rPr lang="en-US" sz="3600" dirty="0"/>
              <a:t>Characteristics and Co-occurring conditions IV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628650" y="994612"/>
            <a:ext cx="4055645" cy="3638112"/>
          </a:xfrm>
        </p:spPr>
        <p:txBody>
          <a:bodyPr>
            <a:normAutofit fontScale="92500" lnSpcReduction="20000"/>
          </a:bodyPr>
          <a:lstStyle/>
          <a:p>
            <a:pPr marL="0" indent="0">
              <a:lnSpc>
                <a:spcPct val="170000"/>
              </a:lnSpc>
              <a:spcBef>
                <a:spcPts val="0"/>
              </a:spcBef>
              <a:buNone/>
            </a:pPr>
            <a:r>
              <a:rPr lang="en-US" sz="2000" b="1" dirty="0"/>
              <a:t>Cognition</a:t>
            </a:r>
          </a:p>
          <a:p>
            <a:pPr>
              <a:lnSpc>
                <a:spcPct val="170000"/>
              </a:lnSpc>
              <a:spcBef>
                <a:spcPts val="0"/>
              </a:spcBef>
            </a:pPr>
            <a:r>
              <a:rPr lang="en-US" sz="2000" dirty="0"/>
              <a:t>Developmental Delay</a:t>
            </a:r>
          </a:p>
          <a:p>
            <a:pPr>
              <a:lnSpc>
                <a:spcPct val="170000"/>
              </a:lnSpc>
              <a:spcBef>
                <a:spcPts val="0"/>
              </a:spcBef>
            </a:pPr>
            <a:r>
              <a:rPr lang="en-US" sz="2000" dirty="0"/>
              <a:t>Intellectual Disability</a:t>
            </a:r>
          </a:p>
          <a:p>
            <a:pPr marL="0" indent="0">
              <a:lnSpc>
                <a:spcPct val="170000"/>
              </a:lnSpc>
              <a:spcBef>
                <a:spcPts val="0"/>
              </a:spcBef>
              <a:buNone/>
            </a:pPr>
            <a:r>
              <a:rPr lang="en-US" sz="2000" b="1" dirty="0"/>
              <a:t>Congenital malformations</a:t>
            </a:r>
          </a:p>
          <a:p>
            <a:pPr>
              <a:lnSpc>
                <a:spcPct val="170000"/>
              </a:lnSpc>
              <a:spcBef>
                <a:spcPts val="0"/>
              </a:spcBef>
            </a:pPr>
            <a:r>
              <a:rPr lang="en-US" sz="2000" dirty="0"/>
              <a:t>Cleft lip or cleft palate</a:t>
            </a:r>
          </a:p>
          <a:p>
            <a:pPr>
              <a:lnSpc>
                <a:spcPct val="170000"/>
              </a:lnSpc>
              <a:spcBef>
                <a:spcPts val="0"/>
              </a:spcBef>
            </a:pPr>
            <a:r>
              <a:rPr lang="en-US" sz="2000" dirty="0"/>
              <a:t>Structural heart defects</a:t>
            </a:r>
          </a:p>
          <a:p>
            <a:pPr marL="0" indent="0">
              <a:lnSpc>
                <a:spcPct val="170000"/>
              </a:lnSpc>
              <a:spcBef>
                <a:spcPts val="0"/>
              </a:spcBef>
              <a:buNone/>
            </a:pPr>
            <a:r>
              <a:rPr lang="en-US" sz="2000" b="1" dirty="0"/>
              <a:t>Cardiomyopathy</a:t>
            </a:r>
          </a:p>
          <a:p>
            <a:pPr>
              <a:lnSpc>
                <a:spcPct val="170000"/>
              </a:lnSpc>
              <a:spcBef>
                <a:spcPts val="0"/>
              </a:spcBef>
            </a:pPr>
            <a:r>
              <a:rPr lang="en-US" sz="2000" dirty="0"/>
              <a:t>Infantile dilated cardiomyopathy</a:t>
            </a:r>
          </a:p>
        </p:txBody>
      </p:sp>
      <p:sp>
        <p:nvSpPr>
          <p:cNvPr id="5" name="Content Placeholder 2">
            <a:extLst>
              <a:ext uri="{FF2B5EF4-FFF2-40B4-BE49-F238E27FC236}">
                <a16:creationId xmlns:a16="http://schemas.microsoft.com/office/drawing/2014/main" id="{9BD1476C-1506-40E6-8DA3-79B3D431281C}"/>
              </a:ext>
            </a:extLst>
          </p:cNvPr>
          <p:cNvSpPr txBox="1">
            <a:spLocks/>
          </p:cNvSpPr>
          <p:nvPr/>
        </p:nvSpPr>
        <p:spPr>
          <a:xfrm>
            <a:off x="4968039" y="1058120"/>
            <a:ext cx="4055645" cy="3263504"/>
          </a:xfrm>
          <a:prstGeom prst="rect">
            <a:avLst/>
          </a:prstGeom>
        </p:spPr>
        <p:txBody>
          <a:bodyPr vert="horz" lIns="91440" tIns="45720" rIns="91440" bIns="45720" rtlCol="0">
            <a:normAutofit lnSpcReduction="10000"/>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1800" b="1" dirty="0"/>
              <a:t>Hearing Loss</a:t>
            </a:r>
          </a:p>
          <a:p>
            <a:pPr>
              <a:lnSpc>
                <a:spcPct val="150000"/>
              </a:lnSpc>
              <a:spcBef>
                <a:spcPts val="0"/>
              </a:spcBef>
              <a:buClrTx/>
            </a:pPr>
            <a:r>
              <a:rPr lang="en" sz="1800" dirty="0"/>
              <a:t>Conductive or sensorineural hearing loss</a:t>
            </a:r>
          </a:p>
          <a:p>
            <a:pPr marL="0" indent="0">
              <a:lnSpc>
                <a:spcPct val="150000"/>
              </a:lnSpc>
              <a:spcBef>
                <a:spcPts val="0"/>
              </a:spcBef>
              <a:buClrTx/>
              <a:buNone/>
            </a:pPr>
            <a:endParaRPr lang="en-US" sz="1800" b="1" dirty="0"/>
          </a:p>
          <a:p>
            <a:pPr marL="0" indent="0">
              <a:lnSpc>
                <a:spcPct val="150000"/>
              </a:lnSpc>
              <a:spcBef>
                <a:spcPts val="0"/>
              </a:spcBef>
              <a:buClrTx/>
              <a:buFont typeface="Arial" panose="020B0604020202020204" pitchFamily="34" charset="0"/>
              <a:buNone/>
            </a:pPr>
            <a:r>
              <a:rPr lang="en-US" sz="1800" b="1" dirty="0"/>
              <a:t>Vision or Eye Problems</a:t>
            </a:r>
          </a:p>
          <a:p>
            <a:pPr marL="0" indent="0">
              <a:lnSpc>
                <a:spcPct val="150000"/>
              </a:lnSpc>
              <a:spcBef>
                <a:spcPts val="0"/>
              </a:spcBef>
              <a:buClrTx/>
              <a:buFont typeface="Arial" panose="020B0604020202020204" pitchFamily="34" charset="0"/>
              <a:buNone/>
            </a:pPr>
            <a:endParaRPr lang="en-US" sz="1800" b="1" dirty="0"/>
          </a:p>
          <a:p>
            <a:pPr marL="0" indent="0">
              <a:lnSpc>
                <a:spcPct val="150000"/>
              </a:lnSpc>
              <a:spcBef>
                <a:spcPts val="0"/>
              </a:spcBef>
              <a:buClrTx/>
              <a:buFont typeface="Arial" panose="020B0604020202020204" pitchFamily="34" charset="0"/>
              <a:buNone/>
            </a:pPr>
            <a:r>
              <a:rPr lang="en-US" sz="1800" b="1" dirty="0"/>
              <a:t>Thyroid Problems</a:t>
            </a:r>
          </a:p>
          <a:p>
            <a:pPr>
              <a:lnSpc>
                <a:spcPct val="150000"/>
              </a:lnSpc>
              <a:spcBef>
                <a:spcPts val="0"/>
              </a:spcBef>
              <a:buClrTx/>
            </a:pPr>
            <a:r>
              <a:rPr lang="en-US" sz="1800" dirty="0"/>
              <a:t>Hypothyroidism</a:t>
            </a:r>
          </a:p>
          <a:p>
            <a:pPr marL="0" indent="0">
              <a:lnSpc>
                <a:spcPct val="150000"/>
              </a:lnSpc>
              <a:spcBef>
                <a:spcPts val="0"/>
              </a:spcBef>
              <a:buClrTx/>
              <a:buNone/>
            </a:pPr>
            <a:endParaRPr lang="en-US" sz="2000" dirty="0"/>
          </a:p>
        </p:txBody>
      </p:sp>
      <p:sp>
        <p:nvSpPr>
          <p:cNvPr id="4" name="TextBox 3">
            <a:extLst>
              <a:ext uri="{FF2B5EF4-FFF2-40B4-BE49-F238E27FC236}">
                <a16:creationId xmlns:a16="http://schemas.microsoft.com/office/drawing/2014/main" id="{2C79C12A-7F15-477C-BDDE-C15EE66CED01}"/>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3246631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0" y="273844"/>
            <a:ext cx="8903368" cy="994172"/>
          </a:xfrm>
        </p:spPr>
        <p:txBody>
          <a:bodyPr>
            <a:noAutofit/>
          </a:bodyPr>
          <a:lstStyle/>
          <a:p>
            <a:r>
              <a:rPr lang="en-US" sz="3600" dirty="0"/>
              <a:t>Characteristics and Co-occurring conditions 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732559" y="1268016"/>
            <a:ext cx="3943350" cy="3263504"/>
          </a:xfrm>
        </p:spPr>
        <p:txBody>
          <a:bodyPr>
            <a:normAutofit/>
          </a:bodyPr>
          <a:lstStyle/>
          <a:p>
            <a:pPr marL="0" indent="0">
              <a:lnSpc>
                <a:spcPct val="150000"/>
              </a:lnSpc>
              <a:spcBef>
                <a:spcPts val="0"/>
              </a:spcBef>
              <a:buNone/>
            </a:pPr>
            <a:r>
              <a:rPr lang="en-US" sz="2000" b="1" dirty="0"/>
              <a:t>Behavioral Problems</a:t>
            </a:r>
          </a:p>
          <a:p>
            <a:pPr marL="457200" lvl="0" indent="-298450" algn="l" rtl="0">
              <a:lnSpc>
                <a:spcPct val="150000"/>
              </a:lnSpc>
              <a:spcBef>
                <a:spcPts val="0"/>
              </a:spcBef>
              <a:buSzPct val="101000"/>
            </a:pPr>
            <a:r>
              <a:rPr lang="en-US" sz="2000" dirty="0"/>
              <a:t>Self-injuring behavior</a:t>
            </a:r>
          </a:p>
          <a:p>
            <a:pPr marL="457200" lvl="0" indent="-298450" algn="l" rtl="0">
              <a:lnSpc>
                <a:spcPct val="150000"/>
              </a:lnSpc>
              <a:spcBef>
                <a:spcPts val="0"/>
              </a:spcBef>
              <a:buSzPct val="101000"/>
            </a:pPr>
            <a:r>
              <a:rPr lang="en-US" sz="2000" dirty="0"/>
              <a:t>Banging or throwing objects</a:t>
            </a:r>
          </a:p>
          <a:p>
            <a:pPr marL="457200" lvl="0" indent="-298450" algn="l" rtl="0">
              <a:lnSpc>
                <a:spcPct val="150000"/>
              </a:lnSpc>
              <a:spcBef>
                <a:spcPts val="0"/>
              </a:spcBef>
              <a:buSzPct val="101000"/>
            </a:pPr>
            <a:r>
              <a:rPr lang="en-US" sz="2000" dirty="0"/>
              <a:t>Screaming episodes</a:t>
            </a:r>
          </a:p>
        </p:txBody>
      </p:sp>
      <p:sp>
        <p:nvSpPr>
          <p:cNvPr id="6" name="Content Placeholder 2">
            <a:extLst>
              <a:ext uri="{FF2B5EF4-FFF2-40B4-BE49-F238E27FC236}">
                <a16:creationId xmlns:a16="http://schemas.microsoft.com/office/drawing/2014/main" id="{060DEA0B-E3E4-479F-B141-8E1061017EE1}"/>
              </a:ext>
            </a:extLst>
          </p:cNvPr>
          <p:cNvSpPr txBox="1">
            <a:spLocks/>
          </p:cNvSpPr>
          <p:nvPr/>
        </p:nvSpPr>
        <p:spPr>
          <a:xfrm>
            <a:off x="4675909" y="1165763"/>
            <a:ext cx="3943350" cy="3263504"/>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2000" b="1" dirty="0"/>
              <a:t>Rare Complications</a:t>
            </a:r>
          </a:p>
          <a:p>
            <a:pPr marL="457200" lvl="0" indent="-298450" algn="l" rtl="0">
              <a:lnSpc>
                <a:spcPct val="150000"/>
              </a:lnSpc>
              <a:spcBef>
                <a:spcPts val="0"/>
              </a:spcBef>
              <a:spcAft>
                <a:spcPts val="0"/>
              </a:spcAft>
              <a:buSzPct val="105000"/>
            </a:pPr>
            <a:r>
              <a:rPr lang="en-US" sz="2000" dirty="0"/>
              <a:t>Early onset of puberty (precocious puberty)</a:t>
            </a:r>
          </a:p>
          <a:p>
            <a:pPr marL="457200" lvl="0" indent="-298450" algn="l" rtl="0">
              <a:lnSpc>
                <a:spcPct val="150000"/>
              </a:lnSpc>
              <a:spcBef>
                <a:spcPts val="0"/>
              </a:spcBef>
              <a:spcAft>
                <a:spcPts val="0"/>
              </a:spcAft>
              <a:buSzPct val="105000"/>
            </a:pPr>
            <a:r>
              <a:rPr lang="en-US" sz="2000" dirty="0"/>
              <a:t>Scoliosis and other vertebral abnormalities</a:t>
            </a:r>
          </a:p>
          <a:p>
            <a:pPr marL="457200" lvl="0" indent="-298450" algn="l" rtl="0">
              <a:lnSpc>
                <a:spcPct val="150000"/>
              </a:lnSpc>
              <a:spcBef>
                <a:spcPts val="0"/>
              </a:spcBef>
              <a:spcAft>
                <a:spcPts val="0"/>
              </a:spcAft>
              <a:buSzPct val="105000"/>
            </a:pPr>
            <a:r>
              <a:rPr lang="en-US" sz="2000" dirty="0"/>
              <a:t>Cryptorchidism </a:t>
            </a:r>
          </a:p>
          <a:p>
            <a:pPr marL="457200" lvl="0" indent="-298450" algn="l" rtl="0">
              <a:lnSpc>
                <a:spcPct val="150000"/>
              </a:lnSpc>
              <a:spcBef>
                <a:spcPts val="0"/>
              </a:spcBef>
              <a:spcAft>
                <a:spcPts val="0"/>
              </a:spcAft>
              <a:buSzPct val="105000"/>
            </a:pPr>
            <a:r>
              <a:rPr lang="en-US" sz="2000" dirty="0"/>
              <a:t>Neuroblastoma</a:t>
            </a:r>
          </a:p>
        </p:txBody>
      </p:sp>
      <p:sp>
        <p:nvSpPr>
          <p:cNvPr id="4" name="TextBox 3">
            <a:extLst>
              <a:ext uri="{FF2B5EF4-FFF2-40B4-BE49-F238E27FC236}">
                <a16:creationId xmlns:a16="http://schemas.microsoft.com/office/drawing/2014/main" id="{2C79C12A-7F15-477C-BDDE-C15EE66CED01}"/>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1775486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A461D1-BFBB-4B3A-A130-E027BE2B3B82}"/>
              </a:ext>
            </a:extLst>
          </p:cNvPr>
          <p:cNvSpPr>
            <a:spLocks noGrp="1"/>
          </p:cNvSpPr>
          <p:nvPr>
            <p:ph type="title"/>
          </p:nvPr>
        </p:nvSpPr>
        <p:spPr>
          <a:xfrm>
            <a:off x="623888" y="1282305"/>
            <a:ext cx="7886700" cy="1568472"/>
          </a:xfrm>
        </p:spPr>
        <p:txBody>
          <a:bodyPr/>
          <a:lstStyle/>
          <a:p>
            <a:pPr algn="ctr"/>
            <a:r>
              <a:rPr lang="en-US" dirty="0">
                <a:solidFill>
                  <a:schemeClr val="tx1">
                    <a:lumMod val="95000"/>
                    <a:lumOff val="5000"/>
                  </a:schemeClr>
                </a:solidFill>
              </a:rPr>
              <a:t>Other Chromosome Deletion Disorders</a:t>
            </a:r>
          </a:p>
        </p:txBody>
      </p:sp>
    </p:spTree>
    <p:custDataLst>
      <p:tags r:id="rId1"/>
    </p:custDataLst>
    <p:extLst>
      <p:ext uri="{BB962C8B-B14F-4D97-AF65-F5344CB8AC3E}">
        <p14:creationId xmlns:p14="http://schemas.microsoft.com/office/powerpoint/2010/main" val="188181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7" name="Google Shape;147;p28"/>
          <p:cNvSpPr txBox="1">
            <a:spLocks noGrp="1"/>
          </p:cNvSpPr>
          <p:nvPr>
            <p:ph type="body" idx="4294967295"/>
          </p:nvPr>
        </p:nvSpPr>
        <p:spPr>
          <a:xfrm>
            <a:off x="304800" y="1019364"/>
            <a:ext cx="8582526" cy="3523922"/>
          </a:xfrm>
          <a:prstGeom prst="rect">
            <a:avLst/>
          </a:prstGeom>
        </p:spPr>
        <p:txBody>
          <a:bodyPr spcFirstLastPara="1" wrap="square" lIns="91425" tIns="91425" rIns="91425" bIns="91425" numCol="2" anchor="t" anchorCtr="0">
            <a:noAutofit/>
          </a:bodyPr>
          <a:lstStyle/>
          <a:p>
            <a:pPr marL="139700" lvl="0" indent="0" algn="l" rtl="0">
              <a:lnSpc>
                <a:spcPct val="150000"/>
              </a:lnSpc>
              <a:spcBef>
                <a:spcPts val="0"/>
              </a:spcBef>
              <a:buClr>
                <a:srgbClr val="333333"/>
              </a:buClr>
              <a:buSzPts val="1400"/>
              <a:buNone/>
            </a:pPr>
            <a:r>
              <a:rPr lang="en" sz="1800" b="1" dirty="0">
                <a:highlight>
                  <a:srgbClr val="FFFFFF"/>
                </a:highlight>
              </a:rPr>
              <a:t>Angelman syndrome (AS)</a:t>
            </a:r>
          </a:p>
          <a:p>
            <a:pPr marL="425450" indent="-285750">
              <a:lnSpc>
                <a:spcPct val="150000"/>
              </a:lnSpc>
              <a:spcBef>
                <a:spcPts val="0"/>
              </a:spcBef>
              <a:buClr>
                <a:srgbClr val="333333"/>
              </a:buClr>
              <a:buSzPct val="100000"/>
            </a:pPr>
            <a:r>
              <a:rPr lang="en" sz="1800" dirty="0">
                <a:highlight>
                  <a:srgbClr val="FFFFFF"/>
                </a:highlight>
              </a:rPr>
              <a:t>loss of function of the UBE3A gene in the 15th chromosome derived from the mother.</a:t>
            </a:r>
          </a:p>
          <a:p>
            <a:pPr marL="425450" indent="-285750">
              <a:lnSpc>
                <a:spcPct val="150000"/>
              </a:lnSpc>
              <a:spcBef>
                <a:spcPts val="0"/>
              </a:spcBef>
              <a:buClr>
                <a:srgbClr val="333333"/>
              </a:buClr>
              <a:buSzPct val="100000"/>
            </a:pPr>
            <a:r>
              <a:rPr lang="en" sz="1800" dirty="0">
                <a:highlight>
                  <a:srgbClr val="FFFFFF"/>
                </a:highlight>
              </a:rPr>
              <a:t>Shares symptoms and characteristics with other disorders including autism, cerebral palsy and Prader-Willi syndrome</a:t>
            </a:r>
          </a:p>
          <a:p>
            <a:pPr marL="139700" lvl="0" indent="0" algn="l" rtl="0">
              <a:lnSpc>
                <a:spcPct val="150000"/>
              </a:lnSpc>
              <a:spcBef>
                <a:spcPts val="0"/>
              </a:spcBef>
              <a:buClr>
                <a:srgbClr val="333333"/>
              </a:buClr>
              <a:buSzPts val="1400"/>
              <a:buNone/>
            </a:pPr>
            <a:r>
              <a:rPr lang="en" sz="1800" b="1" dirty="0">
                <a:highlight>
                  <a:srgbClr val="FFFFFF"/>
                </a:highlight>
              </a:rPr>
              <a:t>Prader-Willi syndrome</a:t>
            </a:r>
          </a:p>
          <a:p>
            <a:pPr marL="457200" lvl="0" indent="-317500" algn="l" rtl="0">
              <a:lnSpc>
                <a:spcPct val="150000"/>
              </a:lnSpc>
              <a:spcBef>
                <a:spcPts val="0"/>
              </a:spcBef>
              <a:buClr>
                <a:srgbClr val="333333"/>
              </a:buClr>
              <a:buSzPts val="1400"/>
            </a:pPr>
            <a:r>
              <a:rPr lang="en-US" sz="1800" dirty="0"/>
              <a:t>Abnormality on chromosome 15</a:t>
            </a:r>
          </a:p>
          <a:p>
            <a:pPr marL="457200" lvl="0" indent="-317500" algn="l" rtl="0">
              <a:lnSpc>
                <a:spcPct val="150000"/>
              </a:lnSpc>
              <a:spcBef>
                <a:spcPts val="0"/>
              </a:spcBef>
              <a:buClr>
                <a:srgbClr val="333333"/>
              </a:buClr>
              <a:buSzPts val="1400"/>
            </a:pPr>
            <a:r>
              <a:rPr lang="en-US" sz="1800" dirty="0"/>
              <a:t>Three (3) distinct abnormalities</a:t>
            </a:r>
          </a:p>
          <a:p>
            <a:pPr marL="425450" indent="-285750">
              <a:lnSpc>
                <a:spcPct val="150000"/>
              </a:lnSpc>
              <a:spcBef>
                <a:spcPts val="0"/>
              </a:spcBef>
              <a:buClr>
                <a:srgbClr val="333333"/>
              </a:buClr>
              <a:buSzPts val="1400"/>
            </a:pPr>
            <a:r>
              <a:rPr lang="en-US" sz="1800" dirty="0"/>
              <a:t>Most common genetic cause of life-threatening childhood obesity</a:t>
            </a:r>
          </a:p>
          <a:p>
            <a:pPr marL="425450" indent="-285750">
              <a:spcBef>
                <a:spcPts val="600"/>
              </a:spcBef>
              <a:buClr>
                <a:srgbClr val="333333"/>
              </a:buClr>
              <a:buSzPts val="1400"/>
            </a:pPr>
            <a:endParaRPr sz="1800" b="1" dirty="0">
              <a:highlight>
                <a:srgbClr val="FFFFFF"/>
              </a:highlight>
            </a:endParaRPr>
          </a:p>
        </p:txBody>
      </p:sp>
      <p:sp>
        <p:nvSpPr>
          <p:cNvPr id="146" name="Google Shape;146;p2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Other Chromosome Disorders</a:t>
            </a:r>
            <a:endParaRPr sz="3600" dirty="0"/>
          </a:p>
        </p:txBody>
      </p:sp>
      <p:sp>
        <p:nvSpPr>
          <p:cNvPr id="2" name="TextBox 1">
            <a:extLst>
              <a:ext uri="{FF2B5EF4-FFF2-40B4-BE49-F238E27FC236}">
                <a16:creationId xmlns:a16="http://schemas.microsoft.com/office/drawing/2014/main" id="{478B8412-CD1E-406A-AAD2-535928D4EF87}"/>
              </a:ext>
            </a:extLst>
          </p:cNvPr>
          <p:cNvSpPr txBox="1"/>
          <p:nvPr/>
        </p:nvSpPr>
        <p:spPr>
          <a:xfrm>
            <a:off x="3577389" y="4235509"/>
            <a:ext cx="5566611" cy="307777"/>
          </a:xfrm>
          <a:prstGeom prst="rect">
            <a:avLst/>
          </a:prstGeom>
          <a:noFill/>
        </p:spPr>
        <p:txBody>
          <a:bodyPr wrap="square" rtlCol="0">
            <a:spAutoFit/>
          </a:bodyPr>
          <a:lstStyle/>
          <a:p>
            <a:r>
              <a:rPr lang="en-US" dirty="0">
                <a:latin typeface="+mn-lt"/>
              </a:rPr>
              <a:t>(Angelman Syndrome Foundation; Prader-Willi Syndrome Association)</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4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Case studies &amp; discussion</a:t>
            </a:r>
            <a:endParaRPr sz="3600" dirty="0"/>
          </a:p>
        </p:txBody>
      </p:sp>
      <p:sp>
        <p:nvSpPr>
          <p:cNvPr id="220" name="Google Shape;220;p40"/>
          <p:cNvSpPr txBox="1">
            <a:spLocks noGrp="1"/>
          </p:cNvSpPr>
          <p:nvPr>
            <p:ph type="body" idx="4294967295"/>
          </p:nvPr>
        </p:nvSpPr>
        <p:spPr>
          <a:xfrm>
            <a:off x="834190" y="1164509"/>
            <a:ext cx="7036468" cy="3262312"/>
          </a:xfrm>
          <a:prstGeom prst="rect">
            <a:avLst/>
          </a:prstGeom>
        </p:spPr>
        <p:txBody>
          <a:bodyPr spcFirstLastPara="1" wrap="square" lIns="91425" tIns="91425" rIns="91425" bIns="91425" anchor="t" anchorCtr="0">
            <a:noAutofit/>
          </a:bodyPr>
          <a:lstStyle/>
          <a:p>
            <a:pPr marL="457200" lvl="0" indent="-457200" algn="l" rtl="0">
              <a:lnSpc>
                <a:spcPct val="150000"/>
              </a:lnSpc>
              <a:spcBef>
                <a:spcPts val="0"/>
              </a:spcBef>
              <a:spcAft>
                <a:spcPts val="1200"/>
              </a:spcAft>
              <a:buFont typeface="+mj-lt"/>
              <a:buAutoNum type="arabicPeriod"/>
            </a:pPr>
            <a:r>
              <a:rPr lang="en-US" dirty="0">
                <a:hlinkClick r:id="rId4"/>
              </a:rPr>
              <a:t>22q11.2 Deletion Syndrome: Jasmine's Story</a:t>
            </a:r>
            <a:endParaRPr lang="en-US" dirty="0"/>
          </a:p>
          <a:p>
            <a:pPr marL="457200" lvl="0" indent="-457200" algn="l" rtl="0">
              <a:lnSpc>
                <a:spcPct val="150000"/>
              </a:lnSpc>
              <a:spcBef>
                <a:spcPts val="0"/>
              </a:spcBef>
              <a:spcAft>
                <a:spcPts val="1200"/>
              </a:spcAft>
              <a:buFont typeface="+mj-lt"/>
              <a:buAutoNum type="arabicPeriod"/>
            </a:pPr>
            <a:r>
              <a:rPr lang="en-US" dirty="0">
                <a:hlinkClick r:id="rId5"/>
              </a:rPr>
              <a:t>22q Deletion Syndrome: Amirah's Story</a:t>
            </a:r>
            <a:endParaRPr dirty="0"/>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References</a:t>
            </a:r>
            <a:endParaRPr sz="3600" dirty="0"/>
          </a:p>
        </p:txBody>
      </p:sp>
      <p:sp>
        <p:nvSpPr>
          <p:cNvPr id="261" name="Google Shape;261;p46"/>
          <p:cNvSpPr txBox="1">
            <a:spLocks noGrp="1"/>
          </p:cNvSpPr>
          <p:nvPr>
            <p:ph idx="1"/>
          </p:nvPr>
        </p:nvSpPr>
        <p:spPr>
          <a:xfrm>
            <a:off x="628650" y="1369219"/>
            <a:ext cx="7376361" cy="3263504"/>
          </a:xfrm>
          <a:prstGeom prst="rect">
            <a:avLst/>
          </a:prstGeom>
        </p:spPr>
        <p:txBody>
          <a:bodyPr spcFirstLastPara="1" wrap="square" lIns="91425" tIns="91425" rIns="91425" bIns="91425" anchor="t" anchorCtr="0">
            <a:noAutofit/>
          </a:bodyPr>
          <a:lstStyle/>
          <a:p>
            <a:pPr marL="457200" lvl="0" indent="-457200" algn="l" rtl="0">
              <a:lnSpc>
                <a:spcPct val="108000"/>
              </a:lnSpc>
              <a:spcBef>
                <a:spcPts val="0"/>
              </a:spcBef>
              <a:spcAft>
                <a:spcPts val="1200"/>
              </a:spcAft>
              <a:buClr>
                <a:schemeClr val="dk1"/>
              </a:buClr>
              <a:buSzPts val="1100"/>
              <a:buFont typeface="Arial"/>
              <a:buNone/>
            </a:pPr>
            <a:r>
              <a:rPr lang="en" sz="1600" dirty="0"/>
              <a:t>Batshaw, M. L., Roizen, N. J., &amp; Pellegrino, L. (2019). </a:t>
            </a:r>
            <a:r>
              <a:rPr lang="en" sz="1600" i="1" dirty="0"/>
              <a:t>Children with disabilities </a:t>
            </a:r>
            <a:r>
              <a:rPr lang="en" sz="1600" dirty="0"/>
              <a:t>(8th ed.). Paul H. Brookes.</a:t>
            </a:r>
          </a:p>
          <a:p>
            <a:pPr marL="457200" lvl="0" indent="-457200" algn="l" rtl="0">
              <a:lnSpc>
                <a:spcPct val="108000"/>
              </a:lnSpc>
              <a:spcBef>
                <a:spcPts val="0"/>
              </a:spcBef>
              <a:spcAft>
                <a:spcPts val="1200"/>
              </a:spcAft>
              <a:buClr>
                <a:schemeClr val="dk1"/>
              </a:buClr>
              <a:buSzPts val="1100"/>
              <a:buFont typeface="Arial"/>
              <a:buNone/>
            </a:pPr>
            <a:r>
              <a:rPr lang="en" sz="1600" dirty="0">
                <a:highlight>
                  <a:srgbClr val="FFFFFF"/>
                </a:highlight>
              </a:rPr>
              <a:t>McKinlay Gardner, R. J., Sutherland, G. R., &amp; Gardner, L. G. (2012). </a:t>
            </a:r>
            <a:r>
              <a:rPr lang="en" sz="1600" i="1" dirty="0">
                <a:highlight>
                  <a:srgbClr val="FFFFFF"/>
                </a:highlight>
              </a:rPr>
              <a:t>Chromosome abnormalities and genetic counseling (</a:t>
            </a:r>
            <a:r>
              <a:rPr lang="en" sz="1600" dirty="0">
                <a:highlight>
                  <a:srgbClr val="FFFFFF"/>
                </a:highlight>
              </a:rPr>
              <a:t>4</a:t>
            </a:r>
            <a:r>
              <a:rPr lang="en" sz="1600" baseline="30000" dirty="0">
                <a:highlight>
                  <a:srgbClr val="FFFFFF"/>
                </a:highlight>
              </a:rPr>
              <a:t>th </a:t>
            </a:r>
            <a:r>
              <a:rPr lang="en" sz="1600" dirty="0">
                <a:highlight>
                  <a:srgbClr val="FFFFFF"/>
                </a:highlight>
              </a:rPr>
              <a:t>ed.)</a:t>
            </a:r>
            <a:r>
              <a:rPr lang="en" sz="1600" i="1" dirty="0">
                <a:highlight>
                  <a:srgbClr val="FFFFFF"/>
                </a:highlight>
              </a:rPr>
              <a:t>. </a:t>
            </a:r>
            <a:r>
              <a:rPr lang="en" sz="1600" dirty="0">
                <a:highlight>
                  <a:srgbClr val="FFFFFF"/>
                </a:highlight>
              </a:rPr>
              <a:t>Oxford University Press.</a:t>
            </a:r>
          </a:p>
          <a:p>
            <a:pPr marL="457200" lvl="0" indent="-457200" algn="l" rtl="0">
              <a:lnSpc>
                <a:spcPct val="108000"/>
              </a:lnSpc>
              <a:spcBef>
                <a:spcPts val="0"/>
              </a:spcBef>
              <a:spcAft>
                <a:spcPts val="0"/>
              </a:spcAft>
              <a:buClr>
                <a:schemeClr val="dk1"/>
              </a:buClr>
              <a:buSzPts val="1100"/>
              <a:buFont typeface="Arial"/>
              <a:buNone/>
            </a:pPr>
            <a:r>
              <a:rPr lang="en-US" sz="1600" dirty="0"/>
              <a:t>Weischenfeldt, J., Symmons, O., Spitz, F., &amp; Korbel, J. O. (2013). Phenotypic impact of genomic structural variation: Insights from and for human disease. </a:t>
            </a:r>
            <a:r>
              <a:rPr lang="en-US" sz="1600" i="1" dirty="0"/>
              <a:t>Nature Reviews. Genetics</a:t>
            </a:r>
            <a:r>
              <a:rPr lang="en-US" sz="1600" dirty="0"/>
              <a:t>, </a:t>
            </a:r>
            <a:r>
              <a:rPr lang="en-US" sz="1600" i="1" dirty="0"/>
              <a:t>14</a:t>
            </a:r>
            <a:r>
              <a:rPr lang="en-US" sz="1600" dirty="0"/>
              <a:t>(2), 125–138. </a:t>
            </a:r>
            <a:r>
              <a:rPr lang="en-US" sz="1600" dirty="0">
                <a:hlinkClick r:id="rId4"/>
              </a:rPr>
              <a:t>https://doi.org/10.1038/nrg3373</a:t>
            </a:r>
            <a:r>
              <a:rPr lang="en-US" sz="1600" dirty="0"/>
              <a:t> </a:t>
            </a:r>
            <a:endParaRPr sz="1600"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635BED-3AD0-4E0D-80EC-BD7FA282F784}"/>
              </a:ext>
            </a:extLst>
          </p:cNvPr>
          <p:cNvSpPr>
            <a:spLocks noGrp="1"/>
          </p:cNvSpPr>
          <p:nvPr>
            <p:ph type="title"/>
          </p:nvPr>
        </p:nvSpPr>
        <p:spPr/>
        <p:txBody>
          <a:bodyPr/>
          <a:lstStyle/>
          <a:p>
            <a:r>
              <a:rPr lang="en-US" dirty="0"/>
              <a:t>Resources I</a:t>
            </a:r>
          </a:p>
        </p:txBody>
      </p:sp>
      <p:sp>
        <p:nvSpPr>
          <p:cNvPr id="2" name="Content Placeholder 1">
            <a:extLst>
              <a:ext uri="{FF2B5EF4-FFF2-40B4-BE49-F238E27FC236}">
                <a16:creationId xmlns:a16="http://schemas.microsoft.com/office/drawing/2014/main" id="{4AFC99CC-0D88-4994-9466-8C12B076804C}"/>
              </a:ext>
            </a:extLst>
          </p:cNvPr>
          <p:cNvSpPr>
            <a:spLocks noGrp="1"/>
          </p:cNvSpPr>
          <p:nvPr>
            <p:ph idx="1"/>
          </p:nvPr>
        </p:nvSpPr>
        <p:spPr/>
        <p:txBody>
          <a:bodyPr/>
          <a:lstStyle/>
          <a:p>
            <a:pPr>
              <a:lnSpc>
                <a:spcPct val="150000"/>
              </a:lnSpc>
              <a:spcBef>
                <a:spcPts val="0"/>
              </a:spcBef>
              <a:buClr>
                <a:schemeClr val="tx1">
                  <a:lumMod val="95000"/>
                  <a:lumOff val="5000"/>
                </a:schemeClr>
              </a:buClr>
            </a:pPr>
            <a:r>
              <a:rPr lang="en-US" sz="1800" u="sng" dirty="0">
                <a:solidFill>
                  <a:srgbClr val="0563C1"/>
                </a:solidFill>
                <a:hlinkClick r:id="rId3">
                  <a:extLst>
                    <a:ext uri="{A12FA001-AC4F-418D-AE19-62706E023703}">
                      <ahyp:hlinkClr xmlns:ahyp="http://schemas.microsoft.com/office/drawing/2018/hyperlinkcolor" val="tx"/>
                    </a:ext>
                  </a:extLst>
                </a:hlinkClick>
              </a:rPr>
              <a:t>CEC </a:t>
            </a:r>
            <a:r>
              <a:rPr lang="en-US" sz="1800" u="sng" dirty="0">
                <a:solidFill>
                  <a:schemeClr val="accent1">
                    <a:lumMod val="75000"/>
                  </a:schemeClr>
                </a:solidFill>
                <a:hlinkClick r:id="rId3">
                  <a:extLst>
                    <a:ext uri="{A12FA001-AC4F-418D-AE19-62706E023703}">
                      <ahyp:hlinkClr xmlns:ahyp="http://schemas.microsoft.com/office/drawing/2018/hyperlinkcolor" val="tx"/>
                    </a:ext>
                  </a:extLst>
                </a:hlinkClick>
              </a:rPr>
              <a:t>Initial Practice-Based Professional Preparation Standards for EI/ECSE (2020)</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Standards and supporting resources</a:t>
            </a: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4">
                  <a:extLst>
                    <a:ext uri="{A12FA001-AC4F-418D-AE19-62706E023703}">
                      <ahyp:hlinkClr xmlns:ahyp="http://schemas.microsoft.com/office/drawing/2018/hyperlinkcolor" val="tx"/>
                    </a:ext>
                  </a:extLst>
                </a:hlinkClick>
              </a:rPr>
              <a:t>Center </a:t>
            </a:r>
            <a:r>
              <a:rPr lang="en-US" sz="1800" u="sng" dirty="0">
                <a:solidFill>
                  <a:schemeClr val="accent1">
                    <a:lumMod val="75000"/>
                  </a:schemeClr>
                </a:solidFill>
                <a:hlinkClick r:id="rId4">
                  <a:extLst>
                    <a:ext uri="{A12FA001-AC4F-418D-AE19-62706E023703}">
                      <ahyp:hlinkClr xmlns:ahyp="http://schemas.microsoft.com/office/drawing/2018/hyperlinkcolor" val="tx"/>
                    </a:ext>
                  </a:extLst>
                </a:hlinkClick>
              </a:rPr>
              <a:t>for Parent Information and Resources</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Family-friendly materials and resources</a:t>
            </a:r>
            <a:endParaRPr lang="en-US" u="sng" dirty="0">
              <a:solidFill>
                <a:schemeClr val="accent1">
                  <a:lumMod val="75000"/>
                </a:schemeClr>
              </a:solidFill>
            </a:endParaRP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5">
                  <a:extLst>
                    <a:ext uri="{A12FA001-AC4F-418D-AE19-62706E023703}">
                      <ahyp:hlinkClr xmlns:ahyp="http://schemas.microsoft.com/office/drawing/2018/hyperlinkcolor" val="tx"/>
                    </a:ext>
                  </a:extLst>
                </a:hlinkClick>
              </a:rPr>
              <a:t>Early </a:t>
            </a:r>
            <a:r>
              <a:rPr lang="en-US" sz="1800" u="sng" dirty="0">
                <a:solidFill>
                  <a:schemeClr val="accent1">
                    <a:lumMod val="75000"/>
                  </a:schemeClr>
                </a:solidFill>
                <a:hlinkClick r:id="rId5">
                  <a:extLst>
                    <a:ext uri="{A12FA001-AC4F-418D-AE19-62706E023703}">
                      <ahyp:hlinkClr xmlns:ahyp="http://schemas.microsoft.com/office/drawing/2018/hyperlinkcolor" val="tx"/>
                    </a:ext>
                  </a:extLst>
                </a:hlinkClick>
              </a:rPr>
              <a:t>Childhood Recommended Practices Modules</a:t>
            </a:r>
            <a:r>
              <a:rPr lang="en-US" sz="1800" u="sng" dirty="0">
                <a:solidFill>
                  <a:schemeClr val="accent1">
                    <a:lumMod val="75000"/>
                  </a:schemeClr>
                </a:solidFill>
              </a:rPr>
              <a:t> (Module 1)</a:t>
            </a:r>
            <a:r>
              <a:rPr lang="en-US" sz="1800" dirty="0"/>
              <a:t> </a:t>
            </a:r>
          </a:p>
          <a:p>
            <a:pPr lvl="1">
              <a:lnSpc>
                <a:spcPct val="150000"/>
              </a:lnSpc>
              <a:spcBef>
                <a:spcPts val="0"/>
              </a:spcBef>
              <a:buClr>
                <a:schemeClr val="tx1">
                  <a:lumMod val="95000"/>
                  <a:lumOff val="5000"/>
                </a:schemeClr>
              </a:buClr>
              <a:buFont typeface="Arial" panose="020B0604020202020204" pitchFamily="34" charset="0"/>
              <a:buChar char="•"/>
            </a:pPr>
            <a:r>
              <a:rPr lang="en-US" dirty="0"/>
              <a:t>A module to support understanding of children’s learning and development</a:t>
            </a:r>
          </a:p>
          <a:p>
            <a:endParaRPr lang="en-US" dirty="0"/>
          </a:p>
        </p:txBody>
      </p:sp>
    </p:spTree>
    <p:custDataLst>
      <p:tags r:id="rId1"/>
    </p:custDataLst>
    <p:extLst>
      <p:ext uri="{BB962C8B-B14F-4D97-AF65-F5344CB8AC3E}">
        <p14:creationId xmlns:p14="http://schemas.microsoft.com/office/powerpoint/2010/main" val="1308806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1" name="Google Shape;61;p14"/>
          <p:cNvSpPr txBox="1">
            <a:spLocks noGrp="1"/>
          </p:cNvSpPr>
          <p:nvPr>
            <p:ph idx="1"/>
          </p:nvPr>
        </p:nvSpPr>
        <p:spPr>
          <a:xfrm>
            <a:off x="628650" y="1209256"/>
            <a:ext cx="7886700" cy="3263504"/>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buNone/>
            </a:pPr>
            <a:r>
              <a:rPr lang="en" sz="2000" dirty="0">
                <a:solidFill>
                  <a:schemeClr val="tx1">
                    <a:lumMod val="95000"/>
                    <a:lumOff val="5000"/>
                  </a:schemeClr>
                </a:solidFill>
              </a:rPr>
              <a:t>This presentation will answer the following questions:</a:t>
            </a:r>
          </a:p>
          <a:p>
            <a:pPr>
              <a:lnSpc>
                <a:spcPct val="150000"/>
              </a:lnSpc>
              <a:spcBef>
                <a:spcPts val="0"/>
              </a:spcBef>
            </a:pPr>
            <a:r>
              <a:rPr lang="en" sz="2000" dirty="0">
                <a:solidFill>
                  <a:schemeClr val="tx1">
                    <a:lumMod val="95000"/>
                    <a:lumOff val="5000"/>
                  </a:schemeClr>
                </a:solidFill>
              </a:rPr>
              <a:t>What is a chromosome deletion?</a:t>
            </a:r>
          </a:p>
          <a:p>
            <a:pPr>
              <a:lnSpc>
                <a:spcPct val="150000"/>
              </a:lnSpc>
              <a:spcBef>
                <a:spcPts val="0"/>
              </a:spcBef>
            </a:pPr>
            <a:r>
              <a:rPr lang="en" sz="2000" dirty="0">
                <a:solidFill>
                  <a:schemeClr val="tx1">
                    <a:lumMod val="95000"/>
                    <a:lumOff val="5000"/>
                  </a:schemeClr>
                </a:solidFill>
              </a:rPr>
              <a:t>What are traits that chromosomal deletions have in common? </a:t>
            </a:r>
            <a:endParaRPr sz="2000" dirty="0">
              <a:solidFill>
                <a:schemeClr val="tx1">
                  <a:lumMod val="95000"/>
                  <a:lumOff val="5000"/>
                </a:schemeClr>
              </a:solidFill>
            </a:endParaRPr>
          </a:p>
          <a:p>
            <a:pPr>
              <a:lnSpc>
                <a:spcPct val="150000"/>
              </a:lnSpc>
              <a:spcBef>
                <a:spcPts val="0"/>
              </a:spcBef>
            </a:pPr>
            <a:r>
              <a:rPr lang="en" sz="2000" dirty="0">
                <a:solidFill>
                  <a:schemeClr val="tx1">
                    <a:lumMod val="95000"/>
                    <a:lumOff val="5000"/>
                  </a:schemeClr>
                </a:solidFill>
              </a:rPr>
              <a:t>What are some accompanying conditions children with chromosomal deletions can exhibit?</a:t>
            </a:r>
          </a:p>
          <a:p>
            <a:pPr>
              <a:lnSpc>
                <a:spcPct val="150000"/>
              </a:lnSpc>
              <a:spcBef>
                <a:spcPts val="0"/>
              </a:spcBef>
            </a:pPr>
            <a:r>
              <a:rPr lang="en" sz="2000" dirty="0">
                <a:solidFill>
                  <a:schemeClr val="tx1">
                    <a:lumMod val="95000"/>
                    <a:lumOff val="5000"/>
                  </a:schemeClr>
                </a:solidFill>
              </a:rPr>
              <a:t>What are some lifelong ramifications from having a chromosomal deletion?</a:t>
            </a:r>
            <a:endParaRPr sz="2000" dirty="0">
              <a:solidFill>
                <a:schemeClr val="tx1">
                  <a:lumMod val="95000"/>
                  <a:lumOff val="5000"/>
                </a:schemeClr>
              </a:solidFill>
            </a:endParaRPr>
          </a:p>
        </p:txBody>
      </p:sp>
      <p:sp>
        <p:nvSpPr>
          <p:cNvPr id="60" name="Google Shape;60;p14"/>
          <p:cNvSpPr txBox="1">
            <a:spLocks noGrp="1"/>
          </p:cNvSpPr>
          <p:nvPr>
            <p:ph type="title"/>
          </p:nvPr>
        </p:nvSpPr>
        <p:spPr>
          <a:prstGeom prst="rect">
            <a:avLst/>
          </a:prstGeom>
        </p:spPr>
        <p:txBody>
          <a:bodyPr spcFirstLastPara="1" wrap="square" lIns="91425" tIns="91425" rIns="91425" bIns="91425" anchor="t" anchorCtr="0">
            <a:noAutofit/>
          </a:bodyPr>
          <a:lstStyle/>
          <a:p>
            <a:pPr lvl="0" algn="ctr" rtl="0">
              <a:spcBef>
                <a:spcPts val="0"/>
              </a:spcBef>
              <a:spcAft>
                <a:spcPts val="0"/>
              </a:spcAft>
              <a:buNone/>
            </a:pPr>
            <a:r>
              <a:rPr lang="en" sz="3600" dirty="0"/>
              <a:t>Purpose</a:t>
            </a:r>
            <a:endParaRPr sz="3600"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7" name="Google Shape;267;p47"/>
          <p:cNvSpPr txBox="1">
            <a:spLocks noGrp="1"/>
          </p:cNvSpPr>
          <p:nvPr>
            <p:ph idx="1"/>
          </p:nvPr>
        </p:nvSpPr>
        <p:spPr>
          <a:xfrm>
            <a:off x="192505" y="850232"/>
            <a:ext cx="8791073" cy="3353270"/>
          </a:xfrm>
          <a:prstGeom prst="rect">
            <a:avLst/>
          </a:prstGeom>
        </p:spPr>
        <p:txBody>
          <a:bodyPr spcFirstLastPara="1" wrap="square" lIns="91425" tIns="91425" rIns="91425" bIns="91425" numCol="2" anchor="t" anchorCtr="0">
            <a:noAutofit/>
          </a:bodyPr>
          <a:lstStyle/>
          <a:p>
            <a:pPr marL="468630" indent="-285750">
              <a:lnSpc>
                <a:spcPct val="150000"/>
              </a:lnSpc>
              <a:spcBef>
                <a:spcPts val="0"/>
              </a:spcBef>
              <a:buClr>
                <a:schemeClr val="dk1"/>
              </a:buClr>
              <a:buSzPct val="100000"/>
            </a:pPr>
            <a:r>
              <a:rPr lang="en" sz="1400" dirty="0">
                <a:solidFill>
                  <a:schemeClr val="dk1"/>
                </a:solidFill>
              </a:rPr>
              <a:t> </a:t>
            </a:r>
            <a:r>
              <a:rPr lang="en" sz="1600" u="sng" dirty="0">
                <a:solidFill>
                  <a:schemeClr val="accent5"/>
                </a:solidFill>
                <a:hlinkClick r:id="rId4">
                  <a:extLst>
                    <a:ext uri="{A12FA001-AC4F-418D-AE19-62706E023703}">
                      <ahyp:hlinkClr xmlns:ahyp="http://schemas.microsoft.com/office/drawing/2018/hyperlinkcolor" val="tx"/>
                    </a:ext>
                  </a:extLst>
                </a:hlinkClick>
              </a:rPr>
              <a:t>Learn the Signs. Act Early</a:t>
            </a:r>
            <a:endParaRPr lang="en"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CDC’s Developmental Milestone Checklists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Understanding Rare Chromosome and Gene Disorders</a:t>
            </a:r>
            <a:endParaRPr lang="en"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Support for families and professionals</a:t>
            </a:r>
          </a:p>
          <a:p>
            <a:pPr marL="468630" indent="-285750">
              <a:lnSpc>
                <a:spcPct val="150000"/>
              </a:lnSpc>
              <a:spcBef>
                <a:spcPts val="0"/>
              </a:spcBef>
              <a:buClr>
                <a:schemeClr val="dk1"/>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Ip36 Deletion</a:t>
            </a:r>
            <a:endParaRPr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National Center for Advancing Translational Sciences</a:t>
            </a:r>
            <a:endParaRPr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FAQs about Chromosome Disorders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8">
                  <a:extLst>
                    <a:ext uri="{A12FA001-AC4F-418D-AE19-62706E023703}">
                      <ahyp:hlinkClr xmlns:ahyp="http://schemas.microsoft.com/office/drawing/2018/hyperlinkcolor" val="tx"/>
                    </a:ext>
                  </a:extLst>
                </a:hlinkClick>
              </a:rPr>
              <a:t>Prader-Willi Syndrome</a:t>
            </a:r>
            <a:endParaRPr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9">
                  <a:extLst>
                    <a:ext uri="{A12FA001-AC4F-418D-AE19-62706E023703}">
                      <ahyp:hlinkClr xmlns:ahyp="http://schemas.microsoft.com/office/drawing/2018/hyperlinkcolor" val="tx"/>
                    </a:ext>
                  </a:extLst>
                </a:hlinkClick>
              </a:rPr>
              <a:t>Angelman Syndrome</a:t>
            </a:r>
            <a:endParaRPr lang="en" sz="1600" u="sng" dirty="0">
              <a:solidFill>
                <a:schemeClr val="accent5"/>
              </a:solidFill>
            </a:endParaRPr>
          </a:p>
          <a:p>
            <a:pPr marL="811530" lvl="1" indent="-285750">
              <a:lnSpc>
                <a:spcPct val="150000"/>
              </a:lnSpc>
              <a:spcBef>
                <a:spcPts val="0"/>
              </a:spcBef>
              <a:buClr>
                <a:schemeClr val="dk1"/>
              </a:buClr>
              <a:buSzPct val="100000"/>
              <a:buFont typeface="Arial" panose="020B0604020202020204" pitchFamily="34" charset="0"/>
              <a:buChar char="•"/>
            </a:pPr>
            <a:r>
              <a:rPr lang="en" sz="1600" dirty="0">
                <a:solidFill>
                  <a:schemeClr val="dk1"/>
                </a:solidFill>
              </a:rPr>
              <a:t>Library of resources</a:t>
            </a:r>
            <a:endParaRPr sz="1600" dirty="0"/>
          </a:p>
        </p:txBody>
      </p:sp>
      <p:sp>
        <p:nvSpPr>
          <p:cNvPr id="266" name="Google Shape;266;p4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Resources II</a:t>
            </a:r>
            <a:endParaRPr sz="3600" dirty="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8"/>
          <p:cNvSpPr txBox="1">
            <a:spLocks noGrp="1"/>
          </p:cNvSpPr>
          <p:nvPr>
            <p:ph type="title"/>
          </p:nvPr>
        </p:nvSpPr>
        <p:spPr>
          <a:xfrm>
            <a:off x="628650" y="233739"/>
            <a:ext cx="7886700" cy="68066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Resources III</a:t>
            </a:r>
            <a:endParaRPr sz="3600" dirty="0"/>
          </a:p>
        </p:txBody>
      </p:sp>
      <p:sp>
        <p:nvSpPr>
          <p:cNvPr id="273" name="Google Shape;273;p48"/>
          <p:cNvSpPr txBox="1">
            <a:spLocks noGrp="1"/>
          </p:cNvSpPr>
          <p:nvPr>
            <p:ph type="body" idx="4294967295"/>
          </p:nvPr>
        </p:nvSpPr>
        <p:spPr>
          <a:xfrm>
            <a:off x="457199" y="985003"/>
            <a:ext cx="8333875" cy="3262312"/>
          </a:xfrm>
          <a:prstGeom prst="rect">
            <a:avLst/>
          </a:prstGeom>
        </p:spPr>
        <p:txBody>
          <a:bodyPr spcFirstLastPara="1" wrap="square" lIns="91425" tIns="91425" rIns="91425" bIns="91425" anchor="t" anchorCtr="0">
            <a:noAutofit/>
          </a:bodyPr>
          <a:lstStyle/>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4">
                  <a:extLst>
                    <a:ext uri="{A12FA001-AC4F-418D-AE19-62706E023703}">
                      <ahyp:hlinkClr xmlns:ahyp="http://schemas.microsoft.com/office/drawing/2018/hyperlinkcolor" val="tx"/>
                    </a:ext>
                  </a:extLst>
                </a:hlinkClick>
              </a:rPr>
              <a:t>22q11.2 Deletion Syndrome</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pPr>
            <a:r>
              <a:rPr lang="en" sz="1600" dirty="0">
                <a:solidFill>
                  <a:schemeClr val="dk1"/>
                </a:solidFill>
              </a:rPr>
              <a:t>An article on 22q11.2 deletions and resources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5p Deletions: Current Knowledge and Future Directions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pPr>
            <a:r>
              <a:rPr lang="en" sz="1600" dirty="0">
                <a:solidFill>
                  <a:schemeClr val="dk1"/>
                </a:solidFill>
              </a:rPr>
              <a:t>An article on the 5p deletions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Professional Standards and Competencies for Early Childhood Educators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pPr>
            <a:r>
              <a:rPr lang="en" sz="1600" dirty="0">
                <a:solidFill>
                  <a:schemeClr val="dk1"/>
                </a:solidFill>
              </a:rPr>
              <a:t>Link to the standards of the National Association for the Education of Young Children (NAEYC)</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Cognitive and Behavior Profiles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pPr>
            <a:r>
              <a:rPr lang="en" sz="1600" dirty="0">
                <a:solidFill>
                  <a:schemeClr val="dk1"/>
                </a:solidFill>
              </a:rPr>
              <a:t>Profiles of preschool children with chromosome 22q11.2 deletion</a:t>
            </a:r>
            <a:endParaRPr sz="1600" dirty="0">
              <a:solidFill>
                <a:schemeClr val="dk1"/>
              </a:solidFill>
            </a:endParaRPr>
          </a:p>
          <a:p>
            <a:pPr marL="0" lvl="0" indent="0" algn="l" rtl="0">
              <a:spcBef>
                <a:spcPts val="120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dirty="0"/>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lnSpc>
                <a:spcPct val="150000"/>
              </a:lnSpc>
              <a:buNone/>
            </a:pPr>
            <a:r>
              <a:rPr lang="en-US" sz="1350" dirty="0">
                <a:solidFill>
                  <a:srgbClr val="000000"/>
                </a:solidFill>
                <a:latin typeface="Calibri" panose="020F0502020204030204" pitchFamily="34" charset="0"/>
                <a:ea typeface="Calibri" panose="020F0502020204030204" pitchFamily="34" charset="0"/>
                <a:cs typeface="Calibri" panose="020F0502020204030204" pitchFamily="34" charset="0"/>
              </a:rPr>
              <a:t>This is a product of the Early Childhood Intervention Doctoral Consortium (ECiDC), a project of the </a:t>
            </a:r>
            <a:r>
              <a:rPr lang="en-US" sz="135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A.J. Pappanikou Center for Excellence in Developmental Disabilities</a:t>
            </a:r>
            <a:r>
              <a:rPr lang="en-US" sz="1350" dirty="0">
                <a:solidFill>
                  <a:srgbClr val="000000"/>
                </a:solidFill>
                <a:latin typeface="Calibri" panose="020F0502020204030204" pitchFamily="34" charset="0"/>
                <a:ea typeface="Calibri" panose="020F0502020204030204" pitchFamily="34" charset="0"/>
                <a:cs typeface="Calibri" panose="020F0502020204030204" pitchFamily="34" charset="0"/>
              </a:rPr>
              <a:t> at </a:t>
            </a:r>
            <a:r>
              <a:rPr lang="en-US" sz="135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UConn Health</a:t>
            </a:r>
            <a:r>
              <a:rPr lang="en-US" sz="1350" dirty="0">
                <a:solidFill>
                  <a:srgbClr val="000000"/>
                </a:solidFill>
                <a:latin typeface="Calibri" panose="020F0502020204030204" pitchFamily="34" charset="0"/>
                <a:ea typeface="Calibri" panose="020F0502020204030204" pitchFamily="34" charset="0"/>
                <a:cs typeface="Calibri" panose="020F0502020204030204" pitchFamily="34" charset="0"/>
              </a:rPr>
              <a:t>. The Center is funded through cooperative agreement number H325H190004 from the </a:t>
            </a:r>
            <a:r>
              <a:rPr lang="en-US" sz="135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5"/>
              </a:rPr>
              <a:t>Office of Special Education Programs</a:t>
            </a:r>
            <a:r>
              <a:rPr lang="en-US" sz="1350" dirty="0">
                <a:solidFill>
                  <a:srgbClr val="000000"/>
                </a:solidFill>
                <a:latin typeface="Calibri" panose="020F0502020204030204" pitchFamily="34" charset="0"/>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sz="135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Chromosomal Deletions I</a:t>
            </a:r>
            <a:endParaRPr sz="3600" dirty="0"/>
          </a:p>
        </p:txBody>
      </p:sp>
      <p:sp>
        <p:nvSpPr>
          <p:cNvPr id="87" name="Google Shape;87;p18"/>
          <p:cNvSpPr txBox="1">
            <a:spLocks noGrp="1"/>
          </p:cNvSpPr>
          <p:nvPr>
            <p:ph idx="1"/>
          </p:nvPr>
        </p:nvSpPr>
        <p:spPr>
          <a:prstGeom prst="rect">
            <a:avLst/>
          </a:prstGeom>
        </p:spPr>
        <p:txBody>
          <a:bodyPr spcFirstLastPara="1" wrap="square" lIns="91425" tIns="91425" rIns="91425" bIns="91425" anchor="t" anchorCtr="0">
            <a:noAutofit/>
          </a:bodyPr>
          <a:lstStyle/>
          <a:p>
            <a:pPr marL="57150" lvl="0" indent="0" rtl="0">
              <a:lnSpc>
                <a:spcPct val="150000"/>
              </a:lnSpc>
              <a:spcBef>
                <a:spcPts val="0"/>
              </a:spcBef>
              <a:spcAft>
                <a:spcPts val="0"/>
              </a:spcAft>
              <a:buSzPct val="121000"/>
              <a:buNone/>
            </a:pPr>
            <a:r>
              <a:rPr lang="en" sz="2000" dirty="0">
                <a:solidFill>
                  <a:schemeClr val="dk1"/>
                </a:solidFill>
              </a:rPr>
              <a:t>Chromosomal deletions occur in two forms: </a:t>
            </a:r>
            <a:r>
              <a:rPr lang="en" sz="2000" b="1" dirty="0">
                <a:solidFill>
                  <a:schemeClr val="dk1"/>
                </a:solidFill>
              </a:rPr>
              <a:t>visible deletions </a:t>
            </a:r>
            <a:r>
              <a:rPr lang="en" sz="2000" dirty="0">
                <a:solidFill>
                  <a:schemeClr val="dk1"/>
                </a:solidFill>
              </a:rPr>
              <a:t>and </a:t>
            </a:r>
            <a:r>
              <a:rPr lang="en" sz="2000" b="1" dirty="0">
                <a:solidFill>
                  <a:schemeClr val="dk1"/>
                </a:solidFill>
              </a:rPr>
              <a:t>microdeletions.</a:t>
            </a:r>
            <a:r>
              <a:rPr lang="en" sz="2000" dirty="0">
                <a:solidFill>
                  <a:schemeClr val="dk1"/>
                </a:solidFill>
              </a:rPr>
              <a:t> Those that are large enough to be seen through the microscope are called visible deletions. Those that are so small that they can only be detected at the molecular level are called microdeletions and can be identified by a test called chromosomal microarray.</a:t>
            </a:r>
            <a:br>
              <a:rPr lang="en" sz="1600" dirty="0">
                <a:solidFill>
                  <a:schemeClr val="dk1"/>
                </a:solidFill>
              </a:rPr>
            </a:br>
            <a:r>
              <a:rPr lang="en-US" sz="1200" dirty="0">
                <a:solidFill>
                  <a:srgbClr val="333333"/>
                </a:solidFill>
              </a:rPr>
              <a:t>					</a:t>
            </a:r>
            <a:endParaRPr lang="en-US" dirty="0">
              <a:solidFill>
                <a:schemeClr val="dk1"/>
              </a:solidFill>
            </a:endParaRPr>
          </a:p>
        </p:txBody>
      </p:sp>
      <p:sp>
        <p:nvSpPr>
          <p:cNvPr id="2" name="TextBox 1">
            <a:extLst>
              <a:ext uri="{FF2B5EF4-FFF2-40B4-BE49-F238E27FC236}">
                <a16:creationId xmlns:a16="http://schemas.microsoft.com/office/drawing/2014/main" id="{E92B71B4-D3C7-49DD-A44C-84C83CE13DDD}"/>
              </a:ext>
            </a:extLst>
          </p:cNvPr>
          <p:cNvSpPr txBox="1"/>
          <p:nvPr/>
        </p:nvSpPr>
        <p:spPr>
          <a:xfrm>
            <a:off x="7285540" y="4264223"/>
            <a:ext cx="2682039" cy="307777"/>
          </a:xfrm>
          <a:prstGeom prst="rect">
            <a:avLst/>
          </a:prstGeom>
          <a:noFill/>
        </p:spPr>
        <p:txBody>
          <a:bodyPr wrap="square" rtlCol="0">
            <a:spAutoFit/>
          </a:bodyPr>
          <a:lstStyle/>
          <a:p>
            <a:r>
              <a:rPr lang="en-US" sz="1400" dirty="0">
                <a:solidFill>
                  <a:srgbClr val="333333"/>
                </a:solidFill>
                <a:latin typeface="+mn-lt"/>
              </a:rPr>
              <a:t> (Batshaw et al., 2019)</a:t>
            </a:r>
            <a:endParaRPr lang="en-US" dirty="0">
              <a:latin typeface="+mn-lt"/>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7" name="Google Shape;87;p18"/>
          <p:cNvSpPr txBox="1">
            <a:spLocks noGrp="1"/>
          </p:cNvSpPr>
          <p:nvPr>
            <p:ph type="body" idx="4294967295"/>
          </p:nvPr>
        </p:nvSpPr>
        <p:spPr>
          <a:xfrm>
            <a:off x="517440" y="1082842"/>
            <a:ext cx="7258050" cy="3489158"/>
          </a:xfrm>
          <a:prstGeom prst="rect">
            <a:avLst/>
          </a:prstGeom>
        </p:spPr>
        <p:txBody>
          <a:bodyPr spcFirstLastPara="1" wrap="square" lIns="91425" tIns="91425" rIns="91425" bIns="91425" anchor="t" anchorCtr="0">
            <a:noAutofit/>
          </a:bodyPr>
          <a:lstStyle/>
          <a:p>
            <a:pPr marL="57150" lvl="0" indent="0" rtl="0">
              <a:lnSpc>
                <a:spcPct val="150000"/>
              </a:lnSpc>
              <a:spcBef>
                <a:spcPts val="0"/>
              </a:spcBef>
              <a:buSzPct val="121000"/>
              <a:buNone/>
            </a:pPr>
            <a:r>
              <a:rPr lang="en" sz="2000" dirty="0">
                <a:solidFill>
                  <a:schemeClr val="dk1"/>
                </a:solidFill>
              </a:rPr>
              <a:t>Examples of </a:t>
            </a:r>
            <a:r>
              <a:rPr lang="en" sz="2000" b="1" dirty="0">
                <a:solidFill>
                  <a:schemeClr val="dk1"/>
                </a:solidFill>
              </a:rPr>
              <a:t>microdeletion syndromes</a:t>
            </a:r>
            <a:r>
              <a:rPr lang="en" sz="2000" dirty="0">
                <a:solidFill>
                  <a:schemeClr val="dk1"/>
                </a:solidFill>
              </a:rPr>
              <a:t> (also called </a:t>
            </a:r>
            <a:r>
              <a:rPr lang="en" sz="2000" b="1" dirty="0">
                <a:solidFill>
                  <a:schemeClr val="dk1"/>
                </a:solidFill>
              </a:rPr>
              <a:t>contiguous gene syndromes</a:t>
            </a:r>
            <a:r>
              <a:rPr lang="en" sz="2000" dirty="0">
                <a:solidFill>
                  <a:schemeClr val="dk1"/>
                </a:solidFill>
              </a:rPr>
              <a:t> because they involve the deletion of a number of adjacent genes):</a:t>
            </a:r>
          </a:p>
          <a:p>
            <a:pPr marL="342900" indent="-285750">
              <a:lnSpc>
                <a:spcPct val="150000"/>
              </a:lnSpc>
              <a:spcBef>
                <a:spcPts val="0"/>
              </a:spcBef>
              <a:buSzPct val="100000"/>
            </a:pPr>
            <a:r>
              <a:rPr lang="en" sz="2000" dirty="0">
                <a:solidFill>
                  <a:schemeClr val="dk1"/>
                </a:solidFill>
              </a:rPr>
              <a:t>Smith-Magenis syndrome, </a:t>
            </a:r>
          </a:p>
          <a:p>
            <a:pPr marL="342900" indent="-285750">
              <a:lnSpc>
                <a:spcPct val="150000"/>
              </a:lnSpc>
              <a:spcBef>
                <a:spcPts val="0"/>
              </a:spcBef>
              <a:buSzPct val="100000"/>
            </a:pPr>
            <a:r>
              <a:rPr lang="en" sz="2000" dirty="0">
                <a:solidFill>
                  <a:schemeClr val="dk1"/>
                </a:solidFill>
              </a:rPr>
              <a:t>Williams syndrome, and </a:t>
            </a:r>
          </a:p>
          <a:p>
            <a:pPr marL="342900" indent="-285750">
              <a:lnSpc>
                <a:spcPct val="150000"/>
              </a:lnSpc>
              <a:spcBef>
                <a:spcPts val="0"/>
              </a:spcBef>
              <a:buSzPct val="100000"/>
            </a:pPr>
            <a:r>
              <a:rPr lang="en" sz="2000" dirty="0">
                <a:solidFill>
                  <a:schemeClr val="dk1"/>
                </a:solidFill>
              </a:rPr>
              <a:t>Velocardiofacial syndrome (VCFS)</a:t>
            </a:r>
            <a:endParaRPr sz="2000" dirty="0">
              <a:solidFill>
                <a:schemeClr val="dk1"/>
              </a:solidFill>
            </a:endParaRPr>
          </a:p>
          <a:p>
            <a:pPr marL="0" lvl="0" indent="0" algn="l" rtl="0">
              <a:lnSpc>
                <a:spcPct val="200000"/>
              </a:lnSpc>
              <a:spcBef>
                <a:spcPts val="0"/>
              </a:spcBef>
              <a:spcAft>
                <a:spcPts val="0"/>
              </a:spcAft>
              <a:buClr>
                <a:schemeClr val="dk1"/>
              </a:buClr>
              <a:buSzPts val="1100"/>
              <a:buFont typeface="Arial"/>
              <a:buNone/>
            </a:pPr>
            <a:r>
              <a:rPr lang="en" sz="1200" dirty="0">
                <a:solidFill>
                  <a:srgbClr val="333333"/>
                </a:solidFill>
              </a:rPr>
              <a:t>						</a:t>
            </a:r>
            <a:endParaRPr dirty="0">
              <a:solidFill>
                <a:schemeClr val="dk1"/>
              </a:solidFill>
            </a:endParaRPr>
          </a:p>
        </p:txBody>
      </p:sp>
      <p:sp>
        <p:nvSpPr>
          <p:cNvPr id="86" name="Google Shape;86;p18"/>
          <p:cNvSpPr txBox="1">
            <a:spLocks noGrp="1"/>
          </p:cNvSpPr>
          <p:nvPr>
            <p:ph type="title"/>
          </p:nvPr>
        </p:nvSpPr>
        <p:spPr>
          <a:xfrm>
            <a:off x="628650" y="249130"/>
            <a:ext cx="7886700" cy="99417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Chromosomal Deletions II</a:t>
            </a:r>
            <a:endParaRPr sz="3600" dirty="0"/>
          </a:p>
        </p:txBody>
      </p:sp>
      <p:sp>
        <p:nvSpPr>
          <p:cNvPr id="4" name="TextBox 3">
            <a:extLst>
              <a:ext uri="{FF2B5EF4-FFF2-40B4-BE49-F238E27FC236}">
                <a16:creationId xmlns:a16="http://schemas.microsoft.com/office/drawing/2014/main" id="{4600DA72-574C-44FB-9513-7BDB42B98FF5}"/>
              </a:ext>
            </a:extLst>
          </p:cNvPr>
          <p:cNvSpPr txBox="1"/>
          <p:nvPr/>
        </p:nvSpPr>
        <p:spPr>
          <a:xfrm>
            <a:off x="6804401" y="4264223"/>
            <a:ext cx="2682039" cy="307777"/>
          </a:xfrm>
          <a:prstGeom prst="rect">
            <a:avLst/>
          </a:prstGeom>
          <a:noFill/>
        </p:spPr>
        <p:txBody>
          <a:bodyPr wrap="square" rtlCol="0">
            <a:spAutoFit/>
          </a:bodyPr>
          <a:lstStyle/>
          <a:p>
            <a:r>
              <a:rPr lang="en-US" sz="1400" dirty="0">
                <a:solidFill>
                  <a:srgbClr val="333333"/>
                </a:solidFill>
                <a:latin typeface="+mn-lt"/>
              </a:rPr>
              <a:t> (</a:t>
            </a:r>
            <a:r>
              <a:rPr lang="en-US" sz="1400" dirty="0" err="1">
                <a:solidFill>
                  <a:srgbClr val="333333"/>
                </a:solidFill>
                <a:latin typeface="+mn-lt"/>
              </a:rPr>
              <a:t>Weischenfeldt</a:t>
            </a:r>
            <a:r>
              <a:rPr lang="en-US" sz="1400" dirty="0">
                <a:solidFill>
                  <a:srgbClr val="333333"/>
                </a:solidFill>
                <a:latin typeface="+mn-lt"/>
              </a:rPr>
              <a:t> et al., 2013)</a:t>
            </a:r>
            <a:endParaRPr lang="en-US" dirty="0">
              <a:latin typeface="+mn-lt"/>
            </a:endParaRPr>
          </a:p>
        </p:txBody>
      </p:sp>
    </p:spTree>
    <p:custDataLst>
      <p:tags r:id="rId1"/>
    </p:custDataLst>
    <p:extLst>
      <p:ext uri="{BB962C8B-B14F-4D97-AF65-F5344CB8AC3E}">
        <p14:creationId xmlns:p14="http://schemas.microsoft.com/office/powerpoint/2010/main" val="2813942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IV</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Smith-Magenis syndrome</a:t>
            </a:r>
          </a:p>
          <a:p>
            <a:pPr marL="368300" indent="-285750">
              <a:lnSpc>
                <a:spcPct val="150000"/>
              </a:lnSpc>
              <a:spcBef>
                <a:spcPts val="0"/>
              </a:spcBef>
              <a:buSzPct val="100000"/>
            </a:pPr>
            <a:r>
              <a:rPr lang="en" sz="2000" dirty="0">
                <a:solidFill>
                  <a:schemeClr val="dk1"/>
                </a:solidFill>
              </a:rPr>
              <a:t>Microdeletion in the short arm of chromosome 17 </a:t>
            </a:r>
            <a:endParaRPr lang="en-US" sz="2000" dirty="0">
              <a:solidFill>
                <a:schemeClr val="dk1"/>
              </a:solidFill>
            </a:endParaRPr>
          </a:p>
          <a:p>
            <a:pPr marL="368300" indent="-285750">
              <a:lnSpc>
                <a:spcPct val="150000"/>
              </a:lnSpc>
              <a:spcBef>
                <a:spcPts val="0"/>
              </a:spcBef>
              <a:buSzPct val="100000"/>
            </a:pPr>
            <a:r>
              <a:rPr lang="en" sz="2000" dirty="0">
                <a:solidFill>
                  <a:schemeClr val="dk1"/>
                </a:solidFill>
              </a:rPr>
              <a:t>Children with Smith-Magenis syndrome have feeding difficulties, hypotonia, distinctive facial features, self-injurious behavior, and intellectual disability</a:t>
            </a:r>
            <a:endParaRPr sz="2000" dirty="0">
              <a:solidFill>
                <a:schemeClr val="dk1"/>
              </a:solidFill>
            </a:endParaRPr>
          </a:p>
        </p:txBody>
      </p:sp>
      <p:sp>
        <p:nvSpPr>
          <p:cNvPr id="4" name="TextBox 3">
            <a:extLst>
              <a:ext uri="{FF2B5EF4-FFF2-40B4-BE49-F238E27FC236}">
                <a16:creationId xmlns:a16="http://schemas.microsoft.com/office/drawing/2014/main" id="{767FAF94-0BE8-443C-B494-0945465CF158}"/>
              </a:ext>
            </a:extLst>
          </p:cNvPr>
          <p:cNvSpPr txBox="1"/>
          <p:nvPr/>
        </p:nvSpPr>
        <p:spPr>
          <a:xfrm>
            <a:off x="7285540" y="4264223"/>
            <a:ext cx="2682039" cy="307777"/>
          </a:xfrm>
          <a:prstGeom prst="rect">
            <a:avLst/>
          </a:prstGeom>
          <a:noFill/>
        </p:spPr>
        <p:txBody>
          <a:bodyPr wrap="square" rtlCol="0">
            <a:spAutoFit/>
          </a:bodyPr>
          <a:lstStyle/>
          <a:p>
            <a:r>
              <a:rPr lang="en-US" sz="1400" dirty="0">
                <a:solidFill>
                  <a:srgbClr val="333333"/>
                </a:solidFill>
                <a:latin typeface="+mn-lt"/>
              </a:rPr>
              <a:t> (Batshaw et al., 2019)</a:t>
            </a:r>
            <a:endParaRPr lang="en-US" dirty="0">
              <a:latin typeface="+mn-lt"/>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V</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Williams syndrome </a:t>
            </a:r>
          </a:p>
          <a:p>
            <a:pPr marL="368300" indent="-285750">
              <a:lnSpc>
                <a:spcPct val="150000"/>
              </a:lnSpc>
              <a:spcBef>
                <a:spcPts val="0"/>
              </a:spcBef>
              <a:buSzPct val="100000"/>
            </a:pPr>
            <a:r>
              <a:rPr lang="en" sz="2000" dirty="0">
                <a:solidFill>
                  <a:schemeClr val="dk1"/>
                </a:solidFill>
              </a:rPr>
              <a:t>Deletion in the long arm of chromosome 7</a:t>
            </a:r>
          </a:p>
          <a:p>
            <a:pPr marL="368300" indent="-285750">
              <a:lnSpc>
                <a:spcPct val="150000"/>
              </a:lnSpc>
              <a:spcBef>
                <a:spcPts val="0"/>
              </a:spcBef>
              <a:buSzPct val="100000"/>
            </a:pPr>
            <a:r>
              <a:rPr lang="en" sz="2000" dirty="0">
                <a:solidFill>
                  <a:schemeClr val="dk1"/>
                </a:solidFill>
              </a:rPr>
              <a:t>Children with Williams syndrome have intellectual disability with a distinctive facial appearance, and have cardiac defects and a unique cognitive profile with apparent expressive language skills beyond what would be expected based on their cognitive abilities. </a:t>
            </a:r>
            <a:endParaRPr sz="2000" dirty="0">
              <a:solidFill>
                <a:schemeClr val="dk1"/>
              </a:solidFill>
            </a:endParaRPr>
          </a:p>
        </p:txBody>
      </p:sp>
      <p:sp>
        <p:nvSpPr>
          <p:cNvPr id="4" name="TextBox 3">
            <a:extLst>
              <a:ext uri="{FF2B5EF4-FFF2-40B4-BE49-F238E27FC236}">
                <a16:creationId xmlns:a16="http://schemas.microsoft.com/office/drawing/2014/main" id="{7F705E6C-0FA1-45DE-ABC1-60D472647387}"/>
              </a:ext>
            </a:extLst>
          </p:cNvPr>
          <p:cNvSpPr txBox="1"/>
          <p:nvPr/>
        </p:nvSpPr>
        <p:spPr>
          <a:xfrm>
            <a:off x="7285540" y="4264223"/>
            <a:ext cx="2682039" cy="307777"/>
          </a:xfrm>
          <a:prstGeom prst="rect">
            <a:avLst/>
          </a:prstGeom>
          <a:noFill/>
        </p:spPr>
        <p:txBody>
          <a:bodyPr wrap="square" rtlCol="0">
            <a:spAutoFit/>
          </a:bodyPr>
          <a:lstStyle/>
          <a:p>
            <a:r>
              <a:rPr lang="en-US" sz="1400" dirty="0">
                <a:solidFill>
                  <a:srgbClr val="333333"/>
                </a:solidFill>
                <a:latin typeface="+mn-lt"/>
              </a:rPr>
              <a:t> (Batshaw et al., 2019)</a:t>
            </a:r>
            <a:endParaRPr lang="en-US" dirty="0">
              <a:latin typeface="+mn-lt"/>
            </a:endParaRPr>
          </a:p>
        </p:txBody>
      </p:sp>
    </p:spTree>
    <p:custDataLst>
      <p:tags r:id="rId1"/>
    </p:custDataLst>
    <p:extLst>
      <p:ext uri="{BB962C8B-B14F-4D97-AF65-F5344CB8AC3E}">
        <p14:creationId xmlns:p14="http://schemas.microsoft.com/office/powerpoint/2010/main" val="1491353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Chromosomal Deletions VI</a:t>
            </a:r>
            <a:endParaRPr sz="360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indent="0">
              <a:lnSpc>
                <a:spcPct val="150000"/>
              </a:lnSpc>
              <a:spcBef>
                <a:spcPts val="0"/>
              </a:spcBef>
              <a:buSzPct val="122000"/>
              <a:buNone/>
            </a:pPr>
            <a:r>
              <a:rPr lang="en-US" sz="2000" b="1" dirty="0">
                <a:solidFill>
                  <a:schemeClr val="dk1"/>
                </a:solidFill>
              </a:rPr>
              <a:t>Velocardiofacial syndrome (VCFS)</a:t>
            </a:r>
          </a:p>
          <a:p>
            <a:pPr marL="368300" indent="-285750">
              <a:lnSpc>
                <a:spcPct val="150000"/>
              </a:lnSpc>
              <a:spcBef>
                <a:spcPts val="0"/>
              </a:spcBef>
              <a:buSzPct val="100000"/>
            </a:pPr>
            <a:r>
              <a:rPr lang="en" sz="2000" dirty="0">
                <a:solidFill>
                  <a:schemeClr val="dk1"/>
                </a:solidFill>
              </a:rPr>
              <a:t>Deletion in the long arm of chromosome 22. </a:t>
            </a:r>
          </a:p>
          <a:p>
            <a:pPr marL="368300" indent="-285750">
              <a:lnSpc>
                <a:spcPct val="150000"/>
              </a:lnSpc>
              <a:spcBef>
                <a:spcPts val="0"/>
              </a:spcBef>
              <a:buSzPct val="100000"/>
            </a:pPr>
            <a:r>
              <a:rPr lang="en" sz="2000" dirty="0">
                <a:solidFill>
                  <a:schemeClr val="dk1"/>
                </a:solidFill>
              </a:rPr>
              <a:t>Children with VCFS syndrome may have a cleft palate, a congenital heart defect, a characteristic facial appearance, and/or a nonverbal learning disability. Cognitive problems are often present, and many affected children satisfy the criteria for a diagnosis of autism. </a:t>
            </a:r>
            <a:endParaRPr sz="1600" dirty="0"/>
          </a:p>
        </p:txBody>
      </p:sp>
      <p:sp>
        <p:nvSpPr>
          <p:cNvPr id="4" name="TextBox 3">
            <a:extLst>
              <a:ext uri="{FF2B5EF4-FFF2-40B4-BE49-F238E27FC236}">
                <a16:creationId xmlns:a16="http://schemas.microsoft.com/office/drawing/2014/main" id="{89FE777B-4C4E-4302-AF30-D8F4298D4091}"/>
              </a:ext>
            </a:extLst>
          </p:cNvPr>
          <p:cNvSpPr txBox="1"/>
          <p:nvPr/>
        </p:nvSpPr>
        <p:spPr>
          <a:xfrm>
            <a:off x="7285540" y="4264223"/>
            <a:ext cx="2682039" cy="307777"/>
          </a:xfrm>
          <a:prstGeom prst="rect">
            <a:avLst/>
          </a:prstGeom>
          <a:noFill/>
        </p:spPr>
        <p:txBody>
          <a:bodyPr wrap="square" rtlCol="0">
            <a:spAutoFit/>
          </a:bodyPr>
          <a:lstStyle/>
          <a:p>
            <a:r>
              <a:rPr lang="en-US" sz="1400" dirty="0">
                <a:solidFill>
                  <a:srgbClr val="333333"/>
                </a:solidFill>
                <a:latin typeface="+mn-lt"/>
              </a:rPr>
              <a:t> (Batshaw et al., 2019)</a:t>
            </a:r>
            <a:endParaRPr lang="en-US" dirty="0">
              <a:latin typeface="+mn-lt"/>
            </a:endParaRPr>
          </a:p>
        </p:txBody>
      </p:sp>
    </p:spTree>
    <p:custDataLst>
      <p:tags r:id="rId1"/>
    </p:custDataLst>
    <p:extLst>
      <p:ext uri="{BB962C8B-B14F-4D97-AF65-F5344CB8AC3E}">
        <p14:creationId xmlns:p14="http://schemas.microsoft.com/office/powerpoint/2010/main" val="1346975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1D43CB-2528-4528-B557-AD487ABDA54C}"/>
              </a:ext>
            </a:extLst>
          </p:cNvPr>
          <p:cNvSpPr>
            <a:spLocks noGrp="1"/>
          </p:cNvSpPr>
          <p:nvPr>
            <p:ph type="title"/>
          </p:nvPr>
        </p:nvSpPr>
        <p:spPr>
          <a:xfrm>
            <a:off x="623888" y="1282305"/>
            <a:ext cx="7886700" cy="1509022"/>
          </a:xfrm>
        </p:spPr>
        <p:txBody>
          <a:bodyPr/>
          <a:lstStyle/>
          <a:p>
            <a:pPr algn="ctr"/>
            <a:r>
              <a:rPr lang="en-US" sz="3600" dirty="0"/>
              <a:t>1p36 Microdeletion Disorder</a:t>
            </a:r>
            <a:endParaRPr lang="en-US" dirty="0">
              <a:solidFill>
                <a:schemeClr val="tx1">
                  <a:lumMod val="95000"/>
                  <a:lumOff val="5000"/>
                </a:schemeClr>
              </a:solidFill>
            </a:endParaRPr>
          </a:p>
        </p:txBody>
      </p:sp>
    </p:spTree>
    <p:custDataLst>
      <p:tags r:id="rId1"/>
    </p:custDataLst>
    <p:extLst>
      <p:ext uri="{BB962C8B-B14F-4D97-AF65-F5344CB8AC3E}">
        <p14:creationId xmlns:p14="http://schemas.microsoft.com/office/powerpoint/2010/main" val="272536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dirty="0"/>
              <a:t>1p36 Microdeletion Disorder </a:t>
            </a:r>
            <a:endParaRPr sz="3600" dirty="0"/>
          </a:p>
        </p:txBody>
      </p:sp>
      <p:sp>
        <p:nvSpPr>
          <p:cNvPr id="99" name="Google Shape;99;p20"/>
          <p:cNvSpPr txBox="1">
            <a:spLocks noGrp="1"/>
          </p:cNvSpPr>
          <p:nvPr>
            <p:ph idx="1"/>
          </p:nvPr>
        </p:nvSpPr>
        <p:spPr>
          <a:prstGeom prst="rect">
            <a:avLst/>
          </a:prstGeom>
        </p:spPr>
        <p:txBody>
          <a:bodyPr spcFirstLastPara="1" wrap="square" lIns="91425" tIns="91425" rIns="91425" bIns="91425" anchor="t" anchorCtr="0">
            <a:noAutofit/>
          </a:bodyPr>
          <a:lstStyle/>
          <a:p>
            <a:pPr marL="0" indent="0">
              <a:lnSpc>
                <a:spcPct val="150000"/>
              </a:lnSpc>
              <a:spcBef>
                <a:spcPts val="0"/>
              </a:spcBef>
              <a:buClr>
                <a:schemeClr val="dk1"/>
              </a:buClr>
              <a:buSzPts val="1100"/>
              <a:buNone/>
            </a:pPr>
            <a:r>
              <a:rPr lang="en" sz="2000" b="1" dirty="0"/>
              <a:t>1p36 Deletion Syndrome </a:t>
            </a:r>
            <a:r>
              <a:rPr lang="en" sz="2000" dirty="0"/>
              <a:t>(pronounced “one P three six”) </a:t>
            </a:r>
          </a:p>
          <a:p>
            <a:pPr>
              <a:lnSpc>
                <a:spcPct val="150000"/>
              </a:lnSpc>
              <a:spcBef>
                <a:spcPts val="0"/>
              </a:spcBef>
              <a:buClr>
                <a:schemeClr val="dk1"/>
              </a:buClr>
              <a:buSzPct val="100000"/>
            </a:pPr>
            <a:r>
              <a:rPr lang="en" sz="2000" dirty="0"/>
              <a:t>Genetic condition in which a small amount of genetic material is missing (deleted) at the tip of the short arm of chromosome 1</a:t>
            </a:r>
          </a:p>
          <a:p>
            <a:pPr>
              <a:lnSpc>
                <a:spcPct val="150000"/>
              </a:lnSpc>
              <a:spcBef>
                <a:spcPts val="0"/>
              </a:spcBef>
              <a:buClr>
                <a:schemeClr val="dk1"/>
              </a:buClr>
              <a:buSzPct val="100000"/>
            </a:pPr>
            <a:r>
              <a:rPr lang="en" sz="2000" dirty="0"/>
              <a:t>Also known as Monosomy p1p36</a:t>
            </a:r>
          </a:p>
          <a:p>
            <a:pPr>
              <a:lnSpc>
                <a:spcPct val="150000"/>
              </a:lnSpc>
              <a:spcBef>
                <a:spcPts val="0"/>
              </a:spcBef>
              <a:buClr>
                <a:schemeClr val="dk1"/>
              </a:buClr>
              <a:buSzPct val="100000"/>
            </a:pPr>
            <a:r>
              <a:rPr lang="en" sz="2000" dirty="0"/>
              <a:t>Causes birth defects, minor changes in physical appearance and intellectual disabilities of varying degrees. </a:t>
            </a:r>
          </a:p>
          <a:p>
            <a:pPr marL="0" indent="0">
              <a:lnSpc>
                <a:spcPct val="150000"/>
              </a:lnSpc>
              <a:spcBef>
                <a:spcPts val="0"/>
              </a:spcBef>
              <a:buClr>
                <a:schemeClr val="dk1"/>
              </a:buClr>
              <a:buSzPts val="1100"/>
              <a:buNone/>
            </a:pPr>
            <a:endParaRPr sz="2000" dirty="0"/>
          </a:p>
          <a:p>
            <a:pPr marL="0" lvl="0" indent="0" algn="l" rtl="0">
              <a:lnSpc>
                <a:spcPct val="200000"/>
              </a:lnSpc>
              <a:spcBef>
                <a:spcPts val="900"/>
              </a:spcBef>
              <a:spcAft>
                <a:spcPts val="0"/>
              </a:spcAft>
              <a:buClr>
                <a:schemeClr val="dk1"/>
              </a:buClr>
              <a:buSzPts val="1100"/>
              <a:buFont typeface="Arial"/>
              <a:buNone/>
            </a:pPr>
            <a:endParaRPr sz="1500" dirty="0">
              <a:solidFill>
                <a:srgbClr val="525252"/>
              </a:solidFill>
            </a:endParaRPr>
          </a:p>
        </p:txBody>
      </p:sp>
      <p:sp>
        <p:nvSpPr>
          <p:cNvPr id="7" name="TextBox 6">
            <a:extLst>
              <a:ext uri="{FF2B5EF4-FFF2-40B4-BE49-F238E27FC236}">
                <a16:creationId xmlns:a16="http://schemas.microsoft.com/office/drawing/2014/main" id="{E4530838-A311-4C35-BFD2-960E5D7A78A6}"/>
              </a:ext>
            </a:extLst>
          </p:cNvPr>
          <p:cNvSpPr txBox="1"/>
          <p:nvPr/>
        </p:nvSpPr>
        <p:spPr>
          <a:xfrm>
            <a:off x="6647584" y="4274689"/>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SIMPLE LIGHT" val="i7TBQZg7"/>
  <p:tag name="ARTICULATE_DESIGN_ID_1_OFFICE THEME" val="feBa7LLf"/>
  <p:tag name="ARTICULATE_SLIDE_COUNT" val="2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TotalTime>
  <Words>1291</Words>
  <Application>Microsoft Office PowerPoint</Application>
  <PresentationFormat>On-screen Show (16:9)</PresentationFormat>
  <Paragraphs>159</Paragraphs>
  <Slides>22</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Courier New</vt:lpstr>
      <vt:lpstr>Times New Roman</vt:lpstr>
      <vt:lpstr>1_Office Theme</vt:lpstr>
      <vt:lpstr>Characteristics and Etiology of Infants and Young Children with Disabilities </vt:lpstr>
      <vt:lpstr>Purpose</vt:lpstr>
      <vt:lpstr>Chromosomal Deletions I</vt:lpstr>
      <vt:lpstr>Chromosomal Deletions II</vt:lpstr>
      <vt:lpstr>Chromosomal Deletions IV</vt:lpstr>
      <vt:lpstr>Chromosomal Deletions V</vt:lpstr>
      <vt:lpstr>Chromosomal Deletions VI</vt:lpstr>
      <vt:lpstr>1p36 Microdeletion Disorder</vt:lpstr>
      <vt:lpstr>1p36 Microdeletion Disorder </vt:lpstr>
      <vt:lpstr>Characteristics and Co-occurring conditions I</vt:lpstr>
      <vt:lpstr>Characteristics and Co-occurring conditions II</vt:lpstr>
      <vt:lpstr>Characteristics and Co-occurring conditions III</vt:lpstr>
      <vt:lpstr>Characteristics and Co-occurring conditions IV</vt:lpstr>
      <vt:lpstr>Characteristics and Co-occurring conditions V</vt:lpstr>
      <vt:lpstr>Other Chromosome Deletion Disorders</vt:lpstr>
      <vt:lpstr>Other Chromosome Disorders</vt:lpstr>
      <vt:lpstr>Case studies &amp; discussion</vt:lpstr>
      <vt:lpstr>References</vt:lpstr>
      <vt:lpstr>Resources I</vt:lpstr>
      <vt:lpstr>Resources II</vt:lpstr>
      <vt:lpstr>Resources III</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Chromosome Deletions</dc:title>
  <dc:creator>Lutz,Tara</dc:creator>
  <cp:lastModifiedBy>Reichow,Terrell E.</cp:lastModifiedBy>
  <cp:revision>18</cp:revision>
  <dcterms:modified xsi:type="dcterms:W3CDTF">2023-04-12T16:55:07Z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9C7B0B03-B20D-4310-AB67-1EC8690AAD4E</vt:lpwstr>
  </property>
  <property fmtid="{D5CDD505-2E9C-101B-9397-08002B2CF9AE}" pid="3" name="ArticulatePath">
    <vt:lpwstr>Chromosome Deletions</vt:lpwstr>
  </property>
</Properties>
</file>