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notesSlides/notesSlide21.xml" ContentType="application/vnd.openxmlformats-officedocument.presentationml.notesSlide+xml"/>
  <Override PartName="/ppt/tags/tag33.xml" ContentType="application/vnd.openxmlformats-officedocument.presentationml.tags+xml"/>
  <Override PartName="/ppt/notesSlides/notesSlide22.xml" ContentType="application/vnd.openxmlformats-officedocument.presentationml.notesSlide+xml"/>
  <Override PartName="/ppt/tags/tag34.xml" ContentType="application/vnd.openxmlformats-officedocument.presentationml.tags+xml"/>
  <Override PartName="/ppt/notesSlides/notesSlide23.xml" ContentType="application/vnd.openxmlformats-officedocument.presentationml.notesSlide+xml"/>
  <Override PartName="/ppt/tags/tag35.xml" ContentType="application/vnd.openxmlformats-officedocument.presentationml.tags+xml"/>
  <Override PartName="/ppt/notesSlides/notesSlide24.xml" ContentType="application/vnd.openxmlformats-officedocument.presentationml.notesSlide+xml"/>
  <Override PartName="/ppt/tags/tag36.xml" ContentType="application/vnd.openxmlformats-officedocument.presentationml.tags+xml"/>
  <Override PartName="/ppt/notesSlides/notesSlide25.xml" ContentType="application/vnd.openxmlformats-officedocument.presentationml.notesSlide+xml"/>
  <Override PartName="/ppt/tags/tag3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6B9FA0-8C19-43EB-B817-EF16A6BD90FE}">
  <a:tblStyle styleId="{DD6B9FA0-8C19-43EB-B817-EF16A6BD90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36B94A-1EF1-438C-A547-D92DC72C1FC9}" styleName="Table_1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4E7"/>
          </a:solidFill>
        </a:fill>
      </a:tcStyle>
    </a:wholeTbl>
    <a:band1H>
      <a:tcTxStyle/>
      <a:tcStyle>
        <a:tcBdr/>
        <a:fill>
          <a:solidFill>
            <a:srgbClr val="DBE9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BE9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d1a145b83_0_1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d1a145b83_0_17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bd1a145b83_0_17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ee0b56b6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ee0b56b6b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bee0b56b6b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01ab6235c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01ab6235c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c01ab6235c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e74e05ae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e74e05aec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be74e05aec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e8578d349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e8578d349_1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be8578d349_1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01ab6235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c01ab6235c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c01ab6235c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01ab6235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c01ab6235c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c01ab6235c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c01ab6235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c01ab6235c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 right side</a:t>
            </a:r>
            <a:endParaRPr/>
          </a:p>
        </p:txBody>
      </p:sp>
      <p:sp>
        <p:nvSpPr>
          <p:cNvPr id="267" name="Google Shape;267;gc01ab6235c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ee0b56b6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bee0b56b6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bee0b56b6b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bee0b56b6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bee0b56b6b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bee0b56b6b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ee0b56b6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bee0b56b6b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bee0b56b6b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ee0b56b6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ee0b56b6b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bee0b56b6b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9b094c9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9b094c91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79b094c91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 the years the field of education  has used so many terms to indicate a practice is “effective” but these terms may be used to refer to practices that have not been validated as effective through high quality experimental research. </a:t>
            </a: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e8578d349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e8578d349_1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</a:t>
            </a:r>
            <a:endParaRPr/>
          </a:p>
        </p:txBody>
      </p:sp>
      <p:sp>
        <p:nvSpPr>
          <p:cNvPr id="133" name="Google Shape;133;gbe8578d349_1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ee0b56b6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ee0b56b6b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bee0b56b6b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ee0b56b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ee0b56b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bee0b56b6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783" y="6685837"/>
            <a:ext cx="12192000" cy="123639"/>
            <a:chOff x="1783" y="6616562"/>
            <a:chExt cx="12192000" cy="123639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 userDrawn="1"/>
        </p:nvCxnSpPr>
        <p:spPr>
          <a:xfrm>
            <a:off x="1783" y="1098772"/>
            <a:ext cx="12192000" cy="0"/>
          </a:xfrm>
          <a:prstGeom prst="line">
            <a:avLst/>
          </a:prstGeom>
          <a:ln w="28575">
            <a:solidFill>
              <a:srgbClr val="507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55" y="-50988"/>
            <a:ext cx="4886657" cy="11273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95981"/>
            <a:ext cx="10515600" cy="358036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34657"/>
            <a:ext cx="12192000" cy="1201112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rgbClr val="001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97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FC2DB5B-F96B-42E9-83EB-24378A12DBB2}"/>
              </a:ext>
            </a:extLst>
          </p:cNvPr>
          <p:cNvGrpSpPr/>
          <p:nvPr userDrawn="1"/>
        </p:nvGrpSpPr>
        <p:grpSpPr>
          <a:xfrm>
            <a:off x="0" y="6141652"/>
            <a:ext cx="12192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CAC36A-0FAD-4072-938B-0532D69DCFAC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1EB467-C1D2-4ECA-9A02-699D6D3EE102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EE433A6-679F-4C4D-B48E-9EDF6F6DBDC0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65B0333-E6D2-4882-9BF7-C43653DDE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2367224" cy="546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685800" indent="-228600">
              <a:lnSpc>
                <a:spcPct val="100000"/>
              </a:lnSpc>
              <a:buSzPct val="85000"/>
              <a:buFont typeface="Courier New" panose="02070309020205020404" pitchFamily="49" charset="0"/>
              <a:buChar char="o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 b="0">
                <a:solidFill>
                  <a:srgbClr val="001F5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41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8232C32-8D8F-4F9F-B41A-77CD9E07A4BC}"/>
              </a:ext>
            </a:extLst>
          </p:cNvPr>
          <p:cNvGrpSpPr/>
          <p:nvPr userDrawn="1"/>
        </p:nvGrpSpPr>
        <p:grpSpPr>
          <a:xfrm>
            <a:off x="0" y="6141652"/>
            <a:ext cx="12192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1C92AE6-8701-4FCF-9D10-07774CE0296D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F48164-CF84-430E-8AEC-A24EDB05F279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7C8A88-AF54-4151-9A6D-624A2FE1C907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975C0E7-472F-4B07-B2EC-189E548810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2367224" cy="5461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1F5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0">
                <a:solidFill>
                  <a:srgbClr val="001F5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42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5575C2B-F4A9-41E6-8811-4BE87716E0BB}"/>
              </a:ext>
            </a:extLst>
          </p:cNvPr>
          <p:cNvGrpSpPr/>
          <p:nvPr userDrawn="1"/>
        </p:nvGrpSpPr>
        <p:grpSpPr>
          <a:xfrm>
            <a:off x="0" y="6141652"/>
            <a:ext cx="12192000" cy="123639"/>
            <a:chOff x="1783" y="6616562"/>
            <a:chExt cx="12192000" cy="12363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3A9591E-6C0A-4C5B-A184-DF77777659B3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5774B3-B1A2-445D-9CA9-C137B34611EE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805C7B-DABC-4073-9C97-80BA52E36631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05AC2-0C86-4B98-8821-FB5D55511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2367224" cy="5461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rgbClr val="001F5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10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CFDCE1-FC1B-42E0-8BE4-BC39B6BFE7F9}"/>
              </a:ext>
            </a:extLst>
          </p:cNvPr>
          <p:cNvGrpSpPr/>
          <p:nvPr userDrawn="1"/>
        </p:nvGrpSpPr>
        <p:grpSpPr>
          <a:xfrm>
            <a:off x="0" y="6141652"/>
            <a:ext cx="12192000" cy="123639"/>
            <a:chOff x="1783" y="6616562"/>
            <a:chExt cx="12192000" cy="1236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093197-F8E1-4AB2-8F3F-9C2EBA08DBF8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D25210-99B7-40E5-98E9-354F0C49C615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1D5643-B147-4FB1-AB69-EFF92B58820B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A7E7B-25CF-43D9-B010-51A0815D4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2367224" cy="5461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1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1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1F5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68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BD6056B-1BA8-418C-A78A-07175BBD3BB6}"/>
              </a:ext>
            </a:extLst>
          </p:cNvPr>
          <p:cNvGrpSpPr/>
          <p:nvPr userDrawn="1"/>
        </p:nvGrpSpPr>
        <p:grpSpPr>
          <a:xfrm>
            <a:off x="0" y="6141652"/>
            <a:ext cx="12192000" cy="123639"/>
            <a:chOff x="1783" y="6616562"/>
            <a:chExt cx="12192000" cy="12363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1B5928-1430-436B-B9B7-708D8EA35657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DE2D395-5707-4990-BCB5-47D950B57D5C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939080-740B-4D85-BF1A-90DADB5811A5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BB187A-3AFC-40F6-95E3-B2BBDB26B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2367224" cy="54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solidFill>
                  <a:srgbClr val="001F5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23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2EE579-2948-4575-BDD3-80BEF68274CF}"/>
              </a:ext>
            </a:extLst>
          </p:cNvPr>
          <p:cNvGrpSpPr/>
          <p:nvPr userDrawn="1"/>
        </p:nvGrpSpPr>
        <p:grpSpPr>
          <a:xfrm>
            <a:off x="0" y="6141652"/>
            <a:ext cx="12192000" cy="123639"/>
            <a:chOff x="1783" y="6616562"/>
            <a:chExt cx="12192000" cy="12363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4DD27DE-3E54-4274-BBC3-ACDBA4EE9375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7CE46D-769F-4AC1-9632-943FA356FB8F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1996B2-EF6C-4477-8412-7FDF64D8FBE9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B91F03D-430D-45A4-8DF3-4331DE0277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2367224" cy="54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21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3600" b="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5172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341600" y="1986433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37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54000" y="1612100"/>
            <a:ext cx="5393700" cy="20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 dirty="0"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1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476351" y="6406170"/>
            <a:ext cx="546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1475DD-DB7E-4E20-AFDA-692E1378FD99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62167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01F5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es.ed.gov/ncee/wwc/" TargetMode="External"/><Relationship Id="rId3" Type="http://schemas.openxmlformats.org/officeDocument/2006/relationships/notesSlide" Target="../notesSlides/notesSlide23.xml"/><Relationship Id="rId7" Type="http://schemas.openxmlformats.org/officeDocument/2006/relationships/hyperlink" Target="https://iris.peabody.vanderbilt.edu/resources/ebp_summaries/#content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Relationship Id="rId6" Type="http://schemas.openxmlformats.org/officeDocument/2006/relationships/hyperlink" Target="http://kskits.dept.ku.edu/ta/virtualKits/BecomingAnEvidence.shtml" TargetMode="External"/><Relationship Id="rId5" Type="http://schemas.openxmlformats.org/officeDocument/2006/relationships/hyperlink" Target="https://ectacenter.org/topics/evbased/evbased.asp" TargetMode="External"/><Relationship Id="rId10" Type="http://schemas.openxmlformats.org/officeDocument/2006/relationships/hyperlink" Target="https://ebip.vkcsites.org/" TargetMode="External"/><Relationship Id="rId4" Type="http://schemas.openxmlformats.org/officeDocument/2006/relationships/hyperlink" Target="http://www.earlyliteracylearning.org/index.php" TargetMode="External"/><Relationship Id="rId9" Type="http://schemas.openxmlformats.org/officeDocument/2006/relationships/hyperlink" Target="http://autismpdc.fpg.unc.edu/evidence-based-practice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hyperlink" Target="https://ebip.vkcsites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2895375" y="3662249"/>
            <a:ext cx="6511964" cy="227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Identification and Dissemination of the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Best Available Evidence</a:t>
            </a:r>
            <a:endParaRPr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en-US" sz="1800" dirty="0"/>
            </a:br>
            <a:endParaRPr sz="1800" i="1" dirty="0"/>
          </a:p>
        </p:txBody>
      </p:sp>
      <p:sp>
        <p:nvSpPr>
          <p:cNvPr id="89" name="Title"/>
          <p:cNvSpPr txBox="1">
            <a:spLocks noGrp="1"/>
          </p:cNvSpPr>
          <p:nvPr>
            <p:ph type="ctrTitle"/>
          </p:nvPr>
        </p:nvSpPr>
        <p:spPr>
          <a:xfrm>
            <a:off x="2681850" y="1661700"/>
            <a:ext cx="6828300" cy="17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4000" b="1" dirty="0">
                <a:solidFill>
                  <a:schemeClr val="tx1"/>
                </a:solidFill>
              </a:rPr>
              <a:t>Evidence-Based Practices</a:t>
            </a:r>
            <a:endParaRPr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idx="1"/>
          </p:nvPr>
        </p:nvSpPr>
        <p:spPr>
          <a:xfrm>
            <a:off x="838200" y="1172584"/>
            <a:ext cx="10123449" cy="500437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500" dirty="0"/>
              <a:t>Step 1: Identify a practice and set scope of review</a:t>
            </a:r>
            <a:endParaRPr sz="2500" dirty="0"/>
          </a:p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500" dirty="0"/>
              <a:t>Step 2: Identify standards and set inclusion/exclusion criteria</a:t>
            </a:r>
            <a:endParaRPr sz="2500" dirty="0"/>
          </a:p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500" dirty="0"/>
              <a:t>Step 3: Locate all relevant studies that employ a design from which causality </a:t>
            </a:r>
            <a:br>
              <a:rPr lang="en-US" sz="2500" dirty="0"/>
            </a:br>
            <a:r>
              <a:rPr lang="en-US" sz="2500" dirty="0"/>
              <a:t>	 can be inferred</a:t>
            </a:r>
            <a:endParaRPr sz="2500" dirty="0"/>
          </a:p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500" dirty="0"/>
              <a:t>Step 4: Use a set of EBP standards (e.g., CEC 2014) to Identify </a:t>
            </a:r>
            <a:br>
              <a:rPr lang="en-US" sz="2500" dirty="0"/>
            </a:br>
            <a:r>
              <a:rPr lang="en-US" sz="2500" dirty="0"/>
              <a:t>	 methodologically sound studies</a:t>
            </a:r>
            <a:endParaRPr sz="2500" dirty="0"/>
          </a:p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2500" dirty="0"/>
              <a:t>Step 5: Determine whether there is enough evidence (i.e., methodologically </a:t>
            </a:r>
            <a:br>
              <a:rPr lang="en-US" sz="2500" dirty="0"/>
            </a:br>
            <a:r>
              <a:rPr lang="en-US" sz="2500" dirty="0"/>
              <a:t>	 sound studies) to classify an EBP</a:t>
            </a:r>
            <a:endParaRPr sz="2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0745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Steps of an EBP review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827781" y="1612790"/>
            <a:ext cx="0" cy="3382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ular Callout 6"/>
          <p:cNvSpPr/>
          <p:nvPr/>
        </p:nvSpPr>
        <p:spPr>
          <a:xfrm>
            <a:off x="6850565" y="2475570"/>
            <a:ext cx="3542372" cy="2352908"/>
          </a:xfrm>
          <a:prstGeom prst="wedgeRectCallout">
            <a:avLst>
              <a:gd name="adj1" fmla="val 45621"/>
              <a:gd name="adj2" fmla="val 66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Why is it important for review teams to clearly define the scope of the review? 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Who?    Outcomes?</a:t>
            </a:r>
          </a:p>
        </p:txBody>
      </p:sp>
      <p:sp>
        <p:nvSpPr>
          <p:cNvPr id="169" name="Google Shape;169;p26"/>
          <p:cNvSpPr txBox="1">
            <a:spLocks noGrp="1"/>
          </p:cNvSpPr>
          <p:nvPr>
            <p:ph sz="half" idx="2"/>
          </p:nvPr>
        </p:nvSpPr>
        <p:spPr>
          <a:xfrm>
            <a:off x="6158552" y="1702793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600" dirty="0"/>
              <a:t>Discuss:</a:t>
            </a:r>
            <a:endParaRPr sz="2600" dirty="0"/>
          </a:p>
          <a:p>
            <a:pPr marL="514350" lvl="1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2600" dirty="0"/>
          </a:p>
        </p:txBody>
      </p:sp>
      <p:sp>
        <p:nvSpPr>
          <p:cNvPr id="168" name="Google Shape;168;p26"/>
          <p:cNvSpPr txBox="1">
            <a:spLocks noGrp="1"/>
          </p:cNvSpPr>
          <p:nvPr>
            <p:ph sz="half" idx="1"/>
          </p:nvPr>
        </p:nvSpPr>
        <p:spPr>
          <a:xfrm>
            <a:off x="824552" y="1702793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 sz="2600" dirty="0"/>
              <a:t>Scope of the review:</a:t>
            </a:r>
            <a:endParaRPr sz="2600"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○"/>
            </a:pPr>
            <a:r>
              <a:rPr lang="en-US" sz="2600" dirty="0"/>
              <a:t>Define the practice</a:t>
            </a:r>
            <a:endParaRPr sz="2600"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○"/>
            </a:pPr>
            <a:r>
              <a:rPr lang="en-US" sz="2600" dirty="0"/>
              <a:t>Define WHO</a:t>
            </a:r>
            <a:endParaRPr sz="2600"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○"/>
            </a:pPr>
            <a:r>
              <a:rPr lang="en-US" sz="2600" dirty="0"/>
              <a:t>Define WHAT OUTCOMES</a:t>
            </a:r>
            <a:endParaRPr sz="2600"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○"/>
            </a:pPr>
            <a:r>
              <a:rPr lang="en-US" sz="2600" dirty="0"/>
              <a:t>Define Context/Setting</a:t>
            </a:r>
            <a:endParaRPr sz="2600"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2600" dirty="0"/>
          </a:p>
        </p:txBody>
      </p:sp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537949" y="365126"/>
            <a:ext cx="10515600" cy="84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dirty="0"/>
              <a:t>Step 1: Identify a Practice/Program and Scope of review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32088"/>
            <a:ext cx="12299795" cy="102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Google Shape;177;p27"/>
          <p:cNvSpPr txBox="1"/>
          <p:nvPr/>
        </p:nvSpPr>
        <p:spPr>
          <a:xfrm>
            <a:off x="8270393" y="6368824"/>
            <a:ext cx="275816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(</a:t>
            </a:r>
            <a:r>
              <a:rPr lang="en-US" sz="1200" b="0" i="0" u="none" strike="noStrike" cap="none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Cook, Collins, Cook, Cook, &amp; Ray, 2019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76" name="Google Shape;176;p27"/>
          <p:cNvGraphicFramePr/>
          <p:nvPr>
            <p:extLst>
              <p:ext uri="{D42A27DB-BD31-4B8C-83A1-F6EECF244321}">
                <p14:modId xmlns:p14="http://schemas.microsoft.com/office/powerpoint/2010/main" val="2732088547"/>
              </p:ext>
            </p:extLst>
          </p:nvPr>
        </p:nvGraphicFramePr>
        <p:xfrm>
          <a:off x="429864" y="597854"/>
          <a:ext cx="11030450" cy="5770970"/>
        </p:xfrm>
        <a:graphic>
          <a:graphicData uri="http://schemas.openxmlformats.org/drawingml/2006/table">
            <a:tbl>
              <a:tblPr firstRow="1" bandRow="1">
                <a:noFill/>
                <a:tableStyleId>{3C36B94A-1EF1-438C-A547-D92DC72C1FC9}</a:tableStyleId>
              </a:tblPr>
              <a:tblGrid>
                <a:gridCol w="206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Classifications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Important Notes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WWC (2013)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</a:rPr>
                        <a:t>Positive effects</a:t>
                      </a:r>
                      <a:endParaRPr sz="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</a:rPr>
                        <a:t>Potentially positive effects</a:t>
                      </a:r>
                      <a:endParaRPr sz="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</a:rPr>
                        <a:t>Mixed effects</a:t>
                      </a:r>
                      <a:endParaRPr sz="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</a:rPr>
                        <a:t>No discernable effects</a:t>
                      </a:r>
                      <a:endParaRPr sz="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</a:rPr>
                        <a:t>Potentially negative effects</a:t>
                      </a:r>
                      <a:endParaRPr sz="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</a:rPr>
                        <a:t>Negative effects</a:t>
                      </a:r>
                      <a:endParaRPr sz="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Institute of Educational Science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Original publication 2003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Originally included only experimental/quasi-experimental designs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Reviews educational programs 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Gersten et al. (2005)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Evidence-based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Promising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Not evidence-based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Standards designed to review special education research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Group designs only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Horner et al. (2005)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Evidence-based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Not evidence-based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Standards designed to review special education research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Single-case design only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Council for Exceptional Children (2014)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Evidence-based practice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Potentially-evidenced based practice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Mixed evidence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Insufficient evidence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Negative effects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Adapted from Gersten et al. (2005) and Horner et al. (2005)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Adopted by CEC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Combined set of quality indicators for BOTH group and SCD 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Kratochwill (2010, 2013)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</a:rPr>
                        <a:t>Positive effects</a:t>
                      </a:r>
                      <a:endParaRPr sz="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</a:rPr>
                        <a:t>Potentially positive effects</a:t>
                      </a:r>
                      <a:endParaRPr sz="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</a:rPr>
                        <a:t>Mixed effects</a:t>
                      </a:r>
                      <a:endParaRPr sz="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</a:rPr>
                        <a:t>No discernable effects</a:t>
                      </a:r>
                      <a:endParaRPr sz="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</a:rPr>
                        <a:t>Potentially negative effects</a:t>
                      </a:r>
                      <a:endParaRPr sz="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+mn-lt"/>
                        </a:rPr>
                        <a:t>Negative effects</a:t>
                      </a:r>
                      <a:endParaRPr sz="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Arial"/>
                        <a:buChar char="•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WWC standards for SCD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National Autism Center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Established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Emerging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Unestablished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Ineffective/Harmful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Reichow et al. (2008)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Established EBP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Promising EBP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Not an EBP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Best Evidence Encyclopedia (n.d.)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Strong Evidence of Effectiveness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Moderate Evidence of Effectiveness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Limited Evidence of Effectiveness: strong Evidence of Modest Effects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Limited Evidence of Effectiveness: Weak Evidence with notable effects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+mn-lt"/>
                        </a:rPr>
                        <a:t>No qualifying Studies</a:t>
                      </a:r>
                      <a:endParaRPr sz="90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208217" y="54592"/>
            <a:ext cx="11983784" cy="70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 dirty="0"/>
              <a:t>Step 2: Identify standards and finalize inclusion/exclusion criteria</a:t>
            </a:r>
            <a:br>
              <a:rPr lang="en-US" dirty="0"/>
            </a:b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995047" y="1668545"/>
            <a:ext cx="0" cy="3921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ular Callout 1"/>
          <p:cNvSpPr/>
          <p:nvPr/>
        </p:nvSpPr>
        <p:spPr>
          <a:xfrm>
            <a:off x="7017833" y="2263697"/>
            <a:ext cx="3490332" cy="2118732"/>
          </a:xfrm>
          <a:prstGeom prst="wedgeRectCallout">
            <a:avLst>
              <a:gd name="adj1" fmla="val 45621"/>
              <a:gd name="adj2" fmla="val 66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Why are only studies with certain designs included in EBP reviews?</a:t>
            </a:r>
          </a:p>
        </p:txBody>
      </p:sp>
      <p:sp>
        <p:nvSpPr>
          <p:cNvPr id="184" name="Google Shape;184;p28"/>
          <p:cNvSpPr txBox="1">
            <a:spLocks noGrp="1"/>
          </p:cNvSpPr>
          <p:nvPr>
            <p:ph sz="half" idx="2"/>
          </p:nvPr>
        </p:nvSpPr>
        <p:spPr>
          <a:xfrm>
            <a:off x="6172199" y="1485970"/>
            <a:ext cx="5181600" cy="2268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 sz="2200" dirty="0"/>
              <a:t>Discussion</a:t>
            </a:r>
            <a:endParaRPr sz="2200" dirty="0"/>
          </a:p>
        </p:txBody>
      </p:sp>
      <p:sp>
        <p:nvSpPr>
          <p:cNvPr id="183" name="Google Shape;183;p28"/>
          <p:cNvSpPr txBox="1">
            <a:spLocks noGrp="1"/>
          </p:cNvSpPr>
          <p:nvPr>
            <p:ph sz="half" idx="1"/>
          </p:nvPr>
        </p:nvSpPr>
        <p:spPr>
          <a:xfrm>
            <a:off x="715370" y="148597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5468" algn="l" rtl="0">
              <a:spcBef>
                <a:spcPts val="0"/>
              </a:spcBef>
              <a:spcAft>
                <a:spcPts val="0"/>
              </a:spcAft>
              <a:buSzPct val="59999"/>
              <a:buChar char="●"/>
            </a:pPr>
            <a:r>
              <a:rPr lang="en-US" sz="2200" dirty="0"/>
              <a:t>Set inclusion/exclusion criteria for studies included</a:t>
            </a:r>
            <a:endParaRPr sz="2200" dirty="0"/>
          </a:p>
          <a:p>
            <a:pPr marL="742950" lvl="1" indent="-261365" algn="l" rtl="0">
              <a:spcBef>
                <a:spcPts val="0"/>
              </a:spcBef>
              <a:spcAft>
                <a:spcPts val="300"/>
              </a:spcAft>
              <a:buSzPct val="67368"/>
              <a:buChar char="○"/>
            </a:pPr>
            <a:r>
              <a:rPr lang="en-US" sz="2200" dirty="0"/>
              <a:t>Based on Scope</a:t>
            </a:r>
            <a:endParaRPr sz="2200" dirty="0"/>
          </a:p>
          <a:p>
            <a:pPr marL="1143000" lvl="2" indent="-207264" algn="l" rtl="0">
              <a:spcBef>
                <a:spcPts val="0"/>
              </a:spcBef>
              <a:spcAft>
                <a:spcPts val="300"/>
              </a:spcAft>
              <a:buSzPct val="58947"/>
              <a:buChar char="■"/>
            </a:pPr>
            <a:r>
              <a:rPr lang="en-US" sz="2200" dirty="0"/>
              <a:t>Participants</a:t>
            </a:r>
            <a:endParaRPr sz="2200" dirty="0"/>
          </a:p>
          <a:p>
            <a:pPr marL="1143000" lvl="2" indent="-207264" algn="l" rtl="0">
              <a:spcBef>
                <a:spcPts val="0"/>
              </a:spcBef>
              <a:spcAft>
                <a:spcPts val="300"/>
              </a:spcAft>
              <a:buSzPct val="58947"/>
              <a:buChar char="■"/>
            </a:pPr>
            <a:r>
              <a:rPr lang="en-US" sz="2200" dirty="0"/>
              <a:t>Outcomes</a:t>
            </a:r>
            <a:endParaRPr sz="2200" dirty="0"/>
          </a:p>
          <a:p>
            <a:pPr marL="1143000" lvl="2" indent="-207264" algn="l" rtl="0">
              <a:spcBef>
                <a:spcPts val="0"/>
              </a:spcBef>
              <a:spcAft>
                <a:spcPts val="300"/>
              </a:spcAft>
              <a:buSzPct val="58947"/>
              <a:buChar char="■"/>
            </a:pPr>
            <a:r>
              <a:rPr lang="en-US" sz="2200" dirty="0"/>
              <a:t>Context/setting</a:t>
            </a:r>
            <a:endParaRPr sz="2200" dirty="0"/>
          </a:p>
          <a:p>
            <a:pPr marL="742950" lvl="1" indent="-261365" algn="l" rtl="0">
              <a:spcBef>
                <a:spcPts val="0"/>
              </a:spcBef>
              <a:spcAft>
                <a:spcPts val="300"/>
              </a:spcAft>
              <a:buSzPct val="67368"/>
              <a:buChar char="○"/>
            </a:pPr>
            <a:r>
              <a:rPr lang="en-US" sz="2200" dirty="0"/>
              <a:t>Types of publications:</a:t>
            </a:r>
            <a:endParaRPr sz="2200" dirty="0"/>
          </a:p>
          <a:p>
            <a:pPr marL="1143000" lvl="2" indent="-207264" algn="l" rtl="0">
              <a:spcBef>
                <a:spcPts val="0"/>
              </a:spcBef>
              <a:spcAft>
                <a:spcPts val="300"/>
              </a:spcAft>
              <a:buSzPct val="58947"/>
              <a:buChar char="■"/>
            </a:pPr>
            <a:r>
              <a:rPr lang="en-US" sz="2200" dirty="0"/>
              <a:t>Peer reviewed?</a:t>
            </a:r>
            <a:endParaRPr sz="2200" dirty="0"/>
          </a:p>
          <a:p>
            <a:pPr marL="1143000" lvl="2" indent="-207264" algn="l" rtl="0">
              <a:spcBef>
                <a:spcPts val="0"/>
              </a:spcBef>
              <a:spcAft>
                <a:spcPts val="300"/>
              </a:spcAft>
              <a:buSzPct val="58947"/>
              <a:buChar char="■"/>
            </a:pPr>
            <a:r>
              <a:rPr lang="en-US" sz="2200" dirty="0"/>
              <a:t>Dissertations?</a:t>
            </a:r>
            <a:endParaRPr sz="2200" dirty="0"/>
          </a:p>
          <a:p>
            <a:pPr marL="742950" lvl="1" indent="-261365" algn="l" rtl="0">
              <a:spcBef>
                <a:spcPts val="0"/>
              </a:spcBef>
              <a:spcAft>
                <a:spcPts val="300"/>
              </a:spcAft>
              <a:buSzPct val="67368"/>
              <a:buChar char="○"/>
            </a:pPr>
            <a:r>
              <a:rPr lang="en-US" sz="2200" dirty="0"/>
              <a:t>Types of design</a:t>
            </a:r>
            <a:endParaRPr sz="2200" dirty="0"/>
          </a:p>
          <a:p>
            <a:pPr marL="1143000" lvl="2" indent="-207264" algn="l" rtl="0">
              <a:spcBef>
                <a:spcPts val="0"/>
              </a:spcBef>
              <a:spcAft>
                <a:spcPts val="300"/>
              </a:spcAft>
              <a:buSzPct val="58947"/>
              <a:buChar char="■"/>
            </a:pPr>
            <a:r>
              <a:rPr lang="en-US" sz="2200" dirty="0"/>
              <a:t>Group? </a:t>
            </a:r>
            <a:endParaRPr sz="2200" dirty="0"/>
          </a:p>
          <a:p>
            <a:pPr marL="1143000" lvl="2" indent="-207264" algn="l" rtl="0">
              <a:spcBef>
                <a:spcPts val="0"/>
              </a:spcBef>
              <a:spcAft>
                <a:spcPts val="300"/>
              </a:spcAft>
              <a:buSzPct val="58947"/>
              <a:buChar char="■"/>
            </a:pPr>
            <a:r>
              <a:rPr lang="en-US" sz="2200" dirty="0"/>
              <a:t>SCD?</a:t>
            </a:r>
            <a:endParaRPr sz="2200" dirty="0"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310486" y="228647"/>
            <a:ext cx="117234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Trebuchet MS"/>
              <a:buNone/>
            </a:pPr>
            <a:r>
              <a:rPr lang="en-US" dirty="0"/>
              <a:t>Step 2: Identify standards and finalize inclusion/exclusion criteria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/>
          <p:nvPr/>
        </p:nvSpPr>
        <p:spPr>
          <a:xfrm>
            <a:off x="7927943" y="4553147"/>
            <a:ext cx="649042" cy="567750"/>
          </a:xfrm>
          <a:prstGeom prst="noSmoking">
            <a:avLst>
              <a:gd name="adj" fmla="val 13769"/>
            </a:avLst>
          </a:prstGeom>
          <a:solidFill>
            <a:schemeClr val="accent1"/>
          </a:solidFill>
          <a:ln w="19050" cap="rnd" cmpd="sng">
            <a:solidFill>
              <a:srgbClr val="698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Picture 1" descr="A PRISMA 2009 Flow diagram displaying the flow and process of records searching using the software. Chart starts at Records identified through database searching, then records screened and excluded, then full-text articles assessed for eligibility, then studies included in qualitative and quantitative synthesis. " title="PRISMA 2009 Flow Diagram"/>
          <p:cNvPicPr>
            <a:picLocks noChangeAspect="1"/>
          </p:cNvPicPr>
          <p:nvPr/>
        </p:nvPicPr>
        <p:blipFill rotWithShape="1">
          <a:blip r:embed="rId4"/>
          <a:srcRect r="-1841"/>
          <a:stretch/>
        </p:blipFill>
        <p:spPr>
          <a:xfrm>
            <a:off x="5935902" y="838083"/>
            <a:ext cx="4640972" cy="5119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0" name="Google Shape;190;p29"/>
          <p:cNvSpPr txBox="1">
            <a:spLocks noGrp="1"/>
          </p:cNvSpPr>
          <p:nvPr>
            <p:ph idx="1"/>
          </p:nvPr>
        </p:nvSpPr>
        <p:spPr>
          <a:xfrm>
            <a:off x="677334" y="2160589"/>
            <a:ext cx="3807856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/>
              <a:t>Electronic Database Search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</a:pPr>
            <a:r>
              <a:rPr lang="en-US"/>
              <a:t>Hand Search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364470" y="17530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dirty="0"/>
              <a:t>Step 3: Locate all relevant studies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95047" y="1668545"/>
            <a:ext cx="0" cy="3921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Google Shape;201;p30"/>
          <p:cNvSpPr txBox="1">
            <a:spLocks noGrp="1"/>
          </p:cNvSpPr>
          <p:nvPr>
            <p:ph sz="quarter" idx="4"/>
          </p:nvPr>
        </p:nvSpPr>
        <p:spPr>
          <a:xfrm>
            <a:off x="6172200" y="197395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5468" algn="l" rtl="0">
              <a:spcBef>
                <a:spcPts val="0"/>
              </a:spcBef>
              <a:spcAft>
                <a:spcPts val="0"/>
              </a:spcAft>
              <a:buSzPct val="59999"/>
              <a:buChar char="●"/>
            </a:pPr>
            <a:r>
              <a:rPr lang="en-US" sz="1800" dirty="0"/>
              <a:t>Studies provide:</a:t>
            </a:r>
            <a:endParaRPr sz="1800" dirty="0"/>
          </a:p>
          <a:p>
            <a:pPr marL="742950" lvl="1" indent="-261366" algn="l" rtl="0">
              <a:spcBef>
                <a:spcPts val="1000"/>
              </a:spcBef>
              <a:spcAft>
                <a:spcPts val="0"/>
              </a:spcAft>
              <a:buSzPct val="67368"/>
              <a:buChar char="○"/>
            </a:pPr>
            <a:r>
              <a:rPr lang="en-US" sz="1800" dirty="0"/>
              <a:t>Sufficient information regarding context and setting of study, participants, interventionist</a:t>
            </a:r>
            <a:endParaRPr sz="1800" dirty="0"/>
          </a:p>
          <a:p>
            <a:pPr marL="742950" lvl="1" indent="-261366" algn="l" rtl="0">
              <a:spcBef>
                <a:spcPts val="1000"/>
              </a:spcBef>
              <a:spcAft>
                <a:spcPts val="0"/>
              </a:spcAft>
              <a:buSzPct val="67368"/>
              <a:buChar char="○"/>
            </a:pPr>
            <a:r>
              <a:rPr lang="en-US" sz="1800" dirty="0"/>
              <a:t>Evidence of implementation fidelity</a:t>
            </a:r>
            <a:endParaRPr sz="1800" dirty="0"/>
          </a:p>
          <a:p>
            <a:pPr marL="742950" lvl="1" indent="-261366" algn="l" rtl="0">
              <a:spcBef>
                <a:spcPts val="1000"/>
              </a:spcBef>
              <a:spcAft>
                <a:spcPts val="0"/>
              </a:spcAft>
              <a:buSzPct val="67368"/>
              <a:buChar char="○"/>
            </a:pPr>
            <a:r>
              <a:rPr lang="en-US" sz="1800" dirty="0"/>
              <a:t>Internal validity</a:t>
            </a:r>
            <a:endParaRPr sz="1800" dirty="0"/>
          </a:p>
          <a:p>
            <a:pPr marL="1143000" lvl="2" indent="-207264" algn="l" rtl="0">
              <a:spcBef>
                <a:spcPts val="1000"/>
              </a:spcBef>
              <a:spcAft>
                <a:spcPts val="0"/>
              </a:spcAft>
              <a:buSzPct val="58947"/>
              <a:buChar char="■"/>
            </a:pPr>
            <a:r>
              <a:rPr lang="en-US" sz="1800" dirty="0"/>
              <a:t>Controls and systematically manipulates IV</a:t>
            </a:r>
            <a:endParaRPr sz="1800" dirty="0"/>
          </a:p>
          <a:p>
            <a:pPr marL="1143000" lvl="2" indent="-207264" algn="l" rtl="0">
              <a:spcBef>
                <a:spcPts val="1000"/>
              </a:spcBef>
              <a:spcAft>
                <a:spcPts val="0"/>
              </a:spcAft>
              <a:buSzPct val="58947"/>
              <a:buChar char="■"/>
            </a:pPr>
            <a:r>
              <a:rPr lang="en-US" sz="1800" dirty="0"/>
              <a:t>Control/comparison</a:t>
            </a:r>
            <a:endParaRPr sz="1800" dirty="0"/>
          </a:p>
          <a:p>
            <a:pPr marL="742950" lvl="1" indent="-261366" algn="l" rtl="0">
              <a:spcBef>
                <a:spcPts val="1000"/>
              </a:spcBef>
              <a:spcAft>
                <a:spcPts val="0"/>
              </a:spcAft>
              <a:buSzPct val="67368"/>
              <a:buChar char="○"/>
            </a:pPr>
            <a:r>
              <a:rPr lang="en-US" sz="1800" dirty="0"/>
              <a:t>Outcome measures are appropriate</a:t>
            </a:r>
            <a:endParaRPr sz="1800" dirty="0"/>
          </a:p>
          <a:p>
            <a:pPr marL="742950" lvl="1" indent="-261366" algn="l" rtl="0">
              <a:spcBef>
                <a:spcPts val="1000"/>
              </a:spcBef>
              <a:spcAft>
                <a:spcPts val="0"/>
              </a:spcAft>
              <a:buSzPct val="67368"/>
              <a:buChar char="○"/>
            </a:pPr>
            <a:r>
              <a:rPr lang="en-US" sz="1800" dirty="0"/>
              <a:t>Appropriate data analysis</a:t>
            </a:r>
            <a:endParaRPr sz="1800" dirty="0"/>
          </a:p>
          <a:p>
            <a:pPr marL="742950" lvl="1" indent="-210566" algn="l" rtl="0">
              <a:spcBef>
                <a:spcPts val="1000"/>
              </a:spcBef>
              <a:spcAft>
                <a:spcPts val="0"/>
              </a:spcAft>
              <a:buSzPct val="67368"/>
              <a:buNone/>
            </a:pPr>
            <a:endParaRPr sz="1800" dirty="0"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sz="quarter" idx="3"/>
          </p:nvPr>
        </p:nvSpPr>
        <p:spPr>
          <a:xfrm>
            <a:off x="6172200" y="115004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dirty="0"/>
              <a:t>Examples of Quality Indicators</a:t>
            </a:r>
            <a:endParaRPr dirty="0"/>
          </a:p>
        </p:txBody>
      </p:sp>
      <p:sp>
        <p:nvSpPr>
          <p:cNvPr id="199" name="Google Shape;199;p30"/>
          <p:cNvSpPr txBox="1">
            <a:spLocks noGrp="1"/>
          </p:cNvSpPr>
          <p:nvPr>
            <p:ph sz="half" idx="2"/>
          </p:nvPr>
        </p:nvSpPr>
        <p:spPr>
          <a:xfrm>
            <a:off x="688959" y="197066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5468" algn="l" rtl="0">
              <a:spcBef>
                <a:spcPts val="0"/>
              </a:spcBef>
              <a:spcAft>
                <a:spcPts val="0"/>
              </a:spcAft>
              <a:buSzPct val="59999"/>
              <a:buChar char="●"/>
            </a:pPr>
            <a:r>
              <a:rPr lang="en-US" sz="1800" dirty="0"/>
              <a:t>“Quality Indicators” assist review teams with identifying the high quality studies </a:t>
            </a:r>
            <a:endParaRPr sz="1800" dirty="0"/>
          </a:p>
          <a:p>
            <a:pPr marL="342900" lvl="0" indent="-315468" algn="l" rtl="0">
              <a:spcBef>
                <a:spcPts val="1000"/>
              </a:spcBef>
              <a:spcAft>
                <a:spcPts val="0"/>
              </a:spcAft>
              <a:buSzPct val="59999"/>
              <a:buChar char="●"/>
            </a:pPr>
            <a:r>
              <a:rPr lang="en-US" sz="1800" dirty="0"/>
              <a:t>Each study identified in the search is coded to determine whether it meets methodological rigor</a:t>
            </a:r>
            <a:endParaRPr sz="1800" dirty="0"/>
          </a:p>
          <a:p>
            <a:pPr marL="342900" lvl="0" indent="-315468" algn="l" rtl="0">
              <a:spcBef>
                <a:spcPts val="1000"/>
              </a:spcBef>
              <a:spcAft>
                <a:spcPts val="0"/>
              </a:spcAft>
              <a:buSzPct val="59999"/>
              <a:buChar char="●"/>
            </a:pPr>
            <a:r>
              <a:rPr lang="en-US" sz="1800" dirty="0"/>
              <a:t>ONLY studies that meet the specific criteria are used to make EBP classification </a:t>
            </a:r>
            <a:endParaRPr sz="1800" dirty="0"/>
          </a:p>
          <a:p>
            <a:pPr marL="742950" lvl="1" indent="-261366" algn="l" rtl="0">
              <a:spcBef>
                <a:spcPts val="1000"/>
              </a:spcBef>
              <a:spcAft>
                <a:spcPts val="0"/>
              </a:spcAft>
              <a:buSzPct val="67368"/>
              <a:buChar char="○"/>
            </a:pPr>
            <a:r>
              <a:rPr lang="en-US" sz="1800" dirty="0"/>
              <a:t>Different standards (e.g., CEC. 2014; National Autism Center) have different levels of QIs</a:t>
            </a:r>
            <a:endParaRPr sz="1800"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ct val="67368"/>
              <a:buNone/>
            </a:pPr>
            <a:endParaRPr sz="1800" dirty="0"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688959" y="1146754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/>
              <a:t>Process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434435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Trebuchet MS"/>
              <a:buNone/>
            </a:pPr>
            <a:r>
              <a:rPr lang="en-US" dirty="0"/>
              <a:t>Step 4a: Identify methodologically sound studies</a:t>
            </a:r>
            <a:br>
              <a:rPr lang="en-US" dirty="0"/>
            </a:br>
            <a:r>
              <a:rPr lang="en-US" dirty="0"/>
              <a:t> 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5787483" y="1703079"/>
            <a:ext cx="12471" cy="2958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Google Shape;208;p31"/>
          <p:cNvSpPr txBox="1">
            <a:spLocks noGrp="1"/>
          </p:cNvSpPr>
          <p:nvPr>
            <p:ph sz="half" idx="2"/>
          </p:nvPr>
        </p:nvSpPr>
        <p:spPr>
          <a:xfrm>
            <a:off x="6172200" y="1703079"/>
            <a:ext cx="5181600" cy="305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" lvl="0" indent="0" algn="l" rtl="0">
              <a:spcBef>
                <a:spcPts val="0"/>
              </a:spcBef>
              <a:spcAft>
                <a:spcPts val="0"/>
              </a:spcAft>
              <a:buSzPct val="59999"/>
              <a:buNone/>
            </a:pPr>
            <a:r>
              <a:rPr lang="en-US" sz="2200" b="1" dirty="0"/>
              <a:t>Examples</a:t>
            </a:r>
            <a:endParaRPr sz="2200" b="1" dirty="0"/>
          </a:p>
          <a:p>
            <a:pPr marL="342900" lvl="0" indent="-329184" algn="l" rtl="0">
              <a:spcBef>
                <a:spcPts val="1000"/>
              </a:spcBef>
              <a:spcAft>
                <a:spcPts val="0"/>
              </a:spcAft>
              <a:buSzPct val="59999"/>
              <a:buChar char="●"/>
            </a:pPr>
            <a:r>
              <a:rPr lang="en-US" sz="2200" dirty="0"/>
              <a:t>CEC (2014): EBP, promising practice, mixed evidence, insufficient evidence, negative effects</a:t>
            </a:r>
            <a:endParaRPr sz="2200" dirty="0"/>
          </a:p>
          <a:p>
            <a:pPr marL="342900" lvl="0" indent="-329184" algn="l" rtl="0">
              <a:spcBef>
                <a:spcPts val="1000"/>
              </a:spcBef>
              <a:spcAft>
                <a:spcPts val="0"/>
              </a:spcAft>
              <a:buSzPct val="59999"/>
              <a:buChar char="●"/>
            </a:pPr>
            <a:r>
              <a:rPr lang="en-US" sz="2200" dirty="0"/>
              <a:t>WWC (2013): positive effects, potentially positive effects, mixed effects, no discernable effects, potentially negative effects, negative effects</a:t>
            </a:r>
            <a:endParaRPr sz="2200" dirty="0"/>
          </a:p>
        </p:txBody>
      </p:sp>
      <p:sp>
        <p:nvSpPr>
          <p:cNvPr id="207" name="Google Shape;207;p31"/>
          <p:cNvSpPr txBox="1">
            <a:spLocks noGrp="1"/>
          </p:cNvSpPr>
          <p:nvPr>
            <p:ph sz="half" idx="1"/>
          </p:nvPr>
        </p:nvSpPr>
        <p:spPr>
          <a:xfrm>
            <a:off x="838200" y="1703079"/>
            <a:ext cx="4591639" cy="337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200" b="1" dirty="0"/>
              <a:t>Using the METHODOLOGICALLY sound studies:</a:t>
            </a:r>
            <a:endParaRPr sz="2200" b="1"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○"/>
            </a:pPr>
            <a:r>
              <a:rPr lang="en-US" sz="2200" dirty="0"/>
              <a:t>Classify the effects of each study</a:t>
            </a:r>
            <a:endParaRPr sz="2200" dirty="0"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</a:pPr>
            <a:r>
              <a:rPr lang="en-US" sz="2200" dirty="0"/>
              <a:t>e.g., positive, mixed/neutral, negative</a:t>
            </a:r>
            <a:endParaRPr sz="2200"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○"/>
            </a:pPr>
            <a:r>
              <a:rPr lang="en-US" sz="2200" dirty="0"/>
              <a:t>Make an evidence-based classification</a:t>
            </a:r>
            <a:endParaRPr sz="2200" dirty="0"/>
          </a:p>
          <a:p>
            <a:pPr marL="742950" lvl="1" indent="-204469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2200" dirty="0"/>
          </a:p>
        </p:txBody>
      </p:sp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34800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dirty="0"/>
              <a:t>Step 5: Determine the evidence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5925531" y="1804679"/>
            <a:ext cx="12472" cy="3339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Google Shape;216;p32"/>
          <p:cNvSpPr txBox="1">
            <a:spLocks noGrp="1"/>
          </p:cNvSpPr>
          <p:nvPr>
            <p:ph sz="half" idx="2"/>
          </p:nvPr>
        </p:nvSpPr>
        <p:spPr>
          <a:xfrm>
            <a:off x="6353666" y="1476832"/>
            <a:ext cx="5209791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37160" lvl="0" indent="0" algn="l" rtl="0">
              <a:spcBef>
                <a:spcPts val="1000"/>
              </a:spcBef>
              <a:spcAft>
                <a:spcPts val="1200"/>
              </a:spcAft>
              <a:buSzPts val="1440"/>
              <a:buNone/>
            </a:pPr>
            <a:r>
              <a:rPr lang="en-US" sz="2200" dirty="0"/>
              <a:t>Materials:</a:t>
            </a:r>
            <a:endParaRPr sz="2200" dirty="0"/>
          </a:p>
          <a:p>
            <a:pPr marL="914400" lvl="1" indent="-3175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200" dirty="0">
                <a:ea typeface="Arial"/>
                <a:cs typeface="Arial"/>
                <a:sym typeface="Arial"/>
              </a:rPr>
              <a:t>Cook, S.C., Cook, B.G., . &amp; Cook, L. (2017). Classifying the evidence base of </a:t>
            </a:r>
            <a:r>
              <a:rPr lang="en-US" sz="2200" dirty="0" err="1">
                <a:ea typeface="Arial"/>
                <a:cs typeface="Arial"/>
                <a:sym typeface="Arial"/>
              </a:rPr>
              <a:t>classwide</a:t>
            </a:r>
            <a:r>
              <a:rPr lang="en-US" sz="2200" dirty="0">
                <a:ea typeface="Arial"/>
                <a:cs typeface="Arial"/>
                <a:sym typeface="Arial"/>
              </a:rPr>
              <a:t> peer tutoring for students with high-incidence disabilities. Exceptionality, 9-25.</a:t>
            </a:r>
            <a:r>
              <a:rPr lang="en-US" sz="2200" i="1" dirty="0"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ea typeface="Arial"/>
                <a:cs typeface="Arial"/>
                <a:sym typeface="Arial"/>
              </a:rPr>
              <a:t>doi</a:t>
            </a:r>
            <a:r>
              <a:rPr lang="en-US" sz="2200" dirty="0">
                <a:ea typeface="Arial"/>
                <a:cs typeface="Arial"/>
                <a:sym typeface="Arial"/>
              </a:rPr>
              <a:t>: 10.1080/09362835.2016.1196448</a:t>
            </a:r>
            <a:br>
              <a:rPr lang="en-US" sz="2200" dirty="0">
                <a:ea typeface="Arial"/>
                <a:cs typeface="Arial"/>
                <a:sym typeface="Arial"/>
              </a:rPr>
            </a:br>
            <a:endParaRPr sz="2200" dirty="0"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200" dirty="0"/>
              <a:t>Organizer with guiding questions</a:t>
            </a:r>
            <a:endParaRPr sz="2200" dirty="0"/>
          </a:p>
        </p:txBody>
      </p:sp>
      <p:sp>
        <p:nvSpPr>
          <p:cNvPr id="215" name="Google Shape;215;p32"/>
          <p:cNvSpPr txBox="1">
            <a:spLocks noGrp="1"/>
          </p:cNvSpPr>
          <p:nvPr>
            <p:ph sz="half" idx="1"/>
          </p:nvPr>
        </p:nvSpPr>
        <p:spPr>
          <a:xfrm>
            <a:off x="767066" y="1542821"/>
            <a:ext cx="5158465" cy="435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3182" algn="l" rtl="0">
              <a:spcBef>
                <a:spcPts val="600"/>
              </a:spcBef>
              <a:spcAft>
                <a:spcPts val="600"/>
              </a:spcAft>
              <a:buSzPct val="59999"/>
              <a:buChar char="●"/>
            </a:pPr>
            <a:r>
              <a:rPr lang="en-US" sz="2200" dirty="0"/>
              <a:t>Review the process and reporting </a:t>
            </a:r>
            <a:br>
              <a:rPr lang="en-US" sz="2200" dirty="0"/>
            </a:br>
            <a:endParaRPr sz="2200" dirty="0"/>
          </a:p>
          <a:p>
            <a:pPr marL="457200" lvl="0" indent="-313182" algn="l" rtl="0">
              <a:spcBef>
                <a:spcPts val="0"/>
              </a:spcBef>
              <a:buSzPct val="59999"/>
              <a:buChar char="●"/>
            </a:pPr>
            <a:r>
              <a:rPr lang="en-US" sz="2200" dirty="0"/>
              <a:t>Understand the classification of a specific practice/program</a:t>
            </a:r>
            <a:endParaRPr sz="2200" dirty="0"/>
          </a:p>
          <a:p>
            <a:pPr marL="914400" lvl="1" indent="-313182" algn="l" rtl="0">
              <a:spcBef>
                <a:spcPts val="0"/>
              </a:spcBef>
              <a:spcAft>
                <a:spcPts val="600"/>
              </a:spcAft>
              <a:buSzPct val="75789"/>
              <a:buChar char="○"/>
            </a:pPr>
            <a:r>
              <a:rPr lang="en-US" sz="2200" dirty="0"/>
              <a:t>including scope of the review</a:t>
            </a:r>
            <a:br>
              <a:rPr lang="en-US" sz="2200" dirty="0"/>
            </a:br>
            <a:endParaRPr sz="2200" dirty="0"/>
          </a:p>
          <a:p>
            <a:pPr marL="457200" lvl="0" indent="-313182" algn="l" rtl="0">
              <a:spcBef>
                <a:spcPts val="600"/>
              </a:spcBef>
              <a:buSzPct val="59999"/>
              <a:buChar char="●"/>
            </a:pPr>
            <a:r>
              <a:rPr lang="en-US" sz="2200" dirty="0"/>
              <a:t>Practice how to articulate findings</a:t>
            </a:r>
            <a:endParaRPr sz="2200" dirty="0"/>
          </a:p>
          <a:p>
            <a:pPr marL="914400" lvl="1" indent="-313182" algn="l" rtl="0">
              <a:spcBef>
                <a:spcPts val="0"/>
              </a:spcBef>
              <a:spcAft>
                <a:spcPts val="600"/>
              </a:spcAft>
              <a:buSzPct val="75789"/>
              <a:buChar char="○"/>
            </a:pPr>
            <a:r>
              <a:rPr lang="en-US" sz="2200" dirty="0"/>
              <a:t>if it is not an EBP, we need to understand the evidence more broadly</a:t>
            </a:r>
            <a:endParaRPr sz="2200" dirty="0"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517689" y="332574"/>
            <a:ext cx="10515600" cy="13255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Activity: Analyzing an EBP Review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296124" y="1668545"/>
            <a:ext cx="0" cy="3921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7320670" y="2679397"/>
            <a:ext cx="3490332" cy="2118732"/>
          </a:xfrm>
          <a:prstGeom prst="wedgeRectCallout">
            <a:avLst>
              <a:gd name="adj1" fmla="val 45621"/>
              <a:gd name="adj2" fmla="val 66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What does this tell us about the “effectiveness” of a practice?</a:t>
            </a:r>
          </a:p>
        </p:txBody>
      </p:sp>
      <p:sp>
        <p:nvSpPr>
          <p:cNvPr id="224" name="Google Shape;224;p33"/>
          <p:cNvSpPr txBox="1">
            <a:spLocks noGrp="1"/>
          </p:cNvSpPr>
          <p:nvPr>
            <p:ph sz="half" idx="2"/>
          </p:nvPr>
        </p:nvSpPr>
        <p:spPr>
          <a:xfrm>
            <a:off x="6777872" y="1825625"/>
            <a:ext cx="4575928" cy="309516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dirty="0"/>
              <a:t>Discuss for each case:</a:t>
            </a:r>
            <a:endParaRPr sz="2200" dirty="0"/>
          </a:p>
        </p:txBody>
      </p:sp>
      <p:sp>
        <p:nvSpPr>
          <p:cNvPr id="223" name="Google Shape;223;p33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</a:pPr>
            <a:r>
              <a:rPr lang="en-US" sz="2200" dirty="0"/>
              <a:t>Has not been subject of an evidence-based review</a:t>
            </a:r>
            <a:br>
              <a:rPr lang="en-US" sz="2200" dirty="0"/>
            </a:br>
            <a:endParaRPr sz="2200" dirty="0"/>
          </a:p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 sz="2200" dirty="0"/>
              <a:t>Has been subject of an evidence-based review:</a:t>
            </a:r>
            <a:endParaRPr sz="2200" dirty="0"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en-US" sz="2200" dirty="0"/>
              <a:t> but did not meet standards of quality</a:t>
            </a:r>
            <a:endParaRPr sz="2200" dirty="0"/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en-US" sz="2200" dirty="0"/>
              <a:t>evidence suggest the practice is not effective for target population</a:t>
            </a:r>
            <a:endParaRPr sz="2200" dirty="0"/>
          </a:p>
        </p:txBody>
      </p:sp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Reasons for a Practice NOT being Classified as an EBP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4" descr="Character from the television show &quot;The Office&quot; surrounded by the words, &quot;Yeah, if we could all implement Evidence-Based Practices that would be great.&quot;"/>
          <p:cNvPicPr preferRelativeResize="0"/>
          <p:nvPr/>
        </p:nvPicPr>
        <p:blipFill rotWithShape="1">
          <a:blip r:embed="rId4">
            <a:alphaModFix/>
          </a:blip>
          <a:srcRect l="4253" r="3662"/>
          <a:stretch/>
        </p:blipFill>
        <p:spPr>
          <a:xfrm>
            <a:off x="6265333" y="1126825"/>
            <a:ext cx="5362223" cy="42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/>
          <p:nvPr/>
        </p:nvSpPr>
        <p:spPr>
          <a:xfrm>
            <a:off x="10844935" y="1731321"/>
            <a:ext cx="187032" cy="3157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rPr>
              <a:t>S</a:t>
            </a:r>
          </a:p>
        </p:txBody>
      </p:sp>
      <p:sp>
        <p:nvSpPr>
          <p:cNvPr id="233" name="Google Shape;233;p34"/>
          <p:cNvSpPr txBox="1">
            <a:spLocks noGrp="1"/>
          </p:cNvSpPr>
          <p:nvPr>
            <p:ph type="subTitle" idx="4294967295"/>
          </p:nvPr>
        </p:nvSpPr>
        <p:spPr>
          <a:xfrm>
            <a:off x="329938" y="3475708"/>
            <a:ext cx="5394325" cy="17938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Considerations for Bridging the Research-to-Practice Gap</a:t>
            </a:r>
            <a:endParaRPr dirty="0"/>
          </a:p>
        </p:txBody>
      </p:sp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781639" y="1389693"/>
            <a:ext cx="4054311" cy="132556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Disseminating EBPs</a:t>
            </a:r>
            <a:endParaRPr sz="4000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llustration of three human figures with speech bubbles above them indicating they are speaking. " title="Discuss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178" y="1228762"/>
            <a:ext cx="5056329" cy="3372531"/>
          </a:xfrm>
          <a:prstGeom prst="rect">
            <a:avLst/>
          </a:prstGeom>
        </p:spPr>
      </p:pic>
      <p:sp>
        <p:nvSpPr>
          <p:cNvPr id="98" name="Google Shape;98;p17"/>
          <p:cNvSpPr txBox="1">
            <a:spLocks noGrp="1"/>
          </p:cNvSpPr>
          <p:nvPr>
            <p:ph idx="1"/>
          </p:nvPr>
        </p:nvSpPr>
        <p:spPr>
          <a:xfrm>
            <a:off x="838200" y="12287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●"/>
            </a:pPr>
            <a:r>
              <a:rPr lang="en-US" dirty="0"/>
              <a:t>Part 1: Identification of EBPs</a:t>
            </a:r>
            <a:endParaRPr dirty="0"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1440"/>
              <a:buChar char="○"/>
            </a:pPr>
            <a:r>
              <a:rPr lang="en-US" dirty="0"/>
              <a:t>Terminology Review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</a:pPr>
            <a:r>
              <a:rPr lang="en-US" dirty="0"/>
              <a:t>General process for EBP review</a:t>
            </a:r>
            <a:endParaRPr dirty="0"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Char char="■"/>
            </a:pPr>
            <a:r>
              <a:rPr lang="en-US" dirty="0"/>
              <a:t>Standards used in Special Education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</a:pPr>
            <a:r>
              <a:rPr lang="en-US" dirty="0"/>
              <a:t>Analyze one published EBP review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●"/>
            </a:pPr>
            <a:r>
              <a:rPr lang="en-US" dirty="0"/>
              <a:t>Part 2: Dissemination of EBPs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</a:pPr>
            <a:r>
              <a:rPr lang="en-US" dirty="0"/>
              <a:t>Resources for practitioners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</a:pPr>
            <a:r>
              <a:rPr lang="en-US" dirty="0"/>
              <a:t>Sources for EBPs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○"/>
            </a:pPr>
            <a:r>
              <a:rPr lang="en-US" dirty="0"/>
              <a:t>Considerations and challenges for supporting implementation</a:t>
            </a:r>
            <a:endParaRPr dirty="0"/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dirty="0"/>
              <a:t>Today’s Discussion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/>
          <p:nvPr/>
        </p:nvSpPr>
        <p:spPr>
          <a:xfrm>
            <a:off x="73087" y="5777300"/>
            <a:ext cx="448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Torres et al., 2012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2887" y="752475"/>
            <a:ext cx="5933663" cy="52673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Google Shape;244;p35" title="Question mark"/>
          <p:cNvSpPr/>
          <p:nvPr/>
        </p:nvSpPr>
        <p:spPr>
          <a:xfrm>
            <a:off x="11191875" y="4768750"/>
            <a:ext cx="507318" cy="7866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rPr>
              <a:t>?</a:t>
            </a:r>
          </a:p>
        </p:txBody>
      </p:sp>
      <p:sp>
        <p:nvSpPr>
          <p:cNvPr id="243" name="Google Shape;243;p35" title="Question mark"/>
          <p:cNvSpPr/>
          <p:nvPr/>
        </p:nvSpPr>
        <p:spPr>
          <a:xfrm>
            <a:off x="11165650" y="3779788"/>
            <a:ext cx="507318" cy="7866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rPr>
              <a:t>?</a:t>
            </a:r>
          </a:p>
        </p:txBody>
      </p:sp>
      <p:sp>
        <p:nvSpPr>
          <p:cNvPr id="242" name="Google Shape;242;p35" title="Question mark"/>
          <p:cNvSpPr/>
          <p:nvPr/>
        </p:nvSpPr>
        <p:spPr>
          <a:xfrm>
            <a:off x="11134725" y="2790825"/>
            <a:ext cx="507318" cy="78667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rPr>
              <a:t>?</a:t>
            </a:r>
          </a:p>
        </p:txBody>
      </p:sp>
      <p:pic>
        <p:nvPicPr>
          <p:cNvPr id="241" name="Google Shape;241;p35" descr="A large red button with the word &quot;Easy&quot; on it." title="The Easy Butt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5417" y="1305675"/>
            <a:ext cx="1445139" cy="14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 txBox="1"/>
          <p:nvPr/>
        </p:nvSpPr>
        <p:spPr>
          <a:xfrm>
            <a:off x="7569162" y="1401200"/>
            <a:ext cx="2841900" cy="405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Pts val="1400"/>
              <a:buFont typeface="Roboto"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Determine Characteristics</a:t>
            </a:r>
            <a:endParaRPr sz="1500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Pts val="1400"/>
              <a:buFont typeface="Roboto"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SEARCH for EBPs</a:t>
            </a:r>
            <a:endParaRPr sz="1500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Pts val="1400"/>
              <a:buFont typeface="Roboto"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SELECT EBP</a:t>
            </a:r>
            <a:endParaRPr sz="1500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Pts val="1400"/>
              <a:buFont typeface="Roboto"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IDENTIFY essential components</a:t>
            </a:r>
            <a:endParaRPr sz="1500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Pts val="1400"/>
              <a:buFont typeface="Roboto"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IMPLEMENT</a:t>
            </a:r>
            <a:endParaRPr sz="1500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Pts val="1400"/>
              <a:buFont typeface="Roboto"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CHECK implementation fidelity</a:t>
            </a:r>
            <a:endParaRPr sz="1500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Pts val="1400"/>
              <a:buFont typeface="Roboto"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MONITOR student progress</a:t>
            </a:r>
            <a:endParaRPr sz="1500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Pts val="1400"/>
              <a:buFont typeface="Roboto"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ADAPT (if necessary)</a:t>
            </a:r>
            <a:endParaRPr sz="1500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Pts val="1400"/>
              <a:buFont typeface="Roboto"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MAKE data driven decisions</a:t>
            </a:r>
            <a:endParaRPr sz="1500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317500" algn="l" rtl="0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Tx/>
              <a:buSzPts val="1400"/>
              <a:buFont typeface="Roboto"/>
              <a:buAutoNum type="arabicPeriod"/>
            </a:pPr>
            <a:r>
              <a:rPr lang="en-US" sz="1500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SHARE </a:t>
            </a:r>
            <a:endParaRPr sz="1500"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pic>
        <p:nvPicPr>
          <p:cNvPr id="2" name="Flowchart" descr="Chart showing sequential steps in the EBP implementation process. " title="Flowchart for 10-Step EBP Implementation Proce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785" y="878786"/>
            <a:ext cx="2605171" cy="5073316"/>
          </a:xfrm>
          <a:prstGeom prst="rect">
            <a:avLst/>
          </a:prstGeom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6">
            <a:alphaModFix/>
          </a:blip>
          <a:srcRect l="9702" t="10134" r="77537" b="17475"/>
          <a:stretch/>
        </p:blipFill>
        <p:spPr>
          <a:xfrm>
            <a:off x="677324" y="869261"/>
            <a:ext cx="3608925" cy="4982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428950" y="194671"/>
            <a:ext cx="10515600" cy="73775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Steps for Implementation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abble pieces spelling the word &quot;Research.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75" y="1818268"/>
            <a:ext cx="4755066" cy="3170044"/>
          </a:xfrm>
          <a:prstGeom prst="rect">
            <a:avLst/>
          </a:prstGeom>
        </p:spPr>
      </p:pic>
      <p:sp>
        <p:nvSpPr>
          <p:cNvPr id="255" name="Google Shape;255;p36"/>
          <p:cNvSpPr txBox="1">
            <a:spLocks noGrp="1"/>
          </p:cNvSpPr>
          <p:nvPr>
            <p:ph idx="1"/>
          </p:nvPr>
        </p:nvSpPr>
        <p:spPr>
          <a:xfrm>
            <a:off x="752475" y="1690688"/>
            <a:ext cx="6339700" cy="435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 dirty="0"/>
              <a:t>How can we support practitioners in:</a:t>
            </a:r>
            <a:endParaRPr sz="2500" dirty="0"/>
          </a:p>
          <a:p>
            <a:pPr marL="457200" lvl="0" indent="-320040" algn="l" rtl="0">
              <a:spcBef>
                <a:spcPts val="1000"/>
              </a:spcBef>
              <a:spcAft>
                <a:spcPts val="1200"/>
              </a:spcAft>
              <a:buSzPts val="1440"/>
              <a:buAutoNum type="arabicPeriod"/>
            </a:pPr>
            <a:r>
              <a:rPr lang="en-US" sz="2500" dirty="0"/>
              <a:t>Using reliable resources?</a:t>
            </a:r>
            <a:endParaRPr sz="2500" dirty="0"/>
          </a:p>
          <a:p>
            <a:pPr marL="457200" lvl="0" indent="-320040" algn="l" rtl="0">
              <a:spcBef>
                <a:spcPts val="0"/>
              </a:spcBef>
              <a:spcAft>
                <a:spcPts val="1200"/>
              </a:spcAft>
              <a:buSzPts val="1440"/>
              <a:buAutoNum type="arabicPeriod"/>
            </a:pPr>
            <a:r>
              <a:rPr lang="en-US" sz="2500" dirty="0"/>
              <a:t> Selecting an appropriate EBP from a reliable source?</a:t>
            </a:r>
            <a:endParaRPr sz="2500" dirty="0"/>
          </a:p>
          <a:p>
            <a:pPr marL="457200" lvl="0" indent="-320040" algn="l" rtl="0">
              <a:spcBef>
                <a:spcPts val="0"/>
              </a:spcBef>
              <a:spcAft>
                <a:spcPts val="1200"/>
              </a:spcAft>
              <a:buSzPts val="1440"/>
              <a:buAutoNum type="arabicPeriod"/>
            </a:pPr>
            <a:r>
              <a:rPr lang="en-US" sz="2500" dirty="0"/>
              <a:t>Implementing the practice with fidelity?</a:t>
            </a:r>
            <a:endParaRPr sz="25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Supporting Dissemination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995047" y="1668545"/>
            <a:ext cx="0" cy="3921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Google Shape;263;p37"/>
          <p:cNvSpPr txBox="1">
            <a:spLocks noGrp="1"/>
          </p:cNvSpPr>
          <p:nvPr>
            <p:ph type="body" idx="2"/>
          </p:nvPr>
        </p:nvSpPr>
        <p:spPr>
          <a:xfrm>
            <a:off x="6341600" y="1640746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Other online reliable resources:</a:t>
            </a:r>
            <a:endParaRPr sz="2000" b="1" dirty="0"/>
          </a:p>
          <a:p>
            <a:pPr marL="457200" lvl="0" indent="-349250" algn="l" rtl="0">
              <a:spcBef>
                <a:spcPts val="1600"/>
              </a:spcBef>
              <a:spcAft>
                <a:spcPts val="600"/>
              </a:spcAft>
              <a:buSzPts val="1900"/>
              <a:buChar char="●"/>
            </a:pPr>
            <a:r>
              <a:rPr lang="en-US" sz="2000" dirty="0"/>
              <a:t>Provides practitioners with information regarding effective practices, but may not provide information to whether the practices have undergone </a:t>
            </a:r>
            <a:r>
              <a:rPr lang="en-US" sz="2000" b="1" dirty="0"/>
              <a:t>FORMAL </a:t>
            </a:r>
            <a:r>
              <a:rPr lang="en-US" sz="2000" dirty="0"/>
              <a:t>evidence-based reviews. </a:t>
            </a:r>
            <a:endParaRPr sz="2000" dirty="0"/>
          </a:p>
          <a:p>
            <a:pPr marL="1371600" lvl="1" indent="-330200" algn="l" rtl="0">
              <a:spcBef>
                <a:spcPts val="0"/>
              </a:spcBef>
              <a:spcAft>
                <a:spcPts val="600"/>
              </a:spcAft>
              <a:buSzPts val="1600"/>
              <a:buChar char="○"/>
            </a:pPr>
            <a:r>
              <a:rPr lang="en-US" sz="2000" dirty="0"/>
              <a:t>Varied “levels” of evidence</a:t>
            </a:r>
            <a:endParaRPr sz="2000" dirty="0"/>
          </a:p>
          <a:p>
            <a:pPr marL="1371600" lvl="1" indent="-330200" algn="l" rtl="0">
              <a:spcBef>
                <a:spcPts val="0"/>
              </a:spcBef>
              <a:spcAft>
                <a:spcPts val="600"/>
              </a:spcAft>
              <a:buSzPts val="1600"/>
              <a:buChar char="○"/>
            </a:pPr>
            <a:r>
              <a:rPr lang="en-US" sz="2000" dirty="0"/>
              <a:t>May be EBPs, may be “promising” or “potential” EBPs</a:t>
            </a:r>
            <a:endParaRPr sz="2000" dirty="0"/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1"/>
          </p:nvPr>
        </p:nvSpPr>
        <p:spPr>
          <a:xfrm>
            <a:off x="517200" y="1640746"/>
            <a:ext cx="5333100" cy="410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Sources for EBPs:</a:t>
            </a:r>
            <a:endParaRPr sz="2000" b="1" dirty="0"/>
          </a:p>
          <a:p>
            <a:pPr marL="457200" lvl="0" indent="-349250" algn="l" rtl="0"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lang="en-US" sz="2000" dirty="0"/>
              <a:t>Organizations that publish their own EBP reviews online</a:t>
            </a:r>
            <a:endParaRPr sz="2000" dirty="0"/>
          </a:p>
          <a:p>
            <a:pPr marL="914400" lvl="1" indent="-330200" algn="l" rtl="0">
              <a:spcBef>
                <a:spcPts val="0"/>
              </a:spcBef>
              <a:spcAft>
                <a:spcPts val="600"/>
              </a:spcAft>
              <a:buSzPts val="1600"/>
              <a:buChar char="○"/>
            </a:pPr>
            <a:r>
              <a:rPr lang="en-US" sz="2000" dirty="0"/>
              <a:t>e.g., WWC</a:t>
            </a:r>
            <a:endParaRPr sz="20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2000" dirty="0"/>
              <a:t>Organizations/sites that link to EBPs</a:t>
            </a:r>
            <a:endParaRPr sz="2000" dirty="0"/>
          </a:p>
          <a:p>
            <a:pPr marL="914400" lvl="1" indent="-330200" algn="l" rtl="0">
              <a:spcBef>
                <a:spcPts val="0"/>
              </a:spcBef>
              <a:spcAft>
                <a:spcPts val="600"/>
              </a:spcAft>
              <a:buSzPts val="1600"/>
              <a:buChar char="○"/>
            </a:pPr>
            <a:r>
              <a:rPr lang="en-US" sz="2000" dirty="0"/>
              <a:t>e.g., IRIS Evidence-based practice summaries</a:t>
            </a:r>
            <a:endParaRPr sz="20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2000" dirty="0"/>
              <a:t>Peer reviewed journals</a:t>
            </a:r>
            <a:endParaRPr sz="20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2000" dirty="0"/>
              <a:t>independent EBP reviews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  <p:sp>
        <p:nvSpPr>
          <p:cNvPr id="261" name="Google Shape;261;p37"/>
          <p:cNvSpPr txBox="1">
            <a:spLocks noGrp="1"/>
          </p:cNvSpPr>
          <p:nvPr>
            <p:ph type="title"/>
          </p:nvPr>
        </p:nvSpPr>
        <p:spPr>
          <a:xfrm>
            <a:off x="372234" y="220407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Reliable Resources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995047" y="1494263"/>
            <a:ext cx="0" cy="468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Google Shape;271;p38"/>
          <p:cNvSpPr txBox="1">
            <a:spLocks noGrp="1"/>
          </p:cNvSpPr>
          <p:nvPr>
            <p:ph type="body" idx="2"/>
          </p:nvPr>
        </p:nvSpPr>
        <p:spPr>
          <a:xfrm>
            <a:off x="6341600" y="1328518"/>
            <a:ext cx="5333100" cy="46039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Reliable Resources: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0" indent="-404653" algn="l" rtl="0">
              <a:lnSpc>
                <a:spcPct val="110000"/>
              </a:lnSpc>
              <a:spcAft>
                <a:spcPts val="600"/>
              </a:spcAft>
              <a:buSzPct val="100000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Center for Early Literacy Learning (CELL)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19200" lvl="1" indent="-404653" algn="l" rtl="0">
              <a:lnSpc>
                <a:spcPct val="110000"/>
              </a:lnSpc>
              <a:spcAft>
                <a:spcPts val="600"/>
              </a:spcAft>
              <a:buSzPct val="100000"/>
              <a:buChar char="○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Research syntheses (no quality review or classification)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4147" lvl="2" indent="0" algn="l" rtl="0">
              <a:lnSpc>
                <a:spcPct val="110000"/>
              </a:lnSpc>
              <a:spcAft>
                <a:spcPts val="600"/>
              </a:spcAft>
              <a:buSzPct val="100000"/>
              <a:buNone/>
            </a:pPr>
            <a:r>
              <a:rPr lang="en-US" sz="19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http://www.earlyliteracylearning.org/index.php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0" indent="-404653" algn="l" rtl="0">
              <a:lnSpc>
                <a:spcPct val="110000"/>
              </a:lnSpc>
              <a:spcAft>
                <a:spcPts val="600"/>
              </a:spcAft>
              <a:buSzPct val="100000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Early Childhood Technical Assistance Center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19200" lvl="1" indent="-404653" algn="l" rtl="0">
              <a:lnSpc>
                <a:spcPct val="110000"/>
              </a:lnSpc>
              <a:spcAft>
                <a:spcPts val="600"/>
              </a:spcAft>
              <a:buSzPct val="100000"/>
              <a:buChar char="○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Links to both EBP review sources and other reliable sources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19200" lvl="1" indent="-404653" algn="l" rtl="0">
              <a:lnSpc>
                <a:spcPct val="110000"/>
              </a:lnSpc>
              <a:spcAft>
                <a:spcPts val="600"/>
              </a:spcAft>
              <a:buSzPct val="100000"/>
              <a:buChar char="○"/>
            </a:pPr>
            <a:r>
              <a:rPr lang="en-US" sz="1900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https://ectacenter.org/topics/evbased/evbased.asp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lvl="0" indent="-404653" algn="l" rtl="0">
              <a:lnSpc>
                <a:spcPct val="110000"/>
              </a:lnSpc>
              <a:spcAft>
                <a:spcPts val="600"/>
              </a:spcAft>
              <a:buSzPct val="100000"/>
              <a:buChar char="●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University of Kansas Life Plan Institute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19200" lvl="1" indent="-404653" algn="l" rtl="0">
              <a:lnSpc>
                <a:spcPct val="110000"/>
              </a:lnSpc>
              <a:spcAft>
                <a:spcPts val="600"/>
              </a:spcAft>
              <a:buSzPct val="100000"/>
              <a:buChar char="○"/>
            </a:pPr>
            <a:r>
              <a:rPr lang="en-US" sz="1900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http://kskits.dept.ku.edu/ta/virtualKits/BecomingAnEvidence.shtml</a:t>
            </a:r>
            <a:endParaRPr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0000"/>
              </a:lnSpc>
              <a:spcAft>
                <a:spcPts val="6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0" name="Google Shape;270;p38"/>
          <p:cNvSpPr txBox="1">
            <a:spLocks noGrp="1"/>
          </p:cNvSpPr>
          <p:nvPr>
            <p:ph type="body" idx="1"/>
          </p:nvPr>
        </p:nvSpPr>
        <p:spPr>
          <a:xfrm>
            <a:off x="517200" y="1328517"/>
            <a:ext cx="5333100" cy="51625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Sources for published EBP reviews:</a:t>
            </a:r>
            <a:endParaRPr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85" algn="l" rtl="0">
              <a:lnSpc>
                <a:spcPct val="120000"/>
              </a:lnSpc>
              <a:spcAft>
                <a:spcPts val="600"/>
              </a:spcAft>
              <a:buSzPct val="100000"/>
              <a:buChar char="●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IRIS Evidence-based Practice Summaries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835" algn="l" rtl="0">
              <a:lnSpc>
                <a:spcPct val="120000"/>
              </a:lnSpc>
              <a:spcAft>
                <a:spcPts val="600"/>
              </a:spcAft>
              <a:buSzPct val="100000"/>
              <a:buChar char="•"/>
            </a:pPr>
            <a:r>
              <a:rPr lang="en-US" sz="18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https://iris.peabody.vanderbilt.edu/resources/ebp_summaries/#content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85" algn="l" rtl="0">
              <a:lnSpc>
                <a:spcPct val="120000"/>
              </a:lnSpc>
              <a:spcAft>
                <a:spcPts val="600"/>
              </a:spcAft>
              <a:buSzPct val="100000"/>
              <a:buChar char="●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What Works Clearinghouse: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95995" algn="l" rtl="0">
              <a:lnSpc>
                <a:spcPct val="120000"/>
              </a:lnSpc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18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http://ies.ed.gov/ncee/wwc/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85" algn="l" rtl="0">
              <a:lnSpc>
                <a:spcPct val="120000"/>
              </a:lnSpc>
              <a:spcAft>
                <a:spcPts val="600"/>
              </a:spcAft>
              <a:buSzPct val="100000"/>
              <a:buChar char="●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National Professional Development Center on Autism Spectrum Disorder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95995" algn="l" rtl="0">
              <a:lnSpc>
                <a:spcPct val="120000"/>
              </a:lnSpc>
              <a:spcAft>
                <a:spcPts val="600"/>
              </a:spcAft>
              <a:buSzPct val="100000"/>
              <a:buFont typeface="Arial"/>
              <a:buChar char="•"/>
            </a:pPr>
            <a:r>
              <a:rPr lang="en-US" sz="18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http://autismpdc.fpg.unc.edu/evidence-based-practices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85" algn="l" rtl="0">
              <a:lnSpc>
                <a:spcPct val="120000"/>
              </a:lnSpc>
              <a:spcAft>
                <a:spcPts val="600"/>
              </a:spcAft>
              <a:buSzPct val="100000"/>
              <a:buChar char="●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Evidence--based Instructional Practices for Young Children with Autism and Other Disabilities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3210" algn="l" rtl="0">
              <a:lnSpc>
                <a:spcPct val="120000"/>
              </a:lnSpc>
              <a:spcAft>
                <a:spcPts val="600"/>
              </a:spcAft>
              <a:buSzPct val="100000"/>
              <a:buChar char="•"/>
            </a:pPr>
            <a:r>
              <a:rPr lang="en-US" sz="1800" u="sng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https://ebip.vkcsites.org/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20000"/>
              </a:lnSpc>
              <a:spcAft>
                <a:spcPts val="6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20000"/>
              </a:lnSpc>
              <a:spcAft>
                <a:spcPts val="6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20000"/>
              </a:lnSpc>
              <a:spcAft>
                <a:spcPts val="60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9" name="Google Shape;269;p38"/>
          <p:cNvSpPr txBox="1">
            <a:spLocks noGrp="1"/>
          </p:cNvSpPr>
          <p:nvPr>
            <p:ph type="title"/>
          </p:nvPr>
        </p:nvSpPr>
        <p:spPr>
          <a:xfrm>
            <a:off x="271500" y="198105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Online Reliable Resources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/>
          <p:nvPr/>
        </p:nvSpPr>
        <p:spPr>
          <a:xfrm>
            <a:off x="4066439" y="5699200"/>
            <a:ext cx="36906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(Cook et al., 2016; The IRIS Center, 2014)</a:t>
            </a:r>
            <a:endParaRPr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78" name="Google Shape;278;p39"/>
          <p:cNvGraphicFramePr/>
          <p:nvPr>
            <p:extLst>
              <p:ext uri="{D42A27DB-BD31-4B8C-83A1-F6EECF244321}">
                <p14:modId xmlns:p14="http://schemas.microsoft.com/office/powerpoint/2010/main" val="539669856"/>
              </p:ext>
            </p:extLst>
          </p:nvPr>
        </p:nvGraphicFramePr>
        <p:xfrm>
          <a:off x="755487" y="1033944"/>
          <a:ext cx="10287000" cy="4413166"/>
        </p:xfrm>
        <a:graphic>
          <a:graphicData uri="http://schemas.openxmlformats.org/drawingml/2006/table">
            <a:tbl>
              <a:tblPr firstRow="1">
                <a:noFill/>
                <a:tableStyleId>{DD6B9FA0-8C19-43EB-B817-EF16A6BD90FE}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4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Considerations</a:t>
                      </a:r>
                      <a:endParaRPr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Support Considerations</a:t>
                      </a:r>
                      <a:endParaRPr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1700"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Alignment is critical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○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The closer the “match” the more likely it will lead to improved outcomes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371600" lvl="2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■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student needs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371600" lvl="2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■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environmental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371600" lvl="2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■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Family input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○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Professional judgment to determine which is more likely to improve outcome(s)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Always consider the best available evidence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Information difficult to locate and interpret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○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e.g., Information published in peer reviewed journals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○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Background in EBPs/Research Design, Reporting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Inventory is constantly changing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Organizations and sites have their own rating system (if applicable)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○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Familiarity with ratings allows a more informed decision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914400" lvl="1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○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  <a:ea typeface="Roboto"/>
                          <a:cs typeface="Roboto"/>
                          <a:sym typeface="Roboto"/>
                        </a:rPr>
                        <a:t>Not all EBPs are determined equally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</a:rPr>
                        <a:t>Pre-service and in-service teachers may benefit from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254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</a:rPr>
                        <a:t>Professional development and coaching in 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88265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</a:rPr>
                        <a:t>Using reliable resources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339850" lvl="2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5000"/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</a:rPr>
                        <a:t>identifying a practice that aligns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339850" lvl="2" indent="-285750" algn="l" rtl="0"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25000"/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</a:rPr>
                        <a:t>locating resources for additional information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4254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5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</a:rPr>
                        <a:t>Support in selecting practices using the best available evidence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88265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0000"/>
                        <a:buFont typeface="Courier New" panose="02070309020205020404" pitchFamily="49" charset="0"/>
                        <a:buChar char="o"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+mn-lt"/>
                        </a:rPr>
                        <a:t>Providing options of EBPs to address target outcome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7" name="Google Shape;277;p39"/>
          <p:cNvSpPr txBox="1">
            <a:spLocks noGrp="1"/>
          </p:cNvSpPr>
          <p:nvPr>
            <p:ph type="title"/>
          </p:nvPr>
        </p:nvSpPr>
        <p:spPr>
          <a:xfrm>
            <a:off x="392158" y="175559"/>
            <a:ext cx="10515600" cy="6576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Using Resources to Select an EBP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/>
        </p:nvSpPr>
        <p:spPr>
          <a:xfrm>
            <a:off x="3707336" y="5761094"/>
            <a:ext cx="479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(Cook et al., 2016; </a:t>
            </a:r>
            <a:r>
              <a:rPr lang="en-US" dirty="0" err="1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Harn</a:t>
            </a:r>
            <a:r>
              <a:rPr lang="en-US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 et al., 2013; The IRIS Center, 2014)</a:t>
            </a:r>
            <a:endParaRPr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86" name="Google Shape;286;p40"/>
          <p:cNvGraphicFramePr/>
          <p:nvPr>
            <p:extLst>
              <p:ext uri="{D42A27DB-BD31-4B8C-83A1-F6EECF244321}">
                <p14:modId xmlns:p14="http://schemas.microsoft.com/office/powerpoint/2010/main" val="289204650"/>
              </p:ext>
            </p:extLst>
          </p:nvPr>
        </p:nvGraphicFramePr>
        <p:xfrm>
          <a:off x="900451" y="1239178"/>
          <a:ext cx="10287000" cy="4437795"/>
        </p:xfrm>
        <a:graphic>
          <a:graphicData uri="http://schemas.openxmlformats.org/drawingml/2006/table">
            <a:tbl>
              <a:tblPr firstRow="1">
                <a:noFill/>
                <a:tableStyleId>{DD6B9FA0-8C19-43EB-B817-EF16A6BD90FE}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Considerations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Challenges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Support Considerations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625"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/>
                          <a:cs typeface="Calibri" panose="020F0502020204030204" pitchFamily="34" charset="0"/>
                          <a:sym typeface="Roboto"/>
                        </a:rPr>
                        <a:t>In order to be confident that an EBP will work: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/>
                        <a:cs typeface="Calibri" panose="020F0502020204030204" pitchFamily="34" charset="0"/>
                        <a:sym typeface="Roboto"/>
                      </a:endParaRPr>
                    </a:p>
                    <a:p>
                      <a:pPr marL="914400" lvl="1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○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/>
                          <a:cs typeface="Calibri" panose="020F0502020204030204" pitchFamily="34" charset="0"/>
                          <a:sym typeface="Roboto"/>
                        </a:rPr>
                        <a:t>Practitioners understand the critical components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/>
                        <a:cs typeface="Calibri" panose="020F0502020204030204" pitchFamily="34" charset="0"/>
                        <a:sym typeface="Roboto"/>
                      </a:endParaRPr>
                    </a:p>
                    <a:p>
                      <a:pPr marL="914400" lvl="1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○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/>
                          <a:cs typeface="Calibri" panose="020F0502020204030204" pitchFamily="34" charset="0"/>
                          <a:sym typeface="Roboto"/>
                        </a:rPr>
                        <a:t>Implement with fidelity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/>
                        <a:cs typeface="Calibri" panose="020F0502020204030204" pitchFamily="34" charset="0"/>
                        <a:sym typeface="Roboto"/>
                      </a:endParaRPr>
                    </a:p>
                    <a:p>
                      <a:pPr marL="1371600" lvl="2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■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/>
                          <a:cs typeface="Calibri" panose="020F0502020204030204" pitchFamily="34" charset="0"/>
                          <a:sym typeface="Roboto"/>
                        </a:rPr>
                        <a:t>Balance with individualization, Professional judgment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/>
                        <a:cs typeface="Calibri" panose="020F0502020204030204" pitchFamily="34" charset="0"/>
                        <a:sym typeface="Roboto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600"/>
                        </a:spcBef>
                        <a:spcAft>
                          <a:spcPts val="1200"/>
                        </a:spcAft>
                        <a:buNone/>
                      </a:pP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400"/>
                        <a:buFont typeface="Roboto"/>
                        <a:buChar char="●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/>
                          <a:cs typeface="Calibri" panose="020F0502020204030204" pitchFamily="34" charset="0"/>
                          <a:sym typeface="Roboto"/>
                        </a:rPr>
                        <a:t>Information on implementation can be difficult to locate and interpret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/>
                        <a:cs typeface="Calibri" panose="020F0502020204030204" pitchFamily="34" charset="0"/>
                        <a:sym typeface="Roboto"/>
                      </a:endParaRPr>
                    </a:p>
                    <a:p>
                      <a:pPr marL="914400" lvl="1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Pts val="1400"/>
                        <a:buChar char="○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Examination of multiple sources before understanding steps of implementation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FFFFFF"/>
                        </a:buClr>
                        <a:buSzPts val="1400"/>
                        <a:buChar char="●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 active ingredients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SzPts val="1400"/>
                        <a:buChar char="●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Providing information on resources that are “practitioner” friendly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14400" lvl="1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Char char="○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IRIS modules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14400" lvl="1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ts val="1400"/>
                        <a:buChar char="○"/>
                      </a:pPr>
                      <a:r>
                        <a:rPr lang="en-US" sz="1600" u="sng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Link to Evidence-Based Instructional Practices website.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FFFF"/>
                        </a:buClr>
                        <a:buSzPts val="1400"/>
                        <a:buChar char="●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Effective professional development/coaching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14400" lvl="1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ts val="1400"/>
                        <a:buChar char="○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modeling/demonstrating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14400" lvl="1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ts val="1400"/>
                        <a:buChar char="○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practice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14400" lvl="1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Pts val="1400"/>
                        <a:buChar char="○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feedback</a:t>
                      </a:r>
                      <a:endParaRPr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Implementation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1" title="Questions?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537" y="918913"/>
            <a:ext cx="6295616" cy="4390187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1"/>
          <p:cNvSpPr txBox="1">
            <a:spLocks noGrp="1"/>
          </p:cNvSpPr>
          <p:nvPr>
            <p:ph idx="1"/>
          </p:nvPr>
        </p:nvSpPr>
        <p:spPr>
          <a:xfrm>
            <a:off x="677330" y="2160600"/>
            <a:ext cx="3585600" cy="388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cothren@hawaii.edu</a:t>
            </a:r>
            <a:endParaRPr/>
          </a:p>
        </p:txBody>
      </p:sp>
      <p:sp>
        <p:nvSpPr>
          <p:cNvPr id="293" name="Google Shape;29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269509" cy="9556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idx="1"/>
          </p:nvPr>
        </p:nvSpPr>
        <p:spPr>
          <a:xfrm>
            <a:off x="701565" y="1216025"/>
            <a:ext cx="7682039" cy="435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40"/>
              <a:buAutoNum type="arabicPeriod"/>
            </a:pPr>
            <a:r>
              <a:rPr lang="en-US" dirty="0"/>
              <a:t>Understand the differences between evidence-based practices (EBPs) and related terms.</a:t>
            </a:r>
            <a:endParaRPr dirty="0"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40"/>
              <a:buAutoNum type="arabicPeriod"/>
            </a:pPr>
            <a:r>
              <a:rPr lang="en-US" dirty="0"/>
              <a:t>Describe three unique characteristics of an evidence-based review.</a:t>
            </a:r>
            <a:endParaRPr dirty="0"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40"/>
              <a:buAutoNum type="arabicPeriod"/>
            </a:pPr>
            <a:r>
              <a:rPr lang="en-US" dirty="0"/>
              <a:t>Examine components of an evidence-based review to </a:t>
            </a:r>
            <a:endParaRPr dirty="0"/>
          </a:p>
          <a:p>
            <a:pPr marL="914400" lvl="1" indent="-32004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40"/>
              <a:buAutoNum type="alphaLcPeriod"/>
            </a:pPr>
            <a:r>
              <a:rPr lang="en-US" dirty="0"/>
              <a:t>identify strengths/limitations </a:t>
            </a:r>
            <a:endParaRPr dirty="0"/>
          </a:p>
          <a:p>
            <a:pPr marL="914400" lvl="1" indent="-32004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40"/>
              <a:buAutoNum type="alphaLcPeriod"/>
            </a:pPr>
            <a:r>
              <a:rPr lang="en-US" dirty="0"/>
              <a:t>discuss findings and implications for practice</a:t>
            </a:r>
            <a:endParaRPr dirty="0"/>
          </a:p>
          <a:p>
            <a:pPr marL="457200" lvl="0" indent="-32004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40"/>
              <a:buAutoNum type="arabicPeriod"/>
            </a:pPr>
            <a:r>
              <a:rPr lang="en-US" dirty="0"/>
              <a:t>Discuss considerations and challenges to supporting the implementation of EBPs.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Objectives</a:t>
            </a:r>
            <a:endParaRPr/>
          </a:p>
        </p:txBody>
      </p:sp>
      <p:pic>
        <p:nvPicPr>
          <p:cNvPr id="4" name="Google Shape;91;p16" descr="An emroidery hoop with an embroidered piece of cloth displaying &quot;I can do all things through Evidence-Based Best Practice which strengthens me.&quot; " title="Inspiring quote">
            <a:extLst>
              <a:ext uri="{FF2B5EF4-FFF2-40B4-BE49-F238E27FC236}">
                <a16:creationId xmlns:a16="http://schemas.microsoft.com/office/drawing/2014/main" id="{2EBF597C-B8A2-491D-8484-E289EA1485D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8240" y="1415432"/>
            <a:ext cx="2954956" cy="345776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pecial ed teacher and her student working together in the classroom." title="Special 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37" y="1891410"/>
            <a:ext cx="4489052" cy="3024499"/>
          </a:xfrm>
          <a:prstGeom prst="rect">
            <a:avLst/>
          </a:prstGeom>
        </p:spPr>
      </p:pic>
      <p:sp>
        <p:nvSpPr>
          <p:cNvPr id="112" name="Google Shape;112;p19"/>
          <p:cNvSpPr txBox="1">
            <a:spLocks noGrp="1"/>
          </p:cNvSpPr>
          <p:nvPr>
            <p:ph idx="1"/>
          </p:nvPr>
        </p:nvSpPr>
        <p:spPr>
          <a:xfrm>
            <a:off x="737840" y="1227990"/>
            <a:ext cx="6332034" cy="435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Char char="●"/>
            </a:pPr>
            <a:r>
              <a:rPr lang="en-US" sz="2200" dirty="0"/>
              <a:t>Definition 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200"/>
              <a:buChar char="○"/>
            </a:pPr>
            <a:r>
              <a:rPr lang="en-US" sz="2200" dirty="0"/>
              <a:t>A practice that has positive and socially meaningful effects 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Char char="●"/>
            </a:pPr>
            <a:r>
              <a:rPr lang="en-US" sz="2200" dirty="0"/>
              <a:t>Identification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Char char="○"/>
            </a:pPr>
            <a:r>
              <a:rPr lang="en-US" sz="2200" dirty="0"/>
              <a:t>Scientific research is the most reliable way to determine “what works”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2200"/>
              <a:buChar char="○"/>
            </a:pPr>
            <a:r>
              <a:rPr lang="en-US" sz="2200" dirty="0"/>
              <a:t>More research, more confidence</a:t>
            </a:r>
            <a:endParaRPr sz="2200" dirty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Char char="●"/>
            </a:pPr>
            <a:r>
              <a:rPr lang="en-US" sz="2200" dirty="0"/>
              <a:t>Importance</a:t>
            </a:r>
            <a:endParaRPr sz="2200" dirty="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200"/>
              <a:buChar char="○"/>
            </a:pPr>
            <a:r>
              <a:rPr lang="en-US" sz="2200" dirty="0"/>
              <a:t>Critical for meeting the unique needs of students with disabilities</a:t>
            </a:r>
            <a:endParaRPr sz="22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Effective Practices in Special Education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 descr="Close up of a character from the movie &quot;The Princess Bride&quot; (Inigo Montoya) with the words, &quot;Evidence-Based&quot; &quot;You keep using that word. I do not think it means what you think it means.&quot; 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8468" y="1389750"/>
            <a:ext cx="4187357" cy="412792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2365376" y="5517671"/>
            <a:ext cx="235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Cook et al., 2016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19" name="Google Shape;119;p20"/>
          <p:cNvGraphicFramePr/>
          <p:nvPr>
            <p:extLst>
              <p:ext uri="{D42A27DB-BD31-4B8C-83A1-F6EECF244321}">
                <p14:modId xmlns:p14="http://schemas.microsoft.com/office/powerpoint/2010/main" val="4163109576"/>
              </p:ext>
            </p:extLst>
          </p:nvPr>
        </p:nvGraphicFramePr>
        <p:xfrm>
          <a:off x="664815" y="1389750"/>
          <a:ext cx="6577825" cy="4104325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55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1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Term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Synonyms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Definition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Best Practice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Recommended practice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Char char="●"/>
                      </a:pPr>
                      <a:r>
                        <a:rPr lang="en-US" dirty="0"/>
                        <a:t>May or may not be evidence based</a:t>
                      </a:r>
                      <a:endParaRPr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Char char="●"/>
                      </a:pPr>
                      <a:r>
                        <a:rPr lang="en-US" dirty="0"/>
                        <a:t>May be promoted because of research, expert opinion, theory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Research-based practices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Promising practices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Char char="●"/>
                      </a:pPr>
                      <a:r>
                        <a:rPr lang="en-US" dirty="0"/>
                        <a:t>Supported by some research but may not meet standards for design, quantity or quality to be an EBP</a:t>
                      </a:r>
                      <a:endParaRPr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838200" y="393701"/>
            <a:ext cx="10515600" cy="975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dirty="0"/>
              <a:t>Related Terminology 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12996" y="1742325"/>
            <a:ext cx="4129741" cy="3586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2"/>
          </p:nvPr>
        </p:nvSpPr>
        <p:spPr>
          <a:xfrm>
            <a:off x="7112996" y="1911365"/>
            <a:ext cx="4129741" cy="3900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 dirty="0"/>
              <a:t>AND</a:t>
            </a: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500" dirty="0"/>
              <a:t> (in the most conservative application </a:t>
            </a:r>
            <a:br>
              <a:rPr lang="en-US" sz="1500" dirty="0"/>
            </a:br>
            <a:r>
              <a:rPr lang="en-US" sz="1500" dirty="0"/>
              <a:t>of the definition)</a:t>
            </a:r>
            <a:endParaRPr sz="1500" dirty="0"/>
          </a:p>
          <a:p>
            <a:pPr marL="0" lvl="1" indent="0" algn="ctr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440"/>
              <a:buNone/>
            </a:pPr>
            <a:r>
              <a:rPr lang="en-US" sz="1800" dirty="0"/>
              <a:t>Have been classified as such through a</a:t>
            </a:r>
          </a:p>
          <a:p>
            <a:pPr marL="0" lvl="1" indent="0" algn="ctr" rtl="0">
              <a:lnSpc>
                <a:spcPct val="100000"/>
              </a:lnSpc>
              <a:spcAft>
                <a:spcPts val="0"/>
              </a:spcAft>
              <a:buSzPts val="1440"/>
              <a:buNone/>
            </a:pPr>
            <a:r>
              <a:rPr lang="en-US" sz="2600" b="1" dirty="0"/>
              <a:t>FORMAL </a:t>
            </a:r>
          </a:p>
          <a:p>
            <a:pPr marL="0" lvl="1" indent="0" algn="ctr" rtl="0">
              <a:lnSpc>
                <a:spcPct val="100000"/>
              </a:lnSpc>
              <a:spcAft>
                <a:spcPts val="0"/>
              </a:spcAft>
              <a:buSzPts val="1440"/>
              <a:buNone/>
            </a:pPr>
            <a:r>
              <a:rPr lang="en-US" sz="2600" b="1" dirty="0"/>
              <a:t>EVIDENCE-BASED </a:t>
            </a:r>
            <a:br>
              <a:rPr lang="en-US" sz="2600" b="1" dirty="0"/>
            </a:br>
            <a:r>
              <a:rPr lang="en-US" sz="2600" b="1" dirty="0"/>
              <a:t>REVIEW</a:t>
            </a:r>
            <a:endParaRPr sz="2600" b="1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aphicFrame>
        <p:nvGraphicFramePr>
          <p:cNvPr id="129" name="Google Shape;129;p21"/>
          <p:cNvGraphicFramePr/>
          <p:nvPr>
            <p:extLst>
              <p:ext uri="{D42A27DB-BD31-4B8C-83A1-F6EECF244321}">
                <p14:modId xmlns:p14="http://schemas.microsoft.com/office/powerpoint/2010/main" val="2985480260"/>
              </p:ext>
            </p:extLst>
          </p:nvPr>
        </p:nvGraphicFramePr>
        <p:xfrm>
          <a:off x="370875" y="2011800"/>
          <a:ext cx="5662350" cy="437376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83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Research Design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Experimental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7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Quality</a:t>
                      </a:r>
                      <a:endParaRPr sz="17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Char char="●"/>
                      </a:pPr>
                      <a:r>
                        <a:rPr lang="en-US" sz="1700" dirty="0"/>
                        <a:t>Description of context/setting, participants, interventionist, practice</a:t>
                      </a:r>
                      <a:endParaRPr sz="17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Char char="●"/>
                      </a:pPr>
                      <a:r>
                        <a:rPr lang="en-US" sz="1700" dirty="0"/>
                        <a:t>Implementation fidelity</a:t>
                      </a:r>
                      <a:endParaRPr sz="17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Char char="●"/>
                      </a:pPr>
                      <a:r>
                        <a:rPr lang="en-US" sz="1700" dirty="0"/>
                        <a:t>Internal validity</a:t>
                      </a:r>
                      <a:endParaRPr sz="17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Char char="●"/>
                      </a:pPr>
                      <a:r>
                        <a:rPr lang="en-US" sz="1700"/>
                        <a:t>Outcome </a:t>
                      </a:r>
                      <a:r>
                        <a:rPr lang="en-US" sz="1700" dirty="0"/>
                        <a:t>measure/data analysis</a:t>
                      </a:r>
                      <a:endParaRPr sz="17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Quantity</a:t>
                      </a:r>
                      <a:endParaRPr sz="1700" b="1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A number of high quality studies support a practice’s effectiveness</a:t>
                      </a:r>
                      <a:endParaRPr sz="17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Magnitude of effect</a:t>
                      </a:r>
                      <a:endParaRPr sz="17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dirty="0"/>
                        <a:t>Positive and meaningful effects</a:t>
                      </a:r>
                      <a:endParaRPr sz="17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370875" y="669981"/>
            <a:ext cx="5333100" cy="114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SzPts val="1280"/>
              <a:buNone/>
            </a:pPr>
            <a:endParaRPr dirty="0"/>
          </a:p>
          <a:p>
            <a:pPr marL="609600" lvl="0" indent="-4064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US" sz="2000" dirty="0"/>
              <a:t>Represent practices with the best of evidence of “what works”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b="1" dirty="0"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70875" y="32859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dirty="0"/>
              <a:t>What are Evidence Based Practices (EBPs)?</a:t>
            </a:r>
            <a:endParaRPr dirty="0"/>
          </a:p>
        </p:txBody>
      </p:sp>
      <p:sp>
        <p:nvSpPr>
          <p:cNvPr id="8" name="Google Shape;127;p21"/>
          <p:cNvSpPr txBox="1"/>
          <p:nvPr/>
        </p:nvSpPr>
        <p:spPr>
          <a:xfrm>
            <a:off x="6868325" y="6311300"/>
            <a:ext cx="460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(Cook &amp; Cook, 2013, Cook et al., 2016)</a:t>
            </a:r>
            <a:endParaRPr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262676" y="1434370"/>
            <a:ext cx="0" cy="3921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agnifying glass with the word &quot;Evidence&quot; in the glass. "/>
          <p:cNvPicPr>
            <a:picLocks noChangeAspect="1"/>
          </p:cNvPicPr>
          <p:nvPr/>
        </p:nvPicPr>
        <p:blipFill rotWithShape="1">
          <a:blip r:embed="rId4"/>
          <a:srcRect l="18527" t="4356" r="18790" b="4664"/>
          <a:stretch/>
        </p:blipFill>
        <p:spPr>
          <a:xfrm>
            <a:off x="7948341" y="3166677"/>
            <a:ext cx="2584192" cy="2421324"/>
          </a:xfrm>
          <a:prstGeom prst="rect">
            <a:avLst/>
          </a:prstGeom>
        </p:spPr>
      </p:pic>
      <p:sp>
        <p:nvSpPr>
          <p:cNvPr id="137" name="Google Shape;137;p22"/>
          <p:cNvSpPr txBox="1">
            <a:spLocks noGrp="1"/>
          </p:cNvSpPr>
          <p:nvPr>
            <p:ph type="body" idx="4294967295"/>
          </p:nvPr>
        </p:nvSpPr>
        <p:spPr>
          <a:xfrm>
            <a:off x="6427649" y="1189697"/>
            <a:ext cx="5330459" cy="21856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 sz="1800" dirty="0"/>
              <a:t>Benefits 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600"/>
              </a:spcAft>
              <a:buSzPts val="1600"/>
              <a:buChar char="○"/>
            </a:pPr>
            <a:r>
              <a:rPr lang="en-US" sz="1800" dirty="0"/>
              <a:t>More likely that student outcomes will be improved</a:t>
            </a:r>
            <a:endParaRPr sz="1800" dirty="0"/>
          </a:p>
          <a:p>
            <a:pPr marL="914400" lvl="1" indent="-330200" algn="l" rtl="0">
              <a:spcBef>
                <a:spcPts val="0"/>
              </a:spcBef>
              <a:spcAft>
                <a:spcPts val="600"/>
              </a:spcAft>
              <a:buSzPts val="1600"/>
              <a:buChar char="○"/>
            </a:pPr>
            <a:r>
              <a:rPr lang="en-US" sz="1800" dirty="0"/>
              <a:t>Less trial and error</a:t>
            </a:r>
            <a:endParaRPr sz="1800" dirty="0"/>
          </a:p>
          <a:p>
            <a:pPr marL="1371600" lvl="2" indent="-330200" algn="l" rtl="0">
              <a:spcBef>
                <a:spcPts val="0"/>
              </a:spcBef>
              <a:spcAft>
                <a:spcPts val="600"/>
              </a:spcAft>
              <a:buSzPts val="1600"/>
              <a:buChar char="■"/>
            </a:pPr>
            <a:r>
              <a:rPr lang="en-US" sz="1800" dirty="0"/>
              <a:t>less time wasted</a:t>
            </a:r>
            <a:endParaRPr sz="1800" dirty="0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dirty="0"/>
          </a:p>
        </p:txBody>
      </p:sp>
      <p:sp>
        <p:nvSpPr>
          <p:cNvPr id="136" name="Google Shape;136;p22"/>
          <p:cNvSpPr txBox="1">
            <a:spLocks noGrp="1"/>
          </p:cNvSpPr>
          <p:nvPr>
            <p:ph idx="1"/>
          </p:nvPr>
        </p:nvSpPr>
        <p:spPr>
          <a:xfrm>
            <a:off x="601524" y="1180172"/>
            <a:ext cx="5661152" cy="493840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457200" lvl="0" indent="-340201" algn="l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●"/>
            </a:pPr>
            <a:r>
              <a:rPr lang="en-US" sz="1900" dirty="0"/>
              <a:t>No one study is perfect</a:t>
            </a:r>
            <a:endParaRPr sz="1900" dirty="0"/>
          </a:p>
          <a:p>
            <a:pPr marL="914400" lvl="1" indent="-322580" algn="l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○"/>
            </a:pPr>
            <a:r>
              <a:rPr lang="en-US" sz="1900" dirty="0"/>
              <a:t>Researchers conduct systematic reviews to synthesize the findings across studies</a:t>
            </a:r>
            <a:endParaRPr sz="1900" dirty="0"/>
          </a:p>
          <a:p>
            <a:pPr marL="1371600" lvl="2" indent="-322580" algn="l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■"/>
            </a:pPr>
            <a:r>
              <a:rPr lang="en-US" sz="1900" dirty="0"/>
              <a:t>Example:  Video modeling </a:t>
            </a:r>
            <a:endParaRPr sz="1900" dirty="0"/>
          </a:p>
          <a:p>
            <a:pPr marL="457200" lvl="0" indent="-340201" algn="l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●"/>
            </a:pPr>
            <a:r>
              <a:rPr lang="en-US" sz="1900" dirty="0"/>
              <a:t>IDEA</a:t>
            </a:r>
            <a:endParaRPr sz="1900" dirty="0"/>
          </a:p>
          <a:p>
            <a:pPr marL="914400" lvl="1" indent="-322580" algn="l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○"/>
            </a:pPr>
            <a:r>
              <a:rPr lang="en-US" sz="1900" i="1" dirty="0"/>
              <a:t>Scientifically validated, scientifically based, research based</a:t>
            </a:r>
            <a:endParaRPr sz="1900" i="1" dirty="0"/>
          </a:p>
          <a:p>
            <a:pPr marL="914400" lvl="1" indent="-322580" algn="l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○"/>
            </a:pPr>
            <a:r>
              <a:rPr lang="en-US" sz="1900" dirty="0"/>
              <a:t>EBPs critical for specially designed instruction</a:t>
            </a:r>
            <a:endParaRPr sz="1900" dirty="0"/>
          </a:p>
          <a:p>
            <a:pPr marL="1371600" lvl="2" indent="-322580" algn="l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■"/>
            </a:pPr>
            <a:r>
              <a:rPr lang="en-US" sz="1900" dirty="0"/>
              <a:t>meet individual needs</a:t>
            </a:r>
            <a:endParaRPr sz="1900" dirty="0"/>
          </a:p>
          <a:p>
            <a:pPr marL="1371600" lvl="2" indent="-322580" algn="l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■"/>
            </a:pPr>
            <a:r>
              <a:rPr lang="en-US" sz="1900" dirty="0"/>
              <a:t>improve outcomes </a:t>
            </a:r>
            <a:endParaRPr sz="1900" dirty="0"/>
          </a:p>
          <a:p>
            <a:pPr marL="457200" lvl="0" indent="-340201" algn="l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●"/>
            </a:pPr>
            <a:r>
              <a:rPr lang="en-US" sz="1900" dirty="0"/>
              <a:t>ESSA</a:t>
            </a:r>
            <a:endParaRPr sz="1900" dirty="0"/>
          </a:p>
          <a:p>
            <a:pPr marL="914400" lvl="1" indent="-322580" algn="l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○"/>
            </a:pPr>
            <a:r>
              <a:rPr lang="en-US" sz="1900" i="1" dirty="0"/>
              <a:t>evidence-based</a:t>
            </a:r>
            <a:r>
              <a:rPr lang="en-US" sz="1900" dirty="0"/>
              <a:t> strategies, intervention, coursework</a:t>
            </a:r>
            <a:endParaRPr sz="1900" dirty="0"/>
          </a:p>
          <a:p>
            <a:pPr marL="914400" lvl="0" indent="0" algn="l" rtl="0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lnSpc>
                <a:spcPct val="11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200"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601524" y="-280328"/>
            <a:ext cx="10515600" cy="132556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EBPs?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3" descr="A toddler in the center of the picture with words, &quot;Found a high quality systematic review. Can read one paper instead of fifteen.&quot;" title="Mem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000" y="650450"/>
            <a:ext cx="5715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type of Systematic Review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Evidence Based Reviews</a:t>
            </a:r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body" idx="2"/>
          </p:nvPr>
        </p:nvSpPr>
        <p:spPr>
          <a:xfrm>
            <a:off x="569450" y="1575158"/>
            <a:ext cx="11053200" cy="47010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Aft>
                <a:spcPts val="1200"/>
              </a:spcAft>
              <a:buNone/>
            </a:pPr>
            <a:r>
              <a:rPr lang="en-US" sz="2200" dirty="0"/>
              <a:t>THREE distinguishing characteristics from other types of reviews (e.g., meta-analyses):</a:t>
            </a:r>
            <a:endParaRPr sz="2200" dirty="0"/>
          </a:p>
          <a:p>
            <a:pPr marL="457200" lvl="0" indent="-349250" algn="l" rtl="0">
              <a:spcAft>
                <a:spcPts val="1200"/>
              </a:spcAft>
              <a:buSzPts val="1900"/>
              <a:buAutoNum type="arabicPeriod"/>
            </a:pPr>
            <a:r>
              <a:rPr lang="en-US" sz="2200" dirty="0"/>
              <a:t>Classify the evidence base of an instructional practice</a:t>
            </a:r>
            <a:endParaRPr sz="2200" dirty="0"/>
          </a:p>
          <a:p>
            <a:pPr marL="914400" lvl="1" indent="-330200" algn="l" rtl="0">
              <a:spcAft>
                <a:spcPts val="1800"/>
              </a:spcAft>
              <a:buSzPts val="1600"/>
              <a:buChar char="○"/>
            </a:pPr>
            <a:r>
              <a:rPr lang="en-US" sz="2200" dirty="0"/>
              <a:t>e.g., EBP, potential EBP, Ineffective practice</a:t>
            </a:r>
            <a:endParaRPr sz="2200" dirty="0"/>
          </a:p>
          <a:p>
            <a:pPr marL="457200" lvl="0" indent="-349250" algn="l" rtl="0">
              <a:spcAft>
                <a:spcPts val="1200"/>
              </a:spcAft>
              <a:buSzPts val="1900"/>
              <a:buAutoNum type="arabicPeriod"/>
            </a:pPr>
            <a:r>
              <a:rPr lang="en-US" sz="2200" dirty="0"/>
              <a:t>ONLY experimental studies with appropriate methodological quality are used to classify</a:t>
            </a:r>
            <a:endParaRPr sz="2200" dirty="0"/>
          </a:p>
          <a:p>
            <a:pPr marL="914400" lvl="1" indent="-330200" algn="l" rtl="0">
              <a:spcAft>
                <a:spcPts val="1800"/>
              </a:spcAft>
              <a:buSzPts val="1600"/>
              <a:buChar char="○"/>
            </a:pPr>
            <a:r>
              <a:rPr lang="en-US" sz="2200" dirty="0"/>
              <a:t>Quality indicators used to determine methodological rigor</a:t>
            </a:r>
            <a:endParaRPr sz="2200" dirty="0"/>
          </a:p>
          <a:p>
            <a:pPr marL="457200" lvl="0" indent="-349250" algn="l" rtl="0">
              <a:spcAft>
                <a:spcPts val="1200"/>
              </a:spcAft>
              <a:buSzPts val="1900"/>
              <a:buAutoNum type="arabicPeriod"/>
            </a:pPr>
            <a:r>
              <a:rPr lang="en-US" sz="2200" dirty="0"/>
              <a:t>Used a set of predetermined set of standards for determining sufficient level of quality and quantity</a:t>
            </a:r>
            <a:endParaRPr sz="2200" dirty="0"/>
          </a:p>
          <a:p>
            <a:pPr marL="914400" lvl="1" indent="-330200" algn="l" rtl="0">
              <a:spcAft>
                <a:spcPts val="1200"/>
              </a:spcAft>
              <a:buSzPts val="1600"/>
              <a:buChar char="○"/>
            </a:pPr>
            <a:r>
              <a:rPr lang="en-US" sz="2200" dirty="0"/>
              <a:t> e.g., Council for Exceptional Children, What Works Clearinghouse</a:t>
            </a:r>
            <a:endParaRPr sz="2200" dirty="0"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517250" y="341758"/>
            <a:ext cx="11157600" cy="91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Characteristics of Evidence-Based Reviews</a:t>
            </a:r>
            <a:endParaRPr dirty="0"/>
          </a:p>
        </p:txBody>
      </p:sp>
      <p:sp>
        <p:nvSpPr>
          <p:cNvPr id="5" name="Google Shape;155;p24"/>
          <p:cNvSpPr txBox="1"/>
          <p:nvPr/>
        </p:nvSpPr>
        <p:spPr>
          <a:xfrm>
            <a:off x="5115236" y="5876171"/>
            <a:ext cx="58017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n-lt"/>
                <a:ea typeface="Roboto"/>
                <a:cs typeface="Roboto"/>
                <a:sym typeface="Roboto"/>
              </a:rPr>
              <a:t>(Cook et al, 2019)</a:t>
            </a:r>
            <a:endParaRPr dirty="0">
              <a:solidFill>
                <a:schemeClr val="tx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6"/>
  <p:tag name="ARTICULATE_DESIGN_ID_MARINA" val="hwhSl2nC"/>
  <p:tag name="ARTICULATE_DESIGN_ID_OFFICE THEME" val="4iB2QOEw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1940</Words>
  <Application>Microsoft Office PowerPoint</Application>
  <PresentationFormat>Widescreen</PresentationFormat>
  <Paragraphs>340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Wingdings</vt:lpstr>
      <vt:lpstr>Arial</vt:lpstr>
      <vt:lpstr>Roboto</vt:lpstr>
      <vt:lpstr>Trebuchet MS</vt:lpstr>
      <vt:lpstr>Calibri</vt:lpstr>
      <vt:lpstr>Courier New</vt:lpstr>
      <vt:lpstr>Office Theme</vt:lpstr>
      <vt:lpstr>Evidence-Based Practices</vt:lpstr>
      <vt:lpstr>Today’s Discussion</vt:lpstr>
      <vt:lpstr>Objectives</vt:lpstr>
      <vt:lpstr>Effective Practices in Special Education</vt:lpstr>
      <vt:lpstr>Related Terminology </vt:lpstr>
      <vt:lpstr>What are Evidence Based Practices (EBPs)?</vt:lpstr>
      <vt:lpstr>Why EBPs?</vt:lpstr>
      <vt:lpstr>Evidence Based Reviews</vt:lpstr>
      <vt:lpstr>Characteristics of Evidence-Based Reviews</vt:lpstr>
      <vt:lpstr>Steps of an EBP review</vt:lpstr>
      <vt:lpstr>Step 1: Identify a Practice/Program and Scope of review</vt:lpstr>
      <vt:lpstr>Step 2: Identify standards and finalize inclusion/exclusion criteria </vt:lpstr>
      <vt:lpstr>Step 2: Identify standards and finalize inclusion/exclusion criteria</vt:lpstr>
      <vt:lpstr>Step 3: Locate all relevant studies</vt:lpstr>
      <vt:lpstr>Step 4a: Identify methodologically sound studies  </vt:lpstr>
      <vt:lpstr>Step 5: Determine the evidence</vt:lpstr>
      <vt:lpstr>Activity: Analyzing an EBP Review</vt:lpstr>
      <vt:lpstr>Reasons for a Practice NOT being Classified as an EBP</vt:lpstr>
      <vt:lpstr>Disseminating EBPs</vt:lpstr>
      <vt:lpstr>Steps for Implementation</vt:lpstr>
      <vt:lpstr>Supporting Dissemination</vt:lpstr>
      <vt:lpstr>Reliable Resources</vt:lpstr>
      <vt:lpstr>Online Reliable Resources</vt:lpstr>
      <vt:lpstr>Using Resources to Select an EBP</vt:lpstr>
      <vt:lpstr>Implementation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Practices</dc:title>
  <dc:creator>Zhang,Bingbing</dc:creator>
  <cp:lastModifiedBy>Dietrichson,Lisa K.</cp:lastModifiedBy>
  <cp:revision>25</cp:revision>
  <dcterms:modified xsi:type="dcterms:W3CDTF">2022-08-23T18:19:34Z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A431CFC2-9908-493F-8D2A-40D439BDFC5B</vt:lpwstr>
  </property>
  <property fmtid="{D5CDD505-2E9C-101B-9397-08002B2CF9AE}" pid="3" name="ArticulatePath">
    <vt:lpwstr>Evidence Based Practices (Consortium Seminar)</vt:lpwstr>
  </property>
</Properties>
</file>