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notesSlides/notesSlide9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9" r:id="rId2"/>
  </p:sldMasterIdLst>
  <p:notesMasterIdLst>
    <p:notesMasterId r:id="rId22"/>
  </p:notesMasterIdLst>
  <p:sldIdLst>
    <p:sldId id="256" r:id="rId3"/>
    <p:sldId id="257" r:id="rId4"/>
    <p:sldId id="269" r:id="rId5"/>
    <p:sldId id="264" r:id="rId6"/>
    <p:sldId id="277" r:id="rId7"/>
    <p:sldId id="258" r:id="rId8"/>
    <p:sldId id="259" r:id="rId9"/>
    <p:sldId id="261" r:id="rId10"/>
    <p:sldId id="263" r:id="rId11"/>
    <p:sldId id="276" r:id="rId12"/>
    <p:sldId id="266" r:id="rId13"/>
    <p:sldId id="278" r:id="rId14"/>
    <p:sldId id="1084" r:id="rId15"/>
    <p:sldId id="1085" r:id="rId16"/>
    <p:sldId id="1086" r:id="rId17"/>
    <p:sldId id="1087" r:id="rId18"/>
    <p:sldId id="275" r:id="rId19"/>
    <p:sldId id="274" r:id="rId20"/>
    <p:sldId id="1083" r:id="rId21"/>
  </p:sldIdLst>
  <p:sldSz cx="9144000" cy="5143500" type="screen16x9"/>
  <p:notesSz cx="6858000" cy="9144000"/>
  <p:custDataLst>
    <p:tags r:id="rId2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f0ce99a0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af0ce99a0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4e9eb0845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4e9eb0845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af0ce99a0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af0ce99a0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4e9eb0845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4e9eb0845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4e9eb0845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4e9eb0845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486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af0ce99a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af0ce99a0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b4e9eb0845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b4e9eb0845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4e9eb0845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4e9eb0845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b4e9eb0845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b4e9eb0845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021986"/>
            <a:ext cx="7886700" cy="2685276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925993"/>
            <a:ext cx="9144000" cy="900834"/>
          </a:xfrm>
        </p:spPr>
        <p:txBody>
          <a:bodyPr anchor="ctr">
            <a:normAutofit/>
          </a:bodyPr>
          <a:lstStyle>
            <a:lvl1pPr algn="ctr">
              <a:defRPr sz="33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C10DF9-BA31-4066-BE6A-A759AB4AE680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06840-44BD-40F1-8862-2FB20AD45AE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856565-9A9F-4179-AEA3-E057FD448D57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330C3A-7FA3-41F3-9DE9-0CB2D0B45FA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8391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7221C3D-AAD6-EDBA-FCB6-7B83E9303C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42901"/>
            <a:ext cx="8229600" cy="394097"/>
          </a:xfrm>
          <a:prstGeom prst="rect">
            <a:avLst/>
          </a:prstGeom>
        </p:spPr>
        <p:txBody>
          <a:bodyPr/>
          <a:lstStyle>
            <a:lvl1pPr algn="ctr"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ctr"/>
            <a:r>
              <a:rPr lang="en-US" sz="2700" dirty="0">
                <a:latin typeface="+mj-lt"/>
              </a:rPr>
              <a:t>Title (Capitalize Each Word)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9574A2B-29BA-B1A0-DC33-AAC784439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263504"/>
          </a:xfrm>
          <a:prstGeom prst="rect">
            <a:avLst/>
          </a:prstGeom>
        </p:spPr>
        <p:txBody>
          <a:bodyPr/>
          <a:lstStyle>
            <a:lvl1pPr marL="171450" indent="-171450">
              <a:defRPr sz="2100"/>
            </a:lvl1pPr>
            <a:lvl2pPr marL="600075" indent="-257175">
              <a:buFont typeface="Calibri" panose="020F0502020204030204" pitchFamily="34" charset="0"/>
              <a:buChar char="–"/>
              <a:defRPr sz="1800"/>
            </a:lvl2pPr>
            <a:lvl3pPr marL="940594" indent="-254794">
              <a:buSzPct val="80000"/>
              <a:buFont typeface="Courier New" panose="02070309020205020404" pitchFamily="49" charset="0"/>
              <a:buChar char="o"/>
              <a:defRPr sz="1500"/>
            </a:lvl3pPr>
            <a:lvl4pPr marL="1283494" indent="-254794">
              <a:buSzPct val="75000"/>
              <a:buFont typeface="Wingdings" panose="05000000000000000000" pitchFamily="2" charset="2"/>
              <a:buChar char="v"/>
              <a:defRPr sz="1350"/>
            </a:lvl4pPr>
            <a:lvl5pPr marL="1626394" indent="-254794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5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021986"/>
            <a:ext cx="7886700" cy="2685276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925993"/>
            <a:ext cx="9144000" cy="900834"/>
          </a:xfrm>
        </p:spPr>
        <p:txBody>
          <a:bodyPr anchor="ctr">
            <a:normAutofit/>
          </a:bodyPr>
          <a:lstStyle>
            <a:lvl1pPr algn="ctr">
              <a:defRPr sz="33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C10DF9-BA31-4066-BE6A-A759AB4AE680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06840-44BD-40F1-8862-2FB20AD45AE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856565-9A9F-4179-AEA3-E057FD448D57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330C3A-7FA3-41F3-9DE9-0CB2D0B45FA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296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14350" indent="-171450">
              <a:buSzPct val="85000"/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25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rgbClr val="001F5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>
            <a:normAutofit/>
          </a:bodyPr>
          <a:lstStyle>
            <a:lvl1pPr>
              <a:defRPr sz="33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016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127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1F5F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1F5F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>
            <a:normAutofit/>
          </a:bodyPr>
          <a:lstStyle>
            <a:lvl1pPr>
              <a:defRPr sz="30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716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044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332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609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0F622-2E2E-90FD-48D2-17A406A491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0" y="1314450"/>
            <a:ext cx="7543800" cy="9251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F453F-E3A1-5CD5-5F66-432963FA3C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B38C20D7-698E-4528-AFE4-38F6E054D6D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78BB8-F176-F625-8ECB-6C393A7B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31F7C-3FDA-80E9-D34E-B00AC8EE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0FE84A75-380D-49D2-A87F-182FC7068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4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296637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1828800"/>
            <a:ext cx="7543800" cy="9251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4437918"/>
            <a:ext cx="9144000" cy="70558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D8AABF-F7AD-2579-7EDE-AC509AA4465E}"/>
              </a:ext>
            </a:extLst>
          </p:cNvPr>
          <p:cNvSpPr/>
          <p:nvPr/>
        </p:nvSpPr>
        <p:spPr>
          <a:xfrm>
            <a:off x="0" y="4335523"/>
            <a:ext cx="9144000" cy="65027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AE214BC-9579-20E9-C483-40C460418A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0" y="4414129"/>
            <a:ext cx="3581400" cy="72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76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495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2880">
          <p15:clr>
            <a:srgbClr val="F26B43"/>
          </p15:clr>
        </p15:guide>
        <p15:guide id="3" pos="5472">
          <p15:clr>
            <a:srgbClr val="F26B43"/>
          </p15:clr>
        </p15:guide>
        <p15:guide id="4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rarediseases.org/rare-diseases/joubert-syndrome/" TargetMode="External"/><Relationship Id="rId3" Type="http://schemas.openxmlformats.org/officeDocument/2006/relationships/hyperlink" Target="https://rarediseases.info.nih.gov/diseases/6802/joubert-syndrome#:~:text=Joubert%20syndrome%20is%20disorder%20of,the%20brain%20and%20spinal%20cord)." TargetMode="External"/><Relationship Id="rId7" Type="http://schemas.openxmlformats.org/officeDocument/2006/relationships/hyperlink" Target="https://jsrdf.org/education/" TargetMode="Externa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4.xml"/><Relationship Id="rId6" Type="http://schemas.openxmlformats.org/officeDocument/2006/relationships/hyperlink" Target="https://jsrdf.org/" TargetMode="External"/><Relationship Id="rId5" Type="http://schemas.openxmlformats.org/officeDocument/2006/relationships/hyperlink" Target="https://depts.washington.edu/joubert/" TargetMode="External"/><Relationship Id="rId4" Type="http://schemas.openxmlformats.org/officeDocument/2006/relationships/hyperlink" Target="https://www.genome.gov/About-Genomics/Introduction-to-Genomics#three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86/1750-1172-5-20" TargetMode="External"/><Relationship Id="rId7" Type="http://schemas.openxmlformats.org/officeDocument/2006/relationships/hyperlink" Target="https://doi.org/10.1016/j.pediatrneurol.2020.01.012" TargetMode="Externa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5.xml"/><Relationship Id="rId6" Type="http://schemas.openxmlformats.org/officeDocument/2006/relationships/hyperlink" Target="https://www.ncbi.nlm.nih.gov/books/NBK1325/" TargetMode="External"/><Relationship Id="rId5" Type="http://schemas.openxmlformats.org/officeDocument/2006/relationships/hyperlink" Target="https://doi.org/10.1016/j.spen.2009.06.002" TargetMode="External"/><Relationship Id="rId4" Type="http://schemas.openxmlformats.org/officeDocument/2006/relationships/hyperlink" Target="https://doi.org/10.1002/ajmg.a.38158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onnucedd.org/" TargetMode="Externa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.xml"/><Relationship Id="rId5" Type="http://schemas.openxmlformats.org/officeDocument/2006/relationships/hyperlink" Target="http://www2.ed.gov/about/offices/list/osers/osep/index.html" TargetMode="External"/><Relationship Id="rId4" Type="http://schemas.openxmlformats.org/officeDocument/2006/relationships/hyperlink" Target="http://www.uchc.ed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1766453" y="1072255"/>
            <a:ext cx="5506279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Characteristics and Etiology of Infants and Young Children with Disabilities</a:t>
            </a:r>
            <a:br>
              <a:rPr lang="en" dirty="0">
                <a:latin typeface="+mj-lt"/>
              </a:rPr>
            </a:br>
            <a:endParaRPr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457A0-70F3-477B-BACB-C055F4FB6E22}"/>
              </a:ext>
            </a:extLst>
          </p:cNvPr>
          <p:cNvSpPr txBox="1"/>
          <p:nvPr/>
        </p:nvSpPr>
        <p:spPr>
          <a:xfrm>
            <a:off x="2278546" y="2920013"/>
            <a:ext cx="45869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2400" b="1" dirty="0">
                <a:latin typeface="+mj-lt"/>
              </a:rPr>
              <a:t>Joubert Syndrome and </a:t>
            </a:r>
            <a:br>
              <a:rPr lang="en" sz="2400" b="1" dirty="0">
                <a:latin typeface="+mj-lt"/>
              </a:rPr>
            </a:br>
            <a:r>
              <a:rPr lang="en" sz="2400" b="1" dirty="0">
                <a:latin typeface="+mj-lt"/>
              </a:rPr>
              <a:t>Related Disorders</a:t>
            </a:r>
            <a:endParaRPr lang="en-US" sz="2400" b="1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704E88-2C28-466F-B181-AF983757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JS: Developmental Indicators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256DD-3086-412E-8834-F0725B7CD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Developmental delays: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Gross and fine motor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Low muscle tone (hypotonia) and ataxia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Speech delays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Some cognitive impairment/intellectual disability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3066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Interventions</a:t>
            </a:r>
            <a:endParaRPr sz="3600" dirty="0">
              <a:latin typeface="+mj-lt"/>
            </a:endParaRPr>
          </a:p>
        </p:txBody>
      </p:sp>
      <p:sp>
        <p:nvSpPr>
          <p:cNvPr id="161" name="Google Shape;161;p23"/>
          <p:cNvSpPr txBox="1">
            <a:spLocks noGrp="1"/>
          </p:cNvSpPr>
          <p:nvPr>
            <p:ph idx="1"/>
          </p:nvPr>
        </p:nvSpPr>
        <p:spPr>
          <a:xfrm>
            <a:off x="553346" y="913881"/>
            <a:ext cx="7886700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/>
              <a:t>Early intervention: </a:t>
            </a:r>
            <a:r>
              <a:rPr lang="en" sz="2000" dirty="0"/>
              <a:t>physical therapy, occuational therapy, speech therapy, specialized instruction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Supports for visual impairments, if present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Evaluations and follow up care by nephrologists, ophthalmologists, geneticists and neurologists: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Annual screening for liver, kidney, and retinal abnormalities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  </a:t>
            </a:r>
            <a:endParaRPr sz="20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501EA671-D124-20C4-B375-14856BFE56CF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7CA9BD4-4345-4357-9985-A3A96B48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Related Disorders</a:t>
            </a:r>
          </a:p>
        </p:txBody>
      </p:sp>
      <p:sp>
        <p:nvSpPr>
          <p:cNvPr id="4" name="Google Shape;168;p24">
            <a:extLst>
              <a:ext uri="{FF2B5EF4-FFF2-40B4-BE49-F238E27FC236}">
                <a16:creationId xmlns:a16="http://schemas.microsoft.com/office/drawing/2014/main" id="{BC6F3DC3-BC7E-41AA-A6E6-5B1285E6214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119982"/>
            <a:ext cx="7886700" cy="32623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Dekaban-Arima syndrome: vision abnormalities and kidney dysfunction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Severe retinal dysplasia: blindness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COACH syndrome: intellectual disability, coloboma malformation of the retina and liver abnormalities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Senior-Loken syndrome: vision abnormalities and nephronophthisis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Varadi-Papp syndrome: cleft lip or palate, tongue abnormalities, extra tissue between the gums, tongue and mouth, dental abnormalities, facial abnormalities, extra fingers and toes, poor growth and short stature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Nephronophthisis: specific type of kidney dysfunction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Cogan oculomotor apraxia syndrome: eye movement abnormality</a:t>
            </a: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87763ED6-9AB6-F404-9669-C33AF0C0ED00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0552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0823F1-23E3-9EB8-6F72-97B3230A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Student Profile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D1F14C-689E-6965-957C-5B4BC1395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Name:</a:t>
            </a:r>
            <a:r>
              <a:rPr lang="en-US" sz="2000" dirty="0"/>
              <a:t> Maya</a:t>
            </a:r>
          </a:p>
          <a:p>
            <a:r>
              <a:rPr lang="en-US" sz="2000" b="1" dirty="0"/>
              <a:t>Age:</a:t>
            </a:r>
            <a:r>
              <a:rPr lang="en-US" sz="2000" dirty="0"/>
              <a:t> 3 years</a:t>
            </a:r>
          </a:p>
          <a:p>
            <a:r>
              <a:rPr lang="en-US" sz="2000" b="1" dirty="0"/>
              <a:t>Diagnosis:</a:t>
            </a:r>
            <a:r>
              <a:rPr lang="en-US" sz="2000" dirty="0"/>
              <a:t> Joubert Syndrome</a:t>
            </a:r>
          </a:p>
          <a:p>
            <a:r>
              <a:rPr lang="en-US" sz="2000" b="1" dirty="0"/>
              <a:t>Presenting Needs:</a:t>
            </a:r>
            <a:r>
              <a:rPr lang="en-US" sz="2000" dirty="0"/>
              <a:t> Hypotonia, speech delay, abnormal eye movements, mild intellectual disability, and kidney abnormalities</a:t>
            </a:r>
          </a:p>
        </p:txBody>
      </p:sp>
    </p:spTree>
    <p:extLst>
      <p:ext uri="{BB962C8B-B14F-4D97-AF65-F5344CB8AC3E}">
        <p14:creationId xmlns:p14="http://schemas.microsoft.com/office/powerpoint/2010/main" val="40733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845FCC-F8D3-47E3-D960-4D52CE6A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Group Activity: Group Roles &amp; Tasks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DBA2B7-4136-9E55-6A93-3565A675F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Divide into small interdisciplinary teams. Assign each member a role: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Early Childhood Educator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Speech-Language Pathologist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Occupational Therapist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Physical Therapist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Family Advocate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Medical Consultant (e.g., geneticist or pediatric neurologist)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852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C4AF40-50A8-31F8-A779-B2757E31A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Instructions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E1FC10-417C-1CBB-71D4-43ACF5B42B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334487"/>
            <a:ext cx="7886700" cy="2474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Review the clinical and molecular features of JS (Slides 2–6)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/>
              <a:t>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dentify developmental indicators and common challenges (Slides 10–12)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Use the intervention strategies (Slide 11) and resources (Slide 14)</a:t>
            </a:r>
            <a:r>
              <a:rPr lang="en-US" altLang="en-US" sz="2000" dirty="0"/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design a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support plan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that includes: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Educational goals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Therapy recommendations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Family engagement strategies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Medical follow-up coordination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20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2BAAE7-2DCF-87FD-4F00-ABB1311A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Group Reflection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B9522A-8FB8-51B0-CBB7-6B73B17479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4711" y="1556087"/>
            <a:ext cx="78867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What challenges might arise when coordinating care for a child with JS?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How can educators ensure that medical information is translated into meaningful classroom supports?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What role does early intervention play in improving outcomes for children with rare genetic disorders? </a:t>
            </a:r>
          </a:p>
        </p:txBody>
      </p:sp>
    </p:spTree>
    <p:extLst>
      <p:ext uri="{BB962C8B-B14F-4D97-AF65-F5344CB8AC3E}">
        <p14:creationId xmlns:p14="http://schemas.microsoft.com/office/powerpoint/2010/main" val="483895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50E744-34D5-4310-BA92-C2D5D4AC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Resources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37FC8-79AF-45C4-ACAF-B72F20E50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Genetic and Rare Diseases Information Center: Joubert Syndrome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Introduction to Genomes</a:t>
            </a:r>
            <a:r>
              <a:rPr lang="en-US" sz="2000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Hindbrain Malformation Research Program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Joubert Syndrome &amp; Related Disorders Foundation</a:t>
            </a:r>
            <a:endParaRPr lang="en-US" sz="2000" u="sng" dirty="0">
              <a:solidFill>
                <a:srgbClr val="0070C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7"/>
              </a:rPr>
              <a:t>JSRDF: Resources for Educators and Parents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8"/>
              </a:rPr>
              <a:t>National Organization for Rare Disorders: Joubert Syndrome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8669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E4BC27-9116-4A81-8973-A4CB0E72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Readings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8DCE37-D7F4-435E-AB97-AF0220695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9998"/>
            <a:ext cx="8229600" cy="3263504"/>
          </a:xfrm>
        </p:spPr>
        <p:txBody>
          <a:bodyPr>
            <a:normAutofit fontScale="92500"/>
          </a:bodyPr>
          <a:lstStyle/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 err="1">
                <a:solidFill>
                  <a:srgbClr val="212121"/>
                </a:solidFill>
                <a:effectLst/>
              </a:rPr>
              <a:t>Akhondian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J.,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Ashrafzadeh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F.,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Beiraghi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Toosi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M.,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Moazen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N.,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Mohammadpoor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T., &amp;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Karami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R. (2013). Joubert 	syndrome in three children in a family: a case series.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Iranian Journal of Child </a:t>
            </a:r>
            <a:r>
              <a:rPr lang="en-US" sz="1400" i="1" dirty="0">
                <a:solidFill>
                  <a:srgbClr val="212121"/>
                </a:solidFill>
              </a:rPr>
              <a:t>N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7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(1), 39–42.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 err="1">
                <a:solidFill>
                  <a:srgbClr val="212121"/>
                </a:solidFill>
                <a:effectLst/>
              </a:rPr>
              <a:t>Brancati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F.,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Dallapiccola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B., &amp; Valente, E. M. (2010). Joubert syndrome and related disorders. </a:t>
            </a:r>
            <a:r>
              <a:rPr lang="en-US" sz="1400" b="0" i="1" dirty="0" err="1">
                <a:solidFill>
                  <a:srgbClr val="212121"/>
                </a:solidFill>
                <a:effectLst/>
              </a:rPr>
              <a:t>Orphanet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 Journal of 	Rare </a:t>
            </a:r>
            <a:r>
              <a:rPr lang="en-US" sz="1400" i="1" dirty="0">
                <a:solidFill>
                  <a:srgbClr val="212121"/>
                </a:solidFill>
              </a:rPr>
              <a:t>D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iseases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5</a:t>
            </a:r>
            <a:r>
              <a:rPr lang="en-US" sz="1400" dirty="0">
                <a:solidFill>
                  <a:srgbClr val="212121"/>
                </a:solidFill>
              </a:rPr>
              <a:t>(20)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3"/>
              </a:rPr>
              <a:t>https://doi.org/10.1186/1750-1172-5-20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457200" indent="-457200">
              <a:buNone/>
              <a:tabLst>
                <a:tab pos="457200" algn="l"/>
              </a:tabLst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Dempsey, J. C., Phelps, I. G., Bachmann-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Gagescu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R., Glass, I. A., Tully, H. M., &amp; Doherty, D. (2017). Mortality in Joubert syndrome.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American Journal of Medical </a:t>
            </a:r>
            <a:r>
              <a:rPr lang="en-US" sz="1400" i="1" dirty="0">
                <a:solidFill>
                  <a:srgbClr val="212121"/>
                </a:solidFill>
              </a:rPr>
              <a:t>G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enetics Part 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173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(5), 1237–1242.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4"/>
              </a:rPr>
              <a:t>https://doi.org/10.1002/ajmg.a.38158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Doherty D. (2009). Joubert syndrome: Insights into brain development, cilium biology, and complex 	disease.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Seminars in Pediatric </a:t>
            </a:r>
            <a:r>
              <a:rPr lang="en-US" sz="1400" i="1" dirty="0">
                <a:solidFill>
                  <a:srgbClr val="212121"/>
                </a:solidFill>
              </a:rPr>
              <a:t>N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16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(3), 143–154.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5"/>
              </a:rPr>
              <a:t>https://doi.org/10.1016/j.spen.2009.06.002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465138" marR="0" indent="-465138">
              <a:lnSpc>
                <a:spcPct val="107000"/>
              </a:lnSpc>
              <a:buNone/>
            </a:pP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Parisi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M., &amp; Glass, I. (2017). Joubert syndrome. In M. P. Adam, H. H.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Ardinger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R. A.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Pagon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S. E. Wallace, L. J. H. Bean, K. Stephens, &amp; A.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Amemiya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(Eds.), </a:t>
            </a:r>
            <a:r>
              <a:rPr lang="en-US" sz="14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GeneReviews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University of Washington. </a:t>
            </a:r>
            <a:r>
              <a:rPr lang="en-US" sz="14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https://www.ncbi.nlm.nih.gov/books/NBK1325/</a:t>
            </a:r>
            <a:endParaRPr lang="en-US" sz="1400" u="sng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5138" marR="0" indent="-465138">
              <a:lnSpc>
                <a:spcPct val="107000"/>
              </a:lnSpc>
              <a:buNone/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Radha Rama Devi, A., Naushad, S. M., &amp;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Lingappa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L. (2020). Clinical and molecular </a:t>
            </a:r>
            <a:r>
              <a:rPr lang="en-US" sz="1400" dirty="0">
                <a:solidFill>
                  <a:srgbClr val="212121"/>
                </a:solidFill>
              </a:rPr>
              <a:t>d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iagnosis of Joubert syndrome and related disorders.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Pediatric Neurology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106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43–49.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7"/>
              </a:rPr>
              <a:t>https://doi.org/10.1016/j.pediatrneurol.2020.01.012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 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2282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8F2020-E910-458D-954D-086F2E65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Disclaimer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826A4D-FDEE-4B62-A6D7-A15A62AF0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a product of the Early Childhood Intervention Doctoral Consortium (ECiDC), a project of the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A.J. Pappanikou Center for Excellence in Developmental Disabilities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at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UConn Health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 Center is funded through cooperative agreement number H325H190004 from the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Office of Special Education Programs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 U.S. Department of Education. Materials and opinions expressed herein do not necessarily represent the Department of Education’s position or policy.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053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tx1"/>
                </a:solidFill>
                <a:latin typeface="+mj-lt"/>
              </a:rPr>
              <a:t>Joubert Syndrome</a:t>
            </a:r>
            <a:endParaRPr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000" dirty="0"/>
              <a:t>Rare, autosomal recessive genetic disorder characterized by:</a:t>
            </a:r>
          </a:p>
          <a:p>
            <a:r>
              <a:rPr lang="en-US" sz="2000" dirty="0"/>
              <a:t>Decreased muscle tone</a:t>
            </a:r>
          </a:p>
          <a:p>
            <a:r>
              <a:rPr lang="en-US" sz="2000" dirty="0"/>
              <a:t>Difficulties with coordination</a:t>
            </a:r>
          </a:p>
          <a:p>
            <a:r>
              <a:rPr lang="en-US" sz="2000" dirty="0"/>
              <a:t>Abnormal breathing patterns</a:t>
            </a:r>
          </a:p>
          <a:p>
            <a:r>
              <a:rPr lang="en-US" sz="2000" dirty="0"/>
              <a:t>Intellectual disability</a:t>
            </a:r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Prevalence: 1/258,000; may be closer to 1/100,000.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4" name="Google Shape;94;p14"/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</a:t>
            </a:r>
            <a:endParaRPr sz="3600" dirty="0">
              <a:latin typeface="+mj-lt"/>
            </a:endParaRPr>
          </a:p>
        </p:txBody>
      </p:sp>
      <p:sp>
        <p:nvSpPr>
          <p:cNvPr id="182" name="Google Shape;182;p2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The use of MRI and ultrasound in utero could identify children at risk for Joubert syndrome and related disorders. </a:t>
            </a:r>
            <a:br>
              <a:rPr lang="en" sz="1600" dirty="0"/>
            </a:br>
            <a:endParaRPr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D76F72-6D72-40A6-A227-CA5C43588C70}"/>
              </a:ext>
            </a:extLst>
          </p:cNvPr>
          <p:cNvSpPr txBox="1"/>
          <p:nvPr/>
        </p:nvSpPr>
        <p:spPr>
          <a:xfrm>
            <a:off x="7390209" y="4000500"/>
            <a:ext cx="2593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400" dirty="0">
                <a:latin typeface="+mn-lt"/>
              </a:rPr>
              <a:t>(Doherty et al., 2005)</a:t>
            </a:r>
            <a:endParaRPr lang="en-US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 I</a:t>
            </a:r>
            <a:endParaRPr sz="3600" dirty="0">
              <a:latin typeface="+mj-lt"/>
            </a:endParaRPr>
          </a:p>
        </p:txBody>
      </p:sp>
      <p:sp>
        <p:nvSpPr>
          <p:cNvPr id="148" name="Google Shape;148;p21"/>
          <p:cNvSpPr txBox="1">
            <a:spLocks noGrp="1"/>
          </p:cNvSpPr>
          <p:nvPr>
            <p:ph idx="1"/>
          </p:nvPr>
        </p:nvSpPr>
        <p:spPr>
          <a:xfrm>
            <a:off x="578643" y="939998"/>
            <a:ext cx="7886700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/>
              <a:t>Clinical diagnosis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Presence of 3 clinical features (below) and abnormal breathing, and/or atypical eye movements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Distinctive cerebellar and brain stem malformation (MTS)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Hypotonia (in infancy with later development of ataxia)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Developmental delays/intellectual disability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 II</a:t>
            </a:r>
            <a:endParaRPr sz="3600" dirty="0">
              <a:latin typeface="+mj-lt"/>
            </a:endParaRPr>
          </a:p>
        </p:txBody>
      </p:sp>
      <p:sp>
        <p:nvSpPr>
          <p:cNvPr id="148" name="Google Shape;148;p21"/>
          <p:cNvSpPr txBox="1">
            <a:spLocks noGrp="1"/>
          </p:cNvSpPr>
          <p:nvPr>
            <p:ph idx="1"/>
          </p:nvPr>
        </p:nvSpPr>
        <p:spPr>
          <a:xfrm>
            <a:off x="578643" y="939998"/>
            <a:ext cx="7886700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Molecular diagnosis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There are 33 autosomal recessive JS-genes and one X-linked JS-related gene.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62-94% of individuals with a clinical diagnosis also show variant(s) in one of the identified genes.</a:t>
            </a: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627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Common Physical Characteristics</a:t>
            </a:r>
            <a:endParaRPr sz="3600" dirty="0">
              <a:latin typeface="+mj-lt"/>
            </a:endParaRPr>
          </a:p>
        </p:txBody>
      </p:sp>
      <p:sp>
        <p:nvSpPr>
          <p:cNvPr id="100" name="Google Shape;100;p15"/>
          <p:cNvSpPr txBox="1">
            <a:spLocks noGrp="1"/>
          </p:cNvSpPr>
          <p:nvPr>
            <p:ph idx="1"/>
          </p:nvPr>
        </p:nvSpPr>
        <p:spPr>
          <a:xfrm>
            <a:off x="457200" y="1024662"/>
            <a:ext cx="8977256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Molar tooth sign (MTS) - cerebellar vermis of the brain is absent or underdeveloped and the brain stem is abnormal.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Ataxia - lack of muscle control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Hyperpnea - abnormal breathing patterns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Sleep apnea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Abnormal eye and tongue movements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Low muscle tone </a:t>
            </a:r>
            <a:endParaRPr sz="20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E4751F52-8F84-9193-DD1B-DD7B9D34E94D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Problems Associated with JS I</a:t>
            </a:r>
            <a:endParaRPr sz="3600" dirty="0">
              <a:latin typeface="+mj-lt"/>
            </a:endParaRPr>
          </a:p>
        </p:txBody>
      </p:sp>
      <p:sp>
        <p:nvSpPr>
          <p:cNvPr id="108" name="Google Shape;108;p16"/>
          <p:cNvSpPr txBox="1">
            <a:spLocks noGrp="1"/>
          </p:cNvSpPr>
          <p:nvPr>
            <p:ph idx="1"/>
          </p:nvPr>
        </p:nvSpPr>
        <p:spPr>
          <a:xfrm>
            <a:off x="628650" y="1122071"/>
            <a:ext cx="3885293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/>
              <a:t>Eye abnormalities</a:t>
            </a:r>
            <a:endParaRPr sz="1800" b="1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Coloboma - abnormality of the iris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Nystagmus - abnormal eye movements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Strabismus - crossed eyes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Ptosis - drooping eyelids</a:t>
            </a:r>
            <a:endParaRPr sz="1800" dirty="0"/>
          </a:p>
        </p:txBody>
      </p:sp>
      <p:sp>
        <p:nvSpPr>
          <p:cNvPr id="6" name="Google Shape;116;p17">
            <a:extLst>
              <a:ext uri="{FF2B5EF4-FFF2-40B4-BE49-F238E27FC236}">
                <a16:creationId xmlns:a16="http://schemas.microsoft.com/office/drawing/2014/main" id="{BB860E8F-DCEE-4673-9FE5-4F2F869D56B3}"/>
              </a:ext>
            </a:extLst>
          </p:cNvPr>
          <p:cNvSpPr txBox="1">
            <a:spLocks/>
          </p:cNvSpPr>
          <p:nvPr/>
        </p:nvSpPr>
        <p:spPr>
          <a:xfrm>
            <a:off x="4589232" y="1122071"/>
            <a:ext cx="4371887" cy="2260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Font typeface="Arial" panose="020B0604020202020204" pitchFamily="34" charset="0"/>
              <a:buNone/>
            </a:pPr>
            <a:r>
              <a:rPr lang="en-US" sz="1800" b="1" dirty="0"/>
              <a:t>Other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Kidney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Liver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Hormone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Polydactyly - extra fingers and toes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Encephalocele - gap in the skull with protrusion of the membranes that cover the brain</a:t>
            </a: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B0F640B8-2D07-34D2-4DE5-E99A0D6073CA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Problems Associated with JS II</a:t>
            </a:r>
            <a:endParaRPr sz="3600" dirty="0">
              <a:latin typeface="+mj-lt"/>
            </a:endParaRPr>
          </a:p>
        </p:txBody>
      </p:sp>
      <p:sp>
        <p:nvSpPr>
          <p:cNvPr id="124" name="Google Shape;124;p18"/>
          <p:cNvSpPr txBox="1">
            <a:spLocks noGrp="1"/>
          </p:cNvSpPr>
          <p:nvPr>
            <p:ph idx="1"/>
          </p:nvPr>
        </p:nvSpPr>
        <p:spPr>
          <a:xfrm>
            <a:off x="858501" y="1194967"/>
            <a:ext cx="8039140" cy="3263504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Scoliosis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Endocrine abnormalities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Obesity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Heart Defects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Laterality defects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    (organs are reversed/mirrored)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Hirschsprung disease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Conductive hearing loss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Tongue hypertrophy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Central Nervous System malformations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sz="2000" dirty="0"/>
          </a:p>
        </p:txBody>
      </p:sp>
      <p:sp>
        <p:nvSpPr>
          <p:cNvPr id="126" name="Google Shape;126;p18"/>
          <p:cNvSpPr txBox="1"/>
          <p:nvPr/>
        </p:nvSpPr>
        <p:spPr>
          <a:xfrm>
            <a:off x="5962599" y="4033837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(Parisi &amp; Glass, 2017)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Clinical Subtypes</a:t>
            </a:r>
            <a:endParaRPr sz="3600" dirty="0">
              <a:latin typeface="+mj-lt"/>
            </a:endParaRPr>
          </a:p>
        </p:txBody>
      </p:sp>
      <p:sp>
        <p:nvSpPr>
          <p:cNvPr id="140" name="Google Shape;140;p20"/>
          <p:cNvSpPr txBox="1">
            <a:spLocks noGrp="1"/>
          </p:cNvSpPr>
          <p:nvPr>
            <p:ph idx="1"/>
          </p:nvPr>
        </p:nvSpPr>
        <p:spPr>
          <a:xfrm>
            <a:off x="457200" y="939998"/>
            <a:ext cx="8058150" cy="3263504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Classic Joubert syndrome (JS)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retinal disease (JS-Ret)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renal disease (JS-Ren) 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oculorenal disease (JS-OR)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"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hepatic disease (JS-H)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oral-facial-digital features (JS-OFD)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acro-callosal features (JS-AC)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Jeune asphyziating thoracic dystrophy features (JS-JATD)</a:t>
            </a:r>
            <a:endParaRPr sz="1600" dirty="0"/>
          </a:p>
        </p:txBody>
      </p:sp>
      <p:sp>
        <p:nvSpPr>
          <p:cNvPr id="2" name="Google Shape;126;p18">
            <a:extLst>
              <a:ext uri="{FF2B5EF4-FFF2-40B4-BE49-F238E27FC236}">
                <a16:creationId xmlns:a16="http://schemas.microsoft.com/office/drawing/2014/main" id="{0419D99C-EE37-ABD9-32CF-09047A752461}"/>
              </a:ext>
            </a:extLst>
          </p:cNvPr>
          <p:cNvSpPr txBox="1"/>
          <p:nvPr/>
        </p:nvSpPr>
        <p:spPr>
          <a:xfrm>
            <a:off x="5962599" y="4033837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(Parisi &amp; Glass, 2017)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TREAMLINE" val="TmkdIDvt"/>
  <p:tag name="ARTICULATE_DESIGN_ID_OFFICE THEME" val="UtRyUWwU"/>
  <p:tag name="ARTICULATE_SLIDE_COUNT" val="1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1196</Words>
  <Application>Microsoft Office PowerPoint</Application>
  <PresentationFormat>On-screen Show (16:9)</PresentationFormat>
  <Paragraphs>134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1_Office Theme</vt:lpstr>
      <vt:lpstr>Characteristics and Etiology of Infants and Young Children with Disabilities </vt:lpstr>
      <vt:lpstr>Joubert Syndrome</vt:lpstr>
      <vt:lpstr>JS: Diagnosis</vt:lpstr>
      <vt:lpstr>JS: Diagnosis I</vt:lpstr>
      <vt:lpstr>JS: Diagnosis II</vt:lpstr>
      <vt:lpstr>JS: Common Physical Characteristics</vt:lpstr>
      <vt:lpstr>Problems Associated with JS I</vt:lpstr>
      <vt:lpstr>Problems Associated with JS II</vt:lpstr>
      <vt:lpstr>Clinical Subtypes</vt:lpstr>
      <vt:lpstr>JS: Developmental Indicators</vt:lpstr>
      <vt:lpstr>JS: Interventions</vt:lpstr>
      <vt:lpstr>Related Disorders</vt:lpstr>
      <vt:lpstr>Group Activity: Student Profile</vt:lpstr>
      <vt:lpstr>Group Activity: Group Roles &amp; Tasks</vt:lpstr>
      <vt:lpstr>Group Activity: Instructions </vt:lpstr>
      <vt:lpstr>Group Activity: Group Reflection</vt:lpstr>
      <vt:lpstr>Resources</vt:lpstr>
      <vt:lpstr>Readings 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Joubert Syndrome &amp; Related Disorders</dc:title>
  <dc:creator>Lutz,Tara</dc:creator>
  <cp:lastModifiedBy>Mahmoud,Sara</cp:lastModifiedBy>
  <cp:revision>23</cp:revision>
  <dcterms:modified xsi:type="dcterms:W3CDTF">2025-10-28T13:10:54Z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691C923F-ECF2-4924-81D7-D270A50055B7</vt:lpwstr>
  </property>
  <property fmtid="{D5CDD505-2E9C-101B-9397-08002B2CF9AE}" pid="3" name="ArticulatePath">
    <vt:lpwstr>Joubert Syndrome</vt:lpwstr>
  </property>
</Properties>
</file>