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notesSlides/notesSlide3.xml" ContentType="application/vnd.openxmlformats-officedocument.presentationml.notesSlide+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notesSlides/notesSlide7.xml" ContentType="application/vnd.openxmlformats-officedocument.presentationml.notesSlide+xml"/>
  <Override PartName="/ppt/tags/tag61.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notesSlides/notesSlide19.xml" ContentType="application/vnd.openxmlformats-officedocument.presentationml.notesSlide+xml"/>
  <Override PartName="/ppt/tags/tag73.xml" ContentType="application/vnd.openxmlformats-officedocument.presentationml.tags+xml"/>
  <Override PartName="/ppt/notesSlides/notesSlide20.xml" ContentType="application/vnd.openxmlformats-officedocument.presentationml.notesSlide+xml"/>
  <Override PartName="/ppt/tags/tag74.xml" ContentType="application/vnd.openxmlformats-officedocument.presentationml.tags+xml"/>
  <Override PartName="/ppt/notesSlides/notesSlide21.xml" ContentType="application/vnd.openxmlformats-officedocument.presentationml.notesSlide+xml"/>
  <Override PartName="/ppt/tags/tag75.xml" ContentType="application/vnd.openxmlformats-officedocument.presentationml.tags+xml"/>
  <Override PartName="/ppt/notesSlides/notesSlide22.xml" ContentType="application/vnd.openxmlformats-officedocument.presentationml.notesSlide+xml"/>
  <Override PartName="/ppt/tags/tag76.xml" ContentType="application/vnd.openxmlformats-officedocument.presentationml.tags+xml"/>
  <Override PartName="/ppt/notesSlides/notesSlide23.xml" ContentType="application/vnd.openxmlformats-officedocument.presentationml.notesSlide+xml"/>
  <Override PartName="/ppt/tags/tag77.xml" ContentType="application/vnd.openxmlformats-officedocument.presentationml.tags+xml"/>
  <Override PartName="/ppt/notesSlides/notesSlide24.xml" ContentType="application/vnd.openxmlformats-officedocument.presentationml.notesSlide+xml"/>
  <Override PartName="/ppt/tags/tag78.xml" ContentType="application/vnd.openxmlformats-officedocument.presentationml.tags+xml"/>
  <Override PartName="/ppt/notesSlides/notesSlide25.xml" ContentType="application/vnd.openxmlformats-officedocument.presentationml.notesSlide+xml"/>
  <Override PartName="/ppt/tags/tag79.xml" ContentType="application/vnd.openxmlformats-officedocument.presentationml.tags+xml"/>
  <Override PartName="/ppt/notesSlides/notesSlide26.xml" ContentType="application/vnd.openxmlformats-officedocument.presentationml.notesSlide+xml"/>
  <Override PartName="/ppt/tags/tag80.xml" ContentType="application/vnd.openxmlformats-officedocument.presentationml.tags+xml"/>
  <Override PartName="/ppt/notesSlides/notesSlide27.xml" ContentType="application/vnd.openxmlformats-officedocument.presentationml.notesSlide+xml"/>
  <Override PartName="/ppt/tags/tag81.xml" ContentType="application/vnd.openxmlformats-officedocument.presentationml.tags+xml"/>
  <Override PartName="/ppt/notesSlides/notesSlide28.xml" ContentType="application/vnd.openxmlformats-officedocument.presentationml.notesSlide+xml"/>
  <Override PartName="/ppt/tags/tag82.xml" ContentType="application/vnd.openxmlformats-officedocument.presentationml.tags+xml"/>
  <Override PartName="/ppt/notesSlides/notesSlide29.xml" ContentType="application/vnd.openxmlformats-officedocument.presentationml.notesSlide+xml"/>
  <Override PartName="/ppt/tags/tag83.xml" ContentType="application/vnd.openxmlformats-officedocument.presentationml.tags+xml"/>
  <Override PartName="/ppt/notesSlides/notesSlide30.xml" ContentType="application/vnd.openxmlformats-officedocument.presentationml.notesSlide+xml"/>
  <Override PartName="/ppt/tags/tag84.xml" ContentType="application/vnd.openxmlformats-officedocument.presentationml.tags+xml"/>
  <Override PartName="/ppt/notesSlides/notesSlide31.xml" ContentType="application/vnd.openxmlformats-officedocument.presentationml.notesSlide+xml"/>
  <Override PartName="/ppt/tags/tag85.xml" ContentType="application/vnd.openxmlformats-officedocument.presentationml.tags+xml"/>
  <Override PartName="/ppt/notesSlides/notesSlide3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69" r:id="rId2"/>
  </p:sldMasterIdLst>
  <p:notesMasterIdLst>
    <p:notesMasterId r:id="rId43"/>
  </p:notesMasterIdLst>
  <p:sldIdLst>
    <p:sldId id="256" r:id="rId3"/>
    <p:sldId id="257" r:id="rId4"/>
    <p:sldId id="323" r:id="rId5"/>
    <p:sldId id="324" r:id="rId6"/>
    <p:sldId id="325" r:id="rId7"/>
    <p:sldId id="260" r:id="rId8"/>
    <p:sldId id="261" r:id="rId9"/>
    <p:sldId id="262" r:id="rId10"/>
    <p:sldId id="1085" r:id="rId11"/>
    <p:sldId id="1086" r:id="rId12"/>
    <p:sldId id="264" r:id="rId13"/>
    <p:sldId id="342" r:id="rId14"/>
    <p:sldId id="267"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3" r:id="rId32"/>
    <p:sldId id="344" r:id="rId33"/>
    <p:sldId id="1084" r:id="rId34"/>
    <p:sldId id="345" r:id="rId35"/>
    <p:sldId id="346" r:id="rId36"/>
    <p:sldId id="347" r:id="rId37"/>
    <p:sldId id="348" r:id="rId38"/>
    <p:sldId id="349" r:id="rId39"/>
    <p:sldId id="258" r:id="rId40"/>
    <p:sldId id="321" r:id="rId41"/>
    <p:sldId id="1083" r:id="rId42"/>
  </p:sldIdLst>
  <p:sldSz cx="12192000" cy="6858000"/>
  <p:notesSz cx="6858000" cy="9144000"/>
  <p:custDataLst>
    <p:tags r:id="rId44"/>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528" userDrawn="1">
          <p15:clr>
            <a:srgbClr val="A4A3A4"/>
          </p15:clr>
        </p15:guide>
        <p15:guide id="2" pos="4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ABB0A-F846-4D71-F14C-FA46C0B166D2}" name="Reichow,Terrell E." initials="RE" userId="S::treichow@uchc.edu::e74ed322-9769-4ab1-8b0e-5c42041a40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9" autoAdjust="0"/>
  </p:normalViewPr>
  <p:slideViewPr>
    <p:cSldViewPr snapToGrid="0">
      <p:cViewPr varScale="1">
        <p:scale>
          <a:sx n="95" d="100"/>
          <a:sy n="95" d="100"/>
        </p:scale>
        <p:origin x="1158" y="108"/>
      </p:cViewPr>
      <p:guideLst>
        <p:guide orient="horz" pos="528"/>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caep.fpg.unc.edu/sites/ncaep.fpg.unc.edu/files/imce/documents/NCAEP%20Report%20-%20Table%203.1%20-%20EBP%20lis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r>
              <a:rPr dirty="0"/>
              <a:t>This slide is for reference only and should not be displayed to participants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5</a:t>
            </a:r>
          </a:p>
        </p:txBody>
      </p:sp>
    </p:spTree>
    <p:extLst>
      <p:ext uri="{BB962C8B-B14F-4D97-AF65-F5344CB8AC3E}">
        <p14:creationId xmlns:p14="http://schemas.microsoft.com/office/powerpoint/2010/main" val="43171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6</a:t>
            </a:r>
          </a:p>
        </p:txBody>
      </p:sp>
    </p:spTree>
    <p:extLst>
      <p:ext uri="{BB962C8B-B14F-4D97-AF65-F5344CB8AC3E}">
        <p14:creationId xmlns:p14="http://schemas.microsoft.com/office/powerpoint/2010/main" val="228806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7</a:t>
            </a:r>
          </a:p>
        </p:txBody>
      </p:sp>
    </p:spTree>
    <p:extLst>
      <p:ext uri="{BB962C8B-B14F-4D97-AF65-F5344CB8AC3E}">
        <p14:creationId xmlns:p14="http://schemas.microsoft.com/office/powerpoint/2010/main" val="320675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8</a:t>
            </a:r>
          </a:p>
        </p:txBody>
      </p:sp>
    </p:spTree>
    <p:extLst>
      <p:ext uri="{BB962C8B-B14F-4D97-AF65-F5344CB8AC3E}">
        <p14:creationId xmlns:p14="http://schemas.microsoft.com/office/powerpoint/2010/main" val="4196568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9</a:t>
            </a:r>
          </a:p>
        </p:txBody>
      </p:sp>
    </p:spTree>
    <p:extLst>
      <p:ext uri="{BB962C8B-B14F-4D97-AF65-F5344CB8AC3E}">
        <p14:creationId xmlns:p14="http://schemas.microsoft.com/office/powerpoint/2010/main" val="366185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10</a:t>
            </a:r>
          </a:p>
        </p:txBody>
      </p:sp>
    </p:spTree>
    <p:extLst>
      <p:ext uri="{BB962C8B-B14F-4D97-AF65-F5344CB8AC3E}">
        <p14:creationId xmlns:p14="http://schemas.microsoft.com/office/powerpoint/2010/main" val="210553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11</a:t>
            </a:r>
          </a:p>
        </p:txBody>
      </p:sp>
    </p:spTree>
    <p:extLst>
      <p:ext uri="{BB962C8B-B14F-4D97-AF65-F5344CB8AC3E}">
        <p14:creationId xmlns:p14="http://schemas.microsoft.com/office/powerpoint/2010/main" val="101365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12</a:t>
            </a:r>
          </a:p>
        </p:txBody>
      </p:sp>
    </p:spTree>
    <p:extLst>
      <p:ext uri="{BB962C8B-B14F-4D97-AF65-F5344CB8AC3E}">
        <p14:creationId xmlns:p14="http://schemas.microsoft.com/office/powerpoint/2010/main" val="1788934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13</a:t>
            </a:r>
          </a:p>
        </p:txBody>
      </p:sp>
    </p:spTree>
    <p:extLst>
      <p:ext uri="{BB962C8B-B14F-4D97-AF65-F5344CB8AC3E}">
        <p14:creationId xmlns:p14="http://schemas.microsoft.com/office/powerpoint/2010/main" val="383571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14</a:t>
            </a:r>
          </a:p>
        </p:txBody>
      </p:sp>
    </p:spTree>
    <p:extLst>
      <p:ext uri="{BB962C8B-B14F-4D97-AF65-F5344CB8AC3E}">
        <p14:creationId xmlns:p14="http://schemas.microsoft.com/office/powerpoint/2010/main" val="217725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rPr dirty="0"/>
              <a:t>This chart lists the current Evidenced Based Practices (EBPs) for use for working with individuals on the autism spectrum. The chart identifies the age group and domain for which the EBP is established.</a:t>
            </a:r>
          </a:p>
          <a:p>
            <a:pPr>
              <a:defRPr sz="1200">
                <a:latin typeface="Calibri"/>
                <a:ea typeface="Calibri"/>
                <a:cs typeface="Calibri"/>
                <a:sym typeface="Calibri"/>
              </a:defRPr>
            </a:pPr>
            <a:r>
              <a:rPr dirty="0"/>
              <a:t>Left column is abbreviated EBP.</a:t>
            </a:r>
            <a:r>
              <a:rPr lang="en-US" dirty="0"/>
              <a:t> </a:t>
            </a:r>
            <a:r>
              <a:rPr dirty="0"/>
              <a:t>A definition of the EBP can be found here: </a:t>
            </a:r>
            <a:r>
              <a:rPr u="sng" dirty="0">
                <a:solidFill>
                  <a:srgbClr val="0000FF"/>
                </a:solidFill>
                <a:uFill>
                  <a:solidFill>
                    <a:srgbClr val="0000FF"/>
                  </a:solidFill>
                </a:uFill>
                <a:hlinkClick r:id="rId3"/>
              </a:rPr>
              <a:t>https://ncaep.fpg.unc.edu/sites/ncaep.fpg.unc.edu/files/imce/documents/NCAEP%20Report%20-%20Table%203.1%20-%20EBP%20list.pdf</a:t>
            </a:r>
          </a:p>
          <a:p>
            <a:pPr>
              <a:defRPr sz="1200">
                <a:latin typeface="Calibri"/>
                <a:ea typeface="Calibri"/>
                <a:cs typeface="Calibri"/>
                <a:sym typeface="Calibri"/>
              </a:defRPr>
            </a:pPr>
            <a:r>
              <a:rPr dirty="0"/>
              <a:t>Top row is each learning domain.</a:t>
            </a:r>
            <a:r>
              <a:rPr lang="en-US" dirty="0"/>
              <a:t> </a:t>
            </a:r>
            <a:r>
              <a:rPr dirty="0"/>
              <a:t>A colored box indicates that the EBP is evidenced based for the specified age range.</a:t>
            </a:r>
          </a:p>
          <a:p>
            <a:pPr>
              <a:defRPr sz="1200">
                <a:latin typeface="Calibri"/>
                <a:ea typeface="Calibri"/>
                <a:cs typeface="Calibri"/>
                <a:sym typeface="Calibri"/>
              </a:defRPr>
            </a:pPr>
            <a:r>
              <a:rPr dirty="0"/>
              <a:t>Yellow: 0-5 years</a:t>
            </a:r>
          </a:p>
          <a:p>
            <a:pPr>
              <a:defRPr sz="1200">
                <a:latin typeface="Calibri"/>
                <a:ea typeface="Calibri"/>
                <a:cs typeface="Calibri"/>
                <a:sym typeface="Calibri"/>
              </a:defRPr>
            </a:pPr>
            <a:r>
              <a:rPr dirty="0"/>
              <a:t>Blue: 6-14 years</a:t>
            </a:r>
          </a:p>
          <a:p>
            <a:pPr>
              <a:defRPr sz="1200">
                <a:latin typeface="Calibri"/>
                <a:ea typeface="Calibri"/>
                <a:cs typeface="Calibri"/>
                <a:sym typeface="Calibri"/>
              </a:defRPr>
            </a:pPr>
            <a:r>
              <a:rPr dirty="0"/>
              <a:t>Green: 15-22 years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15</a:t>
            </a:r>
          </a:p>
        </p:txBody>
      </p:sp>
    </p:spTree>
    <p:extLst>
      <p:ext uri="{BB962C8B-B14F-4D97-AF65-F5344CB8AC3E}">
        <p14:creationId xmlns:p14="http://schemas.microsoft.com/office/powerpoint/2010/main" val="413062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16</a:t>
            </a:r>
          </a:p>
        </p:txBody>
      </p:sp>
    </p:spTree>
    <p:extLst>
      <p:ext uri="{BB962C8B-B14F-4D97-AF65-F5344CB8AC3E}">
        <p14:creationId xmlns:p14="http://schemas.microsoft.com/office/powerpoint/2010/main" val="2446667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17</a:t>
            </a:r>
          </a:p>
        </p:txBody>
      </p:sp>
    </p:spTree>
    <p:extLst>
      <p:ext uri="{BB962C8B-B14F-4D97-AF65-F5344CB8AC3E}">
        <p14:creationId xmlns:p14="http://schemas.microsoft.com/office/powerpoint/2010/main" val="230612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18</a:t>
            </a:r>
          </a:p>
        </p:txBody>
      </p:sp>
    </p:spTree>
    <p:extLst>
      <p:ext uri="{BB962C8B-B14F-4D97-AF65-F5344CB8AC3E}">
        <p14:creationId xmlns:p14="http://schemas.microsoft.com/office/powerpoint/2010/main" val="4224225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20</a:t>
            </a:r>
          </a:p>
        </p:txBody>
      </p:sp>
    </p:spTree>
    <p:extLst>
      <p:ext uri="{BB962C8B-B14F-4D97-AF65-F5344CB8AC3E}">
        <p14:creationId xmlns:p14="http://schemas.microsoft.com/office/powerpoint/2010/main" val="300236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21</a:t>
            </a:r>
          </a:p>
        </p:txBody>
      </p:sp>
    </p:spTree>
    <p:extLst>
      <p:ext uri="{BB962C8B-B14F-4D97-AF65-F5344CB8AC3E}">
        <p14:creationId xmlns:p14="http://schemas.microsoft.com/office/powerpoint/2010/main" val="1274619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189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22</a:t>
            </a:r>
          </a:p>
        </p:txBody>
      </p:sp>
    </p:spTree>
    <p:extLst>
      <p:ext uri="{BB962C8B-B14F-4D97-AF65-F5344CB8AC3E}">
        <p14:creationId xmlns:p14="http://schemas.microsoft.com/office/powerpoint/2010/main" val="1101396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23</a:t>
            </a:r>
          </a:p>
        </p:txBody>
      </p:sp>
    </p:spTree>
    <p:extLst>
      <p:ext uri="{BB962C8B-B14F-4D97-AF65-F5344CB8AC3E}">
        <p14:creationId xmlns:p14="http://schemas.microsoft.com/office/powerpoint/2010/main" val="1023475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24</a:t>
            </a:r>
          </a:p>
        </p:txBody>
      </p:sp>
    </p:spTree>
    <p:extLst>
      <p:ext uri="{BB962C8B-B14F-4D97-AF65-F5344CB8AC3E}">
        <p14:creationId xmlns:p14="http://schemas.microsoft.com/office/powerpoint/2010/main" val="265593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lvl1pPr>
              <a:defRPr>
                <a:latin typeface="Calibri"/>
                <a:ea typeface="Calibri"/>
                <a:cs typeface="Calibri"/>
                <a:sym typeface="Calibri"/>
              </a:defRPr>
            </a:lvl1pPr>
          </a:lstStyle>
          <a:p>
            <a:r>
              <a:rPr dirty="0"/>
              <a:t>Registration is required to access the modules.</a:t>
            </a:r>
            <a:r>
              <a:rPr lang="en-US" dirty="0"/>
              <a:t> </a:t>
            </a:r>
            <a:r>
              <a:rPr dirty="0"/>
              <a:t>Registration is free.</a:t>
            </a:r>
            <a:r>
              <a:rPr lang="en-US" dirty="0"/>
              <a:t> </a:t>
            </a:r>
            <a:r>
              <a:rPr dirty="0"/>
              <a:t>It is recommended for participants to complete the online module for the EBP for which they will be trained prior to presenting the activities presented </a:t>
            </a:r>
            <a:r>
              <a:t>here.</a:t>
            </a:r>
            <a:r>
              <a:rPr lang="en-US"/>
              <a:t> </a:t>
            </a:r>
            <a:r>
              <a:t>It </a:t>
            </a:r>
            <a:r>
              <a:rPr dirty="0"/>
              <a:t>is also possible to complete the module as a group using projection of the screen.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25</a:t>
            </a:r>
          </a:p>
        </p:txBody>
      </p:sp>
    </p:spTree>
    <p:extLst>
      <p:ext uri="{BB962C8B-B14F-4D97-AF65-F5344CB8AC3E}">
        <p14:creationId xmlns:p14="http://schemas.microsoft.com/office/powerpoint/2010/main" val="3550319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26</a:t>
            </a:r>
          </a:p>
        </p:txBody>
      </p:sp>
    </p:spTree>
    <p:extLst>
      <p:ext uri="{BB962C8B-B14F-4D97-AF65-F5344CB8AC3E}">
        <p14:creationId xmlns:p14="http://schemas.microsoft.com/office/powerpoint/2010/main" val="2076577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a:t>
            </a:r>
          </a:p>
        </p:txBody>
      </p:sp>
    </p:spTree>
    <p:extLst>
      <p:ext uri="{BB962C8B-B14F-4D97-AF65-F5344CB8AC3E}">
        <p14:creationId xmlns:p14="http://schemas.microsoft.com/office/powerpoint/2010/main" val="368952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indent="228600" algn="l">
              <a:defRPr sz="1200">
                <a:latin typeface="Calibri"/>
                <a:ea typeface="Calibri"/>
                <a:cs typeface="Calibri"/>
                <a:sym typeface="Calibri"/>
              </a:defRPr>
            </a:pPr>
            <a:r>
              <a:rPr lang="en-US" dirty="0"/>
              <a:t>Learning Activity 2</a:t>
            </a:r>
            <a:endParaRPr dirty="0"/>
          </a:p>
          <a:p>
            <a:pPr indent="228600">
              <a:defRPr sz="1200">
                <a:latin typeface="Calibri"/>
                <a:ea typeface="Calibri"/>
                <a:cs typeface="Calibri"/>
                <a:sym typeface="Calibri"/>
              </a:defRPr>
            </a:pPr>
            <a:r>
              <a:rPr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19</a:t>
            </a:r>
          </a:p>
        </p:txBody>
      </p:sp>
    </p:spTree>
    <p:extLst>
      <p:ext uri="{BB962C8B-B14F-4D97-AF65-F5344CB8AC3E}">
        <p14:creationId xmlns:p14="http://schemas.microsoft.com/office/powerpoint/2010/main" val="407300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3</a:t>
            </a:r>
          </a:p>
        </p:txBody>
      </p:sp>
    </p:spTree>
    <p:extLst>
      <p:ext uri="{BB962C8B-B14F-4D97-AF65-F5344CB8AC3E}">
        <p14:creationId xmlns:p14="http://schemas.microsoft.com/office/powerpoint/2010/main" val="10467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4</a:t>
            </a:r>
          </a:p>
        </p:txBody>
      </p:sp>
    </p:spTree>
    <p:extLst>
      <p:ext uri="{BB962C8B-B14F-4D97-AF65-F5344CB8AC3E}">
        <p14:creationId xmlns:p14="http://schemas.microsoft.com/office/powerpoint/2010/main" val="353485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4</a:t>
            </a:r>
          </a:p>
        </p:txBody>
      </p:sp>
    </p:spTree>
    <p:extLst>
      <p:ext uri="{BB962C8B-B14F-4D97-AF65-F5344CB8AC3E}">
        <p14:creationId xmlns:p14="http://schemas.microsoft.com/office/powerpoint/2010/main" val="23236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695981"/>
            <a:ext cx="10515600" cy="358036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hasCustomPrompt="1"/>
          </p:nvPr>
        </p:nvSpPr>
        <p:spPr>
          <a:xfrm>
            <a:off x="0" y="1234657"/>
            <a:ext cx="12192000" cy="1201112"/>
          </a:xfrm>
        </p:spPr>
        <p:txBody>
          <a:bodyPr anchor="ctr">
            <a:normAutofit/>
          </a:bodyPr>
          <a:lstStyle>
            <a:lvl1pPr algn="ctr">
              <a:defRPr sz="4400" b="1">
                <a:solidFill>
                  <a:schemeClr val="tx1"/>
                </a:solidFill>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61226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221C3D-AAD6-EDBA-FCB6-7B83E9303C89}"/>
              </a:ext>
            </a:extLst>
          </p:cNvPr>
          <p:cNvSpPr>
            <a:spLocks noGrp="1"/>
          </p:cNvSpPr>
          <p:nvPr>
            <p:ph type="title" hasCustomPrompt="1"/>
          </p:nvPr>
        </p:nvSpPr>
        <p:spPr>
          <a:xfrm>
            <a:off x="609600" y="457201"/>
            <a:ext cx="10972800" cy="525462"/>
          </a:xfrm>
          <a:prstGeom prst="rect">
            <a:avLst/>
          </a:prstGeom>
        </p:spPr>
        <p:txBody>
          <a:bodyPr/>
          <a:lstStyle>
            <a:lvl1pPr algn="ctr">
              <a:defRPr sz="3200" b="1">
                <a:latin typeface="Calibri Light" panose="020F0302020204030204" pitchFamily="34" charset="0"/>
                <a:cs typeface="Calibri Light" panose="020F0302020204030204" pitchFamily="34" charset="0"/>
              </a:defRPr>
            </a:lvl1pPr>
          </a:lstStyle>
          <a:p>
            <a:pPr algn="ctr"/>
            <a:r>
              <a:rPr lang="en-US" sz="3600" dirty="0">
                <a:latin typeface="+mj-lt"/>
              </a:rPr>
              <a:t>Title (Capitalize Each Word)</a:t>
            </a:r>
          </a:p>
        </p:txBody>
      </p:sp>
      <p:sp>
        <p:nvSpPr>
          <p:cNvPr id="5" name="Content Placeholder 2">
            <a:extLst>
              <a:ext uri="{FF2B5EF4-FFF2-40B4-BE49-F238E27FC236}">
                <a16:creationId xmlns:a16="http://schemas.microsoft.com/office/drawing/2014/main" id="{A9574A2B-29BA-B1A0-DC33-AAC784439D1B}"/>
              </a:ext>
            </a:extLst>
          </p:cNvPr>
          <p:cNvSpPr>
            <a:spLocks noGrp="1"/>
          </p:cNvSpPr>
          <p:nvPr>
            <p:ph idx="1"/>
          </p:nvPr>
        </p:nvSpPr>
        <p:spPr>
          <a:xfrm>
            <a:off x="609600" y="1524000"/>
            <a:ext cx="10972800" cy="4351338"/>
          </a:xfrm>
          <a:prstGeom prst="rect">
            <a:avLst/>
          </a:prstGeom>
        </p:spPr>
        <p:txBody>
          <a:bodyPr/>
          <a:lstStyle>
            <a:lvl1pPr marL="228600" indent="-228600">
              <a:defRPr sz="2800"/>
            </a:lvl1pPr>
            <a:lvl2pPr marL="800100" indent="-342900">
              <a:buFont typeface="Calibri" panose="020F0502020204030204" pitchFamily="34" charset="0"/>
              <a:buChar char="–"/>
              <a:defRPr sz="2400"/>
            </a:lvl2pPr>
            <a:lvl3pPr marL="1254125" indent="-339725">
              <a:buSzPct val="80000"/>
              <a:buFont typeface="Courier New" panose="02070309020205020404" pitchFamily="49" charset="0"/>
              <a:buChar char="o"/>
              <a:defRPr sz="2000"/>
            </a:lvl3pPr>
            <a:lvl4pPr marL="1711325" indent="-339725">
              <a:buSzPct val="75000"/>
              <a:buFont typeface="Wingdings" panose="05000000000000000000" pitchFamily="2" charset="2"/>
              <a:buChar char="v"/>
              <a:defRPr sz="1800"/>
            </a:lvl4pPr>
            <a:lvl5pPr marL="2168525" indent="-3397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84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695981"/>
            <a:ext cx="10515600" cy="358036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hasCustomPrompt="1"/>
          </p:nvPr>
        </p:nvSpPr>
        <p:spPr>
          <a:xfrm>
            <a:off x="0" y="1234657"/>
            <a:ext cx="12192000" cy="1201112"/>
          </a:xfrm>
        </p:spPr>
        <p:txBody>
          <a:bodyPr anchor="ctr">
            <a:normAutofit/>
          </a:bodyPr>
          <a:lstStyle>
            <a:lvl1pPr algn="ctr">
              <a:defRPr sz="4400" b="1">
                <a:solidFill>
                  <a:schemeClr val="tx1"/>
                </a:solidFill>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7620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65262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12686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313733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5315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0062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718201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731369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8722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6406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773985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96358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17712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038319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91123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201235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64725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48884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239476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1070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1F5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831850" y="1709738"/>
            <a:ext cx="10515600" cy="2852737"/>
          </a:xfrm>
        </p:spPr>
        <p:txBody>
          <a:bodyPr anchor="b">
            <a:normAutofit/>
          </a:bodyPr>
          <a:lstStyle>
            <a:lvl1pPr>
              <a:defRPr sz="44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36906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878506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265128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85445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986529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64516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371809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46718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311130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298486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52442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57777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89393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932700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985462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18133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91318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604510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642207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989218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48171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55900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1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1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 name="Title 1"/>
          <p:cNvSpPr>
            <a:spLocks noGrp="1"/>
          </p:cNvSpPr>
          <p:nvPr>
            <p:ph type="title"/>
          </p:nvPr>
        </p:nvSpPr>
        <p:spPr>
          <a:xfrm>
            <a:off x="839788" y="365125"/>
            <a:ext cx="10515600" cy="1325563"/>
          </a:xfrm>
        </p:spPr>
        <p:txBody>
          <a:bodyPr>
            <a:normAutofit/>
          </a:bodyPr>
          <a:lstStyle>
            <a:lvl1pPr>
              <a:defRPr sz="4000" b="1">
                <a:solidFill>
                  <a:srgbClr val="001F5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75039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5838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Tree>
    <p:custDataLst>
      <p:tags r:id="rId1"/>
    </p:custDataLst>
    <p:extLst>
      <p:ext uri="{BB962C8B-B14F-4D97-AF65-F5344CB8AC3E}">
        <p14:creationId xmlns:p14="http://schemas.microsoft.com/office/powerpoint/2010/main" val="63638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ustDataLst>
      <p:tags r:id="rId1"/>
    </p:custDataLst>
    <p:extLst>
      <p:ext uri="{BB962C8B-B14F-4D97-AF65-F5344CB8AC3E}">
        <p14:creationId xmlns:p14="http://schemas.microsoft.com/office/powerpoint/2010/main" val="1349925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F622-2E2E-90FD-48D2-17A406A4910D}"/>
              </a:ext>
            </a:extLst>
          </p:cNvPr>
          <p:cNvSpPr>
            <a:spLocks noGrp="1"/>
          </p:cNvSpPr>
          <p:nvPr>
            <p:ph type="title" hasCustomPrompt="1"/>
          </p:nvPr>
        </p:nvSpPr>
        <p:spPr>
          <a:xfrm>
            <a:off x="1066800" y="1752601"/>
            <a:ext cx="10058400" cy="123348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4DF453F-E3A1-5CD5-5F66-432963FA3CFB}"/>
              </a:ext>
            </a:extLst>
          </p:cNvPr>
          <p:cNvSpPr>
            <a:spLocks noGrp="1"/>
          </p:cNvSpPr>
          <p:nvPr>
            <p:ph type="dt" sz="half" idx="10"/>
          </p:nvPr>
        </p:nvSpPr>
        <p:spPr>
          <a:xfrm>
            <a:off x="838200" y="6356352"/>
            <a:ext cx="2743200" cy="365125"/>
          </a:xfrm>
          <a:prstGeom prst="rect">
            <a:avLst/>
          </a:prstGeom>
        </p:spPr>
        <p:txBody>
          <a:bodyPr/>
          <a:lstStyle/>
          <a:p>
            <a:fld id="{B38C20D7-698E-4528-AFE4-38F6E054D6D5}" type="datetimeFigureOut">
              <a:rPr lang="en-US" smtClean="0"/>
              <a:t>10/28/2025</a:t>
            </a:fld>
            <a:endParaRPr lang="en-US"/>
          </a:p>
        </p:txBody>
      </p:sp>
      <p:sp>
        <p:nvSpPr>
          <p:cNvPr id="4" name="Footer Placeholder 3">
            <a:extLst>
              <a:ext uri="{FF2B5EF4-FFF2-40B4-BE49-F238E27FC236}">
                <a16:creationId xmlns:a16="http://schemas.microsoft.com/office/drawing/2014/main" id="{30B78BB8-F176-F625-8ECB-6C393A7B64FF}"/>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731F7C-3FDA-80E9-D34E-B00AC8EEE7BA}"/>
              </a:ext>
            </a:extLst>
          </p:cNvPr>
          <p:cNvSpPr>
            <a:spLocks noGrp="1"/>
          </p:cNvSpPr>
          <p:nvPr>
            <p:ph type="sldNum" sz="quarter" idx="12"/>
          </p:nvPr>
        </p:nvSpPr>
        <p:spPr>
          <a:xfrm>
            <a:off x="8610600" y="6356352"/>
            <a:ext cx="2743200" cy="365125"/>
          </a:xfrm>
          <a:prstGeom prst="rect">
            <a:avLst/>
          </a:prstGeom>
        </p:spPr>
        <p:txBody>
          <a:bodyPr/>
          <a:lstStyle/>
          <a:p>
            <a:fld id="{0FE84A75-380D-49D2-A87F-182FC7068D9D}" type="slidenum">
              <a:rPr lang="en-US" smtClean="0"/>
              <a:t>‹#›</a:t>
            </a:fld>
            <a:endParaRPr lang="en-US"/>
          </a:p>
        </p:txBody>
      </p:sp>
    </p:spTree>
    <p:extLst>
      <p:ext uri="{BB962C8B-B14F-4D97-AF65-F5344CB8AC3E}">
        <p14:creationId xmlns:p14="http://schemas.microsoft.com/office/powerpoint/2010/main" val="258522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10"/>
    </p:custDataLst>
    <p:extLst>
      <p:ext uri="{BB962C8B-B14F-4D97-AF65-F5344CB8AC3E}">
        <p14:creationId xmlns:p14="http://schemas.microsoft.com/office/powerpoint/2010/main" val="371298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438401"/>
            <a:ext cx="10058400" cy="123348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8" name="Rectangle 7"/>
          <p:cNvSpPr/>
          <p:nvPr/>
        </p:nvSpPr>
        <p:spPr>
          <a:xfrm>
            <a:off x="0" y="5917224"/>
            <a:ext cx="12192000" cy="940777"/>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CAD8AABF-F7AD-2579-7EDE-AC509AA4465E}"/>
              </a:ext>
            </a:extLst>
          </p:cNvPr>
          <p:cNvSpPr/>
          <p:nvPr/>
        </p:nvSpPr>
        <p:spPr>
          <a:xfrm>
            <a:off x="0" y="5780698"/>
            <a:ext cx="12192000" cy="86702"/>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1" name="Picture 10" descr="A black background with white text&#10;&#10;AI-generated content may be incorrect.">
            <a:extLst>
              <a:ext uri="{FF2B5EF4-FFF2-40B4-BE49-F238E27FC236}">
                <a16:creationId xmlns:a16="http://schemas.microsoft.com/office/drawing/2014/main" id="{3AE214BC-9579-20E9-C483-40C460418A27}"/>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708400" y="5885506"/>
            <a:ext cx="4775200" cy="972495"/>
          </a:xfrm>
          <a:prstGeom prst="rect">
            <a:avLst/>
          </a:prstGeom>
        </p:spPr>
      </p:pic>
    </p:spTree>
    <p:extLst>
      <p:ext uri="{BB962C8B-B14F-4D97-AF65-F5344CB8AC3E}">
        <p14:creationId xmlns:p14="http://schemas.microsoft.com/office/powerpoint/2010/main" val="42734279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Lst>
  <p:txStyles>
    <p:titleStyle>
      <a:lvl1pPr algn="ctr" defTabSz="914400" rtl="0" eaLnBrk="1" latinLnBrk="0" hangingPunct="1">
        <a:lnSpc>
          <a:spcPct val="90000"/>
        </a:lnSpc>
        <a:spcBef>
          <a:spcPct val="0"/>
        </a:spcBef>
        <a:buNone/>
        <a:defRPr sz="6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2880">
          <p15:clr>
            <a:srgbClr val="F26B43"/>
          </p15:clr>
        </p15:guide>
        <p15:guide id="3" pos="5472">
          <p15:clr>
            <a:srgbClr val="F26B43"/>
          </p15:clr>
        </p15:guide>
        <p15:guide id="4"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58.xml"/><Relationship Id="rId4" Type="http://schemas.openxmlformats.org/officeDocument/2006/relationships/hyperlink" Target="https://afirm.fpg.unc.edu/augmentative-alternative-communication"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59.xml"/><Relationship Id="rId4" Type="http://schemas.openxmlformats.org/officeDocument/2006/relationships/hyperlink" Target="https://afirm.fpg.unc.edu/ayres-sensory-integration"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60.xml"/><Relationship Id="rId4" Type="http://schemas.openxmlformats.org/officeDocument/2006/relationships/hyperlink" Target="https://afirm.fpg.unc.edu/behavioral-momentum-intervention"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61.xml"/><Relationship Id="rId4" Type="http://schemas.openxmlformats.org/officeDocument/2006/relationships/hyperlink" Target="https://afirm.fpg.unc.edu/differential-reinforcement"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62.xml"/><Relationship Id="rId4" Type="http://schemas.openxmlformats.org/officeDocument/2006/relationships/hyperlink" Target="https://afirm.fpg.unc.edu/differential-reinforcement"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63.xml"/><Relationship Id="rId4" Type="http://schemas.openxmlformats.org/officeDocument/2006/relationships/hyperlink" Target="https://afirm.fpg.unc.edu/direct-instructio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64.xml"/><Relationship Id="rId4" Type="http://schemas.openxmlformats.org/officeDocument/2006/relationships/hyperlink" Target="https://afirm.fpg.unc.edu/discrete-trial-trainin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tags" Target="../tags/tag65.xml"/><Relationship Id="rId4" Type="http://schemas.openxmlformats.org/officeDocument/2006/relationships/hyperlink" Target="https://afirm.fpg.unc.edu/exercise"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tags" Target="../tags/tag66.xml"/><Relationship Id="rId4" Type="http://schemas.openxmlformats.org/officeDocument/2006/relationships/hyperlink" Target="https://afirm.fpg.unc.edu/extinc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9.xml"/><Relationship Id="rId1" Type="http://schemas.openxmlformats.org/officeDocument/2006/relationships/tags" Target="../tags/tag67.xml"/><Relationship Id="rId4" Type="http://schemas.openxmlformats.org/officeDocument/2006/relationships/hyperlink" Target="https://afirm.fpg.unc.edu/functional-behavior-assessment"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68.xml"/><Relationship Id="rId4" Type="http://schemas.openxmlformats.org/officeDocument/2006/relationships/hyperlink" Target="https://afirm.fpg.unc.edu/functional-communication-trainin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ags" Target="../tags/tag69.xml"/><Relationship Id="rId4" Type="http://schemas.openxmlformats.org/officeDocument/2006/relationships/hyperlink" Target="https://afirm.fpg.unc.edu/modeling"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xml"/><Relationship Id="rId1" Type="http://schemas.openxmlformats.org/officeDocument/2006/relationships/tags" Target="../tags/tag70.xml"/><Relationship Id="rId4" Type="http://schemas.openxmlformats.org/officeDocument/2006/relationships/hyperlink" Target="https://afirm.fpg.unc.edu/music-mediated-intervention"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3.xml"/><Relationship Id="rId1" Type="http://schemas.openxmlformats.org/officeDocument/2006/relationships/tags" Target="../tags/tag71.xml"/><Relationship Id="rId4" Type="http://schemas.openxmlformats.org/officeDocument/2006/relationships/hyperlink" Target="https://afirm.fpg.unc.edu/naturalistic-intervention"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4.xml"/><Relationship Id="rId1" Type="http://schemas.openxmlformats.org/officeDocument/2006/relationships/tags" Target="../tags/tag72.xml"/><Relationship Id="rId4" Type="http://schemas.openxmlformats.org/officeDocument/2006/relationships/hyperlink" Target="https://afirm.fpg.unc.edu/parent-implemented-intervention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ags" Target="../tags/tag73.xml"/><Relationship Id="rId5" Type="http://schemas.openxmlformats.org/officeDocument/2006/relationships/hyperlink" Target="https://afirm.fpg.unc.edu/peer-mediated-instruction-and-intervention" TargetMode="External"/><Relationship Id="rId4" Type="http://schemas.openxmlformats.org/officeDocument/2006/relationships/hyperlink" Target="https://afirm.fpg.unc.edu/parent-implemented-interventions"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6.xml"/><Relationship Id="rId1" Type="http://schemas.openxmlformats.org/officeDocument/2006/relationships/tags" Target="../tags/tag74.xml"/><Relationship Id="rId5" Type="http://schemas.openxmlformats.org/officeDocument/2006/relationships/hyperlink" Target="https://afirm.fpg.unc.edu/prompting" TargetMode="External"/><Relationship Id="rId4" Type="http://schemas.openxmlformats.org/officeDocument/2006/relationships/hyperlink" Target="https://afirm.fpg.unc.edu/parent-implemented-intervention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7.xml"/><Relationship Id="rId1" Type="http://schemas.openxmlformats.org/officeDocument/2006/relationships/tags" Target="../tags/tag75.xml"/><Relationship Id="rId5" Type="http://schemas.openxmlformats.org/officeDocument/2006/relationships/hyperlink" Target="https://afirm.fpg.unc.edu/reinforcement" TargetMode="External"/><Relationship Id="rId4" Type="http://schemas.openxmlformats.org/officeDocument/2006/relationships/hyperlink" Target="https://afirm.fpg.unc.edu/parent-implemented-intervention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8.xml"/><Relationship Id="rId1" Type="http://schemas.openxmlformats.org/officeDocument/2006/relationships/tags" Target="../tags/tag76.xml"/><Relationship Id="rId4" Type="http://schemas.openxmlformats.org/officeDocument/2006/relationships/hyperlink" Target="https://afirm.fpg.unc.edu/response-interruption-and-redirec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utismpdc.fpg.unc.edu/evidence-based-practices" TargetMode="Externa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9.xml"/><Relationship Id="rId1" Type="http://schemas.openxmlformats.org/officeDocument/2006/relationships/tags" Target="../tags/tag77.xml"/><Relationship Id="rId4" Type="http://schemas.openxmlformats.org/officeDocument/2006/relationships/hyperlink" Target="https://afirm.fpg.unc.edu/social-narratives"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0.xml"/><Relationship Id="rId1" Type="http://schemas.openxmlformats.org/officeDocument/2006/relationships/tags" Target="../tags/tag78.xml"/><Relationship Id="rId4" Type="http://schemas.openxmlformats.org/officeDocument/2006/relationships/hyperlink" Target="https://afirm.fpg.unc.edu/social-skills-training"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1.xml"/><Relationship Id="rId1" Type="http://schemas.openxmlformats.org/officeDocument/2006/relationships/tags" Target="../tags/tag79.xml"/><Relationship Id="rId4" Type="http://schemas.openxmlformats.org/officeDocument/2006/relationships/hyperlink" Target="https://afirm.fpg.unc.edu/self-management"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2.xml"/><Relationship Id="rId1" Type="http://schemas.openxmlformats.org/officeDocument/2006/relationships/tags" Target="../tags/tag80.xml"/><Relationship Id="rId4" Type="http://schemas.openxmlformats.org/officeDocument/2006/relationships/hyperlink" Target="https://afirm.fpg.unc.edu/task-analysis"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3.xml"/><Relationship Id="rId1" Type="http://schemas.openxmlformats.org/officeDocument/2006/relationships/tags" Target="../tags/tag81.xml"/><Relationship Id="rId4" Type="http://schemas.openxmlformats.org/officeDocument/2006/relationships/hyperlink" Target="https://afirm.fpg.unc.edu/technology-aided-instruction-and-intervention"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4.xml"/><Relationship Id="rId1" Type="http://schemas.openxmlformats.org/officeDocument/2006/relationships/tags" Target="../tags/tag82.xml"/><Relationship Id="rId4" Type="http://schemas.openxmlformats.org/officeDocument/2006/relationships/hyperlink" Target="https://afirm.fpg.unc.edu/time-delay"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5.xml"/><Relationship Id="rId1" Type="http://schemas.openxmlformats.org/officeDocument/2006/relationships/tags" Target="../tags/tag83.xml"/><Relationship Id="rId4" Type="http://schemas.openxmlformats.org/officeDocument/2006/relationships/hyperlink" Target="https://afirm.fpg.unc.edu/video-modeling"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6.xml"/><Relationship Id="rId1" Type="http://schemas.openxmlformats.org/officeDocument/2006/relationships/tags" Target="../tags/tag84.xml"/><Relationship Id="rId4" Type="http://schemas.openxmlformats.org/officeDocument/2006/relationships/hyperlink" Target="https://afirm.fpg.unc.edu/visual-supports"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7.xml"/><Relationship Id="rId1" Type="http://schemas.openxmlformats.org/officeDocument/2006/relationships/tags" Target="../tags/tag85.xml"/><Relationship Id="rId5" Type="http://schemas.openxmlformats.org/officeDocument/2006/relationships/hyperlink" Target="https://ncaep.fpg.unc.edu/sites/ncaep.fpg.unc.edu/files/imce/documents/NCAEP%20Report%20-%20Table%203.1%20-%20EBP%20list.pdf"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s://afirm.fpg.unc.edu/node/2972" TargetMode="External"/><Relationship Id="rId7" Type="http://schemas.openxmlformats.org/officeDocument/2006/relationships/hyperlink" Target="http://www.daddcec.com/practitioner-resources.html" TargetMode="External"/><Relationship Id="rId2" Type="http://schemas.openxmlformats.org/officeDocument/2006/relationships/slideLayout" Target="../slideLayouts/slideLayout48.xml"/><Relationship Id="rId1" Type="http://schemas.openxmlformats.org/officeDocument/2006/relationships/tags" Target="../tags/tag86.xml"/><Relationship Id="rId6" Type="http://schemas.openxmlformats.org/officeDocument/2006/relationships/hyperlink" Target="http://www.daddcec.com/resources.html" TargetMode="External"/><Relationship Id="rId5" Type="http://schemas.openxmlformats.org/officeDocument/2006/relationships/hyperlink" Target="https://iris.peabody.vanderbilt.edu/module/asd2/challenge/#content" TargetMode="External"/><Relationship Id="rId4" Type="http://schemas.openxmlformats.org/officeDocument/2006/relationships/hyperlink" Target="https://autismpdc.fpg.unc.edu/evidence-based-practi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utismpdc.fpg.unc.edu/evidence-based-practices" TargetMode="External"/><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40.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49.xml"/><Relationship Id="rId1" Type="http://schemas.openxmlformats.org/officeDocument/2006/relationships/tags" Target="../tags/tag87.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firm.fpg.unc.edu/selecting-evidence-based-practice" TargetMode="External"/><Relationship Id="rId2" Type="http://schemas.openxmlformats.org/officeDocument/2006/relationships/slideLayout" Target="../slideLayouts/slideLayout15.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55.xml"/><Relationship Id="rId5" Type="http://schemas.openxmlformats.org/officeDocument/2006/relationships/image" Target="../media/image2.png"/><Relationship Id="rId4" Type="http://schemas.openxmlformats.org/officeDocument/2006/relationships/hyperlink" Target="https://afirm.fpg.unc.edu/sites/afirm.fpg.unc.edu/files/imce/resources/Domain%20Matrixes%20%26%20EBP%20Descriptions.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56.xml"/><Relationship Id="rId4" Type="http://schemas.openxmlformats.org/officeDocument/2006/relationships/hyperlink" Target="http://afirm.fpg.unc.edu/"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7.xml"/><Relationship Id="rId4" Type="http://schemas.openxmlformats.org/officeDocument/2006/relationships/hyperlink" Target="https://afirm.fpg.unc.edu/antecedent-based-interven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Google Shape;101;p1"/>
          <p:cNvSpPr txBox="1">
            <a:spLocks noGrp="1"/>
          </p:cNvSpPr>
          <p:nvPr>
            <p:ph type="subTitle" idx="1"/>
          </p:nvPr>
        </p:nvSpPr>
        <p:spPr>
          <a:xfrm>
            <a:off x="2860462" y="3552404"/>
            <a:ext cx="6602691" cy="1393264"/>
          </a:xfrm>
          <a:prstGeom prst="rect">
            <a:avLst/>
          </a:prstGeom>
        </p:spPr>
        <p:txBody>
          <a:bodyPr/>
          <a:lstStyle>
            <a:lvl1pPr marL="0" indent="0" algn="r">
              <a:spcBef>
                <a:spcPts val="0"/>
              </a:spcBef>
            </a:lvl1pPr>
          </a:lstStyle>
          <a:p>
            <a:pPr algn="ctr"/>
            <a:r>
              <a:rPr lang="en-US" b="1" dirty="0">
                <a:latin typeface="+mj-lt"/>
              </a:rPr>
              <a:t>Evidence Based Practices for Young Children with Autism Spectrum Disorder</a:t>
            </a:r>
            <a:endParaRPr b="1" dirty="0">
              <a:latin typeface="+mj-lt"/>
            </a:endParaRPr>
          </a:p>
        </p:txBody>
      </p:sp>
      <p:sp>
        <p:nvSpPr>
          <p:cNvPr id="120" name="Google Shape;100;p1"/>
          <p:cNvSpPr txBox="1">
            <a:spLocks noGrp="1"/>
          </p:cNvSpPr>
          <p:nvPr>
            <p:ph type="ctrTitle"/>
          </p:nvPr>
        </p:nvSpPr>
        <p:spPr>
          <a:xfrm>
            <a:off x="1880753" y="1365064"/>
            <a:ext cx="8562110" cy="2517211"/>
          </a:xfrm>
          <a:prstGeom prst="rect">
            <a:avLst/>
          </a:prstGeom>
        </p:spPr>
        <p:txBody>
          <a:bodyPr>
            <a:normAutofit/>
          </a:bodyPr>
          <a:lstStyle>
            <a:lvl1pPr algn="r"/>
          </a:lstStyle>
          <a:p>
            <a:pPr algn="ctr"/>
            <a:r>
              <a:rPr lang="en-US" sz="3600" dirty="0">
                <a:latin typeface="+mj-lt"/>
                <a:ea typeface="Comfortaa"/>
                <a:sym typeface="Comfortaa"/>
              </a:rPr>
              <a:t>Characteristics and Etiology of Infants and Young Children </a:t>
            </a:r>
            <a:br>
              <a:rPr lang="en-US" sz="3600" dirty="0">
                <a:latin typeface="+mj-lt"/>
                <a:ea typeface="Comfortaa"/>
                <a:sym typeface="Comfortaa"/>
              </a:rPr>
            </a:br>
            <a:r>
              <a:rPr lang="en-US" sz="3600" dirty="0">
                <a:latin typeface="+mj-lt"/>
                <a:ea typeface="Comfortaa"/>
                <a:sym typeface="Comfortaa"/>
              </a:rPr>
              <a:t>with Disabilities</a:t>
            </a:r>
            <a:endParaRPr sz="3600" dirty="0">
              <a:latin typeface="+mj-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A2FE-BBA3-A9F2-D2CD-87C806E47E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13F596-AB01-692C-4C7B-460153B6F1BB}"/>
              </a:ext>
            </a:extLst>
          </p:cNvPr>
          <p:cNvSpPr>
            <a:spLocks noGrp="1"/>
          </p:cNvSpPr>
          <p:nvPr>
            <p:ph type="title"/>
          </p:nvPr>
        </p:nvSpPr>
        <p:spPr>
          <a:xfrm>
            <a:off x="1066800" y="206645"/>
            <a:ext cx="10058400" cy="1233489"/>
          </a:xfrm>
        </p:spPr>
        <p:txBody>
          <a:bodyPr/>
          <a:lstStyle/>
          <a:p>
            <a:pPr algn="ctr"/>
            <a:r>
              <a:rPr lang="en-US" dirty="0">
                <a:latin typeface="+mj-lt"/>
              </a:rPr>
              <a:t>Activity </a:t>
            </a:r>
          </a:p>
        </p:txBody>
      </p:sp>
      <p:sp>
        <p:nvSpPr>
          <p:cNvPr id="2" name="Content Placeholder 1">
            <a:extLst>
              <a:ext uri="{FF2B5EF4-FFF2-40B4-BE49-F238E27FC236}">
                <a16:creationId xmlns:a16="http://schemas.microsoft.com/office/drawing/2014/main" id="{76C30622-6732-FF58-BE57-A7AE67264966}"/>
              </a:ext>
            </a:extLst>
          </p:cNvPr>
          <p:cNvSpPr>
            <a:spLocks noGrp="1"/>
          </p:cNvSpPr>
          <p:nvPr>
            <p:ph idx="4294967295"/>
          </p:nvPr>
        </p:nvSpPr>
        <p:spPr>
          <a:xfrm>
            <a:off x="495946" y="1050710"/>
            <a:ext cx="10515600" cy="4351338"/>
          </a:xfrm>
          <a:prstGeom prst="rect">
            <a:avLst/>
          </a:prstGeom>
        </p:spPr>
        <p:txBody>
          <a:bodyPr>
            <a:noAutofit/>
          </a:bodyPr>
          <a:lstStyle/>
          <a:p>
            <a:pPr lvl="0"/>
            <a:r>
              <a:rPr lang="en-US" sz="2000" dirty="0"/>
              <a:t>Another approach is to set up the environment in the opposite manner in which the activity will occur so as to teach the importance of using the environment to set the expectations.  The following are samples of such activities:</a:t>
            </a:r>
          </a:p>
          <a:p>
            <a:pPr marL="0" lvl="0" indent="0">
              <a:buNone/>
            </a:pPr>
            <a:endParaRPr lang="en-US" sz="1800" dirty="0"/>
          </a:p>
          <a:p>
            <a:pPr lvl="1">
              <a:buFont typeface="Calibri" panose="020F0502020204030204" pitchFamily="34" charset="0"/>
              <a:buChar char="₋"/>
            </a:pPr>
            <a:r>
              <a:rPr lang="en-US" sz="1800" dirty="0"/>
              <a:t>When participants arrive, have all chairs facing the back of the room.  Note how either everyone was confused or simply sat in the chairs as placed.</a:t>
            </a:r>
          </a:p>
          <a:p>
            <a:pPr lvl="1">
              <a:buFont typeface="Calibri" panose="020F0502020204030204" pitchFamily="34" charset="0"/>
              <a:buChar char="₋"/>
            </a:pPr>
            <a:r>
              <a:rPr lang="en-US" sz="1800" dirty="0"/>
              <a:t>Start the meeting without engaging the participants, such as not giving a greeting, simply start lecturing on a topic or don’t give the topic of the meeting or agenda.</a:t>
            </a:r>
          </a:p>
          <a:p>
            <a:endParaRPr lang="en-US" sz="2400" dirty="0"/>
          </a:p>
        </p:txBody>
      </p:sp>
    </p:spTree>
    <p:extLst>
      <p:ext uri="{BB962C8B-B14F-4D97-AF65-F5344CB8AC3E}">
        <p14:creationId xmlns:p14="http://schemas.microsoft.com/office/powerpoint/2010/main" val="403517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txBox="1">
            <a:spLocks noGrp="1"/>
          </p:cNvSpPr>
          <p:nvPr>
            <p:ph type="title"/>
          </p:nvPr>
        </p:nvSpPr>
        <p:spPr>
          <a:xfrm>
            <a:off x="1624739" y="142860"/>
            <a:ext cx="10058400" cy="1233489"/>
          </a:xfrm>
          <a:prstGeom prst="rect">
            <a:avLst/>
          </a:prstGeom>
        </p:spPr>
        <p:txBody>
          <a:bodyPr>
            <a:normAutofit/>
          </a:bodyPr>
          <a:lstStyle>
            <a:lvl1pPr defTabSz="777240">
              <a:defRPr sz="4500"/>
            </a:lvl1pPr>
          </a:lstStyle>
          <a:p>
            <a:pPr algn="ctr"/>
            <a:r>
              <a:rPr sz="3600" dirty="0">
                <a:latin typeface="+mj-lt"/>
              </a:rPr>
              <a:t>Augmentative and Alternative Communication (AAC)</a:t>
            </a:r>
          </a:p>
        </p:txBody>
      </p:sp>
      <p:sp>
        <p:nvSpPr>
          <p:cNvPr id="182" name="Text Placeholder 2"/>
          <p:cNvSpPr txBox="1">
            <a:spLocks noGrp="1"/>
          </p:cNvSpPr>
          <p:nvPr>
            <p:ph idx="4294967295"/>
          </p:nvPr>
        </p:nvSpPr>
        <p:spPr>
          <a:xfrm>
            <a:off x="320614" y="1016806"/>
            <a:ext cx="10515600" cy="4351338"/>
          </a:xfrm>
          <a:prstGeom prst="rect">
            <a:avLst/>
          </a:prstGeom>
        </p:spPr>
        <p:txBody>
          <a:bodyPr>
            <a:normAutofit/>
          </a:bodyPr>
          <a:lstStyle/>
          <a:p>
            <a:pPr indent="0">
              <a:lnSpc>
                <a:spcPct val="150000"/>
              </a:lnSpc>
              <a:spcAft>
                <a:spcPts val="1200"/>
              </a:spcAft>
              <a:buSzTx/>
              <a:buNone/>
            </a:pPr>
            <a:r>
              <a:rPr lang="en-US" sz="2000" b="1" dirty="0"/>
              <a:t>AAC: </a:t>
            </a:r>
            <a:r>
              <a:rPr sz="2000" dirty="0"/>
              <a:t>Interventions using and/or teaching the use of a system of communication that is not verbal/vocal which can be aided (e.g., device, communication book) or unaided (e.g., sign language)</a:t>
            </a:r>
            <a:r>
              <a:rPr lang="en-US" sz="2000" dirty="0"/>
              <a:t>.</a:t>
            </a:r>
            <a:endParaRPr sz="2000" dirty="0"/>
          </a:p>
          <a:p>
            <a:pPr indent="0" defTabSz="813816">
              <a:lnSpc>
                <a:spcPct val="150000"/>
              </a:lnSpc>
              <a:spcBef>
                <a:spcPts val="0"/>
              </a:spcBef>
              <a:buSzTx/>
              <a:buNone/>
              <a:defRPr sz="2400"/>
            </a:pPr>
            <a:r>
              <a:rPr lang="en-US" sz="2000" dirty="0"/>
              <a:t>EBP in the following domains/instructional outcomes:</a:t>
            </a:r>
          </a:p>
        </p:txBody>
      </p:sp>
      <p:sp>
        <p:nvSpPr>
          <p:cNvPr id="6" name="TextBox 5">
            <a:extLst>
              <a:ext uri="{FF2B5EF4-FFF2-40B4-BE49-F238E27FC236}">
                <a16:creationId xmlns:a16="http://schemas.microsoft.com/office/drawing/2014/main" id="{29B76E89-7A79-4268-818B-5C230B179A43}"/>
              </a:ext>
            </a:extLst>
          </p:cNvPr>
          <p:cNvSpPr txBox="1"/>
          <p:nvPr/>
        </p:nvSpPr>
        <p:spPr>
          <a:xfrm>
            <a:off x="1624739" y="3192475"/>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83" name="https://ncaep.fpg.unc.edu/sites/ncaep.fpg.unc.edu/files/imce/documents/NCAEP%20Report%20-%20Table%203.1%20-%20EBP%20list.pdf"/>
          <p:cNvSpPr txBox="1"/>
          <p:nvPr/>
        </p:nvSpPr>
        <p:spPr>
          <a:xfrm>
            <a:off x="7424082" y="5445461"/>
            <a:ext cx="5061638"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r>
              <a:rPr lang="fr-FR" dirty="0">
                <a:hlinkClick r:id="rId4"/>
              </a:rPr>
              <a:t>Augmentative &amp; Alternative Communication | AFIRM (unc.edu)</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Ayers Sensory Integration (ASI)</a:t>
            </a:r>
            <a:endParaRPr sz="3600" dirty="0">
              <a:latin typeface="+mj-lt"/>
            </a:endParaRPr>
          </a:p>
        </p:txBody>
      </p:sp>
      <p:sp>
        <p:nvSpPr>
          <p:cNvPr id="167" name="Text Placeholder 2"/>
          <p:cNvSpPr txBox="1">
            <a:spLocks noGrp="1"/>
          </p:cNvSpPr>
          <p:nvPr>
            <p:ph idx="4294967295"/>
          </p:nvPr>
        </p:nvSpPr>
        <p:spPr>
          <a:xfrm>
            <a:off x="772668" y="1232104"/>
            <a:ext cx="10861393" cy="3857625"/>
          </a:xfrm>
          <a:prstGeom prst="rect">
            <a:avLst/>
          </a:prstGeom>
        </p:spPr>
        <p:txBody>
          <a:bodyPr>
            <a:normAutofit/>
          </a:bodyPr>
          <a:lstStyle/>
          <a:p>
            <a:pPr marL="0" indent="0" defTabSz="452627">
              <a:lnSpc>
                <a:spcPct val="100000"/>
              </a:lnSpc>
              <a:spcBef>
                <a:spcPts val="0"/>
              </a:spcBef>
              <a:buSzTx/>
              <a:buNone/>
              <a:defRPr sz="2700"/>
            </a:pPr>
            <a:r>
              <a:rPr lang="en-US" sz="2000" b="0" i="0" dirty="0">
                <a:solidFill>
                  <a:srgbClr val="262626"/>
                </a:solidFill>
                <a:effectLst/>
              </a:rPr>
              <a:t>Ayres Sensory Integration® (ASI) can be used to increase learner communication, socialization, cognitive, and adaptive skills while reducing challenging behaviors in learners with identified challenges in sensory processing. </a:t>
            </a:r>
          </a:p>
          <a:p>
            <a:pPr marL="0" indent="0" defTabSz="452627">
              <a:lnSpc>
                <a:spcPct val="100000"/>
              </a:lnSpc>
              <a:spcBef>
                <a:spcPts val="0"/>
              </a:spcBef>
              <a:buSzTx/>
              <a:buNone/>
              <a:defRPr sz="2700"/>
            </a:pPr>
            <a:endParaRPr lang="en-US" sz="2000" dirty="0">
              <a:solidFill>
                <a:srgbClr val="262626"/>
              </a:solidFill>
            </a:endParaRPr>
          </a:p>
          <a:p>
            <a:pPr marL="0" indent="0" defTabSz="452627">
              <a:lnSpc>
                <a:spcPct val="100000"/>
              </a:lnSpc>
              <a:spcBef>
                <a:spcPts val="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262571" y="3202155"/>
            <a:ext cx="10646664" cy="484748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Communication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cs typeface="Calibri" panose="020F0502020204030204" pitchFamily="34" charset="0"/>
              </a:rPr>
              <a:t>Motor</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mn-lt"/>
              <a:cs typeface="Calibri" panose="020F0502020204030204" pitchFamily="34" charset="0"/>
            </a:endParaRPr>
          </a:p>
          <a:p>
            <a:pPr marL="527050" lvl="1">
              <a:spcBef>
                <a:spcPts val="0"/>
              </a:spcBef>
              <a:buSzPts val="2500"/>
              <a:defRPr sz="2500"/>
            </a:pPr>
            <a:endParaRPr lang="en-US" sz="2000" dirty="0">
              <a:latin typeface="+mn-lt"/>
              <a:cs typeface="Calibri" panose="020F0502020204030204" pitchFamily="34" charset="0"/>
            </a:endParaRPr>
          </a:p>
          <a:p>
            <a:r>
              <a:rPr lang="en-US" sz="2000" dirty="0">
                <a:latin typeface="+mn-lt"/>
                <a:cs typeface="Calibri" panose="020F0502020204030204" pitchFamily="34" charset="0"/>
              </a:rPr>
              <a:t> </a:t>
            </a:r>
          </a:p>
        </p:txBody>
      </p:sp>
      <p:sp>
        <p:nvSpPr>
          <p:cNvPr id="4" name="TextBox 3">
            <a:extLst>
              <a:ext uri="{FF2B5EF4-FFF2-40B4-BE49-F238E27FC236}">
                <a16:creationId xmlns:a16="http://schemas.microsoft.com/office/drawing/2014/main" id="{EC94D6AC-D74E-9EC7-2306-24CB6D871E19}"/>
              </a:ext>
            </a:extLst>
          </p:cNvPr>
          <p:cNvSpPr txBox="1"/>
          <p:nvPr/>
        </p:nvSpPr>
        <p:spPr>
          <a:xfrm>
            <a:off x="8780437" y="5451372"/>
            <a:ext cx="6111240" cy="307777"/>
          </a:xfrm>
          <a:prstGeom prst="rect">
            <a:avLst/>
          </a:prstGeom>
          <a:noFill/>
        </p:spPr>
        <p:txBody>
          <a:bodyPr wrap="square">
            <a:spAutoFit/>
          </a:bodyPr>
          <a:lstStyle/>
          <a:p>
            <a:r>
              <a:rPr lang="en-US" dirty="0">
                <a:hlinkClick r:id="rId4"/>
              </a:rPr>
              <a:t>Ayres Sensory Integration | AFIRM (unc.edu)</a:t>
            </a:r>
            <a:endParaRPr lang="en-US" dirty="0"/>
          </a:p>
        </p:txBody>
      </p:sp>
    </p:spTree>
    <p:custDataLst>
      <p:tags r:id="rId1"/>
    </p:custDataLst>
    <p:extLst>
      <p:ext uri="{BB962C8B-B14F-4D97-AF65-F5344CB8AC3E}">
        <p14:creationId xmlns:p14="http://schemas.microsoft.com/office/powerpoint/2010/main" val="175645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xfrm>
            <a:off x="1194563" y="308135"/>
            <a:ext cx="10058400" cy="1233489"/>
          </a:xfrm>
          <a:prstGeom prst="rect">
            <a:avLst/>
          </a:prstGeom>
        </p:spPr>
        <p:txBody>
          <a:bodyPr>
            <a:normAutofit/>
          </a:bodyPr>
          <a:lstStyle>
            <a:lvl1pPr defTabSz="804672">
              <a:defRPr sz="4700"/>
            </a:lvl1pPr>
          </a:lstStyle>
          <a:p>
            <a:pPr algn="ctr"/>
            <a:r>
              <a:rPr sz="3600" dirty="0">
                <a:latin typeface="+mj-lt"/>
              </a:rPr>
              <a:t>Behavioral Momentum Intervention (BMI)</a:t>
            </a:r>
          </a:p>
        </p:txBody>
      </p:sp>
      <p:sp>
        <p:nvSpPr>
          <p:cNvPr id="210" name="Text Placeholder 2"/>
          <p:cNvSpPr txBox="1">
            <a:spLocks noGrp="1"/>
          </p:cNvSpPr>
          <p:nvPr>
            <p:ph idx="4294967295"/>
          </p:nvPr>
        </p:nvSpPr>
        <p:spPr>
          <a:xfrm>
            <a:off x="481837" y="1091839"/>
            <a:ext cx="11575844" cy="3767138"/>
          </a:xfrm>
          <a:prstGeom prst="rect">
            <a:avLst/>
          </a:prstGeom>
        </p:spPr>
        <p:txBody>
          <a:bodyPr>
            <a:normAutofit/>
          </a:bodyPr>
          <a:lstStyle/>
          <a:p>
            <a:pPr marL="0" indent="0">
              <a:lnSpc>
                <a:spcPct val="100000"/>
              </a:lnSpc>
              <a:spcBef>
                <a:spcPts val="0"/>
              </a:spcBef>
              <a:spcAft>
                <a:spcPts val="600"/>
              </a:spcAft>
              <a:buSzTx/>
              <a:buNone/>
            </a:pPr>
            <a:r>
              <a:rPr lang="en-US" sz="2000" b="1" dirty="0"/>
              <a:t>BMI: </a:t>
            </a:r>
            <a:r>
              <a:rPr sz="2000" dirty="0"/>
              <a:t>The organization of behavior expectations in a sequence in which low probability, or more difficult, responses are embedded in a series of high probability, or less effortful, responses to increase persistence and the occurrence of the low probability responses. </a:t>
            </a:r>
            <a:endParaRPr lang="en-US" sz="2000" dirty="0"/>
          </a:p>
          <a:p>
            <a:pPr marL="0" indent="0">
              <a:lnSpc>
                <a:spcPct val="100000"/>
              </a:lnSpc>
              <a:spcBef>
                <a:spcPts val="0"/>
              </a:spcBef>
              <a:spcAft>
                <a:spcPts val="600"/>
              </a:spcAft>
              <a:buSzTx/>
              <a:buNone/>
            </a:pPr>
            <a:endParaRPr sz="2000" dirty="0"/>
          </a:p>
          <a:p>
            <a:pPr marL="0" indent="0">
              <a:lnSpc>
                <a:spcPct val="100000"/>
              </a:lnSpc>
              <a:spcBef>
                <a:spcPts val="0"/>
              </a:spcBef>
              <a:buNone/>
            </a:pPr>
            <a:r>
              <a:rPr sz="2000" dirty="0"/>
              <a:t>E</a:t>
            </a:r>
            <a:r>
              <a:rPr lang="en-US" sz="2000" dirty="0"/>
              <a:t>BP in the following domains/instructional outcomes:</a:t>
            </a:r>
            <a:endParaRPr sz="2000" dirty="0"/>
          </a:p>
        </p:txBody>
      </p:sp>
      <p:sp>
        <p:nvSpPr>
          <p:cNvPr id="6" name="TextBox 5">
            <a:extLst>
              <a:ext uri="{FF2B5EF4-FFF2-40B4-BE49-F238E27FC236}">
                <a16:creationId xmlns:a16="http://schemas.microsoft.com/office/drawing/2014/main" id="{284B670A-7F42-449F-9E5C-FC2A3F159A32}"/>
              </a:ext>
            </a:extLst>
          </p:cNvPr>
          <p:cNvSpPr txBox="1"/>
          <p:nvPr/>
        </p:nvSpPr>
        <p:spPr>
          <a:xfrm>
            <a:off x="1627909" y="3281649"/>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2" name="TextBox 1">
            <a:extLst>
              <a:ext uri="{FF2B5EF4-FFF2-40B4-BE49-F238E27FC236}">
                <a16:creationId xmlns:a16="http://schemas.microsoft.com/office/drawing/2014/main" id="{37F7E2B3-BB18-4FBE-879F-6EB91B18198C}"/>
              </a:ext>
            </a:extLst>
          </p:cNvPr>
          <p:cNvSpPr txBox="1"/>
          <p:nvPr/>
        </p:nvSpPr>
        <p:spPr>
          <a:xfrm>
            <a:off x="7368419" y="5433369"/>
            <a:ext cx="5514664"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4"/>
              </a:rPr>
              <a:t>https://afirm.fpg.unc.edu/behavioral-momentum-intervention</a:t>
            </a:r>
            <a:r>
              <a:rPr lang="en-US" dirty="0">
                <a:latin typeface="Calibri" panose="020F0502020204030204" pitchFamily="34" charset="0"/>
                <a:cs typeface="Calibri" panose="020F0502020204030204" pitchFamily="34" charset="0"/>
              </a:rPr>
              <a:t>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838200" y="284164"/>
            <a:ext cx="10515600" cy="1325563"/>
          </a:xfrm>
          <a:prstGeom prst="rect">
            <a:avLst/>
          </a:prstGeom>
        </p:spPr>
        <p:txBody>
          <a:bodyPr>
            <a:normAutofit/>
          </a:bodyPr>
          <a:lstStyle>
            <a:lvl1pPr>
              <a:defRPr sz="5400"/>
            </a:lvl1pPr>
          </a:lstStyle>
          <a:p>
            <a:pPr algn="ctr"/>
            <a:r>
              <a:rPr lang="en-US" sz="3600" dirty="0">
                <a:latin typeface="+mj-lt"/>
              </a:rPr>
              <a:t>Differential Reinforcement (DR)</a:t>
            </a:r>
            <a:endParaRPr sz="3600" dirty="0">
              <a:latin typeface="+mj-lt"/>
            </a:endParaRPr>
          </a:p>
        </p:txBody>
      </p:sp>
      <p:sp>
        <p:nvSpPr>
          <p:cNvPr id="167" name="Text Placeholder 2"/>
          <p:cNvSpPr txBox="1">
            <a:spLocks noGrp="1"/>
          </p:cNvSpPr>
          <p:nvPr>
            <p:ph idx="4294967295"/>
          </p:nvPr>
        </p:nvSpPr>
        <p:spPr>
          <a:xfrm>
            <a:off x="604434" y="1267717"/>
            <a:ext cx="10515600" cy="3857625"/>
          </a:xfrm>
          <a:prstGeom prst="rect">
            <a:avLst/>
          </a:prstGeom>
        </p:spPr>
        <p:txBody>
          <a:bodyPr>
            <a:normAutofit/>
          </a:bodyPr>
          <a:lstStyle/>
          <a:p>
            <a:pPr marL="0" indent="0" defTabSz="813816">
              <a:lnSpc>
                <a:spcPct val="150000"/>
              </a:lnSpc>
              <a:spcBef>
                <a:spcPts val="0"/>
              </a:spcBef>
              <a:spcAft>
                <a:spcPts val="600"/>
              </a:spcAft>
              <a:buSzTx/>
              <a:buNone/>
              <a:defRPr sz="2400"/>
            </a:pPr>
            <a:r>
              <a:rPr lang="en-US" sz="2000" b="1" dirty="0"/>
              <a:t>DR: </a:t>
            </a:r>
            <a:r>
              <a:rPr lang="en-US" sz="2000" dirty="0"/>
              <a:t>A systematic process that increases desirable behavior or the absence of an undesirable behavior by providing positive consequences for demonstration/non-demonstration of such behavior. </a:t>
            </a:r>
          </a:p>
          <a:p>
            <a:pPr marL="0" indent="0" defTabSz="813816">
              <a:lnSpc>
                <a:spcPct val="150000"/>
              </a:lnSpc>
              <a:spcBef>
                <a:spcPts val="0"/>
              </a:spcBef>
              <a:spcAft>
                <a:spcPts val="600"/>
              </a:spcAft>
              <a:buSzTx/>
              <a:buNone/>
              <a:defRPr sz="2400"/>
            </a:pPr>
            <a:r>
              <a:rPr lang="en-US" sz="2000" dirty="0"/>
              <a:t>These consequences may be provided when the learner is: </a:t>
            </a:r>
          </a:p>
          <a:p>
            <a:pPr marL="800100" indent="-342900" defTabSz="813816">
              <a:lnSpc>
                <a:spcPct val="150000"/>
              </a:lnSpc>
              <a:spcBef>
                <a:spcPts val="0"/>
              </a:spcBef>
              <a:buSzPct val="104000"/>
              <a:defRPr sz="2400"/>
            </a:pPr>
            <a:r>
              <a:rPr lang="en-US" sz="2000" dirty="0"/>
              <a:t>engaging in a specific desired behavior other than the undesirable behavior (DRA), </a:t>
            </a:r>
          </a:p>
          <a:p>
            <a:pPr marL="800100" indent="-342900" defTabSz="813816">
              <a:lnSpc>
                <a:spcPct val="150000"/>
              </a:lnSpc>
              <a:spcBef>
                <a:spcPts val="0"/>
              </a:spcBef>
              <a:buSzPct val="104000"/>
              <a:defRPr sz="2400"/>
            </a:pPr>
            <a:r>
              <a:rPr lang="en-US" sz="2000" dirty="0"/>
              <a:t>engaging in a behavior that is physically impossible to do while exhibiting the undesirable behavior (DRI), or </a:t>
            </a:r>
          </a:p>
          <a:p>
            <a:pPr marL="800100" indent="-342900" defTabSz="813816">
              <a:lnSpc>
                <a:spcPct val="150000"/>
              </a:lnSpc>
              <a:spcBef>
                <a:spcPts val="0"/>
              </a:spcBef>
              <a:buSzPct val="104000"/>
              <a:defRPr sz="2400"/>
            </a:pPr>
            <a:r>
              <a:rPr lang="en-US" sz="2000" dirty="0"/>
              <a:t>not engaging in the undesirable behavior (DRO). </a:t>
            </a:r>
          </a:p>
        </p:txBody>
      </p:sp>
      <p:sp>
        <p:nvSpPr>
          <p:cNvPr id="168" name="https://ncaep.fpg.unc.edu/sites/ncaep.fpg.unc.edu/files/imce/documents/NCAEP%20Report%20-%20Table%203.1%20-%20EBP%20list.pdf"/>
          <p:cNvSpPr txBox="1"/>
          <p:nvPr/>
        </p:nvSpPr>
        <p:spPr>
          <a:xfrm>
            <a:off x="8311775" y="5436396"/>
            <a:ext cx="3880225"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https://afirm.fpg.unc.edu/differential-reinforcement</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500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969936" y="415888"/>
            <a:ext cx="10515600" cy="1325563"/>
          </a:xfrm>
          <a:prstGeom prst="rect">
            <a:avLst/>
          </a:prstGeom>
        </p:spPr>
        <p:txBody>
          <a:bodyPr>
            <a:normAutofit/>
          </a:bodyPr>
          <a:lstStyle>
            <a:lvl1pPr>
              <a:defRPr sz="5400"/>
            </a:lvl1pPr>
          </a:lstStyle>
          <a:p>
            <a:pPr algn="ctr"/>
            <a:r>
              <a:rPr lang="en-US" sz="3600" dirty="0">
                <a:latin typeface="+mj-lt"/>
              </a:rPr>
              <a:t>Differential Reinforcement (DR) II</a:t>
            </a:r>
            <a:endParaRPr sz="3600" dirty="0">
              <a:latin typeface="+mj-lt"/>
            </a:endParaRPr>
          </a:p>
        </p:txBody>
      </p:sp>
      <p:sp>
        <p:nvSpPr>
          <p:cNvPr id="167" name="Text Placeholder 2"/>
          <p:cNvSpPr txBox="1">
            <a:spLocks noGrp="1"/>
          </p:cNvSpPr>
          <p:nvPr>
            <p:ph idx="4294967295"/>
          </p:nvPr>
        </p:nvSpPr>
        <p:spPr>
          <a:xfrm>
            <a:off x="340963" y="1202573"/>
            <a:ext cx="10515600" cy="3857625"/>
          </a:xfrm>
          <a:prstGeom prst="rect">
            <a:avLst/>
          </a:prstGeom>
        </p:spPr>
        <p:txBody>
          <a:bodyPr>
            <a:normAutofit/>
          </a:bodyPr>
          <a:lstStyle/>
          <a:p>
            <a:pPr marL="0" indent="0" defTabSz="813816">
              <a:lnSpc>
                <a:spcPct val="150000"/>
              </a:lnSpc>
              <a:spcBef>
                <a:spcPts val="0"/>
              </a:spcBef>
              <a:buSzTx/>
              <a:buNone/>
              <a:defRPr sz="2400"/>
            </a:pPr>
            <a:r>
              <a:rPr lang="en-US" sz="2000" dirty="0"/>
              <a:t>EBP in the following domains/instructional outcomes:</a:t>
            </a:r>
            <a:endParaRPr sz="2000" dirty="0"/>
          </a:p>
        </p:txBody>
      </p:sp>
      <p:sp>
        <p:nvSpPr>
          <p:cNvPr id="2" name="TextBox 1">
            <a:extLst>
              <a:ext uri="{FF2B5EF4-FFF2-40B4-BE49-F238E27FC236}">
                <a16:creationId xmlns:a16="http://schemas.microsoft.com/office/drawing/2014/main" id="{C1048425-77EB-4250-BB8A-DBA5A392B5DC}"/>
              </a:ext>
            </a:extLst>
          </p:cNvPr>
          <p:cNvSpPr txBox="1"/>
          <p:nvPr/>
        </p:nvSpPr>
        <p:spPr>
          <a:xfrm>
            <a:off x="1759645" y="2528136"/>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68" name="https://ncaep.fpg.unc.edu/sites/ncaep.fpg.unc.edu/files/imce/documents/NCAEP%20Report%20-%20Table%203.1%20-%20EBP%20list.pdf"/>
          <p:cNvSpPr txBox="1"/>
          <p:nvPr/>
        </p:nvSpPr>
        <p:spPr>
          <a:xfrm>
            <a:off x="8311775" y="5452967"/>
            <a:ext cx="3880225"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https://afirm.fpg.unc.edu/differential-reinforcement</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67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Direct Instruction (DI)</a:t>
            </a:r>
            <a:endParaRPr sz="3600" dirty="0">
              <a:latin typeface="+mj-lt"/>
            </a:endParaRPr>
          </a:p>
        </p:txBody>
      </p:sp>
      <p:sp>
        <p:nvSpPr>
          <p:cNvPr id="167" name="Text Placeholder 2"/>
          <p:cNvSpPr txBox="1">
            <a:spLocks noGrp="1"/>
          </p:cNvSpPr>
          <p:nvPr>
            <p:ph idx="4294967295"/>
          </p:nvPr>
        </p:nvSpPr>
        <p:spPr>
          <a:xfrm>
            <a:off x="381000" y="1174173"/>
            <a:ext cx="10515600" cy="3857625"/>
          </a:xfrm>
          <a:prstGeom prst="rect">
            <a:avLst/>
          </a:prstGeom>
        </p:spPr>
        <p:txBody>
          <a:bodyPr>
            <a:normAutofit/>
          </a:bodyPr>
          <a:lstStyle/>
          <a:p>
            <a:pPr marL="0" indent="0">
              <a:lnSpc>
                <a:spcPct val="150000"/>
              </a:lnSpc>
              <a:spcBef>
                <a:spcPts val="0"/>
              </a:spcBef>
              <a:buSzTx/>
              <a:buNone/>
              <a:defRPr sz="2500"/>
            </a:pPr>
            <a:r>
              <a:rPr lang="en-US" sz="2000" b="1" dirty="0"/>
              <a:t>DI: </a:t>
            </a:r>
            <a:r>
              <a:rPr lang="en-US" sz="2000" dirty="0"/>
              <a:t>A systematic approach to teaching using a sequenced instructional package with scripted protocols or lessons. It emphasizes teacher and student dialogue through choral and independent student responses and employs systematic and explicit error corrections to promote mastery and generalization.</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295400" y="3874919"/>
            <a:ext cx="8936181" cy="136960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r>
              <a:rPr lang="en-US" dirty="0"/>
              <a:t> </a:t>
            </a:r>
          </a:p>
        </p:txBody>
      </p:sp>
      <p:sp>
        <p:nvSpPr>
          <p:cNvPr id="168" name="https://ncaep.fpg.unc.edu/sites/ncaep.fpg.unc.edu/files/imce/documents/NCAEP%20Report%20-%20Table%203.1%20-%20EBP%20list.pdf"/>
          <p:cNvSpPr txBox="1"/>
          <p:nvPr/>
        </p:nvSpPr>
        <p:spPr>
          <a:xfrm>
            <a:off x="8851987" y="5457252"/>
            <a:ext cx="3340013"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latin typeface="Calibri" panose="020F0502020204030204" pitchFamily="34" charset="0"/>
                <a:cs typeface="Calibri" panose="020F0502020204030204" pitchFamily="34" charset="0"/>
                <a:hlinkClick r:id="rId4"/>
              </a:rPr>
              <a:t>https://afirm.fpg.unc.edu/direct-instruction</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998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Discrete Trial Training (DTT)</a:t>
            </a:r>
            <a:endParaRPr sz="3600" dirty="0">
              <a:latin typeface="+mj-lt"/>
            </a:endParaRPr>
          </a:p>
        </p:txBody>
      </p:sp>
      <p:sp>
        <p:nvSpPr>
          <p:cNvPr id="167" name="Text Placeholder 2"/>
          <p:cNvSpPr txBox="1">
            <a:spLocks noGrp="1"/>
          </p:cNvSpPr>
          <p:nvPr>
            <p:ph idx="4294967295"/>
          </p:nvPr>
        </p:nvSpPr>
        <p:spPr>
          <a:xfrm>
            <a:off x="381000" y="1139675"/>
            <a:ext cx="10515600" cy="3857625"/>
          </a:xfrm>
          <a:prstGeom prst="rect">
            <a:avLst/>
          </a:prstGeom>
        </p:spPr>
        <p:txBody>
          <a:bodyPr>
            <a:normAutofit/>
          </a:bodyPr>
          <a:lstStyle/>
          <a:p>
            <a:pPr marL="0" indent="0">
              <a:lnSpc>
                <a:spcPct val="100000"/>
              </a:lnSpc>
              <a:spcBef>
                <a:spcPts val="0"/>
              </a:spcBef>
              <a:spcAft>
                <a:spcPts val="1200"/>
              </a:spcAft>
              <a:buSzTx/>
              <a:buNone/>
              <a:defRPr sz="2500"/>
            </a:pPr>
            <a:r>
              <a:rPr lang="en-US" sz="2000" b="1" dirty="0"/>
              <a:t>DTT: </a:t>
            </a:r>
            <a:r>
              <a:rPr lang="en-US" sz="2000" dirty="0"/>
              <a:t>Instructional approach with massed or repeated trials with each trial consisting of the teacher’s instruction/presentation, the child’s response, a carefully planned consequence, and a pause prior to presenting the next instruction.</a:t>
            </a:r>
          </a:p>
          <a:p>
            <a:pPr marL="0" indent="0">
              <a:lnSpc>
                <a:spcPct val="10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888678" y="3025280"/>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8617172" y="5416395"/>
            <a:ext cx="3521153"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https://afirm.fpg.unc.edu/discrete-trial-training</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2478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Exercise (ECE)</a:t>
            </a:r>
            <a:endParaRPr sz="3600" dirty="0">
              <a:latin typeface="+mj-lt"/>
            </a:endParaRPr>
          </a:p>
        </p:txBody>
      </p:sp>
      <p:sp>
        <p:nvSpPr>
          <p:cNvPr id="167" name="Text Placeholder 2"/>
          <p:cNvSpPr txBox="1">
            <a:spLocks noGrp="1"/>
          </p:cNvSpPr>
          <p:nvPr>
            <p:ph idx="4294967295"/>
          </p:nvPr>
        </p:nvSpPr>
        <p:spPr>
          <a:xfrm>
            <a:off x="511444" y="1184486"/>
            <a:ext cx="10515600" cy="3857625"/>
          </a:xfrm>
          <a:prstGeom prst="rect">
            <a:avLst/>
          </a:prstGeom>
        </p:spPr>
        <p:txBody>
          <a:bodyPr>
            <a:normAutofit/>
          </a:bodyPr>
          <a:lstStyle/>
          <a:p>
            <a:pPr marL="0" indent="0">
              <a:lnSpc>
                <a:spcPct val="150000"/>
              </a:lnSpc>
              <a:spcBef>
                <a:spcPts val="0"/>
              </a:spcBef>
              <a:spcAft>
                <a:spcPts val="1200"/>
              </a:spcAft>
              <a:buSzTx/>
              <a:buNone/>
              <a:defRPr sz="2500"/>
            </a:pPr>
            <a:r>
              <a:rPr lang="en-US" sz="2000" b="1" dirty="0"/>
              <a:t>ECE: </a:t>
            </a:r>
            <a:r>
              <a:rPr lang="en-US" sz="2000" dirty="0"/>
              <a:t>Interventions that use physical exertion, specific motor skills/ techniques, or mindful movement to target a variety of skills and behaviors.</a:t>
            </a:r>
            <a:r>
              <a:rPr lang="en-US" sz="2000" dirty="0">
                <a:hlinkClick r:id="rId4"/>
              </a:rPr>
              <a:t> </a:t>
            </a:r>
            <a:endParaRPr lang="en-US" sz="2000" dirty="0"/>
          </a:p>
          <a:p>
            <a:pPr marL="0" indent="0">
              <a:lnSpc>
                <a:spcPct val="150000"/>
              </a:lnSpc>
              <a:spcBef>
                <a:spcPts val="0"/>
              </a:spcBef>
              <a:spcAft>
                <a:spcPts val="1200"/>
              </a:spcAft>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627909" y="3148606"/>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8524184" y="5695366"/>
            <a:ext cx="92394"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6D6CA66-80D5-2410-BB2F-AE843E7F7134}"/>
              </a:ext>
            </a:extLst>
          </p:cNvPr>
          <p:cNvSpPr txBox="1"/>
          <p:nvPr/>
        </p:nvSpPr>
        <p:spPr>
          <a:xfrm>
            <a:off x="10014612" y="5442328"/>
            <a:ext cx="6111240" cy="382092"/>
          </a:xfrm>
          <a:prstGeom prst="rect">
            <a:avLst/>
          </a:prstGeom>
          <a:noFill/>
        </p:spPr>
        <p:txBody>
          <a:bodyPr wrap="square">
            <a:spAutoFit/>
          </a:bodyPr>
          <a:lstStyle/>
          <a:p>
            <a:pPr marL="0" indent="0">
              <a:lnSpc>
                <a:spcPct val="150000"/>
              </a:lnSpc>
              <a:spcBef>
                <a:spcPts val="0"/>
              </a:spcBef>
              <a:spcAft>
                <a:spcPts val="1200"/>
              </a:spcAft>
              <a:buSzTx/>
              <a:buNone/>
              <a:defRPr sz="2500"/>
            </a:pPr>
            <a:r>
              <a:rPr lang="en-US" sz="1400" dirty="0">
                <a:hlinkClick r:id="rId4"/>
              </a:rPr>
              <a:t>Exercise | AFIRM (unc.edu)</a:t>
            </a:r>
            <a:endParaRPr lang="en-US" sz="2000" dirty="0"/>
          </a:p>
        </p:txBody>
      </p:sp>
    </p:spTree>
    <p:custDataLst>
      <p:tags r:id="rId1"/>
    </p:custDataLst>
    <p:extLst>
      <p:ext uri="{BB962C8B-B14F-4D97-AF65-F5344CB8AC3E}">
        <p14:creationId xmlns:p14="http://schemas.microsoft.com/office/powerpoint/2010/main" val="275497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Extinction (EXT)</a:t>
            </a:r>
            <a:endParaRPr sz="3600" dirty="0">
              <a:latin typeface="+mj-lt"/>
            </a:endParaRPr>
          </a:p>
        </p:txBody>
      </p:sp>
      <p:sp>
        <p:nvSpPr>
          <p:cNvPr id="167" name="Text Placeholder 2"/>
          <p:cNvSpPr txBox="1">
            <a:spLocks noGrp="1"/>
          </p:cNvSpPr>
          <p:nvPr>
            <p:ph idx="4294967295"/>
          </p:nvPr>
        </p:nvSpPr>
        <p:spPr>
          <a:xfrm>
            <a:off x="573437" y="1055433"/>
            <a:ext cx="10515600" cy="3857625"/>
          </a:xfrm>
          <a:prstGeom prst="rect">
            <a:avLst/>
          </a:prstGeom>
        </p:spPr>
        <p:txBody>
          <a:bodyPr>
            <a:normAutofit/>
          </a:bodyPr>
          <a:lstStyle/>
          <a:p>
            <a:pPr marL="0" indent="0">
              <a:lnSpc>
                <a:spcPct val="150000"/>
              </a:lnSpc>
              <a:spcBef>
                <a:spcPts val="0"/>
              </a:spcBef>
              <a:spcAft>
                <a:spcPts val="1200"/>
              </a:spcAft>
              <a:buSzTx/>
              <a:buNone/>
              <a:defRPr sz="2500"/>
            </a:pPr>
            <a:r>
              <a:rPr lang="en-US" sz="2000" b="1" dirty="0"/>
              <a:t>EXT: </a:t>
            </a:r>
            <a:r>
              <a:rPr lang="en-US" sz="2000" dirty="0"/>
              <a:t>Interventions that use physical exertion, specific motor skills/ techniques, or mindful movement to target a variety of skills and behaviors.</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627909" y="2984245"/>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9488847" y="5435854"/>
            <a:ext cx="2708430"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https://afirm.fpg.unc.edu/extinction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6768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title"/>
          </p:nvPr>
        </p:nvSpPr>
        <p:spPr>
          <a:xfrm>
            <a:off x="1061633" y="253140"/>
            <a:ext cx="10058400" cy="1233489"/>
          </a:xfrm>
          <a:prstGeom prst="rect">
            <a:avLst/>
          </a:prstGeom>
        </p:spPr>
        <p:txBody>
          <a:bodyPr/>
          <a:lstStyle/>
          <a:p>
            <a:pPr algn="ctr"/>
            <a:r>
              <a:rPr lang="en-US" dirty="0">
                <a:latin typeface="+mj-lt"/>
              </a:rPr>
              <a:t>Notes About </a:t>
            </a:r>
            <a:r>
              <a:rPr dirty="0">
                <a:latin typeface="+mj-lt"/>
              </a:rPr>
              <a:t>this </a:t>
            </a:r>
            <a:r>
              <a:rPr lang="en-US" dirty="0">
                <a:latin typeface="+mj-lt"/>
              </a:rPr>
              <a:t>Presentation</a:t>
            </a:r>
            <a:endParaRPr dirty="0">
              <a:latin typeface="+mj-lt"/>
            </a:endParaRPr>
          </a:p>
        </p:txBody>
      </p:sp>
      <p:sp>
        <p:nvSpPr>
          <p:cNvPr id="124" name="Text Placeholder 2"/>
          <p:cNvSpPr txBox="1">
            <a:spLocks noGrp="1"/>
          </p:cNvSpPr>
          <p:nvPr>
            <p:ph idx="4294967295"/>
          </p:nvPr>
        </p:nvSpPr>
        <p:spPr>
          <a:xfrm>
            <a:off x="604433" y="1376174"/>
            <a:ext cx="10515600" cy="4351338"/>
          </a:xfrm>
          <a:prstGeom prst="rect">
            <a:avLst/>
          </a:prstGeom>
        </p:spPr>
        <p:txBody>
          <a:bodyPr>
            <a:normAutofit/>
          </a:bodyPr>
          <a:lstStyle/>
          <a:p>
            <a:pPr defTabSz="841247">
              <a:lnSpc>
                <a:spcPct val="150000"/>
              </a:lnSpc>
              <a:spcBef>
                <a:spcPts val="0"/>
              </a:spcBef>
              <a:buSzPts val="2500"/>
              <a:defRPr sz="2500"/>
            </a:pPr>
            <a:r>
              <a:rPr sz="2000" dirty="0"/>
              <a:t>This </a:t>
            </a:r>
            <a:r>
              <a:rPr lang="en-US" sz="2000" dirty="0"/>
              <a:t>presentation </a:t>
            </a:r>
            <a:r>
              <a:rPr sz="2000" dirty="0"/>
              <a:t>is not meant to be taught as a single lesson.</a:t>
            </a:r>
          </a:p>
          <a:p>
            <a:pPr defTabSz="841247">
              <a:lnSpc>
                <a:spcPct val="150000"/>
              </a:lnSpc>
              <a:spcBef>
                <a:spcPts val="0"/>
              </a:spcBef>
              <a:buSzPts val="2500"/>
              <a:defRPr sz="2500"/>
            </a:pPr>
            <a:r>
              <a:rPr sz="2000" dirty="0"/>
              <a:t>Facilitators should choose which EBPs to they would like to teach and delete the unused slides.</a:t>
            </a:r>
          </a:p>
          <a:p>
            <a:pPr defTabSz="841247">
              <a:lnSpc>
                <a:spcPct val="150000"/>
              </a:lnSpc>
              <a:spcBef>
                <a:spcPts val="0"/>
              </a:spcBef>
              <a:buSzPts val="2500"/>
              <a:defRPr sz="2500"/>
            </a:pPr>
            <a:r>
              <a:rPr sz="2000" dirty="0"/>
              <a:t>Slides 4, 5 and 6 provide a general overview of EBPs</a:t>
            </a:r>
            <a:r>
              <a:rPr lang="en-US" sz="2000" dirty="0"/>
              <a:t>.</a:t>
            </a:r>
            <a:endParaRPr sz="2000" dirty="0"/>
          </a:p>
          <a:p>
            <a:pPr defTabSz="841247">
              <a:lnSpc>
                <a:spcPct val="150000"/>
              </a:lnSpc>
              <a:spcBef>
                <a:spcPts val="0"/>
              </a:spcBef>
              <a:buSzPts val="2500"/>
              <a:defRPr sz="2500"/>
            </a:pPr>
            <a:r>
              <a:rPr sz="2000" dirty="0"/>
              <a:t>The EBP slides provide a definition, a link to the learning module and domains for which the EBP is applicable for the 0-5 population.</a:t>
            </a:r>
            <a:r>
              <a:rPr lang="en-US" sz="2000" dirty="0"/>
              <a:t> </a:t>
            </a:r>
            <a:r>
              <a:rPr sz="2000" dirty="0"/>
              <a:t>A learning activity is also provided for each EBP.</a:t>
            </a:r>
          </a:p>
          <a:p>
            <a:pPr defTabSz="841247">
              <a:lnSpc>
                <a:spcPct val="150000"/>
              </a:lnSpc>
              <a:spcBef>
                <a:spcPts val="0"/>
              </a:spcBef>
              <a:buSzPts val="2500"/>
              <a:defRPr sz="2500"/>
            </a:pPr>
            <a:r>
              <a:rPr sz="2000" dirty="0"/>
              <a:t>If you are not well-versed in the EBP to which you are instructing, please review the learning module prior to teaching the following lessons.</a:t>
            </a:r>
          </a:p>
          <a:p>
            <a:pPr defTabSz="841247">
              <a:lnSpc>
                <a:spcPct val="150000"/>
              </a:lnSpc>
              <a:spcBef>
                <a:spcPts val="0"/>
              </a:spcBef>
              <a:buSzPts val="2500"/>
              <a:defRPr sz="2500"/>
            </a:pPr>
            <a:r>
              <a:rPr sz="2000" dirty="0"/>
              <a:t>The final slide provides a list of resources</a:t>
            </a:r>
            <a:r>
              <a:rPr lang="en-US" sz="2000" dirty="0"/>
              <a:t>.</a:t>
            </a:r>
            <a:endParaRPr sz="20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Functional Behavioral Assessment (FBA)</a:t>
            </a:r>
            <a:endParaRPr sz="3600" dirty="0">
              <a:latin typeface="+mj-lt"/>
            </a:endParaRPr>
          </a:p>
        </p:txBody>
      </p:sp>
      <p:sp>
        <p:nvSpPr>
          <p:cNvPr id="167" name="Text Placeholder 2"/>
          <p:cNvSpPr txBox="1">
            <a:spLocks noGrp="1"/>
          </p:cNvSpPr>
          <p:nvPr>
            <p:ph idx="4294967295"/>
          </p:nvPr>
        </p:nvSpPr>
        <p:spPr>
          <a:xfrm>
            <a:off x="381000" y="1218071"/>
            <a:ext cx="10515600" cy="3857625"/>
          </a:xfrm>
          <a:prstGeom prst="rect">
            <a:avLst/>
          </a:prstGeom>
        </p:spPr>
        <p:txBody>
          <a:bodyPr>
            <a:normAutofit/>
          </a:bodyPr>
          <a:lstStyle/>
          <a:p>
            <a:pPr marL="0" indent="0" defTabSz="457200">
              <a:lnSpc>
                <a:spcPct val="150000"/>
              </a:lnSpc>
              <a:spcBef>
                <a:spcPts val="0"/>
              </a:spcBef>
              <a:spcAft>
                <a:spcPts val="1200"/>
              </a:spcAft>
              <a:buSzTx/>
              <a:buNone/>
            </a:pPr>
            <a:r>
              <a:rPr lang="en-US" sz="2000" b="1" dirty="0"/>
              <a:t>FBA: </a:t>
            </a:r>
            <a:r>
              <a:rPr lang="en-US" sz="2000" dirty="0"/>
              <a:t>A systematic way of determining the underlying function or purpose of a behavior so that an effective intervention plan can be developed.</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295400" y="3154589"/>
            <a:ext cx="8936181" cy="2154436"/>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7901406" y="5487850"/>
            <a:ext cx="4290594"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https://afirm.fpg.unc.edu/functional-behavior-assessment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084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Functional Communication Training (FCT)</a:t>
            </a:r>
            <a:endParaRPr sz="3600" dirty="0">
              <a:latin typeface="+mj-lt"/>
            </a:endParaRPr>
          </a:p>
        </p:txBody>
      </p:sp>
      <p:sp>
        <p:nvSpPr>
          <p:cNvPr id="167" name="Text Placeholder 2"/>
          <p:cNvSpPr txBox="1">
            <a:spLocks noGrp="1"/>
          </p:cNvSpPr>
          <p:nvPr>
            <p:ph idx="4294967295"/>
          </p:nvPr>
        </p:nvSpPr>
        <p:spPr>
          <a:xfrm>
            <a:off x="604433" y="1156884"/>
            <a:ext cx="10515600" cy="3857625"/>
          </a:xfrm>
          <a:prstGeom prst="rect">
            <a:avLst/>
          </a:prstGeom>
        </p:spPr>
        <p:txBody>
          <a:bodyPr>
            <a:normAutofit/>
          </a:bodyPr>
          <a:lstStyle/>
          <a:p>
            <a:pPr marL="0" indent="0" defTabSz="457200">
              <a:lnSpc>
                <a:spcPct val="150000"/>
              </a:lnSpc>
              <a:spcBef>
                <a:spcPts val="0"/>
              </a:spcBef>
              <a:spcAft>
                <a:spcPts val="1200"/>
              </a:spcAft>
              <a:buNone/>
            </a:pPr>
            <a:r>
              <a:rPr lang="en-US" sz="2000" b="1" dirty="0"/>
              <a:t>FCT: </a:t>
            </a:r>
            <a:r>
              <a:rPr lang="en-US" sz="2000" dirty="0"/>
              <a:t>A set of practices that replace a challenging behavior that has a communication function with more appropriate and effective communication behaviors or skills.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300034"/>
            <a:ext cx="8936181" cy="2154436"/>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7688954" y="5509382"/>
            <a:ext cx="4511809"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https://afirm.fpg.unc.edu/functional-communication-training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5967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Modeling (MD)</a:t>
            </a:r>
            <a:endParaRPr sz="3600" dirty="0">
              <a:latin typeface="+mj-lt"/>
            </a:endParaRPr>
          </a:p>
        </p:txBody>
      </p:sp>
      <p:sp>
        <p:nvSpPr>
          <p:cNvPr id="167" name="Text Placeholder 2"/>
          <p:cNvSpPr txBox="1">
            <a:spLocks noGrp="1"/>
          </p:cNvSpPr>
          <p:nvPr>
            <p:ph idx="4294967295"/>
          </p:nvPr>
        </p:nvSpPr>
        <p:spPr>
          <a:xfrm>
            <a:off x="181503" y="1075956"/>
            <a:ext cx="10515600" cy="3857625"/>
          </a:xfrm>
          <a:prstGeom prst="rect">
            <a:avLst/>
          </a:prstGeom>
        </p:spPr>
        <p:txBody>
          <a:bodyPr>
            <a:normAutofit/>
          </a:bodyPr>
          <a:lstStyle/>
          <a:p>
            <a:pPr marL="0" indent="0" defTabSz="457200">
              <a:lnSpc>
                <a:spcPct val="150000"/>
              </a:lnSpc>
              <a:spcBef>
                <a:spcPts val="1200"/>
              </a:spcBef>
              <a:spcAft>
                <a:spcPts val="1200"/>
              </a:spcAft>
              <a:buSzTx/>
              <a:buNone/>
            </a:pPr>
            <a:r>
              <a:rPr lang="en-US" sz="2000" b="1" dirty="0"/>
              <a:t>MD: </a:t>
            </a:r>
            <a:r>
              <a:rPr lang="en-US" sz="2000" dirty="0"/>
              <a:t>Demonstration of a desired target behavior that results in use of the behavior by the learner and that leads to the acquisition of the target behavior.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627909" y="2854047"/>
            <a:ext cx="8936181" cy="3199337"/>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9504011" y="5493888"/>
            <a:ext cx="266514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https://afirm.fpg.unc.edu/modeling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5165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Music-Mediated Intervention (MMI)</a:t>
            </a:r>
            <a:endParaRPr sz="3600" dirty="0">
              <a:latin typeface="+mj-lt"/>
            </a:endParaRPr>
          </a:p>
        </p:txBody>
      </p:sp>
      <p:sp>
        <p:nvSpPr>
          <p:cNvPr id="167" name="Text Placeholder 2"/>
          <p:cNvSpPr txBox="1">
            <a:spLocks noGrp="1"/>
          </p:cNvSpPr>
          <p:nvPr>
            <p:ph idx="4294967295"/>
          </p:nvPr>
        </p:nvSpPr>
        <p:spPr>
          <a:xfrm>
            <a:off x="381000" y="1187074"/>
            <a:ext cx="10515600" cy="3857625"/>
          </a:xfrm>
          <a:prstGeom prst="rect">
            <a:avLst/>
          </a:prstGeom>
        </p:spPr>
        <p:txBody>
          <a:bodyPr>
            <a:normAutofit/>
          </a:bodyPr>
          <a:lstStyle/>
          <a:p>
            <a:pPr marL="0" indent="0" defTabSz="457200">
              <a:lnSpc>
                <a:spcPct val="150000"/>
              </a:lnSpc>
              <a:spcBef>
                <a:spcPts val="0"/>
              </a:spcBef>
              <a:spcAft>
                <a:spcPts val="1200"/>
              </a:spcAft>
              <a:buSzTx/>
              <a:buNone/>
            </a:pPr>
            <a:r>
              <a:rPr lang="en-US" sz="2000" b="1" dirty="0"/>
              <a:t>MMI: </a:t>
            </a:r>
            <a:r>
              <a:rPr lang="en-US" sz="2000" dirty="0"/>
              <a:t>Intervention that incorporates songs, melodic intonation, and/or rhythm to support learning or performance of skills/behaviors. It includes music therapy, as well as other interventions that incorporate music to address target skills.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627909" y="3657211"/>
            <a:ext cx="8936181" cy="3231654"/>
          </a:xfrm>
          <a:prstGeom prst="rect">
            <a:avLst/>
          </a:prstGeom>
          <a:noFill/>
        </p:spPr>
        <p:txBody>
          <a:bodyPr wrap="square" numCol="2"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8106259" y="5497851"/>
            <a:ext cx="409823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https://afirm.fpg.unc.edu/music-mediated-intervention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44322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Naturalistic Intervention (NI)</a:t>
            </a:r>
            <a:endParaRPr sz="3600" dirty="0">
              <a:latin typeface="+mj-lt"/>
            </a:endParaRPr>
          </a:p>
        </p:txBody>
      </p:sp>
      <p:sp>
        <p:nvSpPr>
          <p:cNvPr id="167" name="Text Placeholder 2"/>
          <p:cNvSpPr txBox="1">
            <a:spLocks noGrp="1"/>
          </p:cNvSpPr>
          <p:nvPr>
            <p:ph idx="4294967295"/>
          </p:nvPr>
        </p:nvSpPr>
        <p:spPr>
          <a:xfrm>
            <a:off x="473770" y="1094086"/>
            <a:ext cx="10515600" cy="3857625"/>
          </a:xfrm>
          <a:prstGeom prst="rect">
            <a:avLst/>
          </a:prstGeom>
        </p:spPr>
        <p:txBody>
          <a:bodyPr>
            <a:normAutofit/>
          </a:bodyPr>
          <a:lstStyle/>
          <a:p>
            <a:pPr marL="0" indent="0" defTabSz="457200">
              <a:lnSpc>
                <a:spcPct val="150000"/>
              </a:lnSpc>
              <a:spcBef>
                <a:spcPts val="0"/>
              </a:spcBef>
              <a:buNone/>
            </a:pPr>
            <a:r>
              <a:rPr lang="en-US" sz="2000" b="1" dirty="0"/>
              <a:t>NI: </a:t>
            </a:r>
            <a:r>
              <a:rPr lang="en-US" sz="2000" dirty="0"/>
              <a:t>A collection of techniques and strategies that are embedded in typical activities and/or routines in which the learner participates to naturally promote, support, and encourage target skills/behaviors.</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637110"/>
            <a:ext cx="10880030" cy="4401205"/>
          </a:xfrm>
          <a:prstGeom prst="rect">
            <a:avLst/>
          </a:prstGeom>
          <a:noFill/>
        </p:spPr>
        <p:txBody>
          <a:bodyPr wrap="square" numCol="3"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Mental Health</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8447224" y="5466849"/>
            <a:ext cx="3735955"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https://afirm.fpg.unc.edu/naturalistic-intervention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5755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675462" y="392652"/>
            <a:ext cx="10515600" cy="1325563"/>
          </a:xfrm>
          <a:prstGeom prst="rect">
            <a:avLst/>
          </a:prstGeom>
        </p:spPr>
        <p:txBody>
          <a:bodyPr>
            <a:normAutofit/>
          </a:bodyPr>
          <a:lstStyle>
            <a:lvl1pPr>
              <a:defRPr sz="5400"/>
            </a:lvl1pPr>
          </a:lstStyle>
          <a:p>
            <a:pPr algn="ctr"/>
            <a:r>
              <a:rPr lang="en-US" sz="3600" dirty="0">
                <a:latin typeface="+mj-lt"/>
              </a:rPr>
              <a:t>Parent-Implemented Intervention (PII)</a:t>
            </a:r>
            <a:endParaRPr sz="3600" dirty="0">
              <a:latin typeface="+mj-lt"/>
            </a:endParaRPr>
          </a:p>
        </p:txBody>
      </p:sp>
      <p:sp>
        <p:nvSpPr>
          <p:cNvPr id="167" name="Text Placeholder 2"/>
          <p:cNvSpPr txBox="1">
            <a:spLocks noGrp="1"/>
          </p:cNvSpPr>
          <p:nvPr>
            <p:ph idx="4294967295"/>
          </p:nvPr>
        </p:nvSpPr>
        <p:spPr>
          <a:xfrm>
            <a:off x="370662" y="1500187"/>
            <a:ext cx="10515600" cy="3857625"/>
          </a:xfrm>
          <a:prstGeom prst="rect">
            <a:avLst/>
          </a:prstGeom>
        </p:spPr>
        <p:txBody>
          <a:bodyPr>
            <a:normAutofit/>
          </a:bodyPr>
          <a:lstStyle/>
          <a:p>
            <a:pPr marL="0" indent="0" defTabSz="457200">
              <a:lnSpc>
                <a:spcPct val="150000"/>
              </a:lnSpc>
              <a:spcBef>
                <a:spcPts val="0"/>
              </a:spcBef>
              <a:buNone/>
            </a:pPr>
            <a:r>
              <a:rPr lang="en-US" sz="2000" b="1" dirty="0"/>
              <a:t>PII: </a:t>
            </a:r>
            <a:r>
              <a:rPr lang="en-US" sz="2000" dirty="0"/>
              <a:t>Parent delivery of an intervention to their child that promotes their social communication or other skills or decreases their challenging behavior. </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540764"/>
            <a:ext cx="11049000" cy="4401205"/>
          </a:xfrm>
          <a:prstGeom prst="rect">
            <a:avLst/>
          </a:prstGeom>
          <a:noFill/>
        </p:spPr>
        <p:txBody>
          <a:bodyPr wrap="square" numCol="3"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Mental Health</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7717599" y="5481277"/>
            <a:ext cx="4505397"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https://afirm.fpg.unc.edu/parent-implemented-interventions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1000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0EB08-34EA-56E7-F255-049838F51A7D}"/>
              </a:ext>
            </a:extLst>
          </p:cNvPr>
          <p:cNvSpPr txBox="1"/>
          <p:nvPr/>
        </p:nvSpPr>
        <p:spPr>
          <a:xfrm>
            <a:off x="5945670" y="4070443"/>
            <a:ext cx="11049000" cy="1708160"/>
          </a:xfrm>
          <a:prstGeom prst="rect">
            <a:avLst/>
          </a:prstGeom>
          <a:noFill/>
        </p:spPr>
        <p:txBody>
          <a:bodyPr wrap="square" numCol="2" rtlCol="0">
            <a:spAutoFit/>
          </a:bodyPr>
          <a:lstStyle/>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3" name="Title 1"/>
          <p:cNvSpPr txBox="1">
            <a:spLocks noGrp="1"/>
          </p:cNvSpPr>
          <p:nvPr>
            <p:ph type="title"/>
          </p:nvPr>
        </p:nvSpPr>
        <p:spPr>
          <a:xfrm>
            <a:off x="838200" y="392075"/>
            <a:ext cx="10515600" cy="1325563"/>
          </a:xfrm>
          <a:prstGeom prst="rect">
            <a:avLst/>
          </a:prstGeom>
        </p:spPr>
        <p:txBody>
          <a:bodyPr>
            <a:normAutofit/>
          </a:bodyPr>
          <a:lstStyle>
            <a:lvl1pPr>
              <a:defRPr sz="5400"/>
            </a:lvl1pPr>
          </a:lstStyle>
          <a:p>
            <a:pPr algn="ctr"/>
            <a:r>
              <a:rPr lang="en-US" sz="3600" dirty="0">
                <a:latin typeface="+mj-lt"/>
              </a:rPr>
              <a:t>Peer-Mediated Instruction and Intervention (PMII)</a:t>
            </a:r>
            <a:endParaRPr sz="3600" dirty="0">
              <a:latin typeface="+mj-lt"/>
            </a:endParaRPr>
          </a:p>
        </p:txBody>
      </p:sp>
      <p:sp>
        <p:nvSpPr>
          <p:cNvPr id="167" name="Text Placeholder 2"/>
          <p:cNvSpPr txBox="1">
            <a:spLocks noGrp="1"/>
          </p:cNvSpPr>
          <p:nvPr>
            <p:ph idx="4294967295"/>
          </p:nvPr>
        </p:nvSpPr>
        <p:spPr>
          <a:xfrm>
            <a:off x="418453" y="1066898"/>
            <a:ext cx="11642099" cy="3857625"/>
          </a:xfrm>
          <a:prstGeom prst="rect">
            <a:avLst/>
          </a:prstGeom>
        </p:spPr>
        <p:txBody>
          <a:bodyPr>
            <a:normAutofit/>
          </a:bodyPr>
          <a:lstStyle/>
          <a:p>
            <a:pPr marL="0" indent="0" defTabSz="420623">
              <a:lnSpc>
                <a:spcPct val="150000"/>
              </a:lnSpc>
              <a:spcBef>
                <a:spcPts val="0"/>
              </a:spcBef>
              <a:buSzTx/>
              <a:buNone/>
              <a:defRPr sz="2500"/>
            </a:pPr>
            <a:r>
              <a:rPr lang="en-US" sz="2000" b="1" dirty="0"/>
              <a:t>PMII: </a:t>
            </a:r>
            <a:r>
              <a:rPr lang="en-US" sz="2000" dirty="0"/>
              <a:t>Intervention in which peers directly promote autistic children’s social interactions and/or other individual learning goals, or the teacher/other adult organizes the social context (e.g., play groups, social network groups, recess) and when necessary, provides support (e.g., Prompts, Reinforcement) to the autistic children and their peer to engage in social interactions. </a:t>
            </a:r>
            <a:endParaRPr lang="en-US" sz="2000" dirty="0">
              <a:ea typeface="Times Roman"/>
              <a:cs typeface="Times Roman"/>
              <a:sym typeface="Times Roman"/>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370258" y="4072668"/>
            <a:ext cx="11049000" cy="1708160"/>
          </a:xfrm>
          <a:prstGeom prst="rect">
            <a:avLst/>
          </a:prstGeom>
          <a:noFill/>
        </p:spPr>
        <p:txBody>
          <a:bodyPr wrap="square" numCol="2"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5212133" y="5496775"/>
            <a:ext cx="7065392"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a:t>
            </a:r>
            <a:r>
              <a:rPr lang="en-US" dirty="0">
                <a:hlinkClick r:id="rId5"/>
              </a:rPr>
              <a:t>https://afirm.fpg.unc.edu/peer-mediated-instruction-and-intervention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9944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Prompting (PP)</a:t>
            </a:r>
            <a:endParaRPr sz="3600" dirty="0">
              <a:latin typeface="+mj-lt"/>
            </a:endParaRPr>
          </a:p>
        </p:txBody>
      </p:sp>
      <p:sp>
        <p:nvSpPr>
          <p:cNvPr id="167" name="Text Placeholder 2"/>
          <p:cNvSpPr txBox="1">
            <a:spLocks noGrp="1"/>
          </p:cNvSpPr>
          <p:nvPr>
            <p:ph idx="4294967295"/>
          </p:nvPr>
        </p:nvSpPr>
        <p:spPr>
          <a:xfrm>
            <a:off x="511444" y="1282161"/>
            <a:ext cx="10515600" cy="3857625"/>
          </a:xfrm>
          <a:prstGeom prst="rect">
            <a:avLst/>
          </a:prstGeom>
        </p:spPr>
        <p:txBody>
          <a:bodyPr>
            <a:normAutofit/>
          </a:bodyPr>
          <a:lstStyle/>
          <a:p>
            <a:pPr marL="0" indent="0" defTabSz="420623">
              <a:lnSpc>
                <a:spcPct val="150000"/>
              </a:lnSpc>
              <a:spcBef>
                <a:spcPts val="0"/>
              </a:spcBef>
              <a:buNone/>
              <a:defRPr sz="2500"/>
            </a:pPr>
            <a:r>
              <a:rPr lang="en-US" sz="2000" b="1" dirty="0"/>
              <a:t>PP: </a:t>
            </a:r>
            <a:r>
              <a:rPr lang="en-US" sz="2000" dirty="0"/>
              <a:t>Verbal, gestural, or physical assistance given to learners to support them in acquiring or engaging in a targeted behavior or skill.</a:t>
            </a:r>
            <a:endParaRPr lang="en-US" sz="2000" dirty="0">
              <a:ea typeface="Times Roman"/>
              <a:cs typeface="Times Roman"/>
              <a:sym typeface="Times Roman"/>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814593" y="3210973"/>
            <a:ext cx="7374147" cy="392415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8927129" y="5791237"/>
            <a:ext cx="281743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a:t>
            </a:r>
            <a:r>
              <a:rPr lang="en-US" dirty="0">
                <a:hlinkClick r:id="rId5"/>
              </a:rPr>
              <a:t>https://afirm.fpg.unc.edu/prompting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1293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Reinforcement (R+)</a:t>
            </a:r>
            <a:endParaRPr sz="3600" dirty="0">
              <a:latin typeface="+mj-lt"/>
            </a:endParaRPr>
          </a:p>
        </p:txBody>
      </p:sp>
      <p:sp>
        <p:nvSpPr>
          <p:cNvPr id="167" name="Text Placeholder 2"/>
          <p:cNvSpPr txBox="1">
            <a:spLocks noGrp="1"/>
          </p:cNvSpPr>
          <p:nvPr>
            <p:ph idx="4294967295"/>
          </p:nvPr>
        </p:nvSpPr>
        <p:spPr>
          <a:xfrm>
            <a:off x="381000" y="1055433"/>
            <a:ext cx="10515600" cy="3857625"/>
          </a:xfrm>
          <a:prstGeom prst="rect">
            <a:avLst/>
          </a:prstGeom>
        </p:spPr>
        <p:txBody>
          <a:bodyPr>
            <a:normAutofit/>
          </a:bodyPr>
          <a:lstStyle/>
          <a:p>
            <a:pPr marL="0" indent="0" defTabSz="457200">
              <a:lnSpc>
                <a:spcPct val="150000"/>
              </a:lnSpc>
              <a:spcBef>
                <a:spcPts val="0"/>
              </a:spcBef>
              <a:buSzTx/>
              <a:buNone/>
            </a:pPr>
            <a:r>
              <a:rPr lang="en-US" sz="2000" b="1" dirty="0"/>
              <a:t>R: </a:t>
            </a:r>
            <a:r>
              <a:rPr lang="en-US" sz="2000" dirty="0"/>
              <a:t>The application of a consequence following a learner’s use of a response or skills that increases the likelihood that the learner will use the response/skills in the future. </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2408926" y="2988141"/>
            <a:ext cx="7374147" cy="392415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9053693" y="5496772"/>
            <a:ext cx="3096356"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a:t>
            </a:r>
            <a:r>
              <a:rPr lang="en-US" dirty="0">
                <a:hlinkClick r:id="rId5"/>
              </a:rPr>
              <a:t>https://afirm.fpg.unc.edu/reinforcement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86197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613470" y="392652"/>
            <a:ext cx="10515600" cy="1325563"/>
          </a:xfrm>
          <a:prstGeom prst="rect">
            <a:avLst/>
          </a:prstGeom>
        </p:spPr>
        <p:txBody>
          <a:bodyPr>
            <a:normAutofit/>
          </a:bodyPr>
          <a:lstStyle>
            <a:lvl1pPr>
              <a:defRPr sz="5400"/>
            </a:lvl1pPr>
          </a:lstStyle>
          <a:p>
            <a:pPr algn="ctr"/>
            <a:r>
              <a:rPr lang="en-US" sz="3600" dirty="0">
                <a:latin typeface="+mj-lt"/>
              </a:rPr>
              <a:t>Response Interruption &amp; Redirection (RIR)</a:t>
            </a:r>
            <a:endParaRPr sz="3600" dirty="0">
              <a:latin typeface="+mj-lt"/>
            </a:endParaRPr>
          </a:p>
        </p:txBody>
      </p:sp>
      <p:sp>
        <p:nvSpPr>
          <p:cNvPr id="167" name="Text Placeholder 2"/>
          <p:cNvSpPr txBox="1">
            <a:spLocks noGrp="1"/>
          </p:cNvSpPr>
          <p:nvPr>
            <p:ph idx="4294967295"/>
          </p:nvPr>
        </p:nvSpPr>
        <p:spPr>
          <a:xfrm>
            <a:off x="772668" y="1282161"/>
            <a:ext cx="10515600" cy="3857625"/>
          </a:xfrm>
          <a:prstGeom prst="rect">
            <a:avLst/>
          </a:prstGeom>
        </p:spPr>
        <p:txBody>
          <a:bodyPr>
            <a:normAutofit/>
          </a:bodyPr>
          <a:lstStyle/>
          <a:p>
            <a:pPr marL="0" indent="0" defTabSz="452627">
              <a:lnSpc>
                <a:spcPct val="150000"/>
              </a:lnSpc>
              <a:spcBef>
                <a:spcPts val="0"/>
              </a:spcBef>
              <a:buSzTx/>
              <a:buNone/>
              <a:defRPr sz="2700"/>
            </a:pPr>
            <a:r>
              <a:rPr lang="en-US" sz="2000" b="1" dirty="0"/>
              <a:t>RIR: </a:t>
            </a:r>
            <a:r>
              <a:rPr lang="en-US" sz="2000" dirty="0"/>
              <a:t>The introduction of a prompt, comment, or other distractors when an interfering behavior is occurring that is designed to divert the learner’s attention away from the interfering behavior and results in its reduction.</a:t>
            </a:r>
            <a:endParaRPr lang="en-US" sz="2000" dirty="0">
              <a:ea typeface="Arial Narrow"/>
              <a:cs typeface="Arial Narrow"/>
              <a:sym typeface="Arial Narrow"/>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72668" y="3553016"/>
            <a:ext cx="10646664" cy="3924151"/>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mn-lt"/>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mn-lt"/>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cs typeface="Calibri" panose="020F0502020204030204" pitchFamily="34" charset="0"/>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cs typeface="Calibri" panose="020F0502020204030204" pitchFamily="34" charset="0"/>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mn-lt"/>
              <a:cs typeface="Calibri" panose="020F0502020204030204" pitchFamily="34" charset="0"/>
            </a:endParaRPr>
          </a:p>
          <a:p>
            <a:pPr marL="527050" lvl="1">
              <a:spcBef>
                <a:spcPts val="0"/>
              </a:spcBef>
              <a:buSzPts val="2500"/>
              <a:defRPr sz="2500"/>
            </a:pPr>
            <a:endParaRPr lang="en-US" sz="2000" dirty="0">
              <a:latin typeface="+mn-lt"/>
              <a:cs typeface="Calibri" panose="020F0502020204030204" pitchFamily="34" charset="0"/>
            </a:endParaRPr>
          </a:p>
          <a:p>
            <a:r>
              <a:rPr lang="en-US" sz="2000" dirty="0">
                <a:latin typeface="+mn-lt"/>
                <a:cs typeface="Calibri" panose="020F0502020204030204" pitchFamily="34" charset="0"/>
              </a:rPr>
              <a:t> </a:t>
            </a:r>
          </a:p>
        </p:txBody>
      </p:sp>
      <p:sp>
        <p:nvSpPr>
          <p:cNvPr id="168" name="https://ncaep.fpg.unc.edu/sites/ncaep.fpg.unc.edu/files/imce/documents/NCAEP%20Report%20-%20Table%203.1%20-%20EBP%20list.pdf"/>
          <p:cNvSpPr txBox="1"/>
          <p:nvPr/>
        </p:nvSpPr>
        <p:spPr>
          <a:xfrm>
            <a:off x="7416632" y="5496770"/>
            <a:ext cx="4753861"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https://afirm.fpg.unc.edu/response-interruption-and-redirection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8588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7A7E9-C276-4B86-97B0-5FC013236929}"/>
              </a:ext>
            </a:extLst>
          </p:cNvPr>
          <p:cNvSpPr>
            <a:spLocks noGrp="1"/>
          </p:cNvSpPr>
          <p:nvPr>
            <p:ph type="title"/>
          </p:nvPr>
        </p:nvSpPr>
        <p:spPr>
          <a:xfrm>
            <a:off x="1407763" y="299634"/>
            <a:ext cx="10058400" cy="1233489"/>
          </a:xfrm>
        </p:spPr>
        <p:txBody>
          <a:bodyPr/>
          <a:lstStyle/>
          <a:p>
            <a:pPr algn="ctr"/>
            <a:r>
              <a:rPr lang="en-US" dirty="0">
                <a:latin typeface="+mj-lt"/>
              </a:rPr>
              <a:t>Evidence Based Practices (EBPs)</a:t>
            </a:r>
          </a:p>
        </p:txBody>
      </p:sp>
      <p:sp>
        <p:nvSpPr>
          <p:cNvPr id="2" name="Content Placeholder 1">
            <a:extLst>
              <a:ext uri="{FF2B5EF4-FFF2-40B4-BE49-F238E27FC236}">
                <a16:creationId xmlns:a16="http://schemas.microsoft.com/office/drawing/2014/main" id="{0E27C10E-4F88-431E-BCCA-797FE5B652AD}"/>
              </a:ext>
            </a:extLst>
          </p:cNvPr>
          <p:cNvSpPr>
            <a:spLocks noGrp="1"/>
          </p:cNvSpPr>
          <p:nvPr>
            <p:ph idx="4294967295"/>
          </p:nvPr>
        </p:nvSpPr>
        <p:spPr>
          <a:xfrm>
            <a:off x="494450" y="1253331"/>
            <a:ext cx="10515600" cy="4351338"/>
          </a:xfrm>
          <a:prstGeom prst="rect">
            <a:avLst/>
          </a:prstGeom>
        </p:spPr>
        <p:txBody>
          <a:bodyPr>
            <a:normAutofit/>
          </a:bodyPr>
          <a:lstStyle/>
          <a:p>
            <a:pPr indent="0">
              <a:lnSpc>
                <a:spcPct val="150000"/>
              </a:lnSpc>
              <a:spcBef>
                <a:spcPts val="0"/>
              </a:spcBef>
              <a:buNone/>
            </a:pPr>
            <a:r>
              <a:rPr lang="en-US" sz="2000" dirty="0"/>
              <a:t>“An evidence-based practice is an instructional/intervention procedure or set of procedures for which researchers have provided an acceptable level of research that shows the practice produces positive outcomes for children, youth, and/or adults with ASD.”</a:t>
            </a:r>
          </a:p>
          <a:p>
            <a:pPr indent="0">
              <a:lnSpc>
                <a:spcPct val="150000"/>
              </a:lnSpc>
              <a:spcBef>
                <a:spcPts val="0"/>
              </a:spcBef>
              <a:buNone/>
            </a:pPr>
            <a:r>
              <a:rPr lang="en-US" sz="2000" b="1" dirty="0"/>
              <a:t>- The National Professional Development Center on Autism Spectrum Disorder</a:t>
            </a:r>
          </a:p>
        </p:txBody>
      </p:sp>
      <p:sp>
        <p:nvSpPr>
          <p:cNvPr id="4" name="TextBox 3">
            <a:extLst>
              <a:ext uri="{FF2B5EF4-FFF2-40B4-BE49-F238E27FC236}">
                <a16:creationId xmlns:a16="http://schemas.microsoft.com/office/drawing/2014/main" id="{B3D91453-D3B0-49A5-A920-1088AF9BA9D5}"/>
              </a:ext>
            </a:extLst>
          </p:cNvPr>
          <p:cNvSpPr txBox="1"/>
          <p:nvPr/>
        </p:nvSpPr>
        <p:spPr>
          <a:xfrm>
            <a:off x="7803925" y="5343059"/>
            <a:ext cx="4769428" cy="5232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3"/>
              </a:rPr>
              <a:t>https://autismpdc.fpg.unc.edu/evidence-based-practices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117281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442992" y="330660"/>
            <a:ext cx="10515600" cy="1325563"/>
          </a:xfrm>
          <a:prstGeom prst="rect">
            <a:avLst/>
          </a:prstGeom>
        </p:spPr>
        <p:txBody>
          <a:bodyPr>
            <a:normAutofit/>
          </a:bodyPr>
          <a:lstStyle>
            <a:lvl1pPr>
              <a:defRPr sz="5400"/>
            </a:lvl1pPr>
          </a:lstStyle>
          <a:p>
            <a:pPr algn="ctr"/>
            <a:r>
              <a:rPr lang="en-US" sz="3600" dirty="0">
                <a:latin typeface="+mj-lt"/>
              </a:rPr>
              <a:t>Social Narratives (SN)</a:t>
            </a:r>
            <a:endParaRPr sz="3600" dirty="0">
              <a:latin typeface="+mj-lt"/>
            </a:endParaRPr>
          </a:p>
        </p:txBody>
      </p:sp>
      <p:sp>
        <p:nvSpPr>
          <p:cNvPr id="167" name="Text Placeholder 2"/>
          <p:cNvSpPr txBox="1">
            <a:spLocks noGrp="1"/>
          </p:cNvSpPr>
          <p:nvPr>
            <p:ph idx="4294967295"/>
          </p:nvPr>
        </p:nvSpPr>
        <p:spPr>
          <a:xfrm>
            <a:off x="294468" y="1130910"/>
            <a:ext cx="10515600" cy="3857625"/>
          </a:xfrm>
          <a:prstGeom prst="rect">
            <a:avLst/>
          </a:prstGeom>
        </p:spPr>
        <p:txBody>
          <a:bodyPr>
            <a:normAutofit/>
          </a:bodyPr>
          <a:lstStyle/>
          <a:p>
            <a:pPr marL="0" indent="0" defTabSz="416051">
              <a:lnSpc>
                <a:spcPct val="150000"/>
              </a:lnSpc>
              <a:spcBef>
                <a:spcPts val="0"/>
              </a:spcBef>
              <a:buSzTx/>
              <a:buNone/>
              <a:defRPr sz="2500"/>
            </a:pPr>
            <a:r>
              <a:rPr lang="en-US" sz="2000" b="1" dirty="0"/>
              <a:t>SN: </a:t>
            </a:r>
            <a:r>
              <a:rPr lang="en-US" sz="2000" dirty="0"/>
              <a:t>Interventions that describe social situations in order to highlight relevant features of a target behavior or skill and offer examples of appropriate responding. </a:t>
            </a:r>
            <a:endParaRPr lang="en-US" sz="2000" dirty="0">
              <a:ea typeface="Times Roman"/>
              <a:cs typeface="Times Roman"/>
              <a:sym typeface="Times Roman"/>
            </a:endParaRP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381932" y="3049113"/>
            <a:ext cx="10646664" cy="484748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908797" y="5465773"/>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https://afirm.fpg.unc.edu/social-narratives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04674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Social Skills Training (SST)</a:t>
            </a:r>
            <a:endParaRPr sz="3600" dirty="0">
              <a:latin typeface="+mj-lt"/>
            </a:endParaRPr>
          </a:p>
        </p:txBody>
      </p:sp>
      <p:sp>
        <p:nvSpPr>
          <p:cNvPr id="167" name="Text Placeholder 2"/>
          <p:cNvSpPr txBox="1">
            <a:spLocks noGrp="1"/>
          </p:cNvSpPr>
          <p:nvPr>
            <p:ph idx="4294967295"/>
          </p:nvPr>
        </p:nvSpPr>
        <p:spPr>
          <a:xfrm>
            <a:off x="542440" y="1139461"/>
            <a:ext cx="10515600" cy="3857625"/>
          </a:xfrm>
          <a:prstGeom prst="rect">
            <a:avLst/>
          </a:prstGeom>
        </p:spPr>
        <p:txBody>
          <a:bodyPr>
            <a:normAutofit/>
          </a:bodyPr>
          <a:lstStyle/>
          <a:p>
            <a:pPr marL="0" indent="0" defTabSz="416051">
              <a:lnSpc>
                <a:spcPct val="150000"/>
              </a:lnSpc>
              <a:spcBef>
                <a:spcPts val="0"/>
              </a:spcBef>
              <a:buNone/>
              <a:defRPr sz="2500"/>
            </a:pPr>
            <a:r>
              <a:rPr lang="en-US" sz="2000" b="1" dirty="0"/>
              <a:t>SST: </a:t>
            </a:r>
            <a:r>
              <a:rPr lang="en-US" sz="2000" dirty="0"/>
              <a:t>Group or individual instruction designed to teach learners ways to appropriately and successfully participate in their interactions with others. </a:t>
            </a:r>
            <a:endParaRPr lang="en-US" sz="2000" dirty="0">
              <a:ea typeface="Times Roman"/>
              <a:cs typeface="Times Roman"/>
              <a:sym typeface="Times Roman"/>
            </a:endParaRP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72668" y="2897226"/>
            <a:ext cx="10646664" cy="300082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660822" y="5496775"/>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https://afirm.fpg.unc.edu/social-skills-training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578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Self Management (SM)</a:t>
            </a:r>
            <a:endParaRPr sz="3600" dirty="0">
              <a:latin typeface="+mj-lt"/>
            </a:endParaRPr>
          </a:p>
        </p:txBody>
      </p:sp>
      <p:sp>
        <p:nvSpPr>
          <p:cNvPr id="167" name="Text Placeholder 2"/>
          <p:cNvSpPr txBox="1">
            <a:spLocks noGrp="1"/>
          </p:cNvSpPr>
          <p:nvPr>
            <p:ph idx="4294967295"/>
          </p:nvPr>
        </p:nvSpPr>
        <p:spPr>
          <a:xfrm>
            <a:off x="542440" y="1055433"/>
            <a:ext cx="10515600" cy="3857625"/>
          </a:xfrm>
          <a:prstGeom prst="rect">
            <a:avLst/>
          </a:prstGeom>
        </p:spPr>
        <p:txBody>
          <a:bodyPr>
            <a:normAutofit/>
          </a:bodyPr>
          <a:lstStyle/>
          <a:p>
            <a:pPr marL="0" indent="0" defTabSz="416051">
              <a:lnSpc>
                <a:spcPct val="150000"/>
              </a:lnSpc>
              <a:spcBef>
                <a:spcPts val="0"/>
              </a:spcBef>
              <a:buSzTx/>
              <a:buNone/>
              <a:defRPr sz="2500"/>
            </a:pPr>
            <a:r>
              <a:rPr lang="en-US" sz="2000" b="1" dirty="0"/>
              <a:t>SM: </a:t>
            </a:r>
            <a:r>
              <a:rPr lang="en-US" sz="2000" b="0" i="0" dirty="0">
                <a:solidFill>
                  <a:srgbClr val="262626"/>
                </a:solidFill>
                <a:effectLst/>
              </a:rPr>
              <a:t>Self-management teaches learners with ASD to discriminate between appropriate and inappropriate behavior, accurately monitor and record their own behaviors, and reward themselves for appropriate behavior or use of skill. </a:t>
            </a:r>
          </a:p>
          <a:p>
            <a:pPr marL="0" indent="0" defTabSz="416051">
              <a:lnSpc>
                <a:spcPct val="150000"/>
              </a:lnSpc>
              <a:spcBef>
                <a:spcPts val="0"/>
              </a:spcBef>
              <a:buSzTx/>
              <a:buNone/>
              <a:defRPr sz="2500"/>
            </a:pPr>
            <a:endParaRPr lang="en-US" sz="2000" b="0" i="0" dirty="0">
              <a:solidFill>
                <a:srgbClr val="262626"/>
              </a:solidFill>
              <a:effectLst/>
            </a:endParaRPr>
          </a:p>
          <a:p>
            <a:pPr marL="0" indent="0" defTabSz="416051">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72668" y="3670593"/>
            <a:ext cx="10646664" cy="2539157"/>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784807" y="5496772"/>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https://afirm.fpg.unc.edu/self-management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74245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Task Analysis (TA)</a:t>
            </a:r>
            <a:endParaRPr sz="3600" dirty="0">
              <a:latin typeface="+mj-lt"/>
            </a:endParaRPr>
          </a:p>
        </p:txBody>
      </p:sp>
      <p:sp>
        <p:nvSpPr>
          <p:cNvPr id="167" name="Text Placeholder 2"/>
          <p:cNvSpPr txBox="1">
            <a:spLocks noGrp="1"/>
          </p:cNvSpPr>
          <p:nvPr>
            <p:ph idx="4294967295"/>
          </p:nvPr>
        </p:nvSpPr>
        <p:spPr>
          <a:xfrm>
            <a:off x="381000" y="1035832"/>
            <a:ext cx="10515600" cy="3857625"/>
          </a:xfrm>
          <a:prstGeom prst="rect">
            <a:avLst/>
          </a:prstGeom>
        </p:spPr>
        <p:txBody>
          <a:bodyPr>
            <a:normAutofit/>
          </a:bodyPr>
          <a:lstStyle/>
          <a:p>
            <a:pPr marL="0" indent="0" defTabSz="406908">
              <a:lnSpc>
                <a:spcPct val="150000"/>
              </a:lnSpc>
              <a:spcBef>
                <a:spcPts val="0"/>
              </a:spcBef>
              <a:buSzTx/>
              <a:buNone/>
              <a:defRPr sz="2400"/>
            </a:pPr>
            <a:r>
              <a:rPr lang="en-US" sz="2000" b="1" dirty="0"/>
              <a:t>TA: </a:t>
            </a:r>
            <a:r>
              <a:rPr lang="en-US" sz="2000" dirty="0"/>
              <a:t>A process in which an activity or behavior is divided into small, manageable steps in order to assess and teach the skill. Other practices, such as reinforcement, video modeling, or time delay, are often used to facilitate acquisition of the smaller steps. </a:t>
            </a:r>
          </a:p>
          <a:p>
            <a:pPr marL="0" indent="0" defTabSz="452627">
              <a:lnSpc>
                <a:spcPct val="150000"/>
              </a:lnSpc>
              <a:spcBef>
                <a:spcPts val="1200"/>
              </a:spcBef>
              <a:buSzTx/>
              <a:buNone/>
              <a:defRPr sz="2700"/>
            </a:pPr>
            <a:r>
              <a:rPr lang="en-US" sz="24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3382734"/>
            <a:ext cx="10646664" cy="2862322"/>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9187762" y="5481270"/>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https://afirm.fpg.unc.edu/task-analysis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24809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Technology-Aided Intervention &amp; Instruction (TAII)</a:t>
            </a:r>
            <a:endParaRPr sz="3600" dirty="0">
              <a:latin typeface="+mj-lt"/>
            </a:endParaRPr>
          </a:p>
        </p:txBody>
      </p:sp>
      <p:sp>
        <p:nvSpPr>
          <p:cNvPr id="167" name="Text Placeholder 2"/>
          <p:cNvSpPr txBox="1">
            <a:spLocks noGrp="1"/>
          </p:cNvSpPr>
          <p:nvPr>
            <p:ph idx="4294967295"/>
          </p:nvPr>
        </p:nvSpPr>
        <p:spPr>
          <a:xfrm>
            <a:off x="557939" y="1202573"/>
            <a:ext cx="10515600" cy="3857625"/>
          </a:xfrm>
          <a:prstGeom prst="rect">
            <a:avLst/>
          </a:prstGeom>
        </p:spPr>
        <p:txBody>
          <a:bodyPr>
            <a:normAutofit/>
          </a:bodyPr>
          <a:lstStyle/>
          <a:p>
            <a:pPr marL="0" indent="0" defTabSz="457200">
              <a:lnSpc>
                <a:spcPct val="150000"/>
              </a:lnSpc>
              <a:spcBef>
                <a:spcPts val="0"/>
              </a:spcBef>
              <a:buSzTx/>
              <a:buNone/>
            </a:pPr>
            <a:r>
              <a:rPr lang="en-US" sz="2000" b="1" dirty="0"/>
              <a:t>TAII: </a:t>
            </a:r>
            <a:r>
              <a:rPr lang="en-US" sz="2000" dirty="0"/>
              <a:t>Instruction or intervention in which technology is the central feature and the technology is specifically designed or employed to support the learning or performance of a behavior or skill for the learner. </a:t>
            </a: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3416112"/>
            <a:ext cx="10646664" cy="4240648"/>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6773052" y="5434775"/>
            <a:ext cx="5796951"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https://afirm.fpg.unc.edu/technology-aided-instruction-and-intervention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069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Time Delay (TD)</a:t>
            </a:r>
            <a:endParaRPr sz="3600" dirty="0">
              <a:latin typeface="+mj-lt"/>
            </a:endParaRPr>
          </a:p>
        </p:txBody>
      </p:sp>
      <p:sp>
        <p:nvSpPr>
          <p:cNvPr id="167" name="Text Placeholder 2"/>
          <p:cNvSpPr txBox="1">
            <a:spLocks noGrp="1"/>
          </p:cNvSpPr>
          <p:nvPr>
            <p:ph idx="4294967295"/>
          </p:nvPr>
        </p:nvSpPr>
        <p:spPr>
          <a:xfrm>
            <a:off x="381000" y="991343"/>
            <a:ext cx="10515600" cy="3857625"/>
          </a:xfrm>
          <a:prstGeom prst="rect">
            <a:avLst/>
          </a:prstGeom>
        </p:spPr>
        <p:txBody>
          <a:bodyPr>
            <a:normAutofit/>
          </a:bodyPr>
          <a:lstStyle/>
          <a:p>
            <a:pPr marL="0" indent="0" defTabSz="457200">
              <a:lnSpc>
                <a:spcPct val="150000"/>
              </a:lnSpc>
              <a:spcBef>
                <a:spcPts val="0"/>
              </a:spcBef>
              <a:buSzTx/>
              <a:buNone/>
            </a:pPr>
            <a:r>
              <a:rPr lang="en-US" sz="2000" b="1" dirty="0"/>
              <a:t>TD: </a:t>
            </a:r>
            <a:r>
              <a:rPr lang="en-US" sz="2000" dirty="0"/>
              <a:t>A practice used to systematically fade the use of prompts during instructional activities by using a brief delay between the initial instruction and any additional instructions or prompts.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2799830"/>
            <a:ext cx="10646664" cy="4240648"/>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9306508" y="5482353"/>
            <a:ext cx="3122762"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https://afirm.fpg.unc.edu/time-delay</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42540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Video Modeling (VM)</a:t>
            </a:r>
            <a:endParaRPr sz="3600" dirty="0">
              <a:latin typeface="+mj-lt"/>
            </a:endParaRPr>
          </a:p>
        </p:txBody>
      </p:sp>
      <p:sp>
        <p:nvSpPr>
          <p:cNvPr id="167" name="Text Placeholder 2"/>
          <p:cNvSpPr txBox="1">
            <a:spLocks noGrp="1"/>
          </p:cNvSpPr>
          <p:nvPr>
            <p:ph idx="4294967295"/>
          </p:nvPr>
        </p:nvSpPr>
        <p:spPr>
          <a:xfrm>
            <a:off x="381000" y="1132151"/>
            <a:ext cx="10515600" cy="3857625"/>
          </a:xfrm>
          <a:prstGeom prst="rect">
            <a:avLst/>
          </a:prstGeom>
        </p:spPr>
        <p:txBody>
          <a:bodyPr>
            <a:normAutofit/>
          </a:bodyPr>
          <a:lstStyle/>
          <a:p>
            <a:pPr marL="0" indent="0" defTabSz="457200">
              <a:lnSpc>
                <a:spcPct val="150000"/>
              </a:lnSpc>
              <a:spcBef>
                <a:spcPts val="0"/>
              </a:spcBef>
              <a:buSzTx/>
              <a:buNone/>
            </a:pPr>
            <a:r>
              <a:rPr lang="en-US" sz="2000" b="1" dirty="0"/>
              <a:t>VM: </a:t>
            </a:r>
            <a:r>
              <a:rPr lang="en-US" sz="2000" dirty="0"/>
              <a:t>A video-recorded demonstration of the targeted behavior or skill shown to the learner to assist learning in or engaging in a desired behavior or skill.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908614" y="2862163"/>
            <a:ext cx="10646664" cy="4282070"/>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950118" y="5497851"/>
            <a:ext cx="354114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https://afirm.fpg.unc.edu/video-modeling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36123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latin typeface="+mj-lt"/>
              </a:rPr>
              <a:t>Visual Supports (VS)</a:t>
            </a:r>
            <a:endParaRPr sz="3600" dirty="0">
              <a:latin typeface="+mj-lt"/>
            </a:endParaRPr>
          </a:p>
        </p:txBody>
      </p:sp>
      <p:sp>
        <p:nvSpPr>
          <p:cNvPr id="167" name="Text Placeholder 2"/>
          <p:cNvSpPr txBox="1">
            <a:spLocks noGrp="1"/>
          </p:cNvSpPr>
          <p:nvPr>
            <p:ph idx="4294967295"/>
          </p:nvPr>
        </p:nvSpPr>
        <p:spPr>
          <a:xfrm>
            <a:off x="550810" y="1282161"/>
            <a:ext cx="10515600" cy="3857625"/>
          </a:xfrm>
          <a:prstGeom prst="rect">
            <a:avLst/>
          </a:prstGeom>
        </p:spPr>
        <p:txBody>
          <a:bodyPr>
            <a:normAutofit/>
          </a:bodyPr>
          <a:lstStyle/>
          <a:p>
            <a:pPr marL="0" indent="0" defTabSz="457200">
              <a:lnSpc>
                <a:spcPct val="150000"/>
              </a:lnSpc>
              <a:spcBef>
                <a:spcPts val="0"/>
              </a:spcBef>
              <a:buSzTx/>
              <a:buNone/>
            </a:pPr>
            <a:r>
              <a:rPr lang="en-US" sz="2000" b="1" dirty="0"/>
              <a:t>VS: </a:t>
            </a:r>
            <a:r>
              <a:rPr lang="en-US" sz="2000" dirty="0"/>
              <a:t>A visual display that supports the learner engaging in a desired behavior or skills independent of additional prompts.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1125590" y="2919573"/>
            <a:ext cx="10646664" cy="604627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996619" y="5482353"/>
            <a:ext cx="354114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https://afirm.fpg.unc.edu/visual-supports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68673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1117592" y="344238"/>
            <a:ext cx="10058400" cy="1233489"/>
          </a:xfrm>
          <a:prstGeom prst="rect">
            <a:avLst/>
          </a:prstGeom>
        </p:spPr>
        <p:txBody>
          <a:bodyPr>
            <a:normAutofit/>
          </a:bodyPr>
          <a:lstStyle>
            <a:lvl1pPr>
              <a:defRPr sz="5400"/>
            </a:lvl1pPr>
          </a:lstStyle>
          <a:p>
            <a:pPr algn="ctr"/>
            <a:r>
              <a:rPr sz="3600" dirty="0">
                <a:latin typeface="+mj-lt"/>
              </a:rPr>
              <a:t>Additional Resources for Each EBP</a:t>
            </a:r>
          </a:p>
        </p:txBody>
      </p:sp>
      <p:sp>
        <p:nvSpPr>
          <p:cNvPr id="133" name="Text Placeholder 2"/>
          <p:cNvSpPr txBox="1">
            <a:spLocks noGrp="1"/>
          </p:cNvSpPr>
          <p:nvPr>
            <p:ph idx="4294967295"/>
          </p:nvPr>
        </p:nvSpPr>
        <p:spPr>
          <a:xfrm>
            <a:off x="352052" y="2817517"/>
            <a:ext cx="4969030" cy="4244975"/>
          </a:xfrm>
          <a:prstGeom prst="rect">
            <a:avLst/>
          </a:prstGeom>
        </p:spPr>
        <p:txBody>
          <a:bodyPr>
            <a:normAutofit/>
          </a:bodyPr>
          <a:lstStyle>
            <a:lvl1pPr marL="0" indent="0">
              <a:buSzTx/>
              <a:buNone/>
            </a:lvl1pPr>
          </a:lstStyle>
          <a:p>
            <a:pPr>
              <a:lnSpc>
                <a:spcPct val="150000"/>
              </a:lnSpc>
            </a:pPr>
            <a:r>
              <a:rPr lang="en-US" sz="2000" dirty="0"/>
              <a:t>A</a:t>
            </a:r>
            <a:r>
              <a:rPr sz="2000" dirty="0"/>
              <a:t>dditional resources for each EBP can be found within the AFIRM modules.</a:t>
            </a:r>
            <a:r>
              <a:rPr lang="en-US" sz="2000" dirty="0"/>
              <a:t> </a:t>
            </a:r>
            <a:endParaRPr sz="2000" dirty="0"/>
          </a:p>
        </p:txBody>
      </p:sp>
      <p:grpSp>
        <p:nvGrpSpPr>
          <p:cNvPr id="2" name="Group 1" descr="Screenshot from the AFIRM website showing how to navigate to PP Resources and Tools from the left navigation bar. ">
            <a:extLst>
              <a:ext uri="{FF2B5EF4-FFF2-40B4-BE49-F238E27FC236}">
                <a16:creationId xmlns:a16="http://schemas.microsoft.com/office/drawing/2014/main" id="{2BB389D4-AA63-489A-BAE9-7AF17DE4164D}"/>
              </a:ext>
            </a:extLst>
          </p:cNvPr>
          <p:cNvGrpSpPr/>
          <p:nvPr/>
        </p:nvGrpSpPr>
        <p:grpSpPr>
          <a:xfrm>
            <a:off x="5296620" y="1397479"/>
            <a:ext cx="6085760" cy="4003359"/>
            <a:chOff x="4467904" y="1345168"/>
            <a:chExt cx="6989891" cy="4244210"/>
          </a:xfrm>
        </p:grpSpPr>
        <p:pic>
          <p:nvPicPr>
            <p:cNvPr id="135" name="Screen Shot 2021-02-26 at 8.30.12 PM.png" descr="Screen Shot 2021-02-26 at 8.30.12 PM.png"/>
            <p:cNvPicPr>
              <a:picLocks noChangeAspect="1"/>
            </p:cNvPicPr>
            <p:nvPr/>
          </p:nvPicPr>
          <p:blipFill>
            <a:blip r:embed="rId4"/>
            <a:srcRect l="19260" t="10287"/>
            <a:stretch>
              <a:fillRect/>
            </a:stretch>
          </p:blipFill>
          <p:spPr>
            <a:xfrm>
              <a:off x="5346301" y="1345168"/>
              <a:ext cx="6111494" cy="4244210"/>
            </a:xfrm>
            <a:prstGeom prst="rect">
              <a:avLst/>
            </a:prstGeom>
            <a:ln w="12700">
              <a:solidFill>
                <a:schemeClr val="tx1"/>
              </a:solidFill>
              <a:miter lim="400000"/>
            </a:ln>
          </p:spPr>
        </p:pic>
        <p:sp>
          <p:nvSpPr>
            <p:cNvPr id="136" name="Arrow"/>
            <p:cNvSpPr/>
            <p:nvPr/>
          </p:nvSpPr>
          <p:spPr>
            <a:xfrm>
              <a:off x="4467904" y="3297022"/>
              <a:ext cx="976478" cy="508925"/>
            </a:xfrm>
            <a:prstGeom prst="rightArrow">
              <a:avLst>
                <a:gd name="adj1" fmla="val 32000"/>
                <a:gd name="adj2" fmla="val 88627"/>
              </a:avLst>
            </a:prstGeom>
            <a:gradFill>
              <a:gsLst>
                <a:gs pos="0">
                  <a:srgbClr val="499CE7"/>
                </a:gs>
                <a:gs pos="100000">
                  <a:schemeClr val="accent5">
                    <a:hueOff val="329330"/>
                    <a:satOff val="40776"/>
                    <a:lumOff val="24655"/>
                  </a:schemeClr>
                </a:gs>
              </a:gsLst>
              <a:lin ang="16200000"/>
            </a:gradFill>
            <a:ln>
              <a:solidFill>
                <a:schemeClr val="tx1"/>
              </a:solidFill>
            </a:ln>
            <a:effectLst>
              <a:outerShdw blurRad="38100" dist="23000" dir="5400000" rotWithShape="0">
                <a:srgbClr val="000000">
                  <a:alpha val="35000"/>
                </a:srgbClr>
              </a:outerShdw>
            </a:effectLst>
          </p:spPr>
          <p:txBody>
            <a:bodyPr lIns="45718" tIns="45718" rIns="45718" bIns="45718" anchor="ctr"/>
            <a:lstStyle/>
            <a:p>
              <a:pPr>
                <a:defRPr>
                  <a:solidFill>
                    <a:srgbClr val="FFFFFF"/>
                  </a:solidFill>
                </a:defRPr>
              </a:pPr>
              <a:endParaRPr/>
            </a:p>
          </p:txBody>
        </p:sp>
        <p:sp>
          <p:nvSpPr>
            <p:cNvPr id="137" name="Arrow"/>
            <p:cNvSpPr/>
            <p:nvPr/>
          </p:nvSpPr>
          <p:spPr>
            <a:xfrm rot="5461992">
              <a:off x="8020583" y="3328347"/>
              <a:ext cx="762930" cy="445601"/>
            </a:xfrm>
            <a:prstGeom prst="rightArrow">
              <a:avLst>
                <a:gd name="adj1" fmla="val 32000"/>
                <a:gd name="adj2" fmla="val 88627"/>
              </a:avLst>
            </a:prstGeom>
            <a:gradFill>
              <a:gsLst>
                <a:gs pos="0">
                  <a:srgbClr val="499CE7"/>
                </a:gs>
                <a:gs pos="100000">
                  <a:schemeClr val="accent5">
                    <a:hueOff val="329330"/>
                    <a:satOff val="40776"/>
                    <a:lumOff val="24655"/>
                  </a:schemeClr>
                </a:gs>
              </a:gsLst>
              <a:lin ang="16200000"/>
            </a:gradFill>
            <a:ln>
              <a:solidFill>
                <a:schemeClr val="tx1"/>
              </a:solidFill>
            </a:ln>
            <a:effectLst>
              <a:outerShdw blurRad="38100" dist="23000" dir="5400000" rotWithShape="0">
                <a:srgbClr val="000000">
                  <a:alpha val="35000"/>
                </a:srgbClr>
              </a:outerShdw>
            </a:effectLst>
          </p:spPr>
          <p:txBody>
            <a:bodyPr lIns="45718" tIns="45718" rIns="45718" bIns="45718" anchor="ctr"/>
            <a:lstStyle/>
            <a:p>
              <a:pPr>
                <a:defRPr>
                  <a:solidFill>
                    <a:srgbClr val="FFFFFF"/>
                  </a:solidFill>
                </a:defRPr>
              </a:pPr>
              <a:endParaRPr/>
            </a:p>
          </p:txBody>
        </p:sp>
      </p:grpSp>
      <p:sp>
        <p:nvSpPr>
          <p:cNvPr id="134" name="https://ncaep.fpg.unc.edu/sites/ncaep.fpg.unc.edu/files/imce/documents/NCAEP%20Report%20-%20Table%203.1%20-%20EBP%20list.pdf"/>
          <p:cNvSpPr txBox="1"/>
          <p:nvPr/>
        </p:nvSpPr>
        <p:spPr>
          <a:xfrm>
            <a:off x="1995179" y="5499896"/>
            <a:ext cx="11310600"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r>
              <a:rPr dirty="0">
                <a:latin typeface="Calibri" panose="020F0502020204030204" pitchFamily="34" charset="0"/>
                <a:cs typeface="Calibri" panose="020F0502020204030204" pitchFamily="34" charset="0"/>
                <a:hlinkClick r:id="rId5"/>
              </a:rPr>
              <a:t>https://ncaep.fpg.unc.edu/sites/ncaep.fpg.unc.edu/files/imce/documents/NCAEP%20Report%20-%20Table%203.1%20-%20EBP%20list.pdf</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Title 1"/>
          <p:cNvSpPr txBox="1">
            <a:spLocks noGrp="1"/>
          </p:cNvSpPr>
          <p:nvPr>
            <p:ph type="title"/>
          </p:nvPr>
        </p:nvSpPr>
        <p:spPr>
          <a:xfrm>
            <a:off x="1314774" y="206644"/>
            <a:ext cx="10058400" cy="1233489"/>
          </a:xfrm>
          <a:prstGeom prst="rect">
            <a:avLst/>
          </a:prstGeom>
        </p:spPr>
        <p:txBody>
          <a:bodyPr>
            <a:normAutofit/>
          </a:bodyPr>
          <a:lstStyle>
            <a:lvl1pPr>
              <a:defRPr sz="5400"/>
            </a:lvl1pPr>
          </a:lstStyle>
          <a:p>
            <a:pPr algn="ctr"/>
            <a:r>
              <a:rPr lang="en-US" sz="3600" dirty="0">
                <a:latin typeface="+mj-lt"/>
              </a:rPr>
              <a:t>Additional </a:t>
            </a:r>
            <a:r>
              <a:rPr sz="3600" dirty="0">
                <a:latin typeface="+mj-lt"/>
              </a:rPr>
              <a:t>EBP Resources</a:t>
            </a:r>
          </a:p>
        </p:txBody>
      </p:sp>
      <p:sp>
        <p:nvSpPr>
          <p:cNvPr id="2" name="Content Placeholder 1">
            <a:extLst>
              <a:ext uri="{FF2B5EF4-FFF2-40B4-BE49-F238E27FC236}">
                <a16:creationId xmlns:a16="http://schemas.microsoft.com/office/drawing/2014/main" id="{02288B0B-48B9-44AE-81A0-5526E5EAD1AB}"/>
              </a:ext>
            </a:extLst>
          </p:cNvPr>
          <p:cNvSpPr>
            <a:spLocks noGrp="1"/>
          </p:cNvSpPr>
          <p:nvPr>
            <p:ph idx="4294967295"/>
          </p:nvPr>
        </p:nvSpPr>
        <p:spPr>
          <a:xfrm>
            <a:off x="867932" y="1362643"/>
            <a:ext cx="11014075" cy="4351338"/>
          </a:xfrm>
          <a:prstGeom prst="rect">
            <a:avLst/>
          </a:prstGeom>
        </p:spPr>
        <p:txBody>
          <a:bodyPr>
            <a:normAutofit/>
          </a:bodyPr>
          <a:lstStyle/>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3"/>
              </a:rPr>
              <a:t>AFIRM Modules</a:t>
            </a:r>
            <a:endParaRPr lang="en-US" sz="2000" dirty="0">
              <a:hlinkClick r:id="rId4"/>
            </a:endParaRPr>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4"/>
              </a:rPr>
              <a:t>National Professional Development Center on Autism Spectrum Disorder</a:t>
            </a:r>
            <a:r>
              <a:rPr lang="en-US" sz="2000" dirty="0"/>
              <a:t> (NPDC)</a:t>
            </a:r>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5"/>
              </a:rPr>
              <a:t>IRIS Module on EBPs</a:t>
            </a:r>
            <a:endParaRPr lang="en-US" sz="2000" dirty="0"/>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6"/>
              </a:rPr>
              <a:t>Council on Exceptional Children: Division on Autism and Developmental Disabilities: Teacher’s Corner</a:t>
            </a:r>
            <a:endParaRPr lang="en-US" sz="2000" dirty="0"/>
          </a:p>
          <a:p>
            <a:pPr indent="106045" defTabSz="850391">
              <a:lnSpc>
                <a:spcPct val="90000"/>
              </a:lnSpc>
              <a:spcBef>
                <a:spcPts val="900"/>
              </a:spcBef>
              <a:defRPr sz="1600">
                <a:latin typeface="Calibri"/>
                <a:ea typeface="Calibri"/>
                <a:cs typeface="Calibri"/>
                <a:sym typeface="Calibri"/>
              </a:defRPr>
            </a:pPr>
            <a:endParaRPr lang="en-US" sz="2000" u="sng" dirty="0">
              <a:solidFill>
                <a:srgbClr val="0000FF"/>
              </a:solidFill>
              <a:uFill>
                <a:solidFill>
                  <a:srgbClr val="0000FF"/>
                </a:solidFill>
              </a:uFill>
              <a:hlinkClick r:id="rId7"/>
            </a:endParaRPr>
          </a:p>
          <a:p>
            <a:pPr indent="0" defTabSz="850391">
              <a:lnSpc>
                <a:spcPct val="90000"/>
              </a:lnSpc>
              <a:spcBef>
                <a:spcPts val="900"/>
              </a:spcBef>
              <a:buNone/>
              <a:defRPr sz="1500">
                <a:latin typeface="Calibri"/>
                <a:ea typeface="Calibri"/>
                <a:cs typeface="Calibri"/>
                <a:sym typeface="Calibri"/>
              </a:defRPr>
            </a:pPr>
            <a:endParaRPr lang="en-US" sz="1800" dirty="0"/>
          </a:p>
          <a:p>
            <a:pPr marL="850264" lvl="1" indent="-318769" defTabSz="850391">
              <a:lnSpc>
                <a:spcPct val="90000"/>
              </a:lnSpc>
              <a:spcBef>
                <a:spcPts val="400"/>
              </a:spcBef>
              <a:buClr>
                <a:srgbClr val="000000"/>
              </a:buClr>
              <a:buSzPts val="2600"/>
              <a:buFont typeface="Arial"/>
              <a:buChar char="•"/>
              <a:defRPr sz="2600">
                <a:latin typeface="Calibri"/>
                <a:ea typeface="Calibri"/>
                <a:cs typeface="Calibri"/>
                <a:sym typeface="Calibri"/>
              </a:defRPr>
            </a:pPr>
            <a:endParaRPr lang="en-US" sz="1800" dirty="0"/>
          </a:p>
          <a:p>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2CCD6-549B-4650-8CFC-C15241D21DAD}"/>
              </a:ext>
            </a:extLst>
          </p:cNvPr>
          <p:cNvSpPr>
            <a:spLocks noGrp="1"/>
          </p:cNvSpPr>
          <p:nvPr>
            <p:ph type="title"/>
          </p:nvPr>
        </p:nvSpPr>
        <p:spPr>
          <a:xfrm>
            <a:off x="1066800" y="423621"/>
            <a:ext cx="10058400" cy="1233489"/>
          </a:xfrm>
        </p:spPr>
        <p:txBody>
          <a:bodyPr/>
          <a:lstStyle/>
          <a:p>
            <a:pPr algn="ctr"/>
            <a:r>
              <a:rPr lang="en-US" dirty="0">
                <a:latin typeface="+mj-lt"/>
              </a:rPr>
              <a:t>EBP and Autism Spectrum Disorder</a:t>
            </a:r>
          </a:p>
        </p:txBody>
      </p:sp>
      <p:sp>
        <p:nvSpPr>
          <p:cNvPr id="2" name="Content Placeholder 1">
            <a:extLst>
              <a:ext uri="{FF2B5EF4-FFF2-40B4-BE49-F238E27FC236}">
                <a16:creationId xmlns:a16="http://schemas.microsoft.com/office/drawing/2014/main" id="{60A3FE2C-3D86-42F7-A3AD-343E1197700F}"/>
              </a:ext>
            </a:extLst>
          </p:cNvPr>
          <p:cNvSpPr>
            <a:spLocks noGrp="1"/>
          </p:cNvSpPr>
          <p:nvPr>
            <p:ph idx="4294967295"/>
          </p:nvPr>
        </p:nvSpPr>
        <p:spPr>
          <a:xfrm>
            <a:off x="609600" y="1437342"/>
            <a:ext cx="10515600" cy="4351338"/>
          </a:xfrm>
          <a:prstGeom prst="rect">
            <a:avLst/>
          </a:prstGeom>
        </p:spPr>
        <p:txBody>
          <a:bodyPr/>
          <a:lstStyle/>
          <a:p>
            <a:pPr>
              <a:lnSpc>
                <a:spcPct val="150000"/>
              </a:lnSpc>
              <a:spcBef>
                <a:spcPts val="0"/>
              </a:spcBef>
              <a:spcAft>
                <a:spcPts val="1200"/>
              </a:spcAft>
              <a:buSzPct val="125000"/>
            </a:pPr>
            <a:r>
              <a:rPr lang="en-US" sz="2000" dirty="0"/>
              <a:t>EBPs are identified by each age group and each learning domain</a:t>
            </a:r>
          </a:p>
          <a:p>
            <a:pPr>
              <a:lnSpc>
                <a:spcPct val="150000"/>
              </a:lnSpc>
              <a:spcBef>
                <a:spcPts val="0"/>
              </a:spcBef>
              <a:spcAft>
                <a:spcPts val="1200"/>
              </a:spcAft>
              <a:buSzPct val="125000"/>
            </a:pPr>
            <a:r>
              <a:rPr lang="en-US" sz="2000" dirty="0"/>
              <a:t>28 identified evidence-based practices</a:t>
            </a:r>
          </a:p>
          <a:p>
            <a:pPr>
              <a:lnSpc>
                <a:spcPct val="150000"/>
              </a:lnSpc>
              <a:spcBef>
                <a:spcPts val="0"/>
              </a:spcBef>
              <a:spcAft>
                <a:spcPts val="1200"/>
              </a:spcAft>
              <a:buSzPct val="125000"/>
            </a:pPr>
            <a:r>
              <a:rPr lang="en-US" sz="2000" dirty="0"/>
              <a:t>27 identified for infants and children ages 0-5</a:t>
            </a:r>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51319328-444D-4B6A-AB29-50A4C6443F2C}"/>
              </a:ext>
            </a:extLst>
          </p:cNvPr>
          <p:cNvSpPr txBox="1"/>
          <p:nvPr/>
        </p:nvSpPr>
        <p:spPr>
          <a:xfrm>
            <a:off x="7788428" y="5420658"/>
            <a:ext cx="4769428" cy="5232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3"/>
              </a:rPr>
              <a:t>https://autismpdc.fpg.unc.edu/evidence-based-practices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587840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a:xfrm>
            <a:off x="880820" y="160150"/>
            <a:ext cx="10058400" cy="1233489"/>
          </a:xfrm>
        </p:spPr>
        <p:txBody>
          <a:bodyPr/>
          <a:lstStyle/>
          <a:p>
            <a:pPr algn="ctr"/>
            <a:r>
              <a:rPr lang="en-US" dirty="0">
                <a:latin typeface="+mj-lt"/>
              </a:rPr>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4294967295"/>
          </p:nvPr>
        </p:nvSpPr>
        <p:spPr>
          <a:xfrm>
            <a:off x="1100379" y="1393639"/>
            <a:ext cx="10515600" cy="4351338"/>
          </a:xfrm>
          <a:prstGeom prst="rect">
            <a:avLst/>
          </a:prstGeom>
        </p:spPr>
        <p:txBody>
          <a:bodyPr/>
          <a:lstStyle/>
          <a:p>
            <a:pPr marL="0" indent="0">
              <a:lnSpc>
                <a:spcPct val="150000"/>
              </a:lnSpc>
              <a:buNone/>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t>
            </a:r>
            <a:r>
              <a:rPr lang="en-US"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UConn Health</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03053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D0A7D-03EC-42D5-B7FE-3FB11F2ADBDE}"/>
              </a:ext>
            </a:extLst>
          </p:cNvPr>
          <p:cNvSpPr>
            <a:spLocks noGrp="1"/>
          </p:cNvSpPr>
          <p:nvPr>
            <p:ph type="title"/>
          </p:nvPr>
        </p:nvSpPr>
        <p:spPr>
          <a:xfrm>
            <a:off x="1066800" y="408123"/>
            <a:ext cx="10058400" cy="1233489"/>
          </a:xfrm>
        </p:spPr>
        <p:txBody>
          <a:bodyPr/>
          <a:lstStyle/>
          <a:p>
            <a:pPr algn="ctr"/>
            <a:r>
              <a:rPr lang="en-US" dirty="0">
                <a:latin typeface="+mj-lt"/>
              </a:rPr>
              <a:t>Current EBP in ASD</a:t>
            </a:r>
          </a:p>
        </p:txBody>
      </p:sp>
      <p:sp>
        <p:nvSpPr>
          <p:cNvPr id="5" name="Content Placeholder 4">
            <a:extLst>
              <a:ext uri="{FF2B5EF4-FFF2-40B4-BE49-F238E27FC236}">
                <a16:creationId xmlns:a16="http://schemas.microsoft.com/office/drawing/2014/main" id="{0AE6756D-9585-42E2-9F64-3FCF1B03CDB3}"/>
              </a:ext>
            </a:extLst>
          </p:cNvPr>
          <p:cNvSpPr>
            <a:spLocks noGrp="1"/>
          </p:cNvSpPr>
          <p:nvPr>
            <p:ph idx="4294967295"/>
          </p:nvPr>
        </p:nvSpPr>
        <p:spPr>
          <a:xfrm>
            <a:off x="838200" y="1253331"/>
            <a:ext cx="10515600" cy="4351338"/>
          </a:xfrm>
          <a:prstGeom prst="rect">
            <a:avLst/>
          </a:prstGeom>
        </p:spPr>
        <p:txBody>
          <a:bodyPr>
            <a:normAutofit/>
          </a:bodyPr>
          <a:lstStyle/>
          <a:p>
            <a:pPr marL="0" indent="0">
              <a:lnSpc>
                <a:spcPct val="150000"/>
              </a:lnSpc>
              <a:spcBef>
                <a:spcPts val="0"/>
              </a:spcBef>
              <a:buNone/>
            </a:pPr>
            <a:r>
              <a:rPr lang="en-US" sz="2000" dirty="0"/>
              <a:t>The next slide is a table from:</a:t>
            </a:r>
          </a:p>
          <a:p>
            <a:pPr marL="0" indent="0">
              <a:lnSpc>
                <a:spcPct val="150000"/>
              </a:lnSpc>
              <a:spcBef>
                <a:spcPts val="0"/>
              </a:spcBef>
              <a:buNone/>
            </a:pPr>
            <a:endParaRPr lang="en-US" sz="2000" dirty="0"/>
          </a:p>
          <a:p>
            <a:pPr marL="463550" indent="-463550">
              <a:lnSpc>
                <a:spcPct val="150000"/>
              </a:lnSpc>
              <a:spcBef>
                <a:spcPts val="0"/>
              </a:spcBef>
              <a:buNone/>
            </a:pPr>
            <a:r>
              <a:rPr lang="en-US" sz="2000" b="0" i="0" dirty="0">
                <a:effectLst/>
              </a:rPr>
              <a:t>Sam, A., Waters, V., Dees, R., &amp; AFIRM Team. (2022). Selecting an evidence-based </a:t>
            </a:r>
            <a:r>
              <a:rPr lang="en-US" sz="2000" dirty="0"/>
              <a:t>p</a:t>
            </a:r>
            <a:r>
              <a:rPr lang="en-US" sz="2000" b="0" i="0" dirty="0">
                <a:effectLst/>
              </a:rPr>
              <a:t>ractice. The University of North Carolina at Chapel Hill, Frank Porter Graham Child Development Institute, Autism Focused Intervention Modules and Resources. </a:t>
            </a:r>
            <a:r>
              <a:rPr lang="en-US" sz="2000" b="0" i="0" u="none" strike="noStrike" dirty="0">
                <a:solidFill>
                  <a:srgbClr val="0070C0"/>
                </a:solidFill>
                <a:effectLst/>
                <a:hlinkClick r:id="rId3">
                  <a:extLst>
                    <a:ext uri="{A12FA001-AC4F-418D-AE19-62706E023703}">
                      <ahyp:hlinkClr xmlns:ahyp="http://schemas.microsoft.com/office/drawing/2018/hyperlinkcolor" val="tx"/>
                    </a:ext>
                  </a:extLst>
                </a:hlinkClick>
              </a:rPr>
              <a:t>https://afirm.fpg.unc.edu/selecting-evidence-based-practice</a:t>
            </a:r>
            <a:endParaRPr lang="en-US" sz="2000" dirty="0">
              <a:solidFill>
                <a:srgbClr val="0070C0"/>
              </a:solidFill>
            </a:endParaRPr>
          </a:p>
        </p:txBody>
      </p:sp>
    </p:spTree>
    <p:custDataLst>
      <p:tags r:id="rId1"/>
    </p:custDataLst>
    <p:extLst>
      <p:ext uri="{BB962C8B-B14F-4D97-AF65-F5344CB8AC3E}">
        <p14:creationId xmlns:p14="http://schemas.microsoft.com/office/powerpoint/2010/main" val="102890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509DF7-F7B6-444A-9461-058122E5F525}"/>
              </a:ext>
            </a:extLst>
          </p:cNvPr>
          <p:cNvSpPr>
            <a:spLocks noGrp="1"/>
          </p:cNvSpPr>
          <p:nvPr>
            <p:ph type="title"/>
          </p:nvPr>
        </p:nvSpPr>
        <p:spPr/>
        <p:txBody>
          <a:bodyPr>
            <a:normAutofit/>
          </a:bodyPr>
          <a:lstStyle/>
          <a:p>
            <a:r>
              <a:rPr lang="en-US" sz="2900" dirty="0"/>
              <a:t>Current EBPs for working with individuals on the autism spectrum.</a:t>
            </a:r>
          </a:p>
        </p:txBody>
      </p:sp>
      <p:sp>
        <p:nvSpPr>
          <p:cNvPr id="7" name="TextBox 6">
            <a:extLst>
              <a:ext uri="{FF2B5EF4-FFF2-40B4-BE49-F238E27FC236}">
                <a16:creationId xmlns:a16="http://schemas.microsoft.com/office/drawing/2014/main" id="{64E42C55-C37B-468C-B18E-4D46174BECC3}"/>
              </a:ext>
            </a:extLst>
          </p:cNvPr>
          <p:cNvSpPr txBox="1"/>
          <p:nvPr/>
        </p:nvSpPr>
        <p:spPr>
          <a:xfrm>
            <a:off x="169601" y="5298018"/>
            <a:ext cx="4753263" cy="307777"/>
          </a:xfrm>
          <a:prstGeom prst="rect">
            <a:avLst/>
          </a:prstGeom>
          <a:noFill/>
        </p:spPr>
        <p:txBody>
          <a:bodyPr wrap="square" rtlCol="0">
            <a:spAutoFit/>
          </a:bodyPr>
          <a:lstStyle/>
          <a:p>
            <a:r>
              <a:rPr lang="en-US" dirty="0">
                <a:hlinkClick r:id="rId4"/>
              </a:rPr>
              <a:t>AFIRM Selecting an Evidence-Based Practice Packet (unc.edu)</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4D30263-78BA-C24B-5DEB-42E3EDA31993}"/>
              </a:ext>
            </a:extLst>
          </p:cNvPr>
          <p:cNvPicPr>
            <a:picLocks noChangeAspect="1"/>
          </p:cNvPicPr>
          <p:nvPr/>
        </p:nvPicPr>
        <p:blipFill>
          <a:blip r:embed="rId5"/>
          <a:stretch>
            <a:fillRect/>
          </a:stretch>
        </p:blipFill>
        <p:spPr>
          <a:xfrm>
            <a:off x="2078124" y="0"/>
            <a:ext cx="8035752" cy="5228924"/>
          </a:xfrm>
          <a:prstGeom prst="rect">
            <a:avLst/>
          </a:prstGeom>
        </p:spPr>
      </p:pic>
      <p:sp>
        <p:nvSpPr>
          <p:cNvPr id="3" name="TextBox 2">
            <a:extLst>
              <a:ext uri="{FF2B5EF4-FFF2-40B4-BE49-F238E27FC236}">
                <a16:creationId xmlns:a16="http://schemas.microsoft.com/office/drawing/2014/main" id="{E142BBE2-E86D-4777-08E6-7CB7D36C21F0}"/>
              </a:ext>
            </a:extLst>
          </p:cNvPr>
          <p:cNvSpPr txBox="1"/>
          <p:nvPr/>
        </p:nvSpPr>
        <p:spPr>
          <a:xfrm>
            <a:off x="7516677" y="5298018"/>
            <a:ext cx="5535153" cy="307777"/>
          </a:xfrm>
          <a:prstGeom prst="rect">
            <a:avLst/>
          </a:prstGeom>
          <a:noFill/>
        </p:spPr>
        <p:txBody>
          <a:bodyPr wrap="square" rtlCol="0">
            <a:spAutoFit/>
          </a:bodyPr>
          <a:lstStyle/>
          <a:p>
            <a:r>
              <a:rPr lang="en-US" dirty="0">
                <a:hlinkClick r:id="rId4"/>
              </a:rPr>
              <a:t>AFIRM Selecting an Evidence-Based Practice Packet (unc.edu)</a:t>
            </a:r>
            <a:endParaRPr lang="en-US"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326;ga591c9cd79_0_183"/>
          <p:cNvSpPr txBox="1">
            <a:spLocks noGrp="1"/>
          </p:cNvSpPr>
          <p:nvPr>
            <p:ph type="title"/>
          </p:nvPr>
        </p:nvSpPr>
        <p:spPr>
          <a:xfrm>
            <a:off x="838200" y="310140"/>
            <a:ext cx="10515600" cy="1325563"/>
          </a:xfrm>
          <a:prstGeom prst="rect">
            <a:avLst/>
          </a:prstGeom>
        </p:spPr>
        <p:txBody>
          <a:bodyPr/>
          <a:lstStyle/>
          <a:p>
            <a:pPr algn="ctr"/>
            <a:r>
              <a:rPr dirty="0">
                <a:latin typeface="+mj-lt"/>
              </a:rPr>
              <a:t>AFIRM Modules</a:t>
            </a:r>
          </a:p>
        </p:txBody>
      </p:sp>
      <p:sp>
        <p:nvSpPr>
          <p:cNvPr id="157" name="Google Shape;327;ga591c9cd79_0_183"/>
          <p:cNvSpPr txBox="1">
            <a:spLocks noGrp="1"/>
          </p:cNvSpPr>
          <p:nvPr>
            <p:ph idx="4294967295"/>
          </p:nvPr>
        </p:nvSpPr>
        <p:spPr>
          <a:xfrm>
            <a:off x="340963" y="972921"/>
            <a:ext cx="10515600" cy="4192588"/>
          </a:xfrm>
          <a:prstGeom prst="rect">
            <a:avLst/>
          </a:prstGeom>
        </p:spPr>
        <p:txBody>
          <a:bodyPr>
            <a:noAutofit/>
          </a:bodyPr>
          <a:lstStyle/>
          <a:p>
            <a:pPr marL="0" indent="0">
              <a:lnSpc>
                <a:spcPct val="150000"/>
              </a:lnSpc>
              <a:spcBef>
                <a:spcPts val="0"/>
              </a:spcBef>
              <a:buSzTx/>
              <a:buNone/>
            </a:pPr>
            <a:r>
              <a:rPr sz="2000" dirty="0"/>
              <a:t>The </a:t>
            </a:r>
            <a:r>
              <a:rPr lang="en-US" sz="2000" b="1" dirty="0"/>
              <a:t>National Professional Development Center on Autism Spectrum Disorder (NPDC) </a:t>
            </a:r>
            <a:r>
              <a:rPr sz="2000" dirty="0"/>
              <a:t>created online modules for 2</a:t>
            </a:r>
            <a:r>
              <a:rPr lang="en-US" sz="2000" dirty="0"/>
              <a:t>8</a:t>
            </a:r>
            <a:r>
              <a:rPr sz="2000" dirty="0"/>
              <a:t> of the evidence-based practices (EBPs). The modules are called</a:t>
            </a:r>
            <a:r>
              <a:rPr lang="en-US" sz="2000" dirty="0"/>
              <a:t> </a:t>
            </a:r>
            <a:r>
              <a:rPr sz="2000" u="sng" dirty="0">
                <a:solidFill>
                  <a:srgbClr val="5070A7"/>
                </a:solidFill>
                <a:uFill>
                  <a:solidFill>
                    <a:srgbClr val="5070A7"/>
                  </a:solidFill>
                </a:uFill>
                <a:hlinkClick r:id="rId4"/>
              </a:rPr>
              <a:t>Autism Focused Intervention Resources and Modules (AFIRM)</a:t>
            </a:r>
            <a:r>
              <a:rPr sz="2000" dirty="0"/>
              <a:t>. </a:t>
            </a:r>
            <a:endParaRPr lang="en-US" sz="2000" dirty="0"/>
          </a:p>
          <a:p>
            <a:pPr marL="0" indent="0">
              <a:lnSpc>
                <a:spcPct val="150000"/>
              </a:lnSpc>
              <a:spcBef>
                <a:spcPts val="0"/>
              </a:spcBef>
              <a:buSzTx/>
              <a:buNone/>
            </a:pPr>
            <a:endParaRPr lang="en-US" sz="2000" dirty="0"/>
          </a:p>
          <a:p>
            <a:pPr marL="0" indent="0">
              <a:lnSpc>
                <a:spcPct val="150000"/>
              </a:lnSpc>
              <a:spcBef>
                <a:spcPts val="0"/>
              </a:spcBef>
              <a:buSzTx/>
              <a:buNone/>
            </a:pPr>
            <a:r>
              <a:rPr sz="2000" dirty="0"/>
              <a:t>AFIRM Modules are designed to help practitioners learn the step-by-step process of planning for </a:t>
            </a:r>
            <a:r>
              <a:rPr lang="en-US" sz="2000" dirty="0"/>
              <a:t>using and</a:t>
            </a:r>
            <a:r>
              <a:rPr sz="2000" dirty="0"/>
              <a:t> monitoring an EBP with learners with ASD from birth through age 22. </a:t>
            </a:r>
            <a:endParaRPr lang="en-US" sz="2000" dirty="0"/>
          </a:p>
          <a:p>
            <a:pPr marL="0" indent="0">
              <a:lnSpc>
                <a:spcPct val="150000"/>
              </a:lnSpc>
              <a:spcBef>
                <a:spcPts val="0"/>
              </a:spcBef>
              <a:buSzTx/>
              <a:buNone/>
            </a:pPr>
            <a:endParaRPr lang="en-US" sz="2000" dirty="0"/>
          </a:p>
          <a:p>
            <a:pPr marL="0" indent="0">
              <a:lnSpc>
                <a:spcPct val="150000"/>
              </a:lnSpc>
              <a:spcBef>
                <a:spcPts val="0"/>
              </a:spcBef>
              <a:buSzTx/>
              <a:buNone/>
            </a:pPr>
            <a:r>
              <a:rPr sz="2000" dirty="0"/>
              <a:t>Supplemental materials and handouts are available for download</a:t>
            </a:r>
            <a:r>
              <a:rPr lang="en-US" sz="2000" dirty="0"/>
              <a:t>:</a:t>
            </a:r>
            <a:endParaRPr sz="2000" dirty="0"/>
          </a:p>
          <a:p>
            <a:pPr>
              <a:lnSpc>
                <a:spcPct val="150000"/>
              </a:lnSpc>
              <a:spcBef>
                <a:spcPts val="0"/>
              </a:spcBef>
            </a:pPr>
            <a:r>
              <a:rPr sz="2000" dirty="0"/>
              <a:t>Free learning modules</a:t>
            </a:r>
          </a:p>
          <a:p>
            <a:pPr>
              <a:lnSpc>
                <a:spcPct val="150000"/>
              </a:lnSpc>
              <a:spcBef>
                <a:spcPts val="0"/>
              </a:spcBef>
            </a:pPr>
            <a:r>
              <a:rPr sz="2000" dirty="0"/>
              <a:t>CE Units available</a:t>
            </a:r>
          </a:p>
        </p:txBody>
      </p:sp>
      <p:sp>
        <p:nvSpPr>
          <p:cNvPr id="158" name="Google Shape;328;ga591c9cd79_0_183"/>
          <p:cNvSpPr txBox="1"/>
          <p:nvPr/>
        </p:nvSpPr>
        <p:spPr>
          <a:xfrm>
            <a:off x="10117575" y="5420392"/>
            <a:ext cx="2912309" cy="400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spAutoFit/>
          </a:bodyPr>
          <a:lstStyle>
            <a:lvl1pPr>
              <a:spcBef>
                <a:spcPts val="600"/>
              </a:spcBef>
            </a:lvl1pPr>
          </a:lstStyle>
          <a:p>
            <a:r>
              <a:rPr lang="en-US" dirty="0">
                <a:latin typeface="Calibri" panose="020F0502020204030204" pitchFamily="34" charset="0"/>
                <a:cs typeface="Calibri" panose="020F0502020204030204" pitchFamily="34" charset="0"/>
                <a:hlinkClick r:id="rId4"/>
              </a:rPr>
              <a:t>http://afirm.fpg.unc.edu/</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sz="3600" dirty="0">
                <a:latin typeface="+mj-lt"/>
              </a:rPr>
              <a:t>Antecedent-Based Intervention (ABI)</a:t>
            </a:r>
          </a:p>
        </p:txBody>
      </p:sp>
      <p:sp>
        <p:nvSpPr>
          <p:cNvPr id="167" name="Text Placeholder 2"/>
          <p:cNvSpPr txBox="1">
            <a:spLocks noGrp="1"/>
          </p:cNvSpPr>
          <p:nvPr>
            <p:ph idx="4294967295"/>
          </p:nvPr>
        </p:nvSpPr>
        <p:spPr>
          <a:xfrm>
            <a:off x="371958" y="1063091"/>
            <a:ext cx="10515600" cy="3857625"/>
          </a:xfrm>
          <a:prstGeom prst="rect">
            <a:avLst/>
          </a:prstGeom>
        </p:spPr>
        <p:txBody>
          <a:bodyPr>
            <a:normAutofit/>
          </a:bodyPr>
          <a:lstStyle/>
          <a:p>
            <a:pPr marL="0" indent="0" defTabSz="813816">
              <a:lnSpc>
                <a:spcPct val="150000"/>
              </a:lnSpc>
              <a:spcBef>
                <a:spcPts val="0"/>
              </a:spcBef>
              <a:buSzTx/>
              <a:buNone/>
              <a:defRPr sz="2400"/>
            </a:pPr>
            <a:r>
              <a:rPr lang="en-US" sz="2000" b="1" dirty="0"/>
              <a:t>ABI: </a:t>
            </a:r>
            <a:r>
              <a:rPr sz="2000" dirty="0"/>
              <a:t>Arrangement of events or circumstances that precede an activity or</a:t>
            </a:r>
            <a:r>
              <a:rPr lang="en-US" sz="2000" dirty="0"/>
              <a:t> </a:t>
            </a:r>
            <a:r>
              <a:rPr sz="2000" dirty="0"/>
              <a:t>demand in order to increase the occurrence of a behavior or lead to the reduction of the challenging/interfering behaviors.</a:t>
            </a:r>
            <a:endParaRPr lang="en-US" sz="2000" dirty="0"/>
          </a:p>
          <a:p>
            <a:pPr marL="0" indent="0" defTabSz="813816">
              <a:lnSpc>
                <a:spcPct val="150000"/>
              </a:lnSpc>
              <a:spcBef>
                <a:spcPts val="0"/>
              </a:spcBef>
              <a:buSzTx/>
              <a:buNone/>
              <a:defRPr sz="2400"/>
            </a:pPr>
            <a:r>
              <a:rPr lang="en-US" sz="2000" dirty="0"/>
              <a:t>EBP in the following domains/instructional outcomes:</a:t>
            </a:r>
            <a:endParaRPr sz="2000" dirty="0"/>
          </a:p>
        </p:txBody>
      </p:sp>
      <p:sp>
        <p:nvSpPr>
          <p:cNvPr id="2" name="TextBox 1">
            <a:extLst>
              <a:ext uri="{FF2B5EF4-FFF2-40B4-BE49-F238E27FC236}">
                <a16:creationId xmlns:a16="http://schemas.microsoft.com/office/drawing/2014/main" id="{C1048425-77EB-4250-BB8A-DBA5A392B5DC}"/>
              </a:ext>
            </a:extLst>
          </p:cNvPr>
          <p:cNvSpPr txBox="1"/>
          <p:nvPr/>
        </p:nvSpPr>
        <p:spPr>
          <a:xfrm>
            <a:off x="1627909" y="3210408"/>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68" name="https://ncaep.fpg.unc.edu/sites/ncaep.fpg.unc.edu/files/imce/documents/NCAEP%20Report%20-%20Table%203.1%20-%20EBP%20list.pdf"/>
          <p:cNvSpPr txBox="1"/>
          <p:nvPr/>
        </p:nvSpPr>
        <p:spPr>
          <a:xfrm>
            <a:off x="7800937" y="5379967"/>
            <a:ext cx="4317845"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latin typeface="Calibri" panose="020F0502020204030204" pitchFamily="34" charset="0"/>
                <a:cs typeface="Calibri" panose="020F0502020204030204" pitchFamily="34" charset="0"/>
                <a:hlinkClick r:id="rId4"/>
              </a:rPr>
              <a:t>https://afirm.fpg.unc.edu/antecedent-based-intervention</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C3DFA-E4C6-9343-944D-11E632FBF86E}"/>
              </a:ext>
            </a:extLst>
          </p:cNvPr>
          <p:cNvSpPr>
            <a:spLocks noGrp="1"/>
          </p:cNvSpPr>
          <p:nvPr>
            <p:ph type="title"/>
          </p:nvPr>
        </p:nvSpPr>
        <p:spPr>
          <a:xfrm>
            <a:off x="1066800" y="206645"/>
            <a:ext cx="10058400" cy="1233489"/>
          </a:xfrm>
        </p:spPr>
        <p:txBody>
          <a:bodyPr/>
          <a:lstStyle/>
          <a:p>
            <a:pPr algn="ctr"/>
            <a:r>
              <a:rPr lang="en-US" dirty="0">
                <a:latin typeface="+mj-lt"/>
              </a:rPr>
              <a:t>Activity </a:t>
            </a:r>
          </a:p>
        </p:txBody>
      </p:sp>
      <p:sp>
        <p:nvSpPr>
          <p:cNvPr id="2" name="Content Placeholder 1">
            <a:extLst>
              <a:ext uri="{FF2B5EF4-FFF2-40B4-BE49-F238E27FC236}">
                <a16:creationId xmlns:a16="http://schemas.microsoft.com/office/drawing/2014/main" id="{69FB3C2A-D6C3-AEC0-8B02-758500626724}"/>
              </a:ext>
            </a:extLst>
          </p:cNvPr>
          <p:cNvSpPr>
            <a:spLocks noGrp="1"/>
          </p:cNvSpPr>
          <p:nvPr>
            <p:ph idx="4294967295"/>
          </p:nvPr>
        </p:nvSpPr>
        <p:spPr>
          <a:xfrm>
            <a:off x="495946" y="1171290"/>
            <a:ext cx="10515600" cy="4351338"/>
          </a:xfrm>
          <a:prstGeom prst="rect">
            <a:avLst/>
          </a:prstGeom>
        </p:spPr>
        <p:txBody>
          <a:bodyPr>
            <a:noAutofit/>
          </a:bodyPr>
          <a:lstStyle/>
          <a:p>
            <a:pPr lvl="0"/>
            <a:r>
              <a:rPr lang="en-US" sz="2000" dirty="0"/>
              <a:t>Facilitator prepares an activity/visual that is meant to engage, offer choices and/or set the expectation for the activity.  The following are sample items or activities:</a:t>
            </a:r>
          </a:p>
          <a:p>
            <a:pPr marL="0" lvl="0" indent="0">
              <a:buNone/>
            </a:pPr>
            <a:endParaRPr lang="en-US" sz="2400" dirty="0"/>
          </a:p>
          <a:p>
            <a:pPr lvl="1">
              <a:buFont typeface="Calibri" panose="020F0502020204030204" pitchFamily="34" charset="0"/>
              <a:buChar char="₋"/>
            </a:pPr>
            <a:r>
              <a:rPr lang="en-US" sz="1800" dirty="0"/>
              <a:t>Facilitator provides written agendas on tables for participants to follow.</a:t>
            </a:r>
          </a:p>
          <a:p>
            <a:pPr lvl="1">
              <a:buFont typeface="Calibri" panose="020F0502020204030204" pitchFamily="34" charset="0"/>
              <a:buChar char="₋"/>
            </a:pPr>
            <a:r>
              <a:rPr lang="en-US" sz="1800" dirty="0"/>
              <a:t>Facilitator provides a large visual schedule that includes pictures and words for the schedule of the day/meeting/etc.  A large arrow points to the current activity and is moved at transition points.</a:t>
            </a:r>
          </a:p>
          <a:p>
            <a:pPr lvl="1">
              <a:buFont typeface="Calibri" panose="020F0502020204030204" pitchFamily="34" charset="0"/>
              <a:buChar char="₋"/>
            </a:pPr>
            <a:r>
              <a:rPr lang="en-US" sz="1800" dirty="0"/>
              <a:t>Facilitator conducts a brief interactive game to engage the participants prior to introducing a new topic.</a:t>
            </a:r>
          </a:p>
          <a:p>
            <a:pPr lvl="1">
              <a:buFont typeface="Calibri" panose="020F0502020204030204" pitchFamily="34" charset="0"/>
              <a:buChar char="₋"/>
            </a:pPr>
            <a:r>
              <a:rPr lang="en-US" sz="1800" dirty="0"/>
              <a:t>Facilitator offers the choice of a 30 minute or 1 hour lunch break.</a:t>
            </a:r>
            <a:br>
              <a:rPr lang="en-US" sz="1800" dirty="0"/>
            </a:br>
            <a:endParaRPr lang="en-US" sz="1800" dirty="0"/>
          </a:p>
          <a:p>
            <a:pPr marL="0" indent="0">
              <a:buNone/>
            </a:pPr>
            <a:endParaRPr lang="en-US" sz="2400" dirty="0"/>
          </a:p>
        </p:txBody>
      </p:sp>
    </p:spTree>
    <p:extLst>
      <p:ext uri="{BB962C8B-B14F-4D97-AF65-F5344CB8AC3E}">
        <p14:creationId xmlns:p14="http://schemas.microsoft.com/office/powerpoint/2010/main" val="3480630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4cKbEvK9"/>
  <p:tag name="ARTICULATE_DESIGN_ID_1_OFFICE THEME" val="s1AREwjz"/>
  <p:tag name="ARTICULATE_SLIDE_THUMBNAIL_REFRESH" val="1"/>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1049</TotalTime>
  <Words>3183</Words>
  <Application>Microsoft Office PowerPoint</Application>
  <PresentationFormat>Widescreen</PresentationFormat>
  <Paragraphs>573</Paragraphs>
  <Slides>40</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Arial Narrow</vt:lpstr>
      <vt:lpstr>Calibri</vt:lpstr>
      <vt:lpstr>Calibri Light</vt:lpstr>
      <vt:lpstr>Courier New</vt:lpstr>
      <vt:lpstr>Times Roman</vt:lpstr>
      <vt:lpstr>Wingdings</vt:lpstr>
      <vt:lpstr>1_Office Theme</vt:lpstr>
      <vt:lpstr>2_Office Theme</vt:lpstr>
      <vt:lpstr>Characteristics and Etiology of Infants and Young Children  with Disabilities</vt:lpstr>
      <vt:lpstr>Notes About this Presentation</vt:lpstr>
      <vt:lpstr>Evidence Based Practices (EBPs)</vt:lpstr>
      <vt:lpstr>EBP and Autism Spectrum Disorder</vt:lpstr>
      <vt:lpstr>Current EBP in ASD</vt:lpstr>
      <vt:lpstr>Current EBPs for working with individuals on the autism spectrum.</vt:lpstr>
      <vt:lpstr>AFIRM Modules</vt:lpstr>
      <vt:lpstr>Antecedent-Based Intervention (ABI)</vt:lpstr>
      <vt:lpstr>Activity </vt:lpstr>
      <vt:lpstr>Activity </vt:lpstr>
      <vt:lpstr>Augmentative and Alternative Communication (AAC)</vt:lpstr>
      <vt:lpstr>Ayers Sensory Integration (ASI)</vt:lpstr>
      <vt:lpstr>Behavioral Momentum Intervention (BMI)</vt:lpstr>
      <vt:lpstr>Differential Reinforcement (DR)</vt:lpstr>
      <vt:lpstr>Differential Reinforcement (DR) II</vt:lpstr>
      <vt:lpstr>Direct Instruction (DI)</vt:lpstr>
      <vt:lpstr>Discrete Trial Training (DTT)</vt:lpstr>
      <vt:lpstr>Exercise (ECE)</vt:lpstr>
      <vt:lpstr>Extinction (EXT)</vt:lpstr>
      <vt:lpstr>Functional Behavioral Assessment (FBA)</vt:lpstr>
      <vt:lpstr>Functional Communication Training (FCT)</vt:lpstr>
      <vt:lpstr>Modeling (MD)</vt:lpstr>
      <vt:lpstr>Music-Mediated Intervention (MMI)</vt:lpstr>
      <vt:lpstr>Naturalistic Intervention (NI)</vt:lpstr>
      <vt:lpstr>Parent-Implemented Intervention (PII)</vt:lpstr>
      <vt:lpstr>Peer-Mediated Instruction and Intervention (PMII)</vt:lpstr>
      <vt:lpstr>Prompting (PP)</vt:lpstr>
      <vt:lpstr>Reinforcement (R+)</vt:lpstr>
      <vt:lpstr>Response Interruption &amp; Redirection (RIR)</vt:lpstr>
      <vt:lpstr>Social Narratives (SN)</vt:lpstr>
      <vt:lpstr>Social Skills Training (SST)</vt:lpstr>
      <vt:lpstr>Self Management (SM)</vt:lpstr>
      <vt:lpstr>Task Analysis (TA)</vt:lpstr>
      <vt:lpstr>Technology-Aided Intervention &amp; Instruction (TAII)</vt:lpstr>
      <vt:lpstr>Time Delay (TD)</vt:lpstr>
      <vt:lpstr>Video Modeling (VM)</vt:lpstr>
      <vt:lpstr>Visual Supports (VS)</vt:lpstr>
      <vt:lpstr>Additional Resources for Each EBP</vt:lpstr>
      <vt:lpstr>Additional EBP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Evidenced Based Practices for Young Children with ASD</dc:title>
  <dc:creator>Zhang,Bingbing</dc:creator>
  <cp:lastModifiedBy>Mahmoud,Sara</cp:lastModifiedBy>
  <cp:revision>32</cp:revision>
  <dcterms:modified xsi:type="dcterms:W3CDTF">2025-10-28T13:17:38Z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054CCFB9-4B34-41D2-9E4D-CA6D8A78804A</vt:lpwstr>
  </property>
  <property fmtid="{D5CDD505-2E9C-101B-9397-08002B2CF9AE}" pid="3" name="ArticulatePath">
    <vt:lpwstr>ASD Presentation EBP_REV</vt:lpwstr>
  </property>
</Properties>
</file>