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5" r:id="rId2"/>
    <p:sldMasterId id="2147483758" r:id="rId3"/>
  </p:sldMasterIdLst>
  <p:notesMasterIdLst>
    <p:notesMasterId r:id="rId69"/>
  </p:notesMasterIdLst>
  <p:sldIdLst>
    <p:sldId id="312" r:id="rId4"/>
    <p:sldId id="257" r:id="rId5"/>
    <p:sldId id="337" r:id="rId6"/>
    <p:sldId id="317" r:id="rId7"/>
    <p:sldId id="316" r:id="rId8"/>
    <p:sldId id="292" r:id="rId9"/>
    <p:sldId id="315" r:id="rId10"/>
    <p:sldId id="263" r:id="rId11"/>
    <p:sldId id="293" r:id="rId12"/>
    <p:sldId id="318" r:id="rId13"/>
    <p:sldId id="270" r:id="rId14"/>
    <p:sldId id="294" r:id="rId15"/>
    <p:sldId id="322" r:id="rId16"/>
    <p:sldId id="321" r:id="rId17"/>
    <p:sldId id="324" r:id="rId18"/>
    <p:sldId id="325" r:id="rId19"/>
    <p:sldId id="332" r:id="rId20"/>
    <p:sldId id="335" r:id="rId21"/>
    <p:sldId id="266" r:id="rId22"/>
    <p:sldId id="327" r:id="rId23"/>
    <p:sldId id="353" r:id="rId24"/>
    <p:sldId id="336" r:id="rId25"/>
    <p:sldId id="333" r:id="rId26"/>
    <p:sldId id="259" r:id="rId27"/>
    <p:sldId id="338" r:id="rId28"/>
    <p:sldId id="339" r:id="rId29"/>
    <p:sldId id="340" r:id="rId30"/>
    <p:sldId id="341" r:id="rId31"/>
    <p:sldId id="267" r:id="rId32"/>
    <p:sldId id="342" r:id="rId33"/>
    <p:sldId id="273" r:id="rId34"/>
    <p:sldId id="289" r:id="rId35"/>
    <p:sldId id="274" r:id="rId36"/>
    <p:sldId id="275" r:id="rId37"/>
    <p:sldId id="278" r:id="rId38"/>
    <p:sldId id="277" r:id="rId39"/>
    <p:sldId id="276" r:id="rId40"/>
    <p:sldId id="354" r:id="rId41"/>
    <p:sldId id="290" r:id="rId42"/>
    <p:sldId id="346" r:id="rId43"/>
    <p:sldId id="279" r:id="rId44"/>
    <p:sldId id="285" r:id="rId45"/>
    <p:sldId id="347" r:id="rId46"/>
    <p:sldId id="328" r:id="rId47"/>
    <p:sldId id="305" r:id="rId48"/>
    <p:sldId id="280" r:id="rId49"/>
    <p:sldId id="282" r:id="rId50"/>
    <p:sldId id="283" r:id="rId51"/>
    <p:sldId id="295" r:id="rId52"/>
    <p:sldId id="281" r:id="rId53"/>
    <p:sldId id="348" r:id="rId54"/>
    <p:sldId id="349" r:id="rId55"/>
    <p:sldId id="350" r:id="rId56"/>
    <p:sldId id="351" r:id="rId57"/>
    <p:sldId id="288" r:id="rId58"/>
    <p:sldId id="352" r:id="rId59"/>
    <p:sldId id="329" r:id="rId60"/>
    <p:sldId id="1084" r:id="rId61"/>
    <p:sldId id="331" r:id="rId62"/>
    <p:sldId id="303" r:id="rId63"/>
    <p:sldId id="345" r:id="rId64"/>
    <p:sldId id="343" r:id="rId65"/>
    <p:sldId id="268" r:id="rId66"/>
    <p:sldId id="311" r:id="rId67"/>
    <p:sldId id="1083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2A2"/>
    <a:srgbClr val="8479D5"/>
    <a:srgbClr val="89AEDB"/>
    <a:srgbClr val="B79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80905" autoAdjust="0"/>
  </p:normalViewPr>
  <p:slideViewPr>
    <p:cSldViewPr snapToGrid="0">
      <p:cViewPr varScale="1">
        <p:scale>
          <a:sx n="89" d="100"/>
          <a:sy n="89" d="100"/>
        </p:scale>
        <p:origin x="2274" y="9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871B7-B033-4B67-B042-7406D9C68C83}" type="doc">
      <dgm:prSet loTypeId="urn:microsoft.com/office/officeart/2005/8/layout/cycle2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D8EE32E-C9A5-417E-B06F-58CBC4D81C91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Sensory </a:t>
          </a:r>
        </a:p>
      </dgm:t>
    </dgm:pt>
    <dgm:pt modelId="{74B483BF-E7C9-450E-BAE6-89BDA4065920}" type="parTrans" cxnId="{0D976935-173C-4E28-A735-561E04FDE941}">
      <dgm:prSet/>
      <dgm:spPr/>
      <dgm:t>
        <a:bodyPr/>
        <a:lstStyle/>
        <a:p>
          <a:endParaRPr lang="en-US"/>
        </a:p>
      </dgm:t>
    </dgm:pt>
    <dgm:pt modelId="{4485F09D-1340-4DA7-9B8B-B252E203DBDE}" type="sibTrans" cxnId="{0D976935-173C-4E28-A735-561E04FDE941}">
      <dgm:prSet/>
      <dgm:spPr/>
      <dgm:t>
        <a:bodyPr/>
        <a:lstStyle/>
        <a:p>
          <a:endParaRPr lang="en-US"/>
        </a:p>
      </dgm:t>
    </dgm:pt>
    <dgm:pt modelId="{9B51957C-697A-42D4-B22A-4B8AD3A44E52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Behavioral </a:t>
          </a:r>
        </a:p>
      </dgm:t>
    </dgm:pt>
    <dgm:pt modelId="{4940385C-8B22-405E-A415-18BADB0AE437}" type="parTrans" cxnId="{67983E07-73CE-4370-85D1-C40561D8B15C}">
      <dgm:prSet/>
      <dgm:spPr/>
      <dgm:t>
        <a:bodyPr/>
        <a:lstStyle/>
        <a:p>
          <a:endParaRPr lang="en-US"/>
        </a:p>
      </dgm:t>
    </dgm:pt>
    <dgm:pt modelId="{8EEF6FBE-FFA3-4B47-8D97-9EE062D30224}" type="sibTrans" cxnId="{67983E07-73CE-4370-85D1-C40561D8B15C}">
      <dgm:prSet/>
      <dgm:spPr/>
      <dgm:t>
        <a:bodyPr/>
        <a:lstStyle/>
        <a:p>
          <a:endParaRPr lang="en-US"/>
        </a:p>
      </dgm:t>
    </dgm:pt>
    <dgm:pt modelId="{F7F508E9-BC99-4DA2-8426-8AADDA39849D}">
      <dgm:prSet phldrT="[Text]"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Oral motor </a:t>
          </a:r>
        </a:p>
      </dgm:t>
    </dgm:pt>
    <dgm:pt modelId="{440DCF1B-95DE-41BE-8605-C979EFAF7882}" type="parTrans" cxnId="{5F475B87-7731-4B49-A483-1FD1302EF27C}">
      <dgm:prSet/>
      <dgm:spPr/>
      <dgm:t>
        <a:bodyPr/>
        <a:lstStyle/>
        <a:p>
          <a:endParaRPr lang="en-US"/>
        </a:p>
      </dgm:t>
    </dgm:pt>
    <dgm:pt modelId="{43BDCF23-1392-4E78-9E97-E86CF5D476D4}" type="sibTrans" cxnId="{5F475B87-7731-4B49-A483-1FD1302EF27C}">
      <dgm:prSet/>
      <dgm:spPr/>
      <dgm:t>
        <a:bodyPr/>
        <a:lstStyle/>
        <a:p>
          <a:endParaRPr lang="en-US"/>
        </a:p>
      </dgm:t>
    </dgm:pt>
    <dgm:pt modelId="{D0A1C3E5-2E0C-4260-A7D1-228D1D6D5D63}">
      <dgm:prSet phldrT="[Text]" phldr="0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gm:t>
    </dgm:pt>
    <dgm:pt modelId="{53B6B832-F495-4F84-B5C9-B33BA52E5578}" type="parTrans" cxnId="{6E1417A4-FA7E-4A51-8360-2482A955681F}">
      <dgm:prSet/>
      <dgm:spPr/>
      <dgm:t>
        <a:bodyPr/>
        <a:lstStyle/>
        <a:p>
          <a:endParaRPr lang="en-US"/>
        </a:p>
      </dgm:t>
    </dgm:pt>
    <dgm:pt modelId="{40B38609-A85D-4371-9735-0FB6CC2EDEEC}" type="sibTrans" cxnId="{6E1417A4-FA7E-4A51-8360-2482A955681F}">
      <dgm:prSet/>
      <dgm:spPr/>
      <dgm:t>
        <a:bodyPr/>
        <a:lstStyle/>
        <a:p>
          <a:endParaRPr lang="en-US"/>
        </a:p>
      </dgm:t>
    </dgm:pt>
    <dgm:pt modelId="{F7B42835-A12F-4FD0-B8D9-0D6BE44C49DF}">
      <dgm:prSet phldr="0" custT="1"/>
      <dgm:spPr/>
      <dgm:t>
        <a:bodyPr/>
        <a:lstStyle/>
        <a:p>
          <a:pPr rtl="0"/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Mental health</a:t>
          </a:r>
        </a:p>
      </dgm:t>
    </dgm:pt>
    <dgm:pt modelId="{CB1E719E-7787-4CC9-9CDB-A5CFBB0EDF42}" type="parTrans" cxnId="{909CDE4D-E783-4E95-BE4B-1B3DC367A83D}">
      <dgm:prSet/>
      <dgm:spPr/>
      <dgm:t>
        <a:bodyPr/>
        <a:lstStyle/>
        <a:p>
          <a:endParaRPr lang="en-US"/>
        </a:p>
      </dgm:t>
    </dgm:pt>
    <dgm:pt modelId="{FD6C6D16-2C43-47A7-8526-62EABD4DFE2D}" type="sibTrans" cxnId="{909CDE4D-E783-4E95-BE4B-1B3DC367A83D}">
      <dgm:prSet/>
      <dgm:spPr/>
      <dgm:t>
        <a:bodyPr/>
        <a:lstStyle/>
        <a:p>
          <a:endParaRPr lang="en-US"/>
        </a:p>
      </dgm:t>
    </dgm:pt>
    <dgm:pt modelId="{708CA0E8-2F2F-43C8-ADA4-4C9EDDA25AEF}" type="pres">
      <dgm:prSet presAssocID="{005871B7-B033-4B67-B042-7406D9C68C83}" presName="cycle" presStyleCnt="0">
        <dgm:presLayoutVars>
          <dgm:dir/>
          <dgm:resizeHandles val="exact"/>
        </dgm:presLayoutVars>
      </dgm:prSet>
      <dgm:spPr/>
    </dgm:pt>
    <dgm:pt modelId="{8A17681A-B347-4AE6-B83C-1816DC4FCB23}" type="pres">
      <dgm:prSet presAssocID="{5D8EE32E-C9A5-417E-B06F-58CBC4D81C91}" presName="node" presStyleLbl="node1" presStyleIdx="0" presStyleCnt="5" custScaleX="146816" custScaleY="95100" custRadScaleRad="115574" custRadScaleInc="0">
        <dgm:presLayoutVars>
          <dgm:bulletEnabled val="1"/>
        </dgm:presLayoutVars>
      </dgm:prSet>
      <dgm:spPr/>
    </dgm:pt>
    <dgm:pt modelId="{C984DB4C-1109-4D6A-A27B-51D07C863E3D}" type="pres">
      <dgm:prSet presAssocID="{4485F09D-1340-4DA7-9B8B-B252E203DBDE}" presName="sibTrans" presStyleLbl="sibTrans2D1" presStyleIdx="0" presStyleCnt="5"/>
      <dgm:spPr/>
    </dgm:pt>
    <dgm:pt modelId="{BF569240-9C0E-4481-B2AF-74AF4E19476D}" type="pres">
      <dgm:prSet presAssocID="{4485F09D-1340-4DA7-9B8B-B252E203DBDE}" presName="connectorText" presStyleLbl="sibTrans2D1" presStyleIdx="0" presStyleCnt="5"/>
      <dgm:spPr/>
    </dgm:pt>
    <dgm:pt modelId="{A7CBEDAC-F941-4E89-8D9D-446A10650D62}" type="pres">
      <dgm:prSet presAssocID="{9B51957C-697A-42D4-B22A-4B8AD3A44E52}" presName="node" presStyleLbl="node1" presStyleIdx="1" presStyleCnt="5" custScaleX="146816" custScaleY="95100">
        <dgm:presLayoutVars>
          <dgm:bulletEnabled val="1"/>
        </dgm:presLayoutVars>
      </dgm:prSet>
      <dgm:spPr/>
    </dgm:pt>
    <dgm:pt modelId="{84648F28-8A67-47BF-A88D-E920275B390E}" type="pres">
      <dgm:prSet presAssocID="{8EEF6FBE-FFA3-4B47-8D97-9EE062D30224}" presName="sibTrans" presStyleLbl="sibTrans2D1" presStyleIdx="1" presStyleCnt="5"/>
      <dgm:spPr/>
    </dgm:pt>
    <dgm:pt modelId="{FF208846-E21A-44F2-80F1-A85A027B1EF0}" type="pres">
      <dgm:prSet presAssocID="{8EEF6FBE-FFA3-4B47-8D97-9EE062D30224}" presName="connectorText" presStyleLbl="sibTrans2D1" presStyleIdx="1" presStyleCnt="5"/>
      <dgm:spPr/>
    </dgm:pt>
    <dgm:pt modelId="{21D9D9C3-5DFC-4783-AFAD-A982EECC5D60}" type="pres">
      <dgm:prSet presAssocID="{F7F508E9-BC99-4DA2-8426-8AADDA39849D}" presName="node" presStyleLbl="node1" presStyleIdx="2" presStyleCnt="5" custScaleX="146816" custScaleY="95100" custRadScaleRad="110490" custRadScaleInc="-31408">
        <dgm:presLayoutVars>
          <dgm:bulletEnabled val="1"/>
        </dgm:presLayoutVars>
      </dgm:prSet>
      <dgm:spPr/>
    </dgm:pt>
    <dgm:pt modelId="{281DC4F6-3049-45DF-8B87-0A9A031DF2D0}" type="pres">
      <dgm:prSet presAssocID="{43BDCF23-1392-4E78-9E97-E86CF5D476D4}" presName="sibTrans" presStyleLbl="sibTrans2D1" presStyleIdx="2" presStyleCnt="5"/>
      <dgm:spPr/>
    </dgm:pt>
    <dgm:pt modelId="{677AB80E-9845-4BA6-A183-C0E054A85BEA}" type="pres">
      <dgm:prSet presAssocID="{43BDCF23-1392-4E78-9E97-E86CF5D476D4}" presName="connectorText" presStyleLbl="sibTrans2D1" presStyleIdx="2" presStyleCnt="5"/>
      <dgm:spPr/>
    </dgm:pt>
    <dgm:pt modelId="{A0321FC4-B705-4969-8EB3-30A9F5D5F90F}" type="pres">
      <dgm:prSet presAssocID="{D0A1C3E5-2E0C-4260-A7D1-228D1D6D5D63}" presName="node" presStyleLbl="node1" presStyleIdx="3" presStyleCnt="5" custScaleX="146816" custScaleY="95100" custRadScaleRad="100927" custRadScaleInc="20340">
        <dgm:presLayoutVars>
          <dgm:bulletEnabled val="1"/>
        </dgm:presLayoutVars>
      </dgm:prSet>
      <dgm:spPr/>
    </dgm:pt>
    <dgm:pt modelId="{48E1AFDC-8F9D-44BB-B9BC-250F6DD7FB38}" type="pres">
      <dgm:prSet presAssocID="{40B38609-A85D-4371-9735-0FB6CC2EDEEC}" presName="sibTrans" presStyleLbl="sibTrans2D1" presStyleIdx="3" presStyleCnt="5"/>
      <dgm:spPr/>
    </dgm:pt>
    <dgm:pt modelId="{31F03F9F-7677-49C8-AD77-35355F197103}" type="pres">
      <dgm:prSet presAssocID="{40B38609-A85D-4371-9735-0FB6CC2EDEEC}" presName="connectorText" presStyleLbl="sibTrans2D1" presStyleIdx="3" presStyleCnt="5"/>
      <dgm:spPr/>
    </dgm:pt>
    <dgm:pt modelId="{ED889ED5-559D-42C1-B559-94D677CE25B9}" type="pres">
      <dgm:prSet presAssocID="{F7B42835-A12F-4FD0-B8D9-0D6BE44C49DF}" presName="node" presStyleLbl="node1" presStyleIdx="4" presStyleCnt="5" custScaleX="146816" custScaleY="95100">
        <dgm:presLayoutVars>
          <dgm:bulletEnabled val="1"/>
        </dgm:presLayoutVars>
      </dgm:prSet>
      <dgm:spPr/>
    </dgm:pt>
    <dgm:pt modelId="{94DA8FCD-9A77-4766-9409-40210F601AE0}" type="pres">
      <dgm:prSet presAssocID="{FD6C6D16-2C43-47A7-8526-62EABD4DFE2D}" presName="sibTrans" presStyleLbl="sibTrans2D1" presStyleIdx="4" presStyleCnt="5"/>
      <dgm:spPr/>
    </dgm:pt>
    <dgm:pt modelId="{51550CEC-CA59-4E44-A393-A2A701BF577E}" type="pres">
      <dgm:prSet presAssocID="{FD6C6D16-2C43-47A7-8526-62EABD4DFE2D}" presName="connectorText" presStyleLbl="sibTrans2D1" presStyleIdx="4" presStyleCnt="5"/>
      <dgm:spPr/>
    </dgm:pt>
  </dgm:ptLst>
  <dgm:cxnLst>
    <dgm:cxn modelId="{67983E07-73CE-4370-85D1-C40561D8B15C}" srcId="{005871B7-B033-4B67-B042-7406D9C68C83}" destId="{9B51957C-697A-42D4-B22A-4B8AD3A44E52}" srcOrd="1" destOrd="0" parTransId="{4940385C-8B22-405E-A415-18BADB0AE437}" sibTransId="{8EEF6FBE-FFA3-4B47-8D97-9EE062D30224}"/>
    <dgm:cxn modelId="{8346DC0F-943D-48F4-BAE3-1AD20E70AD30}" type="presOf" srcId="{9B51957C-697A-42D4-B22A-4B8AD3A44E52}" destId="{A7CBEDAC-F941-4E89-8D9D-446A10650D62}" srcOrd="0" destOrd="0" presId="urn:microsoft.com/office/officeart/2005/8/layout/cycle2"/>
    <dgm:cxn modelId="{A4788E2F-9DFA-4D78-A7CD-F5EA36C1A024}" type="presOf" srcId="{8EEF6FBE-FFA3-4B47-8D97-9EE062D30224}" destId="{FF208846-E21A-44F2-80F1-A85A027B1EF0}" srcOrd="1" destOrd="0" presId="urn:microsoft.com/office/officeart/2005/8/layout/cycle2"/>
    <dgm:cxn modelId="{2F866135-6B00-4E29-B496-03A4703AC5B6}" type="presOf" srcId="{D0A1C3E5-2E0C-4260-A7D1-228D1D6D5D63}" destId="{A0321FC4-B705-4969-8EB3-30A9F5D5F90F}" srcOrd="0" destOrd="0" presId="urn:microsoft.com/office/officeart/2005/8/layout/cycle2"/>
    <dgm:cxn modelId="{0D976935-173C-4E28-A735-561E04FDE941}" srcId="{005871B7-B033-4B67-B042-7406D9C68C83}" destId="{5D8EE32E-C9A5-417E-B06F-58CBC4D81C91}" srcOrd="0" destOrd="0" parTransId="{74B483BF-E7C9-450E-BAE6-89BDA4065920}" sibTransId="{4485F09D-1340-4DA7-9B8B-B252E203DBDE}"/>
    <dgm:cxn modelId="{EC604838-EC05-4F19-AB9E-0A18DBA1834E}" type="presOf" srcId="{43BDCF23-1392-4E78-9E97-E86CF5D476D4}" destId="{677AB80E-9845-4BA6-A183-C0E054A85BEA}" srcOrd="1" destOrd="0" presId="urn:microsoft.com/office/officeart/2005/8/layout/cycle2"/>
    <dgm:cxn modelId="{909CDE4D-E783-4E95-BE4B-1B3DC367A83D}" srcId="{005871B7-B033-4B67-B042-7406D9C68C83}" destId="{F7B42835-A12F-4FD0-B8D9-0D6BE44C49DF}" srcOrd="4" destOrd="0" parTransId="{CB1E719E-7787-4CC9-9CDB-A5CFBB0EDF42}" sibTransId="{FD6C6D16-2C43-47A7-8526-62EABD4DFE2D}"/>
    <dgm:cxn modelId="{D9ACE675-A5A1-4479-80AA-36838DFBC1E2}" type="presOf" srcId="{005871B7-B033-4B67-B042-7406D9C68C83}" destId="{708CA0E8-2F2F-43C8-ADA4-4C9EDDA25AEF}" srcOrd="0" destOrd="0" presId="urn:microsoft.com/office/officeart/2005/8/layout/cycle2"/>
    <dgm:cxn modelId="{5C12A07A-8B17-4A59-ACB6-0C85B7EEC73A}" type="presOf" srcId="{8EEF6FBE-FFA3-4B47-8D97-9EE062D30224}" destId="{84648F28-8A67-47BF-A88D-E920275B390E}" srcOrd="0" destOrd="0" presId="urn:microsoft.com/office/officeart/2005/8/layout/cycle2"/>
    <dgm:cxn modelId="{ADDD0985-1D76-4152-B3F7-3C2CE9E689C8}" type="presOf" srcId="{FD6C6D16-2C43-47A7-8526-62EABD4DFE2D}" destId="{94DA8FCD-9A77-4766-9409-40210F601AE0}" srcOrd="0" destOrd="0" presId="urn:microsoft.com/office/officeart/2005/8/layout/cycle2"/>
    <dgm:cxn modelId="{BDA81A87-8367-45D2-8FF3-C918EA0A8FDC}" type="presOf" srcId="{F7F508E9-BC99-4DA2-8426-8AADDA39849D}" destId="{21D9D9C3-5DFC-4783-AFAD-A982EECC5D60}" srcOrd="0" destOrd="0" presId="urn:microsoft.com/office/officeart/2005/8/layout/cycle2"/>
    <dgm:cxn modelId="{5F475B87-7731-4B49-A483-1FD1302EF27C}" srcId="{005871B7-B033-4B67-B042-7406D9C68C83}" destId="{F7F508E9-BC99-4DA2-8426-8AADDA39849D}" srcOrd="2" destOrd="0" parTransId="{440DCF1B-95DE-41BE-8605-C979EFAF7882}" sibTransId="{43BDCF23-1392-4E78-9E97-E86CF5D476D4}"/>
    <dgm:cxn modelId="{64B3188C-B1AF-43DF-841E-E485EFDDFFB5}" type="presOf" srcId="{4485F09D-1340-4DA7-9B8B-B252E203DBDE}" destId="{C984DB4C-1109-4D6A-A27B-51D07C863E3D}" srcOrd="0" destOrd="0" presId="urn:microsoft.com/office/officeart/2005/8/layout/cycle2"/>
    <dgm:cxn modelId="{20A08F95-90D5-4230-BD2A-962F33F37B25}" type="presOf" srcId="{40B38609-A85D-4371-9735-0FB6CC2EDEEC}" destId="{48E1AFDC-8F9D-44BB-B9BC-250F6DD7FB38}" srcOrd="0" destOrd="0" presId="urn:microsoft.com/office/officeart/2005/8/layout/cycle2"/>
    <dgm:cxn modelId="{A002F49E-B915-4049-9568-71C6F6483BAA}" type="presOf" srcId="{4485F09D-1340-4DA7-9B8B-B252E203DBDE}" destId="{BF569240-9C0E-4481-B2AF-74AF4E19476D}" srcOrd="1" destOrd="0" presId="urn:microsoft.com/office/officeart/2005/8/layout/cycle2"/>
    <dgm:cxn modelId="{6E1417A4-FA7E-4A51-8360-2482A955681F}" srcId="{005871B7-B033-4B67-B042-7406D9C68C83}" destId="{D0A1C3E5-2E0C-4260-A7D1-228D1D6D5D63}" srcOrd="3" destOrd="0" parTransId="{53B6B832-F495-4F84-B5C9-B33BA52E5578}" sibTransId="{40B38609-A85D-4371-9735-0FB6CC2EDEEC}"/>
    <dgm:cxn modelId="{85181ABC-B155-4928-85AE-1B030C57ED10}" type="presOf" srcId="{40B38609-A85D-4371-9735-0FB6CC2EDEEC}" destId="{31F03F9F-7677-49C8-AD77-35355F197103}" srcOrd="1" destOrd="0" presId="urn:microsoft.com/office/officeart/2005/8/layout/cycle2"/>
    <dgm:cxn modelId="{230C9DC3-07A5-443B-8C55-4CF9BF149709}" type="presOf" srcId="{43BDCF23-1392-4E78-9E97-E86CF5D476D4}" destId="{281DC4F6-3049-45DF-8B87-0A9A031DF2D0}" srcOrd="0" destOrd="0" presId="urn:microsoft.com/office/officeart/2005/8/layout/cycle2"/>
    <dgm:cxn modelId="{82E1C2D4-9D37-4C7E-83CF-09B2E3FF7B60}" type="presOf" srcId="{5D8EE32E-C9A5-417E-B06F-58CBC4D81C91}" destId="{8A17681A-B347-4AE6-B83C-1816DC4FCB23}" srcOrd="0" destOrd="0" presId="urn:microsoft.com/office/officeart/2005/8/layout/cycle2"/>
    <dgm:cxn modelId="{31102BE1-A2F9-4A5C-842A-5A84D732EE06}" type="presOf" srcId="{F7B42835-A12F-4FD0-B8D9-0D6BE44C49DF}" destId="{ED889ED5-559D-42C1-B559-94D677CE25B9}" srcOrd="0" destOrd="0" presId="urn:microsoft.com/office/officeart/2005/8/layout/cycle2"/>
    <dgm:cxn modelId="{0B5999E4-E89C-4F02-AD25-21098CAF5C86}" type="presOf" srcId="{FD6C6D16-2C43-47A7-8526-62EABD4DFE2D}" destId="{51550CEC-CA59-4E44-A393-A2A701BF577E}" srcOrd="1" destOrd="0" presId="urn:microsoft.com/office/officeart/2005/8/layout/cycle2"/>
    <dgm:cxn modelId="{FDA38D93-12C4-4691-BA6D-41F9899B2862}" type="presParOf" srcId="{708CA0E8-2F2F-43C8-ADA4-4C9EDDA25AEF}" destId="{8A17681A-B347-4AE6-B83C-1816DC4FCB23}" srcOrd="0" destOrd="0" presId="urn:microsoft.com/office/officeart/2005/8/layout/cycle2"/>
    <dgm:cxn modelId="{677C87F2-BEF8-4C4D-99CD-A0FE4D734A3B}" type="presParOf" srcId="{708CA0E8-2F2F-43C8-ADA4-4C9EDDA25AEF}" destId="{C984DB4C-1109-4D6A-A27B-51D07C863E3D}" srcOrd="1" destOrd="0" presId="urn:microsoft.com/office/officeart/2005/8/layout/cycle2"/>
    <dgm:cxn modelId="{EDF70D5F-6877-40AA-902A-EF18C03613B9}" type="presParOf" srcId="{C984DB4C-1109-4D6A-A27B-51D07C863E3D}" destId="{BF569240-9C0E-4481-B2AF-74AF4E19476D}" srcOrd="0" destOrd="0" presId="urn:microsoft.com/office/officeart/2005/8/layout/cycle2"/>
    <dgm:cxn modelId="{04781317-6767-4409-B8A1-5807F40BD386}" type="presParOf" srcId="{708CA0E8-2F2F-43C8-ADA4-4C9EDDA25AEF}" destId="{A7CBEDAC-F941-4E89-8D9D-446A10650D62}" srcOrd="2" destOrd="0" presId="urn:microsoft.com/office/officeart/2005/8/layout/cycle2"/>
    <dgm:cxn modelId="{1AA402FB-E9C6-4846-BF9D-7DD90F8D4422}" type="presParOf" srcId="{708CA0E8-2F2F-43C8-ADA4-4C9EDDA25AEF}" destId="{84648F28-8A67-47BF-A88D-E920275B390E}" srcOrd="3" destOrd="0" presId="urn:microsoft.com/office/officeart/2005/8/layout/cycle2"/>
    <dgm:cxn modelId="{8CB97992-7584-422B-A735-FAC89B3B9B81}" type="presParOf" srcId="{84648F28-8A67-47BF-A88D-E920275B390E}" destId="{FF208846-E21A-44F2-80F1-A85A027B1EF0}" srcOrd="0" destOrd="0" presId="urn:microsoft.com/office/officeart/2005/8/layout/cycle2"/>
    <dgm:cxn modelId="{BE055861-3499-4428-935A-1C0169BF3F04}" type="presParOf" srcId="{708CA0E8-2F2F-43C8-ADA4-4C9EDDA25AEF}" destId="{21D9D9C3-5DFC-4783-AFAD-A982EECC5D60}" srcOrd="4" destOrd="0" presId="urn:microsoft.com/office/officeart/2005/8/layout/cycle2"/>
    <dgm:cxn modelId="{CF9486E8-7777-4654-863B-6FC91D3A8178}" type="presParOf" srcId="{708CA0E8-2F2F-43C8-ADA4-4C9EDDA25AEF}" destId="{281DC4F6-3049-45DF-8B87-0A9A031DF2D0}" srcOrd="5" destOrd="0" presId="urn:microsoft.com/office/officeart/2005/8/layout/cycle2"/>
    <dgm:cxn modelId="{86A25ADF-CCE5-49E1-BB10-1A20671AD2FF}" type="presParOf" srcId="{281DC4F6-3049-45DF-8B87-0A9A031DF2D0}" destId="{677AB80E-9845-4BA6-A183-C0E054A85BEA}" srcOrd="0" destOrd="0" presId="urn:microsoft.com/office/officeart/2005/8/layout/cycle2"/>
    <dgm:cxn modelId="{DB914AFC-3876-4B50-B2DB-509C90D14C62}" type="presParOf" srcId="{708CA0E8-2F2F-43C8-ADA4-4C9EDDA25AEF}" destId="{A0321FC4-B705-4969-8EB3-30A9F5D5F90F}" srcOrd="6" destOrd="0" presId="urn:microsoft.com/office/officeart/2005/8/layout/cycle2"/>
    <dgm:cxn modelId="{219A5751-5224-490D-9980-834FA38DAC70}" type="presParOf" srcId="{708CA0E8-2F2F-43C8-ADA4-4C9EDDA25AEF}" destId="{48E1AFDC-8F9D-44BB-B9BC-250F6DD7FB38}" srcOrd="7" destOrd="0" presId="urn:microsoft.com/office/officeart/2005/8/layout/cycle2"/>
    <dgm:cxn modelId="{ADCF9367-FC15-48C8-AAEF-C921BCE5C60F}" type="presParOf" srcId="{48E1AFDC-8F9D-44BB-B9BC-250F6DD7FB38}" destId="{31F03F9F-7677-49C8-AD77-35355F197103}" srcOrd="0" destOrd="0" presId="urn:microsoft.com/office/officeart/2005/8/layout/cycle2"/>
    <dgm:cxn modelId="{BFC7B09C-F07A-44D4-AB1E-6ABD9990862C}" type="presParOf" srcId="{708CA0E8-2F2F-43C8-ADA4-4C9EDDA25AEF}" destId="{ED889ED5-559D-42C1-B559-94D677CE25B9}" srcOrd="8" destOrd="0" presId="urn:microsoft.com/office/officeart/2005/8/layout/cycle2"/>
    <dgm:cxn modelId="{DD384925-99D1-48F1-9CE9-35DB91D334CD}" type="presParOf" srcId="{708CA0E8-2F2F-43C8-ADA4-4C9EDDA25AEF}" destId="{94DA8FCD-9A77-4766-9409-40210F601AE0}" srcOrd="9" destOrd="0" presId="urn:microsoft.com/office/officeart/2005/8/layout/cycle2"/>
    <dgm:cxn modelId="{9A8843D1-FE3B-409F-8422-ADE2F3DB060B}" type="presParOf" srcId="{94DA8FCD-9A77-4766-9409-40210F601AE0}" destId="{51550CEC-CA59-4E44-A393-A2A701BF57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681A-B347-4AE6-B83C-1816DC4FCB23}">
      <dsp:nvSpPr>
        <dsp:cNvPr id="0" name=""/>
        <dsp:cNvSpPr/>
      </dsp:nvSpPr>
      <dsp:spPr>
        <a:xfrm>
          <a:off x="2318662" y="0"/>
          <a:ext cx="1526710" cy="9889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Sensory </a:t>
          </a:r>
        </a:p>
      </dsp:txBody>
      <dsp:txXfrm>
        <a:off x="2542244" y="144825"/>
        <a:ext cx="1079546" cy="699275"/>
      </dsp:txXfrm>
    </dsp:sp>
    <dsp:sp modelId="{C984DB4C-1109-4D6A-A27B-51D07C863E3D}">
      <dsp:nvSpPr>
        <dsp:cNvPr id="0" name=""/>
        <dsp:cNvSpPr/>
      </dsp:nvSpPr>
      <dsp:spPr>
        <a:xfrm rot="2227823">
          <a:off x="3619735" y="794488"/>
          <a:ext cx="180640" cy="350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25228" y="848324"/>
        <a:ext cx="126448" cy="210575"/>
      </dsp:txXfrm>
    </dsp:sp>
    <dsp:sp modelId="{A7CBEDAC-F941-4E89-8D9D-446A10650D62}">
      <dsp:nvSpPr>
        <dsp:cNvPr id="0" name=""/>
        <dsp:cNvSpPr/>
      </dsp:nvSpPr>
      <dsp:spPr>
        <a:xfrm>
          <a:off x="3582889" y="957181"/>
          <a:ext cx="1526710" cy="9889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Behavioral </a:t>
          </a:r>
        </a:p>
      </dsp:txBody>
      <dsp:txXfrm>
        <a:off x="3806471" y="1102006"/>
        <a:ext cx="1079546" cy="699275"/>
      </dsp:txXfrm>
    </dsp:sp>
    <dsp:sp modelId="{84648F28-8A67-47BF-A88D-E920275B390E}">
      <dsp:nvSpPr>
        <dsp:cNvPr id="0" name=""/>
        <dsp:cNvSpPr/>
      </dsp:nvSpPr>
      <dsp:spPr>
        <a:xfrm rot="5848858">
          <a:off x="4142111" y="1973183"/>
          <a:ext cx="225209" cy="350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180291" y="2009881"/>
        <a:ext cx="157646" cy="210575"/>
      </dsp:txXfrm>
    </dsp:sp>
    <dsp:sp modelId="{21D9D9C3-5DFC-4783-AFAD-A982EECC5D60}">
      <dsp:nvSpPr>
        <dsp:cNvPr id="0" name=""/>
        <dsp:cNvSpPr/>
      </dsp:nvSpPr>
      <dsp:spPr>
        <a:xfrm>
          <a:off x="3398172" y="2363857"/>
          <a:ext cx="1526710" cy="9889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Oral motor </a:t>
          </a:r>
        </a:p>
      </dsp:txBody>
      <dsp:txXfrm>
        <a:off x="3621754" y="2508682"/>
        <a:ext cx="1079546" cy="699275"/>
      </dsp:txXfrm>
    </dsp:sp>
    <dsp:sp modelId="{281DC4F6-3049-45DF-8B87-0A9A031DF2D0}">
      <dsp:nvSpPr>
        <dsp:cNvPr id="0" name=""/>
        <dsp:cNvSpPr/>
      </dsp:nvSpPr>
      <dsp:spPr>
        <a:xfrm rot="10834164">
          <a:off x="3043160" y="2672973"/>
          <a:ext cx="250946" cy="350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118442" y="2743539"/>
        <a:ext cx="175662" cy="210575"/>
      </dsp:txXfrm>
    </dsp:sp>
    <dsp:sp modelId="{A0321FC4-B705-4969-8EB3-30A9F5D5F90F}">
      <dsp:nvSpPr>
        <dsp:cNvPr id="0" name=""/>
        <dsp:cNvSpPr/>
      </dsp:nvSpPr>
      <dsp:spPr>
        <a:xfrm>
          <a:off x="1398180" y="2343981"/>
          <a:ext cx="1526710" cy="9889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sp:txBody>
      <dsp:txXfrm>
        <a:off x="1621762" y="2488806"/>
        <a:ext cx="1079546" cy="699275"/>
      </dsp:txXfrm>
    </dsp:sp>
    <dsp:sp modelId="{48E1AFDC-8F9D-44BB-B9BC-250F6DD7FB38}">
      <dsp:nvSpPr>
        <dsp:cNvPr id="0" name=""/>
        <dsp:cNvSpPr/>
      </dsp:nvSpPr>
      <dsp:spPr>
        <a:xfrm rot="15364723">
          <a:off x="1879148" y="1975720"/>
          <a:ext cx="224082" cy="350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1920847" y="2078537"/>
        <a:ext cx="156857" cy="210575"/>
      </dsp:txXfrm>
    </dsp:sp>
    <dsp:sp modelId="{ED889ED5-559D-42C1-B559-94D677CE25B9}">
      <dsp:nvSpPr>
        <dsp:cNvPr id="0" name=""/>
        <dsp:cNvSpPr/>
      </dsp:nvSpPr>
      <dsp:spPr>
        <a:xfrm>
          <a:off x="1054435" y="957181"/>
          <a:ext cx="1526710" cy="9889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Mental health</a:t>
          </a:r>
        </a:p>
      </dsp:txBody>
      <dsp:txXfrm>
        <a:off x="1278017" y="1102006"/>
        <a:ext cx="1079546" cy="699275"/>
      </dsp:txXfrm>
    </dsp:sp>
    <dsp:sp modelId="{94DA8FCD-9A77-4766-9409-40210F601AE0}">
      <dsp:nvSpPr>
        <dsp:cNvPr id="0" name=""/>
        <dsp:cNvSpPr/>
      </dsp:nvSpPr>
      <dsp:spPr>
        <a:xfrm rot="19372177">
          <a:off x="2355508" y="800660"/>
          <a:ext cx="180640" cy="350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61001" y="887208"/>
        <a:ext cx="126448" cy="21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3D72-A2D7-4EFD-9258-0D8A881CE691}" type="datetimeFigureOut">
              <a:rPr lang="en-US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9676-EF18-486B-AC88-BCE2B1500BD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neurodevdisorders.biomedcentral.com/articles/10.1186/s11689-015-9127-4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https://www.mayoclinic.org/diseases-conditions/rett-syndrome/symptoms-causes/syc-20377227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https://www.ncbi.nlm.nih.gov/pmc/articles/PMC5624791/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From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https://www.ncbi.nlm.nih.gov/pmc/articles/PMC5624791/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From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https://www.ncbi.nlm.nih.gov/pmc/articles/PMC3990480/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https://pubmed.ncbi.nlm.nih.gov/23869872/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https://jneurodevdisorders.biomedcentral.com/articles/10.1186/s11689-015-9127-4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/>
              <a:t>to update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C9676-EF18-486B-AC88-BCE2B1500BD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95981"/>
            <a:ext cx="7886700" cy="3580368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34657"/>
            <a:ext cx="9144000" cy="1201112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6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566" lvl="2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754" lvl="3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5943" lvl="4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132" lvl="5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6pPr>
            <a:lvl7pPr marL="3200320" lvl="6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7pPr>
            <a:lvl8pPr marL="3657509" lvl="7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8pPr>
            <a:lvl9pPr marL="4114697" lvl="8" indent="-368291">
              <a:spcBef>
                <a:spcPts val="1600"/>
              </a:spcBef>
              <a:spcAft>
                <a:spcPts val="160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566" lvl="2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754" lvl="3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5943" lvl="4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132" lvl="5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6pPr>
            <a:lvl7pPr marL="3200320" lvl="6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7pPr>
            <a:lvl8pPr marL="3657509" lvl="7" indent="-368291">
              <a:spcBef>
                <a:spcPts val="1600"/>
              </a:spcBef>
              <a:spcAft>
                <a:spcPts val="0"/>
              </a:spcAft>
              <a:buSzPts val="2200"/>
              <a:buFont typeface="Calibri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8pPr>
            <a:lvl9pPr marL="4114697" lvl="8" indent="-368291">
              <a:spcBef>
                <a:spcPts val="1600"/>
              </a:spcBef>
              <a:spcAft>
                <a:spcPts val="1600"/>
              </a:spcAft>
              <a:buSzPts val="2200"/>
              <a:buFont typeface="Calibri"/>
              <a:buChar char="■"/>
              <a:defRPr sz="2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71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378" lvl="1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566" lvl="2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754" lvl="3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5943" lvl="4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132" lvl="5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3200320" lvl="6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657509" lvl="7" indent="-355591" algn="ctr">
              <a:spcBef>
                <a:spcPts val="160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4114697" lvl="8" indent="-355591" algn="ctr">
              <a:spcBef>
                <a:spcPts val="1600"/>
              </a:spcBef>
              <a:spcAft>
                <a:spcPts val="1600"/>
              </a:spcAft>
              <a:buSzPts val="2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04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33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3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57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02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B84FF8-EC1E-449D-8448-3206309E4CD3}"/>
              </a:ext>
            </a:extLst>
          </p:cNvPr>
          <p:cNvGrpSpPr/>
          <p:nvPr userDrawn="1"/>
        </p:nvGrpSpPr>
        <p:grpSpPr>
          <a:xfrm>
            <a:off x="1337" y="6685839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FB490-91CD-4139-A341-46E7BB22DA19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FD8F3D-071F-44BD-A541-6F988F8F784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B17A30-04C8-4F11-8169-286B30F1F696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0BADE6-904D-41CA-9180-AB98076A3292}"/>
              </a:ext>
            </a:extLst>
          </p:cNvPr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B72E10E-1DCB-4FC7-8577-AECF80C86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3" y="-50987"/>
            <a:ext cx="3664993" cy="11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4CC67-2D19-4DA9-B617-8A7AA751073F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382F6-F5B5-4DAC-8586-824C30077D90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74AA4F-2ECE-420B-A3AE-16FA8F74AC2B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C5BE0-2641-4C1B-95F4-7312DF03ED2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45F28-DBC8-4CDC-89CC-1F36E99FB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0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D3E5F3-E395-482D-B17F-2790ED8F9593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825B6D-3071-4FAE-B287-239F59F9148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F7CAD7-D4C9-4E07-A064-84161FEA1BCB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9CB4EC-2BD6-40F1-B872-787FE8F67C3E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BB13E-E478-419B-BA72-79B419561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4B7A0-9A86-498B-A42D-93E3148BCF38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2E006-1104-4F24-A39D-372B50EA732F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BEC351-0BCD-4022-AE97-4BFB3C8543B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95DD8A-B475-4BD1-AC53-D8F01F22E318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AB2FB56-1C7F-46C9-AE06-766286F66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4351339"/>
          </a:xfrm>
        </p:spPr>
        <p:txBody>
          <a:bodyPr/>
          <a:lstStyle>
            <a:lvl1pPr marL="171446" indent="-228600">
              <a:lnSpc>
                <a:spcPct val="150000"/>
              </a:lnSpc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lvl1pPr>
            <a:lvl2pPr marL="514337" indent="-228600">
              <a:lnSpc>
                <a:spcPct val="150000"/>
              </a:lnSpc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lvl2pPr>
            <a:lvl3pPr marL="857228" indent="-228600">
              <a:lnSpc>
                <a:spcPct val="150000"/>
              </a:lnSpc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lvl3pPr>
            <a:lvl4pPr marL="1200120" indent="-228600">
              <a:lnSpc>
                <a:spcPct val="150000"/>
              </a:lnSpc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lvl4pPr>
            <a:lvl5pPr marL="1543012" indent="-228600">
              <a:lnSpc>
                <a:spcPct val="150000"/>
              </a:lnSpc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9081"/>
            <a:ext cx="7886700" cy="9574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729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7DF3A2-820C-40FD-A1C1-51C165C2718E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C9129E-A4C7-409C-90FB-14FFEA89E0F6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5403E0-0931-49EB-8384-393B5D1E84A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AB9F31-9DD1-4C66-BBB9-C77DF95F381A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902F70-653B-40D4-B673-9041CE11B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AFE6A-13D4-4DFF-A743-5CFD6CAABE03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E0CBC4-10C0-4A5B-A21F-4A16584D2FD6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06F247-7D10-4533-982F-1ACE9B638FE7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72F0CC-3B70-4FBE-89D4-A45A03B3833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895CB4-2203-4F03-8A08-D26C18A7D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2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63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4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38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5"/>
            <a:ext cx="9144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15" y="67669"/>
            <a:ext cx="7886700" cy="1325563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78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F622-2E2E-90FD-48D2-17A406A49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1752600"/>
            <a:ext cx="7543800" cy="1233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453F-E3A1-5CD5-5F66-432963F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8C20D7-698E-4528-AFE4-38F6E054D6D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78BB8-F176-F625-8ECB-6C393A7B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1F7C-3FDA-80E9-D34E-B00AC8EE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E84A75-380D-49D2-A87F-182FC7068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14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221C3D-AAD6-EDBA-FCB6-7B83E9303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8229600" cy="5254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latin typeface="+mj-lt"/>
              </a:rPr>
              <a:t>Title (Capitalize Each Word)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574A2B-29BA-B1A0-DC33-AAC78443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/>
            </a:lvl1pPr>
            <a:lvl2pPr marL="800100" indent="-342900">
              <a:buFont typeface="Calibri" panose="020F0502020204030204" pitchFamily="34" charset="0"/>
              <a:buChar char="–"/>
              <a:defRPr sz="2400"/>
            </a:lvl2pPr>
            <a:lvl3pPr marL="1254125" indent="-339725">
              <a:buSzPct val="80000"/>
              <a:buFont typeface="Courier New" panose="02070309020205020404" pitchFamily="49" charset="0"/>
              <a:buChar char="o"/>
              <a:defRPr sz="2000"/>
            </a:lvl3pPr>
            <a:lvl4pPr marL="1711325" indent="-339725">
              <a:buSzPct val="75000"/>
              <a:buFont typeface="Wingdings" panose="05000000000000000000" pitchFamily="2" charset="2"/>
              <a:buChar char="v"/>
              <a:defRPr sz="1800"/>
            </a:lvl4pPr>
            <a:lvl5pPr marL="2168525" indent="-3397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874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95981"/>
            <a:ext cx="7886700" cy="3580368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34657"/>
            <a:ext cx="9144000" cy="1201112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0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78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75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972"/>
            <a:ext cx="7886700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7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7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996"/>
            <a:ext cx="7886700" cy="1325563"/>
          </a:xfrm>
        </p:spPr>
        <p:txBody>
          <a:bodyPr>
            <a:normAutofit/>
          </a:bodyPr>
          <a:lstStyle>
            <a:lvl1pPr>
              <a:defRPr sz="22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5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15" y="67669"/>
            <a:ext cx="7886700" cy="1325563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0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32887" y="336303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32887" y="1389740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78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4378">
              <a:buClr>
                <a:srgbClr val="000000"/>
              </a:buClr>
              <a:defRPr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 defTabSz="914378">
                <a:buClr>
                  <a:srgbClr val="000000"/>
                </a:buClr>
                <a:defRPr/>
              </a:pPr>
              <a:t>‹#›</a:t>
            </a:fld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0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619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2438400"/>
            <a:ext cx="7543800" cy="1233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17223"/>
            <a:ext cx="9144000" cy="940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8AABF-F7AD-2579-7EDE-AC509AA4465E}"/>
              </a:ext>
            </a:extLst>
          </p:cNvPr>
          <p:cNvSpPr/>
          <p:nvPr/>
        </p:nvSpPr>
        <p:spPr>
          <a:xfrm>
            <a:off x="0" y="5780698"/>
            <a:ext cx="9144000" cy="8670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AE214BC-9579-20E9-C483-40C460418A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5885505"/>
            <a:ext cx="3581400" cy="9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2880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a.org/njc/communication-bill-of-rights/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6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tsyndrome.org/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9.xml"/><Relationship Id="rId6" Type="http://schemas.openxmlformats.org/officeDocument/2006/relationships/hyperlink" Target="https://reverserett.org/" TargetMode="External"/><Relationship Id="rId5" Type="http://schemas.openxmlformats.org/officeDocument/2006/relationships/hyperlink" Target="https://rettuniversity.org/" TargetMode="External"/><Relationship Id="rId4" Type="http://schemas.openxmlformats.org/officeDocument/2006/relationships/hyperlink" Target="https://www.rettuk.org/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rettsyndrome.org/for-families/rett-syndrome-clinics/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0.xml"/><Relationship Id="rId6" Type="http://schemas.openxmlformats.org/officeDocument/2006/relationships/image" Target="../media/image9.png"/><Relationship Id="rId5" Type="http://schemas.openxmlformats.org/officeDocument/2006/relationships/hyperlink" Target="https://www.rettsyndrome.org/wp-content/uploads/100-Day-Pathway.pdf" TargetMode="External"/><Relationship Id="rId4" Type="http://schemas.openxmlformats.org/officeDocument/2006/relationships/hyperlink" Target="https://www.rettsyndrome.org/for-families/education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tsyndrome.org/for-families/newly-diagnosed/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1.xml"/><Relationship Id="rId5" Type="http://schemas.openxmlformats.org/officeDocument/2006/relationships/hyperlink" Target="https://reverserett.org/join/" TargetMode="External"/><Relationship Id="rId4" Type="http://schemas.openxmlformats.org/officeDocument/2006/relationships/hyperlink" Target="https://www.rettsyndrome.org/wp-content/uploads/IRSF_ColoringBook-1.pdf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ediatrneurol.2017.05.025" TargetMode="External"/><Relationship Id="rId3" Type="http://schemas.openxmlformats.org/officeDocument/2006/relationships/hyperlink" Target="https://doi.org/10.1016/j.ejpn.2017.09.010" TargetMode="External"/><Relationship Id="rId7" Type="http://schemas.openxmlformats.org/officeDocument/2006/relationships/hyperlink" Target="https://doi.org/10.3109/17518423.2012.758183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2.xml"/><Relationship Id="rId6" Type="http://schemas.openxmlformats.org/officeDocument/2006/relationships/hyperlink" Target="https://doi.org/10.1177/1088357610380042" TargetMode="External"/><Relationship Id="rId5" Type="http://schemas.openxmlformats.org/officeDocument/2006/relationships/hyperlink" Target="https://doi.org/10.1186/s11689-015-9127-4" TargetMode="External"/><Relationship Id="rId4" Type="http://schemas.openxmlformats.org/officeDocument/2006/relationships/hyperlink" Target="https://doi.org/10.1002/1096-8628(200022)97:2%3C147::aid-ajmg6%3E3.0.co;2-o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803-015-2519-1" TargetMode="External"/><Relationship Id="rId3" Type="http://schemas.openxmlformats.org/officeDocument/2006/relationships/hyperlink" Target="https://doi.org/10.1136/bmjpo-2020-000731" TargetMode="External"/><Relationship Id="rId7" Type="http://schemas.openxmlformats.org/officeDocument/2006/relationships/hyperlink" Target="https://doi.org/10.1002/ana.22124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3.xml"/><Relationship Id="rId6" Type="http://schemas.openxmlformats.org/officeDocument/2006/relationships/hyperlink" Target="https://www.mayoclinic.org/diseases-conditions/rett-syndrome/symptoms-causes/syc-20377227" TargetMode="External"/><Relationship Id="rId5" Type="http://schemas.openxmlformats.org/officeDocument/2006/relationships/hyperlink" Target="https://doi.org/10.1371/journal.pone.0092736" TargetMode="External"/><Relationship Id="rId4" Type="http://schemas.openxmlformats.org/officeDocument/2006/relationships/hyperlink" Target="https://doi.org/10.1080/10349120120094284" TargetMode="External"/><Relationship Id="rId9" Type="http://schemas.openxmlformats.org/officeDocument/2006/relationships/hyperlink" Target="https://doi.org/10.1080/07434618.2020.1785009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nnucedd.org/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4.xml"/><Relationship Id="rId5" Type="http://schemas.openxmlformats.org/officeDocument/2006/relationships/hyperlink" Target="http://www2.ed.gov/about/offices/list/osers/osep/index.html" TargetMode="External"/><Relationship Id="rId4" Type="http://schemas.openxmlformats.org/officeDocument/2006/relationships/hyperlink" Target="http://www.uchc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BE9C17-64C6-4F6C-A151-47BCDC707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138862"/>
            <a:ext cx="7886700" cy="21374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Rett Syndrome</a:t>
            </a:r>
            <a:endParaRPr lang="en-US" sz="2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1E06DB-BF05-4049-95D7-2832E27B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423008"/>
            <a:ext cx="7233557" cy="120111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  <a:ea typeface="Comfortaa"/>
                <a:sym typeface="Comfortaa"/>
              </a:rPr>
              <a:t>Characteristics and Etiology of Infants and Young Children </a:t>
            </a:r>
            <a:br>
              <a:rPr lang="en-US" sz="3600" dirty="0">
                <a:latin typeface="+mj-lt"/>
                <a:ea typeface="Comfortaa"/>
                <a:sym typeface="Comfortaa"/>
              </a:rPr>
            </a:br>
            <a:r>
              <a:rPr lang="en-US" sz="3600" dirty="0">
                <a:latin typeface="+mj-lt"/>
                <a:ea typeface="Comfortaa"/>
                <a:sym typeface="Comfortaa"/>
              </a:rPr>
              <a:t>with Disabilities</a:t>
            </a:r>
            <a:endParaRPr lang="en-US" sz="36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7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26BAAA-24BA-4A5A-B613-A7D8011B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12099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Diagnostic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0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46D8-CE19-46A8-A409-04DCD4C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582A-AA88-49B7-9C47-C5602C72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</a:pPr>
            <a:r>
              <a:rPr lang="en-US" sz="2000" dirty="0">
                <a:cs typeface="Calibri"/>
              </a:rPr>
              <a:t>Diagnostic criteria revised in 2010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Main criteria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Requirements for typical or classic RTT</a:t>
            </a:r>
          </a:p>
          <a:p>
            <a:pPr marL="800100" lvl="3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Calibri" panose="020F0502020204030204" pitchFamily="34" charset="0"/>
              <a:buChar char="₋"/>
            </a:pPr>
            <a:r>
              <a:rPr lang="en-US" dirty="0">
                <a:cs typeface="Calibri"/>
              </a:rPr>
              <a:t>Exclusion criteria for typical RTT</a:t>
            </a:r>
          </a:p>
          <a:p>
            <a:pPr marL="228600" lvl="1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Requirements for atypical or variant RTT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52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3C27-EF77-43BB-B89D-AD697396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 defTabSz="685800"/>
            <a:r>
              <a:rPr lang="en-US" sz="3600" b="1" kern="1200" dirty="0">
                <a:solidFill>
                  <a:schemeClr val="tx1"/>
                </a:solidFill>
                <a:cs typeface="Calibri" panose="020F0502020204030204" pitchFamily="34" charset="0"/>
              </a:rPr>
              <a:t>Genetics and RTT</a:t>
            </a:r>
            <a:b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</a:br>
            <a:endParaRPr lang="en-US" sz="15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BFC6F-9350-4A3B-8082-BC0BF0E3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9625"/>
            <a:ext cx="7886700" cy="4351338"/>
          </a:xfrm>
        </p:spPr>
        <p:txBody>
          <a:bodyPr>
            <a:normAutofit lnSpcReduction="10000"/>
          </a:bodyPr>
          <a:lstStyle/>
          <a:p>
            <a:pPr marL="228600" lvl="0" indent="-22860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1" dirty="0"/>
              <a:t>MECP2 </a:t>
            </a:r>
            <a:r>
              <a:rPr lang="en-US" sz="2000" b="0" i="0" dirty="0"/>
              <a:t>gene on the X chromosome linked is to Rett syndrome.</a:t>
            </a:r>
            <a:endParaRPr lang="en-US" sz="2000" dirty="0"/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1" dirty="0"/>
              <a:t>MECP2 </a:t>
            </a:r>
            <a:r>
              <a:rPr lang="en-US" sz="2000" b="0" i="0" dirty="0"/>
              <a:t>gene has 1013 known distinct mutations.</a:t>
            </a:r>
            <a:endParaRPr lang="en-US" sz="2000" dirty="0"/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Females with RTT may have any of them, but 8 mutations are most commonly found.</a:t>
            </a:r>
            <a:endParaRPr lang="en-US" sz="2000" dirty="0">
              <a:latin typeface="+mn-lt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/>
              <a:t>More severe mutations are associated with more severe phenotypes in classic and atypical RTT.</a:t>
            </a:r>
            <a:endParaRPr lang="en-US" sz="2000" dirty="0"/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Mothers of females with RTT can also have the genetic mutation</a:t>
            </a:r>
            <a:r>
              <a:rPr lang="en-US" sz="2000" dirty="0">
                <a:latin typeface="+mn-lt"/>
              </a:rPr>
              <a:t>.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b="0" i="0" dirty="0">
                <a:latin typeface="+mn-lt"/>
              </a:rPr>
              <a:t>However, 3-5% of females with classic RTT and 30-50% with atypical RTT do not have </a:t>
            </a:r>
            <a:r>
              <a:rPr lang="en-US" sz="2000" b="0" i="1" dirty="0">
                <a:latin typeface="+mn-lt"/>
              </a:rPr>
              <a:t>MECP2 </a:t>
            </a:r>
            <a:r>
              <a:rPr lang="en-US" sz="2000" b="0" i="0" dirty="0">
                <a:latin typeface="+mn-lt"/>
              </a:rPr>
              <a:t>mutation.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18351-0155-4FD9-B83F-626BDC1EC17F}"/>
              </a:ext>
            </a:extLst>
          </p:cNvPr>
          <p:cNvSpPr txBox="1"/>
          <p:nvPr/>
        </p:nvSpPr>
        <p:spPr>
          <a:xfrm>
            <a:off x="7359875" y="582190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(Amir &amp; </a:t>
            </a:r>
            <a:r>
              <a:rPr lang="en-US" sz="1400" b="0" dirty="0" err="1"/>
              <a:t>Zoghbi</a:t>
            </a:r>
            <a:r>
              <a:rPr lang="en-US" sz="1400" b="0" dirty="0"/>
              <a:t>, 2000)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56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Rett Syndrome as a Staged Disorder*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1: Typical Development</a:t>
            </a:r>
            <a:endParaRPr lang="en-US" sz="20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>
                <a:cs typeface="Calibri"/>
              </a:rPr>
              <a:t>Between 6-18 months of age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>
                <a:cs typeface="Calibri"/>
              </a:rPr>
              <a:t>Babies may show less eye contact, delays in crawling or sitting upright</a:t>
            </a: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B0476-37EF-45E9-84FE-B2628EE7D1F9}"/>
              </a:ext>
            </a:extLst>
          </p:cNvPr>
          <p:cNvSpPr txBox="1"/>
          <p:nvPr/>
        </p:nvSpPr>
        <p:spPr>
          <a:xfrm>
            <a:off x="473242" y="5511680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59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Rett Syndrome as a Staged Disorder*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2: Regression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Between 5-10 years of age, may last 1 year or more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Symptoms of RTT emerge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Slowed head growth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Abnormal hand movements 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Hyperventilating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Screaming/crying for no apparent reason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Problems with movement and coordination</a:t>
            </a:r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Loss of social interaction and communication</a:t>
            </a: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7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Rett Syndrome as a Staged Disorder*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3: Pseudo-stationary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May last until adulthood for some females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Observe less crying and irritability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Some improvement in hand use 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Some improvement in communication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>
                <a:ea typeface="+mn-lt"/>
                <a:cs typeface="+mn-lt"/>
              </a:rPr>
              <a:t>Seizures may begin in this stage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500" b="1" dirty="0">
              <a:cs typeface="Calibri"/>
            </a:endParaRPr>
          </a:p>
          <a:p>
            <a:endParaRPr lang="en-US" sz="1500" b="1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0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143-98BF-484A-BFB1-DE91E6EC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Calibri" panose="020F0502020204030204" pitchFamily="34" charset="0"/>
              </a:rPr>
              <a:t>Rett Syndrome as a Staged Disorder*IV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8121-C820-4D6B-BD35-203784F7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980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cs typeface="Calibri"/>
              </a:rPr>
              <a:t>Stage 4: Non-ambulant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Seizures may occur less often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Reduced mobility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Muscle weakness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Joint contractures and scoliosis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Seizures may occur less often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 Understanding, communication and hand skills generally remain stable or improve slightly</a:t>
            </a:r>
            <a:endParaRPr lang="en-US" sz="1500" b="1" dirty="0">
              <a:cs typeface="Calibri"/>
            </a:endParaRPr>
          </a:p>
          <a:p>
            <a:pPr marL="0" indent="0" algn="ctr">
              <a:buNone/>
            </a:pPr>
            <a:r>
              <a:rPr lang="en-US" sz="2000" b="1" dirty="0">
                <a:ea typeface="+mn-lt"/>
                <a:cs typeface="+mn-lt"/>
              </a:rPr>
              <a:t>Not every female will enter this stage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AFCE7-42CA-46C6-ADAE-29DB02DAF806}"/>
              </a:ext>
            </a:extLst>
          </p:cNvPr>
          <p:cNvSpPr txBox="1"/>
          <p:nvPr/>
        </p:nvSpPr>
        <p:spPr>
          <a:xfrm>
            <a:off x="200526" y="5583107"/>
            <a:ext cx="8197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entury Gothic"/>
              </a:rPr>
              <a:t>*</a:t>
            </a:r>
            <a:r>
              <a:rPr lang="en-US" sz="1400" b="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There is some disagreement about whether or not RTT is a staged disorder.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RTT is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degenerative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06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5EB16-E636-4737-8853-C99C9C04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478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Early Intervention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3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1A58-64EF-4DC5-91B4-B79DEE3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Importance of Early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0BFFC-8265-4E4B-9FEF-A0237827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Early start with AAC (Augmentative and Alternative Communication)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Sensory, behavioral strategies training for family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Constipation management and GI interventions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Feeding therapy and sensory exposure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Prevention of upper extremity injury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Orthoses and mobility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602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36E2-22A6-4E89-B446-B2E9D9C0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Importance of School Therapists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E6999-5523-4684-8FC4-29E2F273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Use of AAC during the school day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Participation in activities, social opportunities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Integrating choice during routine care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2000" dirty="0"/>
              <a:t>Consistency with medical, physical interventions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2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068AFA-EDB5-4F42-9D89-97A0B46E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F1CA8-C9ED-4101-8316-F094BD9C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By the end of this module, participants will be able to: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Recognize diagnostic characteristics of Rett syndrome.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Discuss various bodily systems which are affected by Rett syndrome.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Identify potential therapeutic interventions, including mobility, activities of daily living, and communication outcomes.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Discuss parent perceptions and support resources.</a:t>
            </a:r>
            <a:endParaRPr lang="en-US" sz="20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22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6B16-CE98-41F3-9B82-80897EE0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7192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Co-Occurring Conditions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/>
              <a:t>(Co-Existing Conditions or Comorbidities)</a:t>
            </a:r>
            <a:br>
              <a:rPr lang="en-US" sz="2000" dirty="0"/>
            </a:b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55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A142B3-7D37-4159-899C-AC4AD2F9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Co-Occurring or Co-Existing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E87E-C3E2-484F-BB16-8B78AB6C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36" y="1606964"/>
            <a:ext cx="8300416" cy="81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Features of RTT and Co-Existing Conditions that may impact communication: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F961-2D27-415C-A78A-4DE37DFDA8FB}"/>
              </a:ext>
            </a:extLst>
          </p:cNvPr>
          <p:cNvSpPr txBox="1"/>
          <p:nvPr/>
        </p:nvSpPr>
        <p:spPr>
          <a:xfrm>
            <a:off x="1042366" y="2016056"/>
            <a:ext cx="8038272" cy="4240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Altered muscle tone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Dyspraxia/apraxia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Hand stereotypes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Impaired oral motor skills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Breathing/respiratory problems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Impaired sleep pattern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Scoliosis/kyphosis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Loss of fine &amp; gross motor function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Visual impairments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Hearing loss/auditory processing difficulties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Gastrointestinal issues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Difficulties with sensory regulation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Fatigue/reduced alertness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Heightened anxiety</a:t>
            </a:r>
          </a:p>
          <a:p>
            <a:pPr marL="228600" indent="-2286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Seizures</a:t>
            </a:r>
          </a:p>
          <a:p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D7FE0A-52D3-4EF5-8EE5-7CA3096671CF}"/>
              </a:ext>
            </a:extLst>
          </p:cNvPr>
          <p:cNvSpPr txBox="1"/>
          <p:nvPr/>
        </p:nvSpPr>
        <p:spPr>
          <a:xfrm>
            <a:off x="1788885" y="5799681"/>
            <a:ext cx="5389960" cy="35274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Figure 3. Rett Syndrome Communication Guidelines,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86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2D42-C689-4138-9C35-F96E4A1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Check for Understanding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A39C-454A-43FF-B482-2CB46F96B1B3}"/>
              </a:ext>
            </a:extLst>
          </p:cNvPr>
          <p:cNvSpPr txBox="1"/>
          <p:nvPr/>
        </p:nvSpPr>
        <p:spPr>
          <a:xfrm>
            <a:off x="1082840" y="1819970"/>
            <a:ext cx="634465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List the two (2) types of Rett syndrome.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55DC-57B2-4096-B089-E5B111EBB574}"/>
              </a:ext>
            </a:extLst>
          </p:cNvPr>
          <p:cNvSpPr txBox="1"/>
          <p:nvPr/>
        </p:nvSpPr>
        <p:spPr>
          <a:xfrm>
            <a:off x="1082842" y="2823605"/>
            <a:ext cx="634465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solidFill>
                  <a:schemeClr val="bg1"/>
                </a:solidFill>
              </a:rPr>
              <a:t>Name five (5) co-occurring conditions of Rett syndrome.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76B38-EFAD-4BB2-BCB1-558781CEB14A}"/>
              </a:ext>
            </a:extLst>
          </p:cNvPr>
          <p:cNvSpPr txBox="1"/>
          <p:nvPr/>
        </p:nvSpPr>
        <p:spPr>
          <a:xfrm>
            <a:off x="1082842" y="3746838"/>
            <a:ext cx="6344650" cy="96795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Give two (2) reasons why Early Intervention is important for a child with Rett syndrome.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805FD-A161-473F-B196-F5DCC571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157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Body Systems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6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04F-244B-4E7F-B6C2-08983105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a typeface="+mj-lt"/>
                <a:cs typeface="Calibri" panose="020F0502020204030204" pitchFamily="34" charset="0"/>
              </a:rPr>
              <a:t>Cognition</a:t>
            </a:r>
            <a:endParaRPr lang="en-US" sz="3600" b="1" dirty="0">
              <a:cs typeface="Calibri" panose="020F0502020204030204" pitchFamily="34" charset="0"/>
            </a:endParaRPr>
          </a:p>
          <a:p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D0B0-9529-4751-B0A4-DD535760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thought that individuals with Rett syndrome had severe cognitive deficits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Study by Ahonniska-Assa et al. (2018) aimed to measure the cognitive abilities of girls with Rett syndrome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Adapted the Peabody Picture Vocabulary Test so that the participants could answer using eye gaze to the preferred picture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52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A5B4E-6915-4EB0-998E-578B6251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761"/>
            <a:ext cx="7886700" cy="957424"/>
          </a:xfrm>
        </p:spPr>
        <p:txBody>
          <a:bodyPr/>
          <a:lstStyle/>
          <a:p>
            <a:r>
              <a:rPr lang="en-US" sz="3600" dirty="0"/>
              <a:t>Cognition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281A3B-CE90-4EAC-8469-C253AA939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32% of the participants had low-average to mild cognitive impairments.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68% had moderate-severe cognitive impairments</a:t>
            </a:r>
            <a:endParaRPr lang="en-US" sz="2000" dirty="0"/>
          </a:p>
          <a:p>
            <a:pPr marL="285737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285737" lvl="1" indent="0">
              <a:buNone/>
            </a:pPr>
            <a:r>
              <a:rPr lang="en-US" b="1" dirty="0">
                <a:ea typeface="+mn-lt"/>
                <a:cs typeface="+mn-lt"/>
              </a:rPr>
              <a:t>Significance:</a:t>
            </a:r>
            <a:endParaRPr lang="en-US" b="1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If individuals with Rett syndrome are functioning at mild impairment to even “within normal limits” (WNL), then education and communication support is crucial</a:t>
            </a:r>
            <a:endParaRPr lang="en-US" sz="1800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Eye gaze is the KEY to unlocking their potentials</a:t>
            </a:r>
            <a:endParaRPr lang="en-US" sz="1800" dirty="0"/>
          </a:p>
          <a:p>
            <a:pPr lvl="2">
              <a:buFont typeface="Calibri" panose="020F0502020204030204" pitchFamily="34" charset="0"/>
              <a:buChar char="₋"/>
            </a:pPr>
            <a:r>
              <a:rPr lang="en-US" sz="1800" dirty="0">
                <a:ea typeface="+mn-lt"/>
                <a:cs typeface="+mn-lt"/>
              </a:rPr>
              <a:t>Early training using eye gaze is paramount 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B2003-09B1-46D2-8B75-E4740DFF99E8}"/>
              </a:ext>
            </a:extLst>
          </p:cNvPr>
          <p:cNvSpPr txBox="1"/>
          <p:nvPr/>
        </p:nvSpPr>
        <p:spPr>
          <a:xfrm>
            <a:off x="6492240" y="5784750"/>
            <a:ext cx="376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Ahonniska-Assa et al., 2018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56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0EF74-1F47-4315-B9E2-FC0BB469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038"/>
            <a:ext cx="7886700" cy="957424"/>
          </a:xfrm>
        </p:spPr>
        <p:txBody>
          <a:bodyPr/>
          <a:lstStyle/>
          <a:p>
            <a:r>
              <a:rPr lang="en-US" sz="3600" dirty="0"/>
              <a:t>Apraxia/Dyspraxia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446EB-9084-48DD-983E-CB3B8582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822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The inability/difficulty to carry out a cognitive intent. The individual intends to move a particular way, but the neurological signal does not reliably get to the correct muscles to move them in the way they should. 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ea typeface="+mn-lt"/>
                <a:cs typeface="+mn-lt"/>
              </a:rPr>
              <a:t>Affects the muscles that control: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Speech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Non-verbal signals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Sustained eye contact, and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ea typeface="+mn-lt"/>
                <a:cs typeface="+mn-lt"/>
              </a:rPr>
              <a:t>The intent to move in general, which can cause delayed processing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B751A-E351-4501-99D8-74FD37CB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10"/>
            <a:ext cx="7886700" cy="957424"/>
          </a:xfrm>
        </p:spPr>
        <p:txBody>
          <a:bodyPr/>
          <a:lstStyle/>
          <a:p>
            <a:r>
              <a:rPr lang="en-US" sz="3600" dirty="0"/>
              <a:t>Apraxia/Dyspraxia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7F0C1-548C-4A13-8F05-F662617F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+mn-lt"/>
                <a:cs typeface="+mn-lt"/>
              </a:rPr>
              <a:t>In Rett syndrome, it looks like: </a:t>
            </a: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 long wait time</a:t>
            </a: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regulation issues</a:t>
            </a: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anxiety</a:t>
            </a: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frustration leading to the inability to answer</a:t>
            </a:r>
            <a:endParaRPr lang="en-US" sz="2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can be misinterpreted as stubbornness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3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5B177-8639-4772-B6C0-8D27664D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5024"/>
            <a:ext cx="7886700" cy="957424"/>
          </a:xfrm>
        </p:spPr>
        <p:txBody>
          <a:bodyPr/>
          <a:lstStyle/>
          <a:p>
            <a:r>
              <a:rPr lang="en-US" sz="3600" dirty="0"/>
              <a:t>More on Apraxia/Dyspraxia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02DC91-93AE-4938-9E95-B7D2CD6E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The individual may need to move away (or look away) before moving toward (or looking at) what he/she intends </a:t>
            </a:r>
            <a:endParaRPr lang="en-US" sz="2000" dirty="0">
              <a:cs typeface="Calibri" panose="020F0502020204030204"/>
            </a:endParaRP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Waiting for a response is critical!</a:t>
            </a:r>
            <a:endParaRPr lang="en-US" sz="2000" dirty="0"/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Failure on the communication partner’s part to wait for the individual to finish the intent may appear to be rejection or lack of response</a:t>
            </a:r>
            <a:endParaRPr lang="en-US" sz="2000" dirty="0"/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The individual will learn which people will take the time to wait and decide if the effort is worthwhile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62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4D61-931E-49ED-B124-23AC413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352"/>
            <a:ext cx="7886700" cy="957424"/>
          </a:xfrm>
        </p:spPr>
        <p:txBody>
          <a:bodyPr/>
          <a:lstStyle/>
          <a:p>
            <a:r>
              <a:rPr lang="en-US" sz="3600" dirty="0">
                <a:cs typeface="Calibri Light"/>
              </a:rPr>
              <a:t>Hand Movements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0757-A5C5-4756-B690-34BB5BAE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671"/>
            <a:ext cx="7886700" cy="465807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Diagnostic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Complete or partial loss of acquired purposeful hand movement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Hand movements can also include flapping, squeezing, mouthing, tapping, and others</a:t>
            </a:r>
          </a:p>
          <a:p>
            <a:pPr marL="228600">
              <a:spcBef>
                <a:spcPts val="0"/>
              </a:spcBef>
            </a:pPr>
            <a:r>
              <a:rPr lang="en-US" sz="2000" dirty="0">
                <a:cs typeface="Calibri"/>
              </a:rPr>
              <a:t>These hand movements tend to be seen at midline, continuous, and complex, though there is a wide range of presentations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1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9393B-4648-41C3-8C22-F15BE525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1A3D-B8A0-4DF2-9FD6-CE44D1A9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3776"/>
            <a:ext cx="7886700" cy="4351338"/>
          </a:xfrm>
        </p:spPr>
        <p:txBody>
          <a:bodyPr numCol="1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Background and Etiology</a:t>
            </a:r>
            <a:endParaRPr lang="en-US" sz="2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Diagnostic Process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Early Intervention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Co-Occurring Conditions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Systems 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Communication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Case Study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125000"/>
            </a:pPr>
            <a:r>
              <a:rPr lang="en-US" sz="2000" cap="none" dirty="0">
                <a:solidFill>
                  <a:schemeClr val="tx1"/>
                </a:solidFill>
              </a:rPr>
              <a:t>Family Support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347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4D61-931E-49ED-B124-23AC4137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352"/>
            <a:ext cx="7886700" cy="957424"/>
          </a:xfrm>
        </p:spPr>
        <p:txBody>
          <a:bodyPr/>
          <a:lstStyle/>
          <a:p>
            <a:r>
              <a:rPr lang="en-US" sz="3600" dirty="0">
                <a:cs typeface="Calibri Light"/>
              </a:rPr>
              <a:t>Hand Movements II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0757-A5C5-4756-B690-34BB5BAE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671"/>
            <a:ext cx="7886700" cy="465807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cs typeface="Calibri"/>
              </a:rPr>
              <a:t>Impact 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Access to communication devices can be impacted by hand movements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Completion of self-care or developmental tasks will need to be adapted to suit the individual's needs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Individuals may have difficulty with pointing, picking up items, pushing buttons, or exchanging items between hands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269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4EA4-BBFD-4E5E-AF89-83E1C002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09"/>
            <a:ext cx="7886700" cy="957424"/>
          </a:xfrm>
        </p:spPr>
        <p:txBody>
          <a:bodyPr/>
          <a:lstStyle/>
          <a:p>
            <a:r>
              <a:rPr lang="en-US" sz="3600" dirty="0"/>
              <a:t>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4FD8B-6582-423A-9321-DDBC3CA3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250"/>
            <a:ext cx="82296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28600">
              <a:spcBef>
                <a:spcPts val="0"/>
              </a:spcBef>
            </a:pPr>
            <a:r>
              <a:rPr lang="en-US" sz="2000" dirty="0"/>
              <a:t>Most individuals with RTT present with a distinct gait pattern, including a preference to favor one leg and difficulty with anterior propulsion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Ataxia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Difficulty with motor coordination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Apraxia </a:t>
            </a:r>
          </a:p>
          <a:p>
            <a:pPr marL="800100" lvl="2" indent="-342900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Difficulty to perform, even when the individual has a goal in mind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Spasticity 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en-US" sz="1800" dirty="0"/>
              <a:t>Increased muscle tone</a:t>
            </a:r>
          </a:p>
          <a:p>
            <a:pPr marL="228600">
              <a:spcBef>
                <a:spcPts val="0"/>
              </a:spcBef>
            </a:pPr>
            <a:r>
              <a:rPr lang="en-US" sz="2000" dirty="0"/>
              <a:t>Of individuals who are able to walk, up to 80% lose their mobility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7789-F9AB-4E76-9D25-BC742BFA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95"/>
            <a:ext cx="7886700" cy="957424"/>
          </a:xfrm>
        </p:spPr>
        <p:txBody>
          <a:bodyPr/>
          <a:lstStyle/>
          <a:p>
            <a:r>
              <a:rPr lang="en-US" sz="3600" dirty="0"/>
              <a:t>Mobility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24A5-6AB0-44BE-9202-E1BE0687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0911"/>
            <a:ext cx="7886700" cy="4657146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200" dirty="0"/>
              <a:t>Since many individuals will rely on others to help them explore their environment, some developmental opportunities maybe impacted:</a:t>
            </a:r>
          </a:p>
          <a:p>
            <a:pPr marL="685800"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Play skills</a:t>
            </a:r>
            <a:r>
              <a:rPr lang="en-US" sz="2200" dirty="0"/>
              <a:t>: May rely on others to bring toys to them, make toys "go", move a toy in a specific place, etc.</a:t>
            </a:r>
          </a:p>
          <a:p>
            <a:pPr marL="685800"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Sensory experiences</a:t>
            </a:r>
            <a:r>
              <a:rPr lang="en-US" sz="2200" dirty="0"/>
              <a:t>: Individuals may have limited or controlled sensory experiences due to lack of access to a variety of interactions.</a:t>
            </a:r>
          </a:p>
          <a:p>
            <a:pPr marL="685800"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Communication opportunities</a:t>
            </a:r>
            <a:r>
              <a:rPr lang="en-US" sz="2200" dirty="0"/>
              <a:t>: May reduce opportunities for initiation. Communication partners may need to be the ones entering the individual's space to begin conversation.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05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9D1E-FF52-4D4D-A2ED-1A2B201E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Splinting</a:t>
            </a:r>
          </a:p>
        </p:txBody>
      </p:sp>
      <p:pic>
        <p:nvPicPr>
          <p:cNvPr id="8" name="Picture 4" descr="Image of an arm splint. Black splint on a person's right elbow.">
            <a:extLst>
              <a:ext uri="{FF2B5EF4-FFF2-40B4-BE49-F238E27FC236}">
                <a16:creationId xmlns:a16="http://schemas.microsoft.com/office/drawing/2014/main" id="{8B95818C-D2A7-4428-ADF0-C5EACAC8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90714" y="1598123"/>
            <a:ext cx="2211262" cy="22112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E3B35-EA34-46DC-831B-49AE846EF78F}"/>
              </a:ext>
            </a:extLst>
          </p:cNvPr>
          <p:cNvSpPr txBox="1"/>
          <p:nvPr/>
        </p:nvSpPr>
        <p:spPr>
          <a:xfrm>
            <a:off x="509709" y="1103436"/>
            <a:ext cx="6919232" cy="4834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Individuals with Rett syndrome are at a higher risk for injuries associated with stereotypical hand movements.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Hand biting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Mouthing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Infections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Elbow Immobilization Splints 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Restricts range of motion, independent daily living tasks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Minimally effective for increasing self-care skills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Gloves, mittens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US" dirty="0"/>
              <a:t>Allows for self soothing, can lead to facial rashes/ injury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5" name="Picture 5" descr="A toddler with Rett syndrome sitting on a bench smiling at the camera. She is wearing a splint on her right arm. ">
            <a:extLst>
              <a:ext uri="{FF2B5EF4-FFF2-40B4-BE49-F238E27FC236}">
                <a16:creationId xmlns:a16="http://schemas.microsoft.com/office/drawing/2014/main" id="{7F509C3F-F8C4-4B9E-9F90-04356CBC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941" y="1299419"/>
            <a:ext cx="1472701" cy="221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31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5321-6105-4224-BFF4-20E132B7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681"/>
            <a:ext cx="7886700" cy="957424"/>
          </a:xfrm>
        </p:spPr>
        <p:txBody>
          <a:bodyPr/>
          <a:lstStyle/>
          <a:p>
            <a:r>
              <a:rPr lang="en-US" sz="3600" dirty="0"/>
              <a:t>Alternative Injury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7A37-7A70-4834-A36C-2BD550B3A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33411"/>
            <a:ext cx="8139793" cy="435133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28600">
              <a:lnSpc>
                <a:spcPct val="160000"/>
              </a:lnSpc>
              <a:spcBef>
                <a:spcPts val="0"/>
              </a:spcBef>
            </a:pPr>
            <a:r>
              <a:rPr lang="en-US" sz="2000" dirty="0"/>
              <a:t>Consider environmental modifications 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900" dirty="0"/>
              <a:t>Sensory strategies to promote regulation, reduce anxiety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900" dirty="0"/>
              <a:t>Contextual cues to help convey time of day, expectations</a:t>
            </a:r>
          </a:p>
          <a:p>
            <a:r>
              <a:rPr lang="en-US" sz="2000" dirty="0"/>
              <a:t>Communication supports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Use of AAC to increase independence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Responsive, attentive communication partner</a:t>
            </a:r>
          </a:p>
          <a:p>
            <a:r>
              <a:rPr lang="en-US" sz="2000" dirty="0"/>
              <a:t>Appropriate therapeutic and educational engagement</a:t>
            </a:r>
          </a:p>
          <a:p>
            <a:pPr marL="685800" lvl="1">
              <a:lnSpc>
                <a:spcPct val="160000"/>
              </a:lnSpc>
              <a:spcBef>
                <a:spcPts val="0"/>
              </a:spcBef>
            </a:pPr>
            <a:r>
              <a:rPr lang="en-US" sz="1800" dirty="0"/>
              <a:t>"Just right challenge" to increase skill development while reducing frustration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04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D4DB-00E1-4F51-95AF-453D8F6E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9190"/>
            <a:ext cx="7886700" cy="957424"/>
          </a:xfrm>
        </p:spPr>
        <p:txBody>
          <a:bodyPr/>
          <a:lstStyle/>
          <a:p>
            <a:r>
              <a:rPr lang="en-US" sz="3600" dirty="0"/>
              <a:t>Sensory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D711-B148-4B02-A07E-03CB45E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023827"/>
            <a:ext cx="82296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Sensory arousal exists on a continuum, and individuals with RTT may require supports from caregivers or others to help maintain an optimal level of regulation depending on different activities.</a:t>
            </a:r>
          </a:p>
        </p:txBody>
      </p:sp>
      <p:graphicFrame>
        <p:nvGraphicFramePr>
          <p:cNvPr id="7" name="Table 6" descr="Table of different levels of sensory input.">
            <a:extLst>
              <a:ext uri="{FF2B5EF4-FFF2-40B4-BE49-F238E27FC236}">
                <a16:creationId xmlns:a16="http://schemas.microsoft.com/office/drawing/2014/main" id="{241FC79D-C32E-4840-AD79-A7B49E9F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3126"/>
              </p:ext>
            </p:extLst>
          </p:nvPr>
        </p:nvGraphicFramePr>
        <p:xfrm>
          <a:off x="443533" y="2307590"/>
          <a:ext cx="8256933" cy="2742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52311">
                  <a:extLst>
                    <a:ext uri="{9D8B030D-6E8A-4147-A177-3AD203B41FA5}">
                      <a16:colId xmlns:a16="http://schemas.microsoft.com/office/drawing/2014/main" val="4145115425"/>
                    </a:ext>
                  </a:extLst>
                </a:gridCol>
                <a:gridCol w="2752311">
                  <a:extLst>
                    <a:ext uri="{9D8B030D-6E8A-4147-A177-3AD203B41FA5}">
                      <a16:colId xmlns:a16="http://schemas.microsoft.com/office/drawing/2014/main" val="380502553"/>
                    </a:ext>
                  </a:extLst>
                </a:gridCol>
                <a:gridCol w="2752311">
                  <a:extLst>
                    <a:ext uri="{9D8B030D-6E8A-4147-A177-3AD203B41FA5}">
                      <a16:colId xmlns:a16="http://schemas.microsoft.com/office/drawing/2014/main" val="3912402525"/>
                    </a:ext>
                  </a:extLst>
                </a:gridCol>
              </a:tblGrid>
              <a:tr h="411922">
                <a:tc>
                  <a:txBody>
                    <a:bodyPr/>
                    <a:lstStyle/>
                    <a:p>
                      <a:r>
                        <a:rPr lang="en-US" sz="2000" dirty="0"/>
                        <a:t>Sensory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Overstimulated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Needs a break or sensory input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be shutting down, overwhelmed, frustrated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Needs some assistance to return to a regulated state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be excited, anxious, fidgety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Calm and ready to engage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15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6719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A0EE-E973-4653-B2F2-AD54586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5987"/>
            <a:ext cx="7886700" cy="957424"/>
          </a:xfrm>
        </p:spPr>
        <p:txBody>
          <a:bodyPr/>
          <a:lstStyle/>
          <a:p>
            <a:r>
              <a:rPr lang="en-US" sz="3600" dirty="0"/>
              <a:t>Mental Health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3922-E62B-4A77-8C72-5355EB4B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There is a growing body of research which describes mental health concerns in individuals with Rett syndrome, including: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Anxiety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Low mood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Mood changes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Fear</a:t>
            </a:r>
          </a:p>
          <a:p>
            <a:pPr marL="42863" indent="0">
              <a:buNone/>
            </a:pPr>
            <a:r>
              <a:rPr lang="en-US" sz="2000" dirty="0"/>
              <a:t>Recognizing and addressing mental health concerns is equally as important as helping individuals maintain state regulation.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517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E68-3F39-41EA-B848-75C5F4CA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894"/>
            <a:ext cx="7886700" cy="957424"/>
          </a:xfrm>
        </p:spPr>
        <p:txBody>
          <a:bodyPr/>
          <a:lstStyle/>
          <a:p>
            <a:r>
              <a:rPr lang="en-US" sz="3600" dirty="0"/>
              <a:t>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8EE0-7017-4453-BE81-063E9E7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1" y="1396318"/>
            <a:ext cx="8303079" cy="473878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Goals: Maintain health, decrease sensory sensitivities, improve participation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Feeding difficulties are complex and may involve multiple systems, including oral, motor, sensory, neurologic, gastrointestinal, and respiratory. 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Oral motor and swallowing difficulties can impact health outcomes and participation in family meals.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23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E68-3F39-41EA-B848-75C5F4CA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894"/>
            <a:ext cx="7886700" cy="957424"/>
          </a:xfrm>
        </p:spPr>
        <p:txBody>
          <a:bodyPr/>
          <a:lstStyle/>
          <a:p>
            <a:r>
              <a:rPr lang="en-US" sz="3600" dirty="0"/>
              <a:t>Feeding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8EE0-7017-4453-BE81-063E9E7F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9" y="1396318"/>
            <a:ext cx="8303079" cy="473878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Some individuals will utilize alternate methods of feeding (such as tube feeding) to help meet their nutritional needs.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Feeding challenges require a full medical team approach which includes the individual and family.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12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55D1-323F-4207-91AF-ABFBE3F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698"/>
            <a:ext cx="7886700" cy="957424"/>
          </a:xfrm>
        </p:spPr>
        <p:txBody>
          <a:bodyPr/>
          <a:lstStyle/>
          <a:p>
            <a:r>
              <a:rPr lang="en-US" sz="3600" dirty="0"/>
              <a:t>Feeding Implications</a:t>
            </a:r>
          </a:p>
        </p:txBody>
      </p:sp>
      <p:graphicFrame>
        <p:nvGraphicFramePr>
          <p:cNvPr id="6" name="Diagram 6" descr="Five blue circles form a pentagon shape. Blue arrows are in between each circle in a clockwise direction. Each circle is labeled: sensory, behavioral, oral motor, nutrition, mental health.">
            <a:extLst>
              <a:ext uri="{FF2B5EF4-FFF2-40B4-BE49-F238E27FC236}">
                <a16:creationId xmlns:a16="http://schemas.microsoft.com/office/drawing/2014/main" id="{E66B1D00-DF71-45B4-A06E-AE7786156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775563"/>
              </p:ext>
            </p:extLst>
          </p:nvPr>
        </p:nvGraphicFramePr>
        <p:xfrm>
          <a:off x="1586575" y="2339392"/>
          <a:ext cx="6164036" cy="344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8" name="TextBox 597">
            <a:extLst>
              <a:ext uri="{FF2B5EF4-FFF2-40B4-BE49-F238E27FC236}">
                <a16:creationId xmlns:a16="http://schemas.microsoft.com/office/drawing/2014/main" id="{E37B211B-BCCA-4CFC-A44D-4D91D05AE166}"/>
              </a:ext>
            </a:extLst>
          </p:cNvPr>
          <p:cNvSpPr txBox="1"/>
          <p:nvPr/>
        </p:nvSpPr>
        <p:spPr>
          <a:xfrm>
            <a:off x="821836" y="1073122"/>
            <a:ext cx="7693514" cy="140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Feeding challenges can impact an individual's state regulation, emotions, and health, which can then impact the ability to engage in learning and communication opportunities.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C1EEC-589D-4E0E-9201-3B8F51FF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7192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j-lt"/>
              </a:rPr>
              <a:t>Background and Etiology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41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2D42-C689-4138-9C35-F96E4A1B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+mj-lt"/>
                <a:cs typeface="Calibri" panose="020F0502020204030204" pitchFamily="34" charset="0"/>
              </a:rPr>
              <a:t>Check for Understanding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A39C-454A-43FF-B482-2CB46F96B1B3}"/>
              </a:ext>
            </a:extLst>
          </p:cNvPr>
          <p:cNvSpPr txBox="1"/>
          <p:nvPr/>
        </p:nvSpPr>
        <p:spPr>
          <a:xfrm>
            <a:off x="1082840" y="1819970"/>
            <a:ext cx="634465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some of the hand movements associated with Rett syndrome?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55DC-57B2-4096-B089-E5B111EBB574}"/>
              </a:ext>
            </a:extLst>
          </p:cNvPr>
          <p:cNvSpPr txBox="1"/>
          <p:nvPr/>
        </p:nvSpPr>
        <p:spPr>
          <a:xfrm>
            <a:off x="1082842" y="2823605"/>
            <a:ext cx="634465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dirty="0">
                <a:solidFill>
                  <a:schemeClr val="bg1"/>
                </a:solidFill>
              </a:rPr>
              <a:t>What are some possible mobility-related outcomes?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76B38-EFAD-4BB2-BCB1-558781CEB14A}"/>
              </a:ext>
            </a:extLst>
          </p:cNvPr>
          <p:cNvSpPr txBox="1"/>
          <p:nvPr/>
        </p:nvSpPr>
        <p:spPr>
          <a:xfrm>
            <a:off x="1082842" y="3746838"/>
            <a:ext cx="6344650" cy="5062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/>
                </a:solidFill>
              </a:rPr>
              <a:t>How does RTT affect sensory systems?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709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94C4-4569-43EA-B2EC-2CF8FDAA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4988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9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9F320F52-07EE-4F07-A62E-CDAB2702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Communication Bill of Rights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18983-325F-4771-83FE-65D320C32238}"/>
              </a:ext>
            </a:extLst>
          </p:cNvPr>
          <p:cNvSpPr txBox="1"/>
          <p:nvPr/>
        </p:nvSpPr>
        <p:spPr>
          <a:xfrm>
            <a:off x="1201428" y="4913374"/>
            <a:ext cx="674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From the National Joint Committee for the Communication </a:t>
            </a:r>
            <a:br>
              <a:rPr lang="en-US" sz="2000" dirty="0"/>
            </a:br>
            <a:r>
              <a:rPr lang="en-US" sz="2000" dirty="0"/>
              <a:t>Needs of Persons with Severe Disabilities (NJC) (2016)</a:t>
            </a:r>
          </a:p>
          <a:p>
            <a:pPr algn="ctr"/>
            <a:r>
              <a:rPr lang="en-US" sz="2000" dirty="0">
                <a:hlinkClick r:id="rId3"/>
              </a:rPr>
              <a:t>https://www.asha.org/njc/communication-bill-of-rights/</a:t>
            </a:r>
            <a:r>
              <a:rPr lang="en-US" sz="2000" dirty="0"/>
              <a:t> </a:t>
            </a:r>
            <a:endParaRPr lang="en-US" sz="1400" dirty="0"/>
          </a:p>
        </p:txBody>
      </p:sp>
      <p:pic>
        <p:nvPicPr>
          <p:cNvPr id="2" name="Picture 2" descr="Image of the Communication Bill of Rights from the National Joint Committee for the Communication Needs of Persons with Severe Disabilities.">
            <a:extLst>
              <a:ext uri="{FF2B5EF4-FFF2-40B4-BE49-F238E27FC236}">
                <a16:creationId xmlns:a16="http://schemas.microsoft.com/office/drawing/2014/main" id="{F506F695-99F4-485C-BD77-BA9AEACF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55" y="413848"/>
            <a:ext cx="3095489" cy="4007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783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364B9-B0B1-4186-9F98-90E5CEF3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2367"/>
            <a:ext cx="7886700" cy="957424"/>
          </a:xfrm>
        </p:spPr>
        <p:txBody>
          <a:bodyPr/>
          <a:lstStyle/>
          <a:p>
            <a:r>
              <a:rPr lang="en-US" sz="3600" dirty="0"/>
              <a:t>Ways of Communicating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2B40C1-801F-4263-9A4C-89D17873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Eye gaze</a:t>
            </a:r>
          </a:p>
          <a:p>
            <a:r>
              <a:rPr lang="en-US" sz="2000" dirty="0"/>
              <a:t>Gestures and Body Movements</a:t>
            </a:r>
          </a:p>
          <a:p>
            <a:r>
              <a:rPr lang="en-US" sz="2000" dirty="0"/>
              <a:t>Vocalizations &amp; Preserved Speech</a:t>
            </a:r>
          </a:p>
          <a:p>
            <a:r>
              <a:rPr lang="en-US" sz="2000" dirty="0"/>
              <a:t>Augmentative and Alternative Communication Systems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59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21A4-7900-4FC5-A209-4A0055DF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Augmentative and Alternative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FC9E-7AA3-45BF-B4FF-26C01A197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67" y="3429000"/>
            <a:ext cx="7886700" cy="1500187"/>
          </a:xfrm>
        </p:spPr>
        <p:txBody>
          <a:bodyPr/>
          <a:lstStyle/>
          <a:p>
            <a:pPr algn="ctr"/>
            <a:r>
              <a:rPr lang="en-US" dirty="0"/>
              <a:t>(AAC)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703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518D0-072D-429A-850A-3335E3B2F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102645"/>
            <a:ext cx="3887391" cy="3891076"/>
          </a:xfrm>
          <a:ln>
            <a:solidFill>
              <a:schemeClr val="tx1"/>
            </a:solidFill>
          </a:ln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Using an external tool to communicate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be high-tech or low-tech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range of communication methods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Small number of pictures/objects for choice making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Robust language systems with large number of symbols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3EC3F-4FF9-4E1D-A59C-2AAE5C397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78733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Aided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43B9C-9B61-4C68-B016-A417BDA1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8" y="2102645"/>
            <a:ext cx="3868340" cy="3891076"/>
          </a:xfrm>
          <a:ln>
            <a:solidFill>
              <a:schemeClr val="tx1"/>
            </a:solidFill>
          </a:ln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 indent="-228600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Not using external aids to communicate </a:t>
            </a:r>
          </a:p>
          <a:p>
            <a:pPr indent="-228600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Relying on one's body to convey the message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Gestures 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Signs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en-US" dirty="0"/>
              <a:t>Vocalizations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CE9A1-7013-4799-BB8E-E0F8EAFF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510" y="1278733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Unaided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786CA-AC33-4EBF-A48F-4025DDA2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6"/>
            <a:ext cx="8079219" cy="132556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Augmentative &amp; Alternative Communication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169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pecial education practitioner shows a student a board of letters to help him learn his alphabet. ">
            <a:extLst>
              <a:ext uri="{FF2B5EF4-FFF2-40B4-BE49-F238E27FC236}">
                <a16:creationId xmlns:a16="http://schemas.microsoft.com/office/drawing/2014/main" id="{51F47B08-060B-4E60-9396-C63B930D77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3073" y="3006725"/>
            <a:ext cx="3441877" cy="250132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42AAD-5011-4AA1-9028-94D4B8959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High Tech</a:t>
            </a:r>
          </a:p>
        </p:txBody>
      </p:sp>
      <p:pic>
        <p:nvPicPr>
          <p:cNvPr id="7" name="Picture 7" descr="A little girl sitting at a desk looking at a computer with an AT software program running.">
            <a:extLst>
              <a:ext uri="{FF2B5EF4-FFF2-40B4-BE49-F238E27FC236}">
                <a16:creationId xmlns:a16="http://schemas.microsoft.com/office/drawing/2014/main" id="{3ED7D0F9-0DCF-452A-9854-2CE441338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tretch/>
        </p:blipFill>
        <p:spPr>
          <a:xfrm>
            <a:off x="5044540" y="3006726"/>
            <a:ext cx="3056612" cy="250132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EAB5-B38D-4EDC-BD84-57EBB2C91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Low Tech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D2729-0003-448F-9CBB-E822C1CE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AAC: Technology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63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A843-2ECD-4E6C-95F8-7B24C90D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5987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/>
              <a:t>Low Tech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0AD9-F501-4BDA-A12D-6584B3C2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Gesturing</a:t>
            </a:r>
            <a:endParaRPr lang="en-US" sz="2000" dirty="0"/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Eye-gaze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Body movement</a:t>
            </a:r>
            <a:endParaRPr lang="en-US" sz="2000" dirty="0"/>
          </a:p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Alphabet board</a:t>
            </a:r>
          </a:p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Symbol-based communication 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178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33CA-9CD9-469A-9441-24280F72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8" y="315024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/>
              <a:t>High Tech 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4449-B839-44D1-A275-5C02D6F5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rt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Speech generating devices</a:t>
            </a: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Eye-gaze technology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0"/>
              </a:spcBef>
              <a:spcAft>
                <a:spcPts val="1200"/>
              </a:spcAft>
            </a:pPr>
            <a:r>
              <a:rPr lang="en-US" sz="2000" b="0" i="0" dirty="0"/>
              <a:t>Access to robust language system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344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BEAA-69F5-4BA7-8901-2744F812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" panose="020F0502020204030204" pitchFamily="34" charset="0"/>
              </a:rPr>
              <a:t>Communication Characteristics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C8B4E-F5E2-445E-8BE3-678493936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52064" cy="225651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ea typeface="+mn-lt"/>
                <a:cs typeface="+mn-lt"/>
              </a:rPr>
              <a:t>Study of parents and professionals on communication among females with RTT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Eye-gaze is the most common modality.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Increased response time is often needed.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Anxiety/apraxia/cognitive load make expressive language more challenging.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Receptive language can be average, mildly impaired, to moderate-severely impaired.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Some females with RTT have no form of communication.</a:t>
            </a: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22BF5-7434-4785-9AD9-B1CFF5B0F5C6}"/>
              </a:ext>
            </a:extLst>
          </p:cNvPr>
          <p:cNvSpPr txBox="1"/>
          <p:nvPr/>
        </p:nvSpPr>
        <p:spPr>
          <a:xfrm>
            <a:off x="7036917" y="5847766"/>
            <a:ext cx="346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(Bartolotta et al., 2012)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Features of Rett Syndrome (RTT)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Classification: Neurodevelopmental disorder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Can be caused by a single gene (MECP2) mutation that leads to an underproduction of an important brain protein.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Classic RTT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Atypical RTT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70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Assessment for Use of AAC</a:t>
            </a:r>
            <a:endParaRPr lang="en-US" sz="3600" b="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2" y="1253330"/>
            <a:ext cx="6670221" cy="4351339"/>
          </a:xfrm>
        </p:spPr>
        <p:txBody>
          <a:bodyPr>
            <a:norm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General Principles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a team process.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informed, comprehensive, and holistic.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Should consider the opportunities and barriers to communication that may be present in various environments (e.g., home, school, playground). </a:t>
            </a:r>
          </a:p>
          <a:p>
            <a:pPr marL="2286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Should be completed in naturalistic environments.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6061D-44CC-421F-BFC8-018D317DFFCD}"/>
              </a:ext>
            </a:extLst>
          </p:cNvPr>
          <p:cNvSpPr txBox="1"/>
          <p:nvPr/>
        </p:nvSpPr>
        <p:spPr>
          <a:xfrm>
            <a:off x="7029821" y="1410250"/>
            <a:ext cx="1938647" cy="36456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</a:pPr>
            <a:r>
              <a:rPr lang="en-US" dirty="0"/>
              <a:t>"Interview family and school-based professionals to learn how [an] individual communicates, what strategies have been tried, been successful, not successful.“</a:t>
            </a:r>
          </a:p>
          <a:p>
            <a:pPr>
              <a:lnSpc>
                <a:spcPct val="108000"/>
              </a:lnSpc>
            </a:pPr>
            <a:endParaRPr lang="en-US" dirty="0"/>
          </a:p>
          <a:p>
            <a:pPr>
              <a:lnSpc>
                <a:spcPct val="108000"/>
              </a:lnSpc>
            </a:pPr>
            <a:r>
              <a:rPr lang="en-US" i="1" dirty="0"/>
              <a:t>- Professional</a:t>
            </a:r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67748" y="5435612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001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Assessment for Use of AAC II</a:t>
            </a:r>
            <a:endParaRPr lang="en-US" sz="2400" b="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4493051"/>
          </a:xfrm>
        </p:spPr>
        <p:txBody>
          <a:bodyPr numCol="2">
            <a:noAutofit/>
          </a:bodyPr>
          <a:lstStyle/>
          <a:p>
            <a:pPr marL="22860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Procedures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Interviews with communication partners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Questionnaires can be helpful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Complete observations of individual in naturalistic environments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Videotaping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Informal assessments</a:t>
            </a:r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Modified formal (standardized) assessments and dynamic assessments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Assessments over multiple time points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Interactive</a:t>
            </a:r>
          </a:p>
          <a:p>
            <a:pPr marL="685800" lvl="1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/>
              <a:t>Test-Intervene-Retest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6851318" y="545738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51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Assessment for Use of AAC III</a:t>
            </a:r>
            <a:endParaRPr lang="en-US" sz="2400" b="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A4872-3157-4653-86B3-F35AE92D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222418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"Assessments should be functional and incorporate all methods of communication. Rather than using standardized assessments, assessments looking at functional performance..." 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400" dirty="0"/>
              <a:t>- </a:t>
            </a:r>
            <a:r>
              <a:rPr lang="en-US" sz="2000" i="1" dirty="0"/>
              <a:t>Professional</a:t>
            </a:r>
            <a:endParaRPr lang="en-US" sz="28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15200" y="5769003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984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Assessment for Use of AAC IV</a:t>
            </a:r>
            <a:endParaRPr lang="en-US" sz="2800" b="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6310993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Considerations</a:t>
            </a:r>
            <a:endParaRPr lang="en-US" b="1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Consider a range of symbols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Layout (size and number of options on the screen/board)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Complexity of vocabulary being offered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Alternative access (e.g., eye gaze, touchscreen, or switch control)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Positioning of the individual and the device/AAC system</a:t>
            </a:r>
          </a:p>
          <a:p>
            <a:pPr marL="22860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6061D-44CC-421F-BFC8-018D317DFFCD}"/>
              </a:ext>
            </a:extLst>
          </p:cNvPr>
          <p:cNvSpPr txBox="1"/>
          <p:nvPr/>
        </p:nvSpPr>
        <p:spPr>
          <a:xfrm>
            <a:off x="6939643" y="2269268"/>
            <a:ext cx="1982501" cy="22852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"Try as much software as possible and then begin with the most suitable one."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i="1" dirty="0">
                <a:solidFill>
                  <a:schemeClr val="bg1"/>
                </a:solidFill>
              </a:rPr>
              <a:t>Caregiver of an individual with RTT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31825" y="54855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32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5651-7A5D-435C-9C56-4EFDDB6B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45282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Assessment for Use of AAC V</a:t>
            </a:r>
            <a:endParaRPr lang="en-US" sz="2800" b="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A75E9-9BA3-4316-B887-E6DA8911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6310993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Reminders</a:t>
            </a:r>
            <a:endParaRPr lang="en-US" b="1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prerequisite skills must be demonstrated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Trial periods are essential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Feature matching is best practice</a:t>
            </a:r>
          </a:p>
          <a:p>
            <a:pPr marL="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Communication should be multi-modal</a:t>
            </a:r>
          </a:p>
          <a:p>
            <a:pPr marL="22860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AD483-9A86-4B46-BD53-998F8A0CC20D}"/>
              </a:ext>
            </a:extLst>
          </p:cNvPr>
          <p:cNvSpPr txBox="1"/>
          <p:nvPr/>
        </p:nvSpPr>
        <p:spPr>
          <a:xfrm>
            <a:off x="6238935" y="3258742"/>
            <a:ext cx="2276415" cy="1731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"Parents need to know that the child has potential to learn and to grow into using AAC strategies.“</a:t>
            </a:r>
            <a:br>
              <a:rPr lang="en-US" sz="1800" dirty="0"/>
            </a:br>
            <a:r>
              <a:rPr lang="en-US" sz="1800" dirty="0"/>
              <a:t>–  </a:t>
            </a:r>
            <a:r>
              <a:rPr lang="en-US" sz="1800" i="1" dirty="0"/>
              <a:t>Expert Panel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E93A-114C-44C3-BA72-E5F20C6FAB72}"/>
              </a:ext>
            </a:extLst>
          </p:cNvPr>
          <p:cNvSpPr txBox="1"/>
          <p:nvPr/>
        </p:nvSpPr>
        <p:spPr>
          <a:xfrm>
            <a:off x="7301243" y="5518749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ea typeface="+mj-lt"/>
                <a:cs typeface="+mj-lt"/>
              </a:rPr>
              <a:t>(Townend et al., 2019)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86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761-4E6A-47AD-A345-DB42AEA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96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/>
              <a:t>Language and Literacy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4B34-7896-4A8F-8215-3DDD8D5F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Language intervention should be focused on increasing functional communication.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Communication should be developed across multiple modalities.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Goals for intervention should aim to increase in frequency, complexity and variety. 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Team should use a holistic approach and consider the needs and preferences of the individual.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480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761-4E6A-47AD-A345-DB42AEA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475987"/>
            <a:ext cx="8221436" cy="957424"/>
          </a:xfrm>
        </p:spPr>
        <p:txBody>
          <a:bodyPr>
            <a:noAutofit/>
          </a:bodyPr>
          <a:lstStyle/>
          <a:p>
            <a:r>
              <a:rPr lang="en-US" sz="3600" dirty="0"/>
              <a:t>Language and Literacy Intervention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6F0E1-A5A3-46EE-A7EC-AE9D1D99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Literacy intervention should start at a young age.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Developing vocabulary giving the individual access to a robust language system is crucial.</a:t>
            </a:r>
          </a:p>
          <a:p>
            <a:pPr marL="228600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Shared book reading has been shown to promote receptive and expressive language skills at the same time as emergent literacy skills (Koppenhaver et al., 2001).</a:t>
            </a:r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26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AD2E-1FE0-418E-8F5F-85F98FD6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47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Case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357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2218-8FBE-6E55-28D2-A1BDD879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Activity: Role Play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9CC0-9429-2A10-03A6-59F63B79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 Assign students to play the following team members: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Early Intervention Provider (EI)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Preschool Teacher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Speech-Language Pathologist (SLP)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Occupational Therapist (OT)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Family Member (Parent or Guardian)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Program Administrator or Inclusion Specialist</a:t>
            </a:r>
          </a:p>
          <a:p>
            <a:r>
              <a:rPr lang="en-US" sz="2000" dirty="0"/>
              <a:t>The team is meeting for &lt;Case Study&gt;’s Individualized Family Service Plan (IFSP) transition meeting as she prepares to enter a preschool classroom. The goal is to: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Review current needs and strengths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Discuss seizure management and communication strategies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Plan inclusive classroom supports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/>
              <a:t>Ensure family voice is central in decision-making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891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984AA2-1AFD-401A-A255-C8D8CD7B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71925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Family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5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Features of Rett Syndrome (RTT) II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Incidence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1: 10,000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Predominantly in females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335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E91F-4537-48EE-A2B6-3779EC54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4538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/>
              <a:t>RTT-Specific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83A15-7522-45D2-9E71-53DD008F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International Rett Syndrome Foundation (IRSF)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4"/>
              </a:rPr>
              <a:t>Rett UK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5"/>
              </a:rPr>
              <a:t>Rett University</a:t>
            </a:r>
            <a:endParaRPr lang="en-US" sz="2000" dirty="0">
              <a:solidFill>
                <a:schemeClr val="tx1"/>
              </a:solidFill>
            </a:endParaRPr>
          </a:p>
          <a:p>
            <a:pPr marL="22860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6"/>
              </a:rPr>
              <a:t>Rett Syndrome Research Trust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877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8AC685-234F-4CA1-89EF-01B1FF24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Family Support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BE61B-64BF-4758-A4D6-186D20FE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411"/>
            <a:ext cx="7886700" cy="2975303"/>
          </a:xfrm>
        </p:spPr>
        <p:txBody>
          <a:bodyPr/>
          <a:lstStyle/>
          <a:p>
            <a:r>
              <a:rPr lang="en-US" sz="2000" b="1" dirty="0"/>
              <a:t>Finding a Clinic: </a:t>
            </a:r>
            <a:r>
              <a:rPr lang="en-US" sz="2000" dirty="0">
                <a:hlinkClick r:id="rId3"/>
              </a:rPr>
              <a:t>https://www.rettsyndrome.org/for-families/rett-syndrome-clinics/</a:t>
            </a:r>
            <a:endParaRPr lang="en-US" sz="2000" b="1" dirty="0"/>
          </a:p>
          <a:p>
            <a:r>
              <a:rPr lang="en-US" sz="2000" b="1" dirty="0"/>
              <a:t>Education: </a:t>
            </a:r>
            <a:r>
              <a:rPr lang="en-US" sz="2000" dirty="0">
                <a:hlinkClick r:id="rId4"/>
              </a:rPr>
              <a:t>https://www.rettsyndrome.org/for-families/education/</a:t>
            </a:r>
            <a:endParaRPr lang="en-US" sz="2000" b="1" dirty="0"/>
          </a:p>
          <a:p>
            <a:r>
              <a:rPr lang="en-US" sz="2000" b="1" dirty="0"/>
              <a:t>New Diagnosis: </a:t>
            </a:r>
            <a:r>
              <a:rPr lang="en-US" sz="2000" dirty="0">
                <a:hlinkClick r:id="rId5"/>
              </a:rPr>
              <a:t>https://www.rettsyndrome.org/wp-content/uploads/100-Day-Pathway.pdf</a:t>
            </a:r>
            <a:endParaRPr lang="en-US" sz="2000" b="1" dirty="0"/>
          </a:p>
        </p:txBody>
      </p:sp>
      <p:pic>
        <p:nvPicPr>
          <p:cNvPr id="4" name="Picture 6" descr="International Rett Syndrome Foundation logo.">
            <a:extLst>
              <a:ext uri="{FF2B5EF4-FFF2-40B4-BE49-F238E27FC236}">
                <a16:creationId xmlns:a16="http://schemas.microsoft.com/office/drawing/2014/main" id="{478742B7-C10F-407E-B890-1075D42C8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09" y="4134890"/>
            <a:ext cx="1385966" cy="1449144"/>
          </a:xfrm>
          <a:prstGeom prst="rect">
            <a:avLst/>
          </a:prstGeom>
        </p:spPr>
      </p:pic>
      <p:pic>
        <p:nvPicPr>
          <p:cNvPr id="5" name="Picture 9" descr="Rett Syndrome.org logo.">
            <a:extLst>
              <a:ext uri="{FF2B5EF4-FFF2-40B4-BE49-F238E27FC236}">
                <a16:creationId xmlns:a16="http://schemas.microsoft.com/office/drawing/2014/main" id="{E2BA2740-E789-447D-900C-45BB6599A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300" y="4255553"/>
            <a:ext cx="2057400" cy="1410788"/>
          </a:xfrm>
          <a:prstGeom prst="rect">
            <a:avLst/>
          </a:prstGeom>
        </p:spPr>
      </p:pic>
      <p:pic>
        <p:nvPicPr>
          <p:cNvPr id="6" name="Picture 11" descr="Cover of a brochure from the Rett Syndrome Foundation called &quot;First 100 Days Pathway with Rett syndrome.&quot;">
            <a:extLst>
              <a:ext uri="{FF2B5EF4-FFF2-40B4-BE49-F238E27FC236}">
                <a16:creationId xmlns:a16="http://schemas.microsoft.com/office/drawing/2014/main" id="{4359EE47-AE19-4163-A2F5-881DC120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646" y="3087064"/>
            <a:ext cx="1319233" cy="2643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023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0812-62F2-4B1C-A7D4-9503BE3E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1551"/>
            <a:ext cx="7886700" cy="957424"/>
          </a:xfrm>
        </p:spPr>
        <p:txBody>
          <a:bodyPr>
            <a:normAutofit/>
          </a:bodyPr>
          <a:lstStyle/>
          <a:p>
            <a:r>
              <a:rPr lang="en-US" sz="3600" dirty="0"/>
              <a:t>Family and 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A20C-0C33-4251-A590-317AA9B6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000" dirty="0">
                <a:hlinkClick r:id="rId3"/>
              </a:rPr>
              <a:t>Family and Community Engagement - IRSF Resource</a:t>
            </a:r>
            <a:r>
              <a:rPr lang="en-US" sz="2000" dirty="0"/>
              <a:t> </a:t>
            </a:r>
          </a:p>
          <a:p>
            <a:r>
              <a:rPr lang="en-US" sz="2000" dirty="0">
                <a:ea typeface="+mn-lt"/>
                <a:cs typeface="+mn-lt"/>
                <a:hlinkClick r:id="rId4"/>
              </a:rPr>
              <a:t>Educational Coloring Book about Rett Syndrome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r>
              <a:rPr lang="en-US" sz="2000" dirty="0">
                <a:ea typeface="+mn-lt"/>
                <a:cs typeface="+mn-lt"/>
                <a:hlinkClick r:id="rId5"/>
              </a:rPr>
              <a:t>Cure Rett Communities</a:t>
            </a:r>
          </a:p>
          <a:p>
            <a:r>
              <a:rPr lang="en-US" sz="2000" dirty="0"/>
              <a:t>Look for inclusive playgroups in your area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571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2660-142F-4C6F-B175-08D1E96C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 Light"/>
              </a:rPr>
              <a:t>References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DDE1-A41C-43F4-A605-5EB423D5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488"/>
            <a:ext cx="7886700" cy="435133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err="1">
                <a:cs typeface="Calibri"/>
              </a:rPr>
              <a:t>Ahonniska-Assa</a:t>
            </a:r>
            <a:r>
              <a:rPr lang="en-US" sz="1200" dirty="0">
                <a:cs typeface="Calibri"/>
              </a:rPr>
              <a:t>, J., </a:t>
            </a:r>
            <a:r>
              <a:rPr lang="en-US" sz="1200" dirty="0" err="1">
                <a:cs typeface="Calibri"/>
              </a:rPr>
              <a:t>Polak</a:t>
            </a:r>
            <a:r>
              <a:rPr lang="en-US" sz="1200" dirty="0">
                <a:cs typeface="Calibri"/>
              </a:rPr>
              <a:t>, O., Saraf, E., Wine, J., </a:t>
            </a:r>
            <a:r>
              <a:rPr lang="en-US" sz="1200" dirty="0" err="1">
                <a:cs typeface="Calibri"/>
              </a:rPr>
              <a:t>Silberg</a:t>
            </a:r>
            <a:r>
              <a:rPr lang="en-US" sz="1200" dirty="0">
                <a:cs typeface="Calibri"/>
              </a:rPr>
              <a:t>, T., </a:t>
            </a:r>
            <a:r>
              <a:rPr lang="en-US" sz="1200" dirty="0" err="1">
                <a:cs typeface="Calibri"/>
              </a:rPr>
              <a:t>Nissenkorn</a:t>
            </a:r>
            <a:r>
              <a:rPr lang="en-US" sz="1200" dirty="0">
                <a:cs typeface="Calibri"/>
              </a:rPr>
              <a:t>, A., &amp; Ben-</a:t>
            </a:r>
            <a:r>
              <a:rPr lang="en-US" sz="1200" dirty="0" err="1">
                <a:cs typeface="Calibri"/>
              </a:rPr>
              <a:t>Zeev</a:t>
            </a:r>
            <a:r>
              <a:rPr lang="en-US" sz="1200" dirty="0">
                <a:cs typeface="Calibri"/>
              </a:rPr>
              <a:t>, B. (2018). Assessing cognitive function in females with Rett syndrome by eye-tracking methodology. </a:t>
            </a:r>
            <a:r>
              <a:rPr lang="en-US" sz="1200" i="1" dirty="0">
                <a:cs typeface="Calibri"/>
              </a:rPr>
              <a:t>European Journal of Pediatric Neurology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22</a:t>
            </a:r>
            <a:r>
              <a:rPr lang="en-US" sz="1200" dirty="0">
                <a:cs typeface="Calibri"/>
              </a:rPr>
              <a:t>(1), 39-45. </a:t>
            </a:r>
            <a:r>
              <a:rPr lang="en-US" sz="1200" dirty="0">
                <a:cs typeface="Calibri"/>
                <a:hlinkClick r:id="rId3"/>
              </a:rPr>
              <a:t>https://doi.org/10.1016/j.ejpn.2017.09.010</a:t>
            </a:r>
            <a:endParaRPr lang="en-US" sz="12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>
                <a:cs typeface="Calibri"/>
              </a:rPr>
              <a:t>Amir</a:t>
            </a:r>
            <a:r>
              <a:rPr lang="en-US" sz="1200" dirty="0">
                <a:ea typeface="+mn-lt"/>
                <a:cs typeface="+mn-lt"/>
              </a:rPr>
              <a:t>, R. E., &amp; Zoghbi, H. Y. (2000). Rett syndrome: Methyl- CpG-binding protein 2 mutations and phenotype-genotype correlations. </a:t>
            </a:r>
            <a:r>
              <a:rPr lang="en-US" sz="1200" i="1" dirty="0">
                <a:ea typeface="+mn-lt"/>
                <a:cs typeface="+mn-lt"/>
              </a:rPr>
              <a:t>American Journal of Medical Genetics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i="1" dirty="0">
                <a:ea typeface="+mn-lt"/>
                <a:cs typeface="+mn-lt"/>
              </a:rPr>
              <a:t>97</a:t>
            </a:r>
            <a:r>
              <a:rPr lang="en-US" sz="1200" dirty="0">
                <a:ea typeface="+mn-lt"/>
                <a:cs typeface="+mn-lt"/>
              </a:rPr>
              <a:t>, 147–152. </a:t>
            </a:r>
            <a:r>
              <a:rPr lang="en-US" sz="1200" dirty="0">
                <a:ea typeface="+mn-lt"/>
                <a:cs typeface="+mn-lt"/>
                <a:hlinkClick r:id="rId4"/>
              </a:rPr>
              <a:t>https://doi.org/10.1002/1096-8628(200022)97:2%3C147::aid-ajmg6%3E3.0.co;2-o</a:t>
            </a:r>
            <a:endParaRPr lang="en-US" sz="1200" dirty="0">
              <a:ea typeface="+mn-lt"/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Barnes, K. V., Coughlin, F. R., O’Leary, H. M., Bruck, N.,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Bazin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G. A., Beinecke, E. B.,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Walco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 C., Cantwell, N. G., &amp; Kaufmann, W. E. (2015). Anxiety-like behavior in Rett syndrome: Characteristics and assessment by anxiety scales. 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Neurodevelopmental Disorders, 7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https://doi.org/10.1186/s11689-015-9127-4 </a:t>
            </a:r>
            <a:endParaRPr lang="en-US" sz="1200" u="sng" dirty="0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err="1">
                <a:ea typeface="+mn-lt"/>
                <a:cs typeface="+mn-lt"/>
              </a:rPr>
              <a:t>Bartolotta</a:t>
            </a:r>
            <a:r>
              <a:rPr lang="en-US" sz="1200" dirty="0">
                <a:ea typeface="+mn-lt"/>
                <a:cs typeface="+mn-lt"/>
              </a:rPr>
              <a:t>, T. E., Zipp, G. P., Simpkins, S. D., &amp; Glazewski, B. (2011). Communication skills in girls with Rett syndrome. </a:t>
            </a:r>
            <a:r>
              <a:rPr lang="en-US" sz="1200" i="1" dirty="0">
                <a:ea typeface="+mn-lt"/>
                <a:cs typeface="+mn-lt"/>
              </a:rPr>
              <a:t>Focus on Autism and Other Developmental Disabilities</a:t>
            </a:r>
            <a:r>
              <a:rPr lang="en-US" sz="1200" dirty="0">
                <a:ea typeface="+mn-lt"/>
                <a:cs typeface="+mn-lt"/>
              </a:rPr>
              <a:t>, </a:t>
            </a:r>
            <a:r>
              <a:rPr lang="en-US" sz="1200" i="1" dirty="0">
                <a:ea typeface="+mn-lt"/>
                <a:cs typeface="+mn-lt"/>
              </a:rPr>
              <a:t>26</a:t>
            </a:r>
            <a:r>
              <a:rPr lang="en-US" sz="1200" dirty="0">
                <a:ea typeface="+mn-lt"/>
                <a:cs typeface="+mn-lt"/>
              </a:rPr>
              <a:t>(1), 15–24. </a:t>
            </a:r>
            <a:r>
              <a:rPr lang="en-US" sz="1200" dirty="0">
                <a:ea typeface="+mn-lt"/>
                <a:cs typeface="+mn-lt"/>
                <a:hlinkClick r:id="rId6"/>
              </a:rPr>
              <a:t>https://doi.org/10.1177/1088357610380042</a:t>
            </a:r>
            <a:endParaRPr lang="en-US" sz="1200" dirty="0"/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Downs, J., Parkinson, S.,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Ranelli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S., Leonard, H., Diener, P., &amp; Lotan, M. (2014). Perspectives on hand function in girls and women with Rett syndrome. 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Developmental Neurorehabilitation, 17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(3), 210-217.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https://doi.org/10.3109/17518423.2012.758183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Dy, M. E., Waugh, J. L., Sharma, N., O'Leary, H.,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Kapur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D'Gama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Sahin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Urion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D. K., &amp; Kaufmann, W. E. (2017). Defining hand stereotypies in Rett syndrome: A movement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isorders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erspective. 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Pediatric Neurology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91–95. </a:t>
            </a:r>
            <a:r>
              <a:rPr lang="en-US" sz="12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https://doi.org/10.1016/j.pediatrneurol.2017.05.025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2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264F-17BE-4474-A69F-D752C2B7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8CA4-28DA-4522-9D80-70B26D11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1"/>
            <a:ext cx="7886700" cy="4957762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Fu, C., Armstrong, D., Marsh, E., Lieberman, D.,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Motil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K., Witt, R., Standridge, S., Lane, J., Dinkel, T., Jones, M., Hale, K., Suter, B., Glaze, D.,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Neul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J., Percy, A., &amp;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Benke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 (2020).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Mulitsystem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comorbidities in classic Rett syndrome: A scoping review. 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BMJ </a:t>
            </a:r>
            <a:r>
              <a:rPr lang="en-US" sz="15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Paediatrics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Open, 4, </a:t>
            </a: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e000731.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https://doi.org/10.1136/bmjpo-2020-000731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Koppenhaver, D. A., Erickson, K. A., &amp; Skotko, B. G. (2001). Supporting communication of girls with Rett syndrome and their mothers in storybook reading.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International Journal of Disability, Development and Education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48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(4), 395–410. 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4"/>
              </a:rPr>
              <a:t>https://doi.org/10.1080/10349120120094284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Isaias, I. U.,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Dipaola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M., Michi, M.,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Marzegan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A., Volkmann, J.,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Rodocanachi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Roidi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 L.,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Frigo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C. A., &amp; Cavallari, P. (2014). Gait initiation in children with Rett syndrome. </a:t>
            </a:r>
            <a:r>
              <a:rPr lang="en-US" sz="15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(4), e92736. 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https://doi.org/10.1371/journal.pone.0092736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Mayo Clinic. (n.d.) 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Rett Syndrome - Symptoms and Causes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. 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6"/>
              </a:rPr>
              <a:t>https://www.mayoclinic.org/diseases-conditions/rett-syndrome/symptoms-causes/syc-20377227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Neul, J. L., Kaufmann, W. E., Glaze, D. G., Christodoulou, J., Clarke, A. J., Bahi-Buisson, N., Leonard, H., Bailey, M. E. S., Schanen, N. C., Zappella, M., Renieri, A., Huppke, P., Percy, A. K., &amp; RettSearch Consortium. (2010). Rett syndrome: Revised diagnostic criteria and nomenclature.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Annals of Neurology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68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(6), 944–950. </a:t>
            </a:r>
            <a:r>
              <a:rPr lang="en-US" sz="1500" dirty="0">
                <a:ea typeface="+mn-lt"/>
                <a:cs typeface="Calibri" panose="020F0502020204030204" pitchFamily="34" charset="0"/>
                <a:hlinkClick r:id="rId7"/>
              </a:rPr>
              <a:t>https://doi.org/10.1002/ana.22124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Reichow, B., George-Puskar, A., Lutz, T., Smith, I. C., &amp; </a:t>
            </a:r>
            <a:r>
              <a:rPr lang="en-US" sz="15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Volkmar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F. R. (2015). Brief report: Systematic review of Rett syndrome in males.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Autism and Developmental Disorders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5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(10), 3377–3383. </a:t>
            </a:r>
            <a:r>
              <a:rPr lang="en-US" sz="15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https://doi.org/10.1007/s10803-015-2519-1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ea typeface="+mn-lt"/>
                <a:cs typeface="Calibri" panose="020F0502020204030204" pitchFamily="34" charset="0"/>
              </a:rPr>
              <a:t>Townend, G. S., Bartolotta, T. E., Urbanowicz, A., Wandin, H., &amp; Curfs, L. M. G. (2020). Development of consensus-based guidelines for managing communication of individuals with Rett syndrome.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Augmentative and Alternative Communication (Baltimore, Md.: 1985)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, </a:t>
            </a:r>
            <a:r>
              <a:rPr lang="en-US" sz="1500" i="1" dirty="0">
                <a:ea typeface="+mn-lt"/>
                <a:cs typeface="Calibri" panose="020F0502020204030204" pitchFamily="34" charset="0"/>
              </a:rPr>
              <a:t>36</a:t>
            </a:r>
            <a:r>
              <a:rPr lang="en-US" sz="1500" dirty="0">
                <a:ea typeface="+mn-lt"/>
                <a:cs typeface="Calibri" panose="020F0502020204030204" pitchFamily="34" charset="0"/>
              </a:rPr>
              <a:t>(2), 71–81. </a:t>
            </a:r>
            <a:r>
              <a:rPr lang="en-US" sz="15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https://doi.org/10.1080/07434618.2020.1785009</a:t>
            </a:r>
            <a:endParaRPr lang="en-US" sz="1500" dirty="0">
              <a:ea typeface="+mn-lt"/>
              <a:cs typeface="Calibri" panose="020F0502020204030204" pitchFamily="34" charset="0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pPr marL="0" indent="0"/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571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2020-E910-458D-954D-086F2E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Disclaimer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6A4D-FDEE-4B62-A6D7-A15A62A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product of the Early Childhood Intervention Doctoral Consortium (ECiDC), a project of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A.J. Pappanikou Center for Excellence in Developmental Disabilities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UConn Health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Center is funded through cooperative agreement number H325H190004 from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Office of Special Education Programs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U.S. Department of Education. Materials and opinions expressed herein do not necessarily represent the Department of Education’s position or policy.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076E-654D-4843-9749-2238E94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Features of Rett Syndrome (RTT) III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F64700-AD48-409C-809C-DFCC31A9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/>
              <a:t>Observable Features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Individuals are born “typical”, but begin to lose gross motor, fine motor, and/or speech skills between ages 6-18 months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Most cannot speak, use their hands, or walk independently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5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D24-651A-425A-9399-2618CE39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RTT – Early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AE9E-8470-4025-B27A-AC042E9B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Typical development followed by period of regression (occurring between 6-18 months)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Reduced hand control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Decreasing ability to walk or crawl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Loss of communication skills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Development of unusual hand, eye movements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Increasing difficulty with breathing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Calibri" panose="020F0502020204030204"/>
              </a:rPr>
              <a:t>Increasing irritability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65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1391-254B-4E6C-A46A-C944F257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" panose="020F0502020204030204" pitchFamily="34" charset="0"/>
              </a:rPr>
              <a:t>2 Types of Rett Syndrome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ECE26-44FD-4027-8E73-B264A76C5F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91623" y="2914649"/>
            <a:ext cx="2024063" cy="10287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Typical or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Classic RTT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7F514-1A25-49EB-B9BD-B599B9AFB1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28316" y="2914649"/>
            <a:ext cx="2027237" cy="10287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Atypical or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ysClr val="windowText" lastClr="000000"/>
                </a:solidFill>
              </a:rPr>
              <a:t> Variant RTT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14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ON BOARDROOM" val="ml6jXvZa"/>
  <p:tag name="ARTICULATE_DESIGN_ID_1_OFFICE THEME" val="ekrfYt5I"/>
  <p:tag name="ARTICULATE_SLIDE_COUNT" val="6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3693</Words>
  <Application>Microsoft Office PowerPoint</Application>
  <PresentationFormat>On-screen Show (4:3)</PresentationFormat>
  <Paragraphs>444</Paragraphs>
  <Slides>65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Century Gothic</vt:lpstr>
      <vt:lpstr>Courier New</vt:lpstr>
      <vt:lpstr>Microsoft Sans Serif</vt:lpstr>
      <vt:lpstr>Times New Roman</vt:lpstr>
      <vt:lpstr>Wingdings</vt:lpstr>
      <vt:lpstr>1_Office Theme</vt:lpstr>
      <vt:lpstr>2_Office Theme</vt:lpstr>
      <vt:lpstr>3_Office Theme</vt:lpstr>
      <vt:lpstr>Characteristics and Etiology of Infants and Young Children  with Disabilities</vt:lpstr>
      <vt:lpstr>Learning Objectives</vt:lpstr>
      <vt:lpstr>Outline</vt:lpstr>
      <vt:lpstr>Background and Etiology</vt:lpstr>
      <vt:lpstr>Features of Rett Syndrome (RTT)</vt:lpstr>
      <vt:lpstr>Features of Rett Syndrome (RTT) II</vt:lpstr>
      <vt:lpstr>Features of Rett Syndrome (RTT) III</vt:lpstr>
      <vt:lpstr>RTT – Early Signs</vt:lpstr>
      <vt:lpstr>2 Types of Rett Syndrome</vt:lpstr>
      <vt:lpstr>Diagnostic Process</vt:lpstr>
      <vt:lpstr>Diagnosis</vt:lpstr>
      <vt:lpstr>Genetics and RTT </vt:lpstr>
      <vt:lpstr>Rett Syndrome as a Staged Disorder*</vt:lpstr>
      <vt:lpstr>Rett Syndrome as a Staged Disorder* II</vt:lpstr>
      <vt:lpstr>Rett Syndrome as a Staged Disorder* III</vt:lpstr>
      <vt:lpstr>Rett Syndrome as a Staged Disorder*IV</vt:lpstr>
      <vt:lpstr>Early Intervention</vt:lpstr>
      <vt:lpstr>Importance of Early Intervention</vt:lpstr>
      <vt:lpstr>Importance of School Therapists</vt:lpstr>
      <vt:lpstr>Co-Occurring Conditions (Co-Existing Conditions or Comorbidities) </vt:lpstr>
      <vt:lpstr>Co-Occurring or Co-Existing conditions</vt:lpstr>
      <vt:lpstr>Check for Understanding</vt:lpstr>
      <vt:lpstr>Body Systems</vt:lpstr>
      <vt:lpstr>Cognition </vt:lpstr>
      <vt:lpstr>Cognition II</vt:lpstr>
      <vt:lpstr>Apraxia/Dyspraxia</vt:lpstr>
      <vt:lpstr>Apraxia/Dyspraxia II</vt:lpstr>
      <vt:lpstr>More on Apraxia/Dyspraxia</vt:lpstr>
      <vt:lpstr>Hand Movements</vt:lpstr>
      <vt:lpstr>Hand Movements II</vt:lpstr>
      <vt:lpstr>Mobility</vt:lpstr>
      <vt:lpstr>Mobility II</vt:lpstr>
      <vt:lpstr>Splinting</vt:lpstr>
      <vt:lpstr>Alternative Injury Prevention</vt:lpstr>
      <vt:lpstr>Sensory </vt:lpstr>
      <vt:lpstr>Mental Health Considerations</vt:lpstr>
      <vt:lpstr>Feeding</vt:lpstr>
      <vt:lpstr>Feeding II</vt:lpstr>
      <vt:lpstr>Feeding Implications</vt:lpstr>
      <vt:lpstr>Check for Understanding II</vt:lpstr>
      <vt:lpstr>Communication</vt:lpstr>
      <vt:lpstr>The Communication Bill of Rights</vt:lpstr>
      <vt:lpstr>Ways of Communicating</vt:lpstr>
      <vt:lpstr>Augmentative and Alternative Communication</vt:lpstr>
      <vt:lpstr>Augmentative &amp; Alternative Communication </vt:lpstr>
      <vt:lpstr>AAC: Technology</vt:lpstr>
      <vt:lpstr>Low Tech AAC</vt:lpstr>
      <vt:lpstr>High Tech AAC</vt:lpstr>
      <vt:lpstr>Communication Characteristics</vt:lpstr>
      <vt:lpstr>Assessment for Use of AAC</vt:lpstr>
      <vt:lpstr>Assessment for Use of AAC II</vt:lpstr>
      <vt:lpstr>Assessment for Use of AAC III</vt:lpstr>
      <vt:lpstr>Assessment for Use of AAC IV</vt:lpstr>
      <vt:lpstr>Assessment for Use of AAC V</vt:lpstr>
      <vt:lpstr>Language and Literacy Intervention</vt:lpstr>
      <vt:lpstr>Language and Literacy Intervention II</vt:lpstr>
      <vt:lpstr>Case Study</vt:lpstr>
      <vt:lpstr>Activity: Role Play </vt:lpstr>
      <vt:lpstr>Family Support</vt:lpstr>
      <vt:lpstr>RTT-Specific Resources</vt:lpstr>
      <vt:lpstr>Family Support Resources</vt:lpstr>
      <vt:lpstr>Family and Community Engagement</vt:lpstr>
      <vt:lpstr>References</vt:lpstr>
      <vt:lpstr>References (continued)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Lutz,Tara</dc:creator>
  <cp:lastModifiedBy>Mahmoud,Sara</cp:lastModifiedBy>
  <cp:revision>249</cp:revision>
  <dcterms:created xsi:type="dcterms:W3CDTF">2021-10-04T15:39:18Z</dcterms:created>
  <dcterms:modified xsi:type="dcterms:W3CDTF">2025-10-28T18:56:23Z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E76175DF-DC64-4BF8-B314-8254F4C6ABCC</vt:lpwstr>
  </property>
  <property fmtid="{D5CDD505-2E9C-101B-9397-08002B2CF9AE}" pid="3" name="ArticulatePath">
    <vt:lpwstr>Rett Syndrome</vt:lpwstr>
  </property>
</Properties>
</file>