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3.xml" ContentType="application/vnd.openxmlformats-officedocument.theme+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3.xml" ContentType="application/vnd.openxmlformats-officedocument.presentationml.notesSlide+xml"/>
  <Override PartName="/ppt/tags/tag24.xml" ContentType="application/vnd.openxmlformats-officedocument.presentationml.tags+xml"/>
  <Override PartName="/ppt/notesSlides/notesSlide4.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notesSlides/notesSlide6.xml" ContentType="application/vnd.openxmlformats-officedocument.presentationml.notesSlide+xml"/>
  <Override PartName="/ppt/tags/tag30.xml" ContentType="application/vnd.openxmlformats-officedocument.presentationml.tags+xml"/>
  <Override PartName="/ppt/notesSlides/notesSlide7.xml" ContentType="application/vnd.openxmlformats-officedocument.presentationml.notesSlide+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notesSlides/notesSlide10.xml" ContentType="application/vnd.openxmlformats-officedocument.presentationml.notesSlide+xml"/>
  <Override PartName="/ppt/tags/tag34.xml" ContentType="application/vnd.openxmlformats-officedocument.presentationml.tags+xml"/>
  <Override PartName="/ppt/notesSlides/notesSlide11.xml" ContentType="application/vnd.openxmlformats-officedocument.presentationml.notesSlide+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notesSlides/notesSlide14.xml" ContentType="application/vnd.openxmlformats-officedocument.presentationml.notesSlide+xml"/>
  <Override PartName="/ppt/tags/tag38.xml" ContentType="application/vnd.openxmlformats-officedocument.presentationml.tags+xml"/>
  <Override PartName="/ppt/notesSlides/notesSlide15.xml" ContentType="application/vnd.openxmlformats-officedocument.presentationml.notesSlide+xml"/>
  <Override PartName="/ppt/tags/tag39.xml" ContentType="application/vnd.openxmlformats-officedocument.presentationml.tags+xml"/>
  <Override PartName="/ppt/notesSlides/notesSlide16.xml" ContentType="application/vnd.openxmlformats-officedocument.presentationml.notesSlide+xml"/>
  <Override PartName="/ppt/tags/tag40.xml" ContentType="application/vnd.openxmlformats-officedocument.presentationml.tags+xml"/>
  <Override PartName="/ppt/notesSlides/notesSlide1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8.xml" ContentType="application/vnd.openxmlformats-officedocument.presentationml.notesSlide+xml"/>
  <Override PartName="/ppt/tags/tag43.xml" ContentType="application/vnd.openxmlformats-officedocument.presentationml.tags+xml"/>
  <Override PartName="/ppt/notesSlides/notesSlide19.xml" ContentType="application/vnd.openxmlformats-officedocument.presentationml.notesSlide+xml"/>
  <Override PartName="/ppt/tags/tag44.xml" ContentType="application/vnd.openxmlformats-officedocument.presentationml.tags+xml"/>
  <Override PartName="/ppt/notesSlides/notesSlide20.xml" ContentType="application/vnd.openxmlformats-officedocument.presentationml.notesSlide+xml"/>
  <Override PartName="/ppt/tags/tag45.xml" ContentType="application/vnd.openxmlformats-officedocument.presentationml.tags+xml"/>
  <Override PartName="/ppt/notesSlides/notesSlide21.xml" ContentType="application/vnd.openxmlformats-officedocument.presentationml.notesSlide+xml"/>
  <Override PartName="/ppt/tags/tag46.xml" ContentType="application/vnd.openxmlformats-officedocument.presentationml.tags+xml"/>
  <Override PartName="/ppt/notesSlides/notesSlide22.xml" ContentType="application/vnd.openxmlformats-officedocument.presentationml.notesSlide+xml"/>
  <Override PartName="/ppt/tags/tag47.xml" ContentType="application/vnd.openxmlformats-officedocument.presentationml.tags+xml"/>
  <Override PartName="/ppt/notesSlides/notesSlide23.xml" ContentType="application/vnd.openxmlformats-officedocument.presentationml.notesSlide+xml"/>
  <Override PartName="/ppt/tags/tag48.xml" ContentType="application/vnd.openxmlformats-officedocument.presentationml.tags+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notesSlides/notesSlide27.xml" ContentType="application/vnd.openxmlformats-officedocument.presentationml.notesSlide+xml"/>
  <Override PartName="/ppt/tags/tag52.xml" ContentType="application/vnd.openxmlformats-officedocument.presentationml.tags+xml"/>
  <Override PartName="/ppt/notesSlides/notesSlide28.xml" ContentType="application/vnd.openxmlformats-officedocument.presentationml.notesSlide+xml"/>
  <Override PartName="/ppt/tags/tag53.xml" ContentType="application/vnd.openxmlformats-officedocument.presentationml.tags+xml"/>
  <Override PartName="/ppt/notesSlides/notesSlide29.xml" ContentType="application/vnd.openxmlformats-officedocument.presentationml.notesSlide+xml"/>
  <Override PartName="/ppt/tags/tag54.xml" ContentType="application/vnd.openxmlformats-officedocument.presentationml.tags+xml"/>
  <Override PartName="/ppt/notesSlides/notesSlide30.xml" ContentType="application/vnd.openxmlformats-officedocument.presentationml.notesSlide+xml"/>
  <Override PartName="/ppt/tags/tag55.xml" ContentType="application/vnd.openxmlformats-officedocument.presentationml.tags+xml"/>
  <Override PartName="/ppt/notesSlides/notesSlide31.xml" ContentType="application/vnd.openxmlformats-officedocument.presentationml.notesSlide+xml"/>
  <Override PartName="/ppt/tags/tag56.xml" ContentType="application/vnd.openxmlformats-officedocument.presentationml.tags+xml"/>
  <Override PartName="/ppt/notesSlides/notesSlide3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4.xml" ContentType="application/vnd.openxmlformats-officedocument.presentationml.notesSlide+xml"/>
  <Override PartName="/ppt/tags/tag62.xml" ContentType="application/vnd.openxmlformats-officedocument.presentationml.tags+xml"/>
  <Override PartName="/ppt/notesSlides/notesSlide3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6.xml" ContentType="application/vnd.openxmlformats-officedocument.presentationml.notesSlide+xml"/>
  <Override PartName="/ppt/tags/tag65.xml" ContentType="application/vnd.openxmlformats-officedocument.presentationml.tags+xml"/>
  <Override PartName="/ppt/notesSlides/notesSlide37.xml" ContentType="application/vnd.openxmlformats-officedocument.presentationml.notesSlide+xml"/>
  <Override PartName="/ppt/tags/tag66.xml" ContentType="application/vnd.openxmlformats-officedocument.presentationml.tags+xml"/>
  <Override PartName="/ppt/notesSlides/notesSlide38.xml" ContentType="application/vnd.openxmlformats-officedocument.presentationml.notesSlide+xml"/>
  <Override PartName="/ppt/tags/tag67.xml" ContentType="application/vnd.openxmlformats-officedocument.presentationml.tags+xml"/>
  <Override PartName="/ppt/notesSlides/notesSlide39.xml" ContentType="application/vnd.openxmlformats-officedocument.presentationml.notesSlide+xml"/>
  <Override PartName="/ppt/tags/tag68.xml" ContentType="application/vnd.openxmlformats-officedocument.presentationml.tags+xml"/>
  <Override PartName="/ppt/notesSlides/notesSlide40.xml" ContentType="application/vnd.openxmlformats-officedocument.presentationml.notesSlide+xml"/>
  <Override PartName="/ppt/tags/tag69.xml" ContentType="application/vnd.openxmlformats-officedocument.presentationml.tags+xml"/>
  <Override PartName="/ppt/notesSlides/notesSlide41.xml" ContentType="application/vnd.openxmlformats-officedocument.presentationml.notesSlide+xml"/>
  <Override PartName="/ppt/tags/tag70.xml" ContentType="application/vnd.openxmlformats-officedocument.presentationml.tags+xml"/>
  <Override PartName="/ppt/notesSlides/notesSlide4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43.xml" ContentType="application/vnd.openxmlformats-officedocument.presentationml.notesSlide+xml"/>
  <Override PartName="/ppt/tags/tag73.xml" ContentType="application/vnd.openxmlformats-officedocument.presentationml.tags+xml"/>
  <Override PartName="/ppt/notesSlides/notesSlide44.xml" ContentType="application/vnd.openxmlformats-officedocument.presentationml.notesSlide+xml"/>
  <Override PartName="/ppt/tags/tag74.xml" ContentType="application/vnd.openxmlformats-officedocument.presentationml.tags+xml"/>
  <Override PartName="/ppt/notesSlides/notesSlide45.xml" ContentType="application/vnd.openxmlformats-officedocument.presentationml.notesSlide+xml"/>
  <Override PartName="/ppt/tags/tag75.xml" ContentType="application/vnd.openxmlformats-officedocument.presentationml.tags+xml"/>
  <Override PartName="/ppt/notesSlides/notesSlide46.xml" ContentType="application/vnd.openxmlformats-officedocument.presentationml.notesSlide+xml"/>
  <Override PartName="/ppt/tags/tag76.xml" ContentType="application/vnd.openxmlformats-officedocument.presentationml.tags+xml"/>
  <Override PartName="/ppt/notesSlides/notesSlide47.xml" ContentType="application/vnd.openxmlformats-officedocument.presentationml.notesSlide+xml"/>
  <Override PartName="/ppt/tags/tag77.xml" ContentType="application/vnd.openxmlformats-officedocument.presentationml.tags+xml"/>
  <Override PartName="/ppt/notesSlides/notesSlide48.xml" ContentType="application/vnd.openxmlformats-officedocument.presentationml.notesSlide+xml"/>
  <Override PartName="/ppt/tags/tag78.xml" ContentType="application/vnd.openxmlformats-officedocument.presentationml.tags+xml"/>
  <Override PartName="/ppt/notesSlides/notesSlide49.xml" ContentType="application/vnd.openxmlformats-officedocument.presentationml.notesSlide+xml"/>
  <Override PartName="/ppt/tags/tag79.xml" ContentType="application/vnd.openxmlformats-officedocument.presentationml.tags+xml"/>
  <Override PartName="/ppt/notesSlides/notesSlide50.xml" ContentType="application/vnd.openxmlformats-officedocument.presentationml.notesSlide+xml"/>
  <Override PartName="/ppt/tags/tag80.xml" ContentType="application/vnd.openxmlformats-officedocument.presentationml.tags+xml"/>
  <Override PartName="/ppt/notesSlides/notesSlide51.xml" ContentType="application/vnd.openxmlformats-officedocument.presentationml.notesSlide+xml"/>
  <Override PartName="/ppt/tags/tag81.xml" ContentType="application/vnd.openxmlformats-officedocument.presentationml.tags+xml"/>
  <Override PartName="/ppt/notesSlides/notesSlide52.xml" ContentType="application/vnd.openxmlformats-officedocument.presentationml.notesSlide+xml"/>
  <Override PartName="/ppt/tags/tag82.xml" ContentType="application/vnd.openxmlformats-officedocument.presentationml.tags+xml"/>
  <Override PartName="/ppt/notesSlides/notesSlide53.xml" ContentType="application/vnd.openxmlformats-officedocument.presentationml.notesSlide+xml"/>
  <Override PartName="/ppt/tags/tag83.xml" ContentType="application/vnd.openxmlformats-officedocument.presentationml.tags+xml"/>
  <Override PartName="/ppt/notesSlides/notesSlide54.xml" ContentType="application/vnd.openxmlformats-officedocument.presentationml.notesSlide+xml"/>
  <Override PartName="/ppt/tags/tag84.xml" ContentType="application/vnd.openxmlformats-officedocument.presentationml.tags+xml"/>
  <Override PartName="/ppt/notesSlides/notesSlide5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56.xml" ContentType="application/vnd.openxmlformats-officedocument.presentationml.notesSlide+xml"/>
  <Override PartName="/ppt/tags/tag87.xml" ContentType="application/vnd.openxmlformats-officedocument.presentationml.tags+xml"/>
  <Override PartName="/ppt/notesSlides/notesSlide57.xml" ContentType="application/vnd.openxmlformats-officedocument.presentationml.notesSlide+xml"/>
  <Override PartName="/ppt/tags/tag88.xml" ContentType="application/vnd.openxmlformats-officedocument.presentationml.tags+xml"/>
  <Override PartName="/ppt/notesSlides/notesSlide58.xml" ContentType="application/vnd.openxmlformats-officedocument.presentationml.notesSlide+xml"/>
  <Override PartName="/ppt/tags/tag89.xml" ContentType="application/vnd.openxmlformats-officedocument.presentationml.tags+xml"/>
  <Override PartName="/ppt/notesSlides/notesSlide59.xml" ContentType="application/vnd.openxmlformats-officedocument.presentationml.notesSlide+xml"/>
  <Override PartName="/ppt/tags/tag90.xml" ContentType="application/vnd.openxmlformats-officedocument.presentationml.tags+xml"/>
  <Override PartName="/ppt/notesSlides/notesSlide60.xml" ContentType="application/vnd.openxmlformats-officedocument.presentationml.notesSlide+xml"/>
  <Override PartName="/ppt/tags/tag91.xml" ContentType="application/vnd.openxmlformats-officedocument.presentationml.tags+xml"/>
  <Override PartName="/ppt/notesSlides/notesSlide61.xml" ContentType="application/vnd.openxmlformats-officedocument.presentationml.notesSlide+xml"/>
  <Override PartName="/ppt/tags/tag92.xml" ContentType="application/vnd.openxmlformats-officedocument.presentationml.tags+xml"/>
  <Override PartName="/ppt/notesSlides/notesSlide62.xml" ContentType="application/vnd.openxmlformats-officedocument.presentationml.notesSlide+xml"/>
  <Override PartName="/ppt/tags/tag9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72" r:id="rId2"/>
  </p:sldMasterIdLst>
  <p:notesMasterIdLst>
    <p:notesMasterId r:id="rId82"/>
  </p:notesMasterIdLst>
  <p:sldIdLst>
    <p:sldId id="256" r:id="rId3"/>
    <p:sldId id="257" r:id="rId4"/>
    <p:sldId id="353" r:id="rId5"/>
    <p:sldId id="354" r:id="rId6"/>
    <p:sldId id="259" r:id="rId7"/>
    <p:sldId id="260" r:id="rId8"/>
    <p:sldId id="356" r:id="rId9"/>
    <p:sldId id="357" r:id="rId10"/>
    <p:sldId id="358" r:id="rId11"/>
    <p:sldId id="264" r:id="rId12"/>
    <p:sldId id="265" r:id="rId13"/>
    <p:sldId id="266" r:id="rId14"/>
    <p:sldId id="267" r:id="rId15"/>
    <p:sldId id="268" r:id="rId16"/>
    <p:sldId id="1085" r:id="rId17"/>
    <p:sldId id="269" r:id="rId18"/>
    <p:sldId id="270" r:id="rId19"/>
    <p:sldId id="271" r:id="rId20"/>
    <p:sldId id="272" r:id="rId21"/>
    <p:sldId id="273" r:id="rId22"/>
    <p:sldId id="1086" r:id="rId23"/>
    <p:sldId id="274" r:id="rId24"/>
    <p:sldId id="275" r:id="rId25"/>
    <p:sldId id="276" r:id="rId26"/>
    <p:sldId id="359"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1084" r:id="rId41"/>
    <p:sldId id="292" r:id="rId42"/>
    <p:sldId id="294" r:id="rId43"/>
    <p:sldId id="360" r:id="rId44"/>
    <p:sldId id="296" r:id="rId45"/>
    <p:sldId id="361" r:id="rId46"/>
    <p:sldId id="362" r:id="rId47"/>
    <p:sldId id="300" r:id="rId48"/>
    <p:sldId id="302" r:id="rId49"/>
    <p:sldId id="363" r:id="rId50"/>
    <p:sldId id="307" r:id="rId51"/>
    <p:sldId id="308" r:id="rId52"/>
    <p:sldId id="309" r:id="rId53"/>
    <p:sldId id="312" r:id="rId54"/>
    <p:sldId id="314" r:id="rId55"/>
    <p:sldId id="1087" r:id="rId56"/>
    <p:sldId id="316" r:id="rId57"/>
    <p:sldId id="317" r:id="rId58"/>
    <p:sldId id="364" r:id="rId59"/>
    <p:sldId id="319" r:id="rId60"/>
    <p:sldId id="320" r:id="rId61"/>
    <p:sldId id="321" r:id="rId62"/>
    <p:sldId id="322" r:id="rId63"/>
    <p:sldId id="323" r:id="rId64"/>
    <p:sldId id="324" r:id="rId65"/>
    <p:sldId id="326" r:id="rId66"/>
    <p:sldId id="365" r:id="rId67"/>
    <p:sldId id="330" r:id="rId68"/>
    <p:sldId id="331" r:id="rId69"/>
    <p:sldId id="333" r:id="rId70"/>
    <p:sldId id="334" r:id="rId71"/>
    <p:sldId id="337" r:id="rId72"/>
    <p:sldId id="350" r:id="rId73"/>
    <p:sldId id="340" r:id="rId74"/>
    <p:sldId id="366" r:id="rId75"/>
    <p:sldId id="345" r:id="rId76"/>
    <p:sldId id="367" r:id="rId77"/>
    <p:sldId id="346" r:id="rId78"/>
    <p:sldId id="343" r:id="rId79"/>
    <p:sldId id="347" r:id="rId80"/>
    <p:sldId id="1083" r:id="rId81"/>
  </p:sldIdLst>
  <p:sldSz cx="9144000" cy="5143500" type="screen16x9"/>
  <p:notesSz cx="6858000" cy="9144000"/>
  <p:custDataLst>
    <p:tags r:id="rId8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0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771D030-807A-46E8-989F-96A6AB54D3AE}">
  <a:tblStyle styleId="{6771D030-807A-46E8-989F-96A6AB54D3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80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1d6469c5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1d6469c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1d6469c5a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b1d6469c5a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b1d6469c5a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b1d6469c5a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89a4096a7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89a4096a7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b1d6469c5a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b1d6469c5a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1d6469c5a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1d6469c5a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1d6469c5a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1d6469c5a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1d6469c5a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1d6469c5a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b1d6469c5a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b1d6469c5a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b1d6469c5a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b1d6469c5a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b1d6469c5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b1d6469c5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b1d6469c5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b1d6469c5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1d6469c5a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b1d6469c5a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b1d6469c5a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b1d6469c5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1d6469c5a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1d6469c5a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b1d6469c5a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b1d6469c5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789a4096a7_1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789a4096a7_1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89a4096a7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89a4096a7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89a4096a7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89a4096a7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789a4096a7_1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789a4096a7_1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457200" algn="l" rtl="0">
              <a:spcBef>
                <a:spcPts val="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1d6469c5a_0_1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1d6469c5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2191bf8ad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2191bf8ad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b1d6469c5a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b1d6469c5a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b1d6469c5a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b1d6469c5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b1d6469c5a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b1d6469c5a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b2446f501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b2446f501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b2191bf8ad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b2191bf8a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b1d6469c5a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b1d6469c5a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gb2446f5014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8" name="Google Shape;478;gb2446f5014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b2191bf8a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b2191bf8ad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b1d6469c5a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 name="Google Shape;506;gb1d6469c5a_0_2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b2191bf8ad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b2191bf8ad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b2446f5014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b2446f5014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1d6469c5a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1d6469c5a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b2446f5014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b2446f5014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b1d6469c5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b1d6469c5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b2191bf8ad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b2191bf8a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b2191bf8ad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b2191bf8a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b1d6469c5a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b1d6469c5a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b2191bf8ad_0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b2191bf8ad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b1d6469c5a_0_2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b1d6469c5a_0_2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b2191bf8ad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b2191bf8ad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b1d6469c5a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b1d6469c5a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991105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2191bf8a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b2191bf8a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789a4096a7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789a4096a7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b1d6469c5a_0_4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b1d6469c5a_0_4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gb1d6469c5a_0_4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2" name="Google Shape;662;gb1d6469c5a_0_4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https://www.nationaldb.org/info-center/authentic-assessment-practice-perspective/</a:t>
            </a: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b1d6469c5a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b1d6469c5a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b1d6469c5a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b1d6469c5a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b1d6469c5a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b1d6469c5a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198899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1d6469c5a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1d6469c5a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b2191bf8ad_0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b2191bf8ad_0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93457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b1d6469c5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b1d6469c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b1d6469c5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b1d6469c5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b1d6469c5a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b1d6469c5a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a932dafc56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a932dafc5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789a4096a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789a4096a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89a4096a7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89a4096a7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789a4096a7_1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789a4096a7_1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021986"/>
            <a:ext cx="7886700" cy="268527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925993"/>
            <a:ext cx="9144000" cy="900834"/>
          </a:xfrm>
        </p:spPr>
        <p:txBody>
          <a:bodyPr anchor="ctr">
            <a:normAutofit/>
          </a:bodyPr>
          <a:lstStyle>
            <a:lvl1pPr algn="ctr">
              <a:defRPr sz="33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89946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Font typeface="Calibri"/>
              <a:buNone/>
              <a:defRPr sz="3600">
                <a:latin typeface="Calibri"/>
                <a:ea typeface="Calibri"/>
                <a:cs typeface="Calibri"/>
                <a:sym typeface="Calibri"/>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Calibri"/>
              <a:buChar char="●"/>
              <a:defRPr sz="2400">
                <a:latin typeface="Calibri"/>
                <a:ea typeface="Calibri"/>
                <a:cs typeface="Calibri"/>
                <a:sym typeface="Calibri"/>
              </a:defRPr>
            </a:lvl1pPr>
            <a:lvl2pPr marL="914400" lvl="1" indent="-368300">
              <a:spcBef>
                <a:spcPts val="1600"/>
              </a:spcBef>
              <a:spcAft>
                <a:spcPts val="0"/>
              </a:spcAft>
              <a:buSzPts val="2200"/>
              <a:buFont typeface="Calibri"/>
              <a:buChar char="○"/>
              <a:defRPr sz="2200">
                <a:latin typeface="Calibri"/>
                <a:ea typeface="Calibri"/>
                <a:cs typeface="Calibri"/>
                <a:sym typeface="Calibri"/>
              </a:defRPr>
            </a:lvl2pPr>
            <a:lvl3pPr marL="1371600" lvl="2" indent="-368300">
              <a:spcBef>
                <a:spcPts val="1600"/>
              </a:spcBef>
              <a:spcAft>
                <a:spcPts val="0"/>
              </a:spcAft>
              <a:buSzPts val="2200"/>
              <a:buFont typeface="Calibri"/>
              <a:buChar char="■"/>
              <a:defRPr sz="2200">
                <a:latin typeface="Calibri"/>
                <a:ea typeface="Calibri"/>
                <a:cs typeface="Calibri"/>
                <a:sym typeface="Calibri"/>
              </a:defRPr>
            </a:lvl3pPr>
            <a:lvl4pPr marL="1828800" lvl="3" indent="-368300">
              <a:spcBef>
                <a:spcPts val="1600"/>
              </a:spcBef>
              <a:spcAft>
                <a:spcPts val="0"/>
              </a:spcAft>
              <a:buSzPts val="2200"/>
              <a:buFont typeface="Calibri"/>
              <a:buChar char="●"/>
              <a:defRPr sz="2200">
                <a:latin typeface="Calibri"/>
                <a:ea typeface="Calibri"/>
                <a:cs typeface="Calibri"/>
                <a:sym typeface="Calibri"/>
              </a:defRPr>
            </a:lvl4pPr>
            <a:lvl5pPr marL="2286000" lvl="4" indent="-368300">
              <a:spcBef>
                <a:spcPts val="1600"/>
              </a:spcBef>
              <a:spcAft>
                <a:spcPts val="0"/>
              </a:spcAft>
              <a:buSzPts val="2200"/>
              <a:buFont typeface="Calibri"/>
              <a:buChar char="○"/>
              <a:defRPr sz="2200">
                <a:latin typeface="Calibri"/>
                <a:ea typeface="Calibri"/>
                <a:cs typeface="Calibri"/>
                <a:sym typeface="Calibri"/>
              </a:defRPr>
            </a:lvl5pPr>
            <a:lvl6pPr marL="2743200" lvl="5" indent="-368300">
              <a:spcBef>
                <a:spcPts val="1600"/>
              </a:spcBef>
              <a:spcAft>
                <a:spcPts val="0"/>
              </a:spcAft>
              <a:buSzPts val="2200"/>
              <a:buFont typeface="Calibri"/>
              <a:buChar char="■"/>
              <a:defRPr sz="2200">
                <a:latin typeface="Calibri"/>
                <a:ea typeface="Calibri"/>
                <a:cs typeface="Calibri"/>
                <a:sym typeface="Calibri"/>
              </a:defRPr>
            </a:lvl6pPr>
            <a:lvl7pPr marL="3200400" lvl="6" indent="-368300">
              <a:spcBef>
                <a:spcPts val="1600"/>
              </a:spcBef>
              <a:spcAft>
                <a:spcPts val="0"/>
              </a:spcAft>
              <a:buSzPts val="2200"/>
              <a:buFont typeface="Calibri"/>
              <a:buChar char="●"/>
              <a:defRPr sz="2200">
                <a:latin typeface="Calibri"/>
                <a:ea typeface="Calibri"/>
                <a:cs typeface="Calibri"/>
                <a:sym typeface="Calibri"/>
              </a:defRPr>
            </a:lvl7pPr>
            <a:lvl8pPr marL="3657600" lvl="7" indent="-368300">
              <a:spcBef>
                <a:spcPts val="1600"/>
              </a:spcBef>
              <a:spcAft>
                <a:spcPts val="0"/>
              </a:spcAft>
              <a:buSzPts val="2200"/>
              <a:buFont typeface="Calibri"/>
              <a:buChar char="○"/>
              <a:defRPr sz="2200">
                <a:latin typeface="Calibri"/>
                <a:ea typeface="Calibri"/>
                <a:cs typeface="Calibri"/>
                <a:sym typeface="Calibri"/>
              </a:defRPr>
            </a:lvl8pPr>
            <a:lvl9pPr marL="4114800" lvl="8" indent="-368300">
              <a:spcBef>
                <a:spcPts val="1600"/>
              </a:spcBef>
              <a:spcAft>
                <a:spcPts val="1600"/>
              </a:spcAft>
              <a:buSzPts val="2200"/>
              <a:buFont typeface="Calibri"/>
              <a:buChar char="■"/>
              <a:defRPr sz="2200">
                <a:latin typeface="Calibri"/>
                <a:ea typeface="Calibri"/>
                <a:cs typeface="Calibri"/>
                <a:sym typeface="Calibri"/>
              </a:defRPr>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81000">
              <a:spcBef>
                <a:spcPts val="0"/>
              </a:spcBef>
              <a:spcAft>
                <a:spcPts val="0"/>
              </a:spcAft>
              <a:buSzPts val="2400"/>
              <a:buFont typeface="Calibri"/>
              <a:buChar char="●"/>
              <a:defRPr sz="2400">
                <a:latin typeface="Calibri"/>
                <a:ea typeface="Calibri"/>
                <a:cs typeface="Calibri"/>
                <a:sym typeface="Calibri"/>
              </a:defRPr>
            </a:lvl1pPr>
            <a:lvl2pPr marL="914400" lvl="1" indent="-368300">
              <a:spcBef>
                <a:spcPts val="1600"/>
              </a:spcBef>
              <a:spcAft>
                <a:spcPts val="0"/>
              </a:spcAft>
              <a:buSzPts val="2200"/>
              <a:buFont typeface="Calibri"/>
              <a:buChar char="○"/>
              <a:defRPr sz="2200">
                <a:latin typeface="Calibri"/>
                <a:ea typeface="Calibri"/>
                <a:cs typeface="Calibri"/>
                <a:sym typeface="Calibri"/>
              </a:defRPr>
            </a:lvl2pPr>
            <a:lvl3pPr marL="1371600" lvl="2" indent="-368300">
              <a:spcBef>
                <a:spcPts val="1600"/>
              </a:spcBef>
              <a:spcAft>
                <a:spcPts val="0"/>
              </a:spcAft>
              <a:buSzPts val="2200"/>
              <a:buFont typeface="Calibri"/>
              <a:buChar char="■"/>
              <a:defRPr sz="2200">
                <a:latin typeface="Calibri"/>
                <a:ea typeface="Calibri"/>
                <a:cs typeface="Calibri"/>
                <a:sym typeface="Calibri"/>
              </a:defRPr>
            </a:lvl3pPr>
            <a:lvl4pPr marL="1828800" lvl="3" indent="-368300">
              <a:spcBef>
                <a:spcPts val="1600"/>
              </a:spcBef>
              <a:spcAft>
                <a:spcPts val="0"/>
              </a:spcAft>
              <a:buSzPts val="2200"/>
              <a:buFont typeface="Calibri"/>
              <a:buChar char="●"/>
              <a:defRPr sz="2200">
                <a:latin typeface="Calibri"/>
                <a:ea typeface="Calibri"/>
                <a:cs typeface="Calibri"/>
                <a:sym typeface="Calibri"/>
              </a:defRPr>
            </a:lvl4pPr>
            <a:lvl5pPr marL="2286000" lvl="4" indent="-368300">
              <a:spcBef>
                <a:spcPts val="1600"/>
              </a:spcBef>
              <a:spcAft>
                <a:spcPts val="0"/>
              </a:spcAft>
              <a:buSzPts val="2200"/>
              <a:buFont typeface="Calibri"/>
              <a:buChar char="○"/>
              <a:defRPr sz="2200">
                <a:latin typeface="Calibri"/>
                <a:ea typeface="Calibri"/>
                <a:cs typeface="Calibri"/>
                <a:sym typeface="Calibri"/>
              </a:defRPr>
            </a:lvl5pPr>
            <a:lvl6pPr marL="2743200" lvl="5" indent="-368300">
              <a:spcBef>
                <a:spcPts val="1600"/>
              </a:spcBef>
              <a:spcAft>
                <a:spcPts val="0"/>
              </a:spcAft>
              <a:buSzPts val="2200"/>
              <a:buFont typeface="Calibri"/>
              <a:buChar char="■"/>
              <a:defRPr sz="2200">
                <a:latin typeface="Calibri"/>
                <a:ea typeface="Calibri"/>
                <a:cs typeface="Calibri"/>
                <a:sym typeface="Calibri"/>
              </a:defRPr>
            </a:lvl6pPr>
            <a:lvl7pPr marL="3200400" lvl="6" indent="-368300">
              <a:spcBef>
                <a:spcPts val="1600"/>
              </a:spcBef>
              <a:spcAft>
                <a:spcPts val="0"/>
              </a:spcAft>
              <a:buSzPts val="2200"/>
              <a:buFont typeface="Calibri"/>
              <a:buChar char="●"/>
              <a:defRPr sz="2200">
                <a:latin typeface="Calibri"/>
                <a:ea typeface="Calibri"/>
                <a:cs typeface="Calibri"/>
                <a:sym typeface="Calibri"/>
              </a:defRPr>
            </a:lvl7pPr>
            <a:lvl8pPr marL="3657600" lvl="7" indent="-368300">
              <a:spcBef>
                <a:spcPts val="1600"/>
              </a:spcBef>
              <a:spcAft>
                <a:spcPts val="0"/>
              </a:spcAft>
              <a:buSzPts val="2200"/>
              <a:buFont typeface="Calibri"/>
              <a:buChar char="○"/>
              <a:defRPr sz="2200">
                <a:latin typeface="Calibri"/>
                <a:ea typeface="Calibri"/>
                <a:cs typeface="Calibri"/>
                <a:sym typeface="Calibri"/>
              </a:defRPr>
            </a:lvl8pPr>
            <a:lvl9pPr marL="4114800" lvl="8" indent="-368300">
              <a:spcBef>
                <a:spcPts val="1600"/>
              </a:spcBef>
              <a:spcAft>
                <a:spcPts val="1600"/>
              </a:spcAft>
              <a:buSzPts val="2200"/>
              <a:buFont typeface="Calibri"/>
              <a:buChar char="■"/>
              <a:defRPr sz="2200">
                <a:latin typeface="Calibri"/>
                <a:ea typeface="Calibri"/>
                <a:cs typeface="Calibri"/>
                <a:sym typeface="Calibri"/>
              </a:defRPr>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ustDataLst>
      <p:tags r:id="rId1"/>
    </p:custDataLst>
    <p:extLst>
      <p:ext uri="{BB962C8B-B14F-4D97-AF65-F5344CB8AC3E}">
        <p14:creationId xmlns:p14="http://schemas.microsoft.com/office/powerpoint/2010/main" val="979375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Calibri"/>
              <a:buNone/>
              <a:defRPr sz="12000">
                <a:latin typeface="Calibri"/>
                <a:ea typeface="Calibri"/>
                <a:cs typeface="Calibri"/>
                <a:sym typeface="Calibri"/>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Font typeface="Calibri"/>
              <a:buChar char="●"/>
              <a:defRPr sz="2400">
                <a:latin typeface="Calibri"/>
                <a:ea typeface="Calibri"/>
                <a:cs typeface="Calibri"/>
                <a:sym typeface="Calibri"/>
              </a:defRPr>
            </a:lvl1pPr>
            <a:lvl2pPr marL="914400" lvl="1" indent="-355600" algn="ctr">
              <a:spcBef>
                <a:spcPts val="1600"/>
              </a:spcBef>
              <a:spcAft>
                <a:spcPts val="0"/>
              </a:spcAft>
              <a:buSzPts val="2000"/>
              <a:buFont typeface="Calibri"/>
              <a:buChar char="○"/>
              <a:defRPr sz="2000">
                <a:latin typeface="Calibri"/>
                <a:ea typeface="Calibri"/>
                <a:cs typeface="Calibri"/>
                <a:sym typeface="Calibri"/>
              </a:defRPr>
            </a:lvl2pPr>
            <a:lvl3pPr marL="1371600" lvl="2" indent="-355600" algn="ctr">
              <a:spcBef>
                <a:spcPts val="1600"/>
              </a:spcBef>
              <a:spcAft>
                <a:spcPts val="0"/>
              </a:spcAft>
              <a:buSzPts val="2000"/>
              <a:buFont typeface="Calibri"/>
              <a:buChar char="■"/>
              <a:defRPr sz="2000">
                <a:latin typeface="Calibri"/>
                <a:ea typeface="Calibri"/>
                <a:cs typeface="Calibri"/>
                <a:sym typeface="Calibri"/>
              </a:defRPr>
            </a:lvl3pPr>
            <a:lvl4pPr marL="1828800" lvl="3" indent="-355600" algn="ctr">
              <a:spcBef>
                <a:spcPts val="1600"/>
              </a:spcBef>
              <a:spcAft>
                <a:spcPts val="0"/>
              </a:spcAft>
              <a:buSzPts val="2000"/>
              <a:buFont typeface="Calibri"/>
              <a:buChar char="●"/>
              <a:defRPr sz="2000">
                <a:latin typeface="Calibri"/>
                <a:ea typeface="Calibri"/>
                <a:cs typeface="Calibri"/>
                <a:sym typeface="Calibri"/>
              </a:defRPr>
            </a:lvl4pPr>
            <a:lvl5pPr marL="2286000" lvl="4" indent="-355600" algn="ctr">
              <a:spcBef>
                <a:spcPts val="1600"/>
              </a:spcBef>
              <a:spcAft>
                <a:spcPts val="0"/>
              </a:spcAft>
              <a:buSzPts val="2000"/>
              <a:buFont typeface="Calibri"/>
              <a:buChar char="○"/>
              <a:defRPr sz="2000">
                <a:latin typeface="Calibri"/>
                <a:ea typeface="Calibri"/>
                <a:cs typeface="Calibri"/>
                <a:sym typeface="Calibri"/>
              </a:defRPr>
            </a:lvl5pPr>
            <a:lvl6pPr marL="2743200" lvl="5" indent="-355600" algn="ctr">
              <a:spcBef>
                <a:spcPts val="1600"/>
              </a:spcBef>
              <a:spcAft>
                <a:spcPts val="0"/>
              </a:spcAft>
              <a:buSzPts val="2000"/>
              <a:buFont typeface="Calibri"/>
              <a:buChar char="■"/>
              <a:defRPr sz="2000">
                <a:latin typeface="Calibri"/>
                <a:ea typeface="Calibri"/>
                <a:cs typeface="Calibri"/>
                <a:sym typeface="Calibri"/>
              </a:defRPr>
            </a:lvl6pPr>
            <a:lvl7pPr marL="3200400" lvl="6" indent="-355600" algn="ctr">
              <a:spcBef>
                <a:spcPts val="1600"/>
              </a:spcBef>
              <a:spcAft>
                <a:spcPts val="0"/>
              </a:spcAft>
              <a:buSzPts val="2000"/>
              <a:buFont typeface="Calibri"/>
              <a:buChar char="●"/>
              <a:defRPr sz="2000">
                <a:latin typeface="Calibri"/>
                <a:ea typeface="Calibri"/>
                <a:cs typeface="Calibri"/>
                <a:sym typeface="Calibri"/>
              </a:defRPr>
            </a:lvl7pPr>
            <a:lvl8pPr marL="3657600" lvl="7" indent="-355600" algn="ctr">
              <a:spcBef>
                <a:spcPts val="1600"/>
              </a:spcBef>
              <a:spcAft>
                <a:spcPts val="0"/>
              </a:spcAft>
              <a:buSzPts val="2000"/>
              <a:buFont typeface="Calibri"/>
              <a:buChar char="○"/>
              <a:defRPr sz="2000">
                <a:latin typeface="Calibri"/>
                <a:ea typeface="Calibri"/>
                <a:cs typeface="Calibri"/>
                <a:sym typeface="Calibri"/>
              </a:defRPr>
            </a:lvl8pPr>
            <a:lvl9pPr marL="4114800" lvl="8" indent="-355600" algn="ctr">
              <a:spcBef>
                <a:spcPts val="1600"/>
              </a:spcBef>
              <a:spcAft>
                <a:spcPts val="1600"/>
              </a:spcAft>
              <a:buSzPts val="2000"/>
              <a:buFont typeface="Calibri"/>
              <a:buChar char="■"/>
              <a:defRPr sz="2000">
                <a:latin typeface="Calibri"/>
                <a:ea typeface="Calibri"/>
                <a:cs typeface="Calibri"/>
                <a:sym typeface="Calibri"/>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ustDataLst>
      <p:tags r:id="rId1"/>
    </p:custDataLst>
    <p:extLst>
      <p:ext uri="{BB962C8B-B14F-4D97-AF65-F5344CB8AC3E}">
        <p14:creationId xmlns:p14="http://schemas.microsoft.com/office/powerpoint/2010/main" val="4171910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0F622-2E2E-90FD-48D2-17A406A4910D}"/>
              </a:ext>
            </a:extLst>
          </p:cNvPr>
          <p:cNvSpPr>
            <a:spLocks noGrp="1"/>
          </p:cNvSpPr>
          <p:nvPr>
            <p:ph type="title" hasCustomPrompt="1"/>
          </p:nvPr>
        </p:nvSpPr>
        <p:spPr>
          <a:xfrm>
            <a:off x="800100" y="1314450"/>
            <a:ext cx="7543800" cy="925117"/>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4DF453F-E3A1-5CD5-5F66-432963FA3CFB}"/>
              </a:ext>
            </a:extLst>
          </p:cNvPr>
          <p:cNvSpPr>
            <a:spLocks noGrp="1"/>
          </p:cNvSpPr>
          <p:nvPr>
            <p:ph type="dt" sz="half" idx="10"/>
          </p:nvPr>
        </p:nvSpPr>
        <p:spPr>
          <a:xfrm>
            <a:off x="628650" y="4767264"/>
            <a:ext cx="2057400" cy="273844"/>
          </a:xfrm>
          <a:prstGeom prst="rect">
            <a:avLst/>
          </a:prstGeom>
        </p:spPr>
        <p:txBody>
          <a:bodyPr/>
          <a:lstStyle/>
          <a:p>
            <a:fld id="{B38C20D7-698E-4528-AFE4-38F6E054D6D5}" type="datetimeFigureOut">
              <a:rPr lang="en-US" smtClean="0"/>
              <a:t>10/28/2025</a:t>
            </a:fld>
            <a:endParaRPr lang="en-US"/>
          </a:p>
        </p:txBody>
      </p:sp>
      <p:sp>
        <p:nvSpPr>
          <p:cNvPr id="4" name="Footer Placeholder 3">
            <a:extLst>
              <a:ext uri="{FF2B5EF4-FFF2-40B4-BE49-F238E27FC236}">
                <a16:creationId xmlns:a16="http://schemas.microsoft.com/office/drawing/2014/main" id="{30B78BB8-F176-F625-8ECB-6C393A7B64FF}"/>
              </a:ext>
            </a:extLst>
          </p:cNvPr>
          <p:cNvSpPr>
            <a:spLocks noGrp="1"/>
          </p:cNvSpPr>
          <p:nvPr>
            <p:ph type="ftr" sz="quarter" idx="11"/>
          </p:nvPr>
        </p:nvSpPr>
        <p:spPr>
          <a:xfrm>
            <a:off x="3028950" y="4767264"/>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731F7C-3FDA-80E9-D34E-B00AC8EEE7BA}"/>
              </a:ext>
            </a:extLst>
          </p:cNvPr>
          <p:cNvSpPr>
            <a:spLocks noGrp="1"/>
          </p:cNvSpPr>
          <p:nvPr>
            <p:ph type="sldNum" sz="quarter" idx="12"/>
          </p:nvPr>
        </p:nvSpPr>
        <p:spPr>
          <a:xfrm>
            <a:off x="6457950" y="4767264"/>
            <a:ext cx="2057400" cy="273844"/>
          </a:xfrm>
          <a:prstGeom prst="rect">
            <a:avLst/>
          </a:prstGeom>
        </p:spPr>
        <p:txBody>
          <a:bodyPr/>
          <a:lstStyle/>
          <a:p>
            <a:fld id="{0FE84A75-380D-49D2-A87F-182FC7068D9D}" type="slidenum">
              <a:rPr lang="en-US" smtClean="0"/>
              <a:t>‹#›</a:t>
            </a:fld>
            <a:endParaRPr lang="en-US"/>
          </a:p>
        </p:txBody>
      </p:sp>
    </p:spTree>
    <p:extLst>
      <p:ext uri="{BB962C8B-B14F-4D97-AF65-F5344CB8AC3E}">
        <p14:creationId xmlns:p14="http://schemas.microsoft.com/office/powerpoint/2010/main" val="3220359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7221C3D-AAD6-EDBA-FCB6-7B83E9303C89}"/>
              </a:ext>
            </a:extLst>
          </p:cNvPr>
          <p:cNvSpPr>
            <a:spLocks noGrp="1"/>
          </p:cNvSpPr>
          <p:nvPr>
            <p:ph type="title" hasCustomPrompt="1"/>
          </p:nvPr>
        </p:nvSpPr>
        <p:spPr>
          <a:xfrm>
            <a:off x="457200" y="342901"/>
            <a:ext cx="8229600" cy="394097"/>
          </a:xfrm>
          <a:prstGeom prst="rect">
            <a:avLst/>
          </a:prstGeom>
        </p:spPr>
        <p:txBody>
          <a:bodyPr/>
          <a:lstStyle>
            <a:lvl1pPr algn="ctr">
              <a:defRPr sz="2400" b="1">
                <a:latin typeface="Calibri Light" panose="020F0302020204030204" pitchFamily="34" charset="0"/>
                <a:cs typeface="Calibri Light" panose="020F0302020204030204" pitchFamily="34" charset="0"/>
              </a:defRPr>
            </a:lvl1pPr>
          </a:lstStyle>
          <a:p>
            <a:pPr algn="ctr"/>
            <a:r>
              <a:rPr lang="en-US" sz="2700" dirty="0">
                <a:latin typeface="+mj-lt"/>
              </a:rPr>
              <a:t>Title (Capitalize Each Word)</a:t>
            </a:r>
          </a:p>
        </p:txBody>
      </p:sp>
      <p:sp>
        <p:nvSpPr>
          <p:cNvPr id="5" name="Content Placeholder 2">
            <a:extLst>
              <a:ext uri="{FF2B5EF4-FFF2-40B4-BE49-F238E27FC236}">
                <a16:creationId xmlns:a16="http://schemas.microsoft.com/office/drawing/2014/main" id="{A9574A2B-29BA-B1A0-DC33-AAC784439D1B}"/>
              </a:ext>
            </a:extLst>
          </p:cNvPr>
          <p:cNvSpPr>
            <a:spLocks noGrp="1"/>
          </p:cNvSpPr>
          <p:nvPr>
            <p:ph idx="1"/>
          </p:nvPr>
        </p:nvSpPr>
        <p:spPr>
          <a:xfrm>
            <a:off x="457200" y="1143000"/>
            <a:ext cx="8229600" cy="3263504"/>
          </a:xfrm>
          <a:prstGeom prst="rect">
            <a:avLst/>
          </a:prstGeom>
        </p:spPr>
        <p:txBody>
          <a:bodyPr/>
          <a:lstStyle>
            <a:lvl1pPr marL="171450" indent="-171450">
              <a:defRPr sz="2100"/>
            </a:lvl1pPr>
            <a:lvl2pPr marL="600075" indent="-257175">
              <a:buFont typeface="Calibri" panose="020F0502020204030204" pitchFamily="34" charset="0"/>
              <a:buChar char="–"/>
              <a:defRPr sz="1800"/>
            </a:lvl2pPr>
            <a:lvl3pPr marL="940594" indent="-254794">
              <a:buSzPct val="80000"/>
              <a:buFont typeface="Courier New" panose="02070309020205020404" pitchFamily="49" charset="0"/>
              <a:buChar char="o"/>
              <a:defRPr sz="1500"/>
            </a:lvl3pPr>
            <a:lvl4pPr marL="1283494" indent="-254794">
              <a:buSzPct val="75000"/>
              <a:buFont typeface="Wingdings" panose="05000000000000000000" pitchFamily="2" charset="2"/>
              <a:buChar char="v"/>
              <a:defRPr sz="1350"/>
            </a:lvl4pPr>
            <a:lvl5pPr marL="1626394" indent="-25479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497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8650" y="2021986"/>
            <a:ext cx="7886700" cy="2685276"/>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2" name="Title 1"/>
          <p:cNvSpPr>
            <a:spLocks noGrp="1"/>
          </p:cNvSpPr>
          <p:nvPr>
            <p:ph type="ctrTitle" hasCustomPrompt="1"/>
          </p:nvPr>
        </p:nvSpPr>
        <p:spPr>
          <a:xfrm>
            <a:off x="0" y="925993"/>
            <a:ext cx="9144000" cy="900834"/>
          </a:xfrm>
        </p:spPr>
        <p:txBody>
          <a:bodyPr anchor="ctr">
            <a:normAutofit/>
          </a:bodyPr>
          <a:lstStyle>
            <a:lvl1pPr algn="ctr">
              <a:defRPr sz="3300" b="1">
                <a:solidFill>
                  <a:schemeClr val="tx1"/>
                </a:solidFill>
                <a:latin typeface="+mn-lt"/>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817501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40515" y="174692"/>
            <a:ext cx="7886700" cy="994172"/>
          </a:xfrm>
        </p:spPr>
        <p:txBody>
          <a:bodyPr>
            <a:normAutofit/>
          </a:bodyPr>
          <a:lstStyle>
            <a:lvl1pPr>
              <a:defRPr sz="3000"/>
            </a:lvl1pPr>
          </a:lstStyle>
          <a:p>
            <a:r>
              <a:rPr lang="en-US" dirty="0"/>
              <a:t>Click to edit Master title style</a:t>
            </a:r>
          </a:p>
        </p:txBody>
      </p:sp>
    </p:spTree>
    <p:custDataLst>
      <p:tags r:id="rId1"/>
    </p:custDataLst>
    <p:extLst>
      <p:ext uri="{BB962C8B-B14F-4D97-AF65-F5344CB8AC3E}">
        <p14:creationId xmlns:p14="http://schemas.microsoft.com/office/powerpoint/2010/main" val="2586106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273844"/>
            <a:ext cx="7886700" cy="994172"/>
          </a:xfrm>
        </p:spPr>
        <p:txBody>
          <a:bodyPr>
            <a:normAutofit/>
          </a:bodyPr>
          <a:lstStyle>
            <a:lvl1pPr>
              <a:defRPr sz="30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412050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282304"/>
            <a:ext cx="7886700" cy="2139553"/>
          </a:xfrm>
        </p:spPr>
        <p:txBody>
          <a:bodyPr anchor="b">
            <a:normAutofit/>
          </a:bodyPr>
          <a:lstStyle>
            <a:lvl1pPr>
              <a:defRPr sz="33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69048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17813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514350" indent="-171450">
              <a:buSzPct val="85000"/>
              <a:buFont typeface="Courier New" panose="02070309020205020404" pitchFamily="49" charset="0"/>
              <a:buChar char="o"/>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628650" y="163675"/>
            <a:ext cx="7886700" cy="994172"/>
          </a:xfrm>
        </p:spPr>
        <p:txBody>
          <a:bodyPr>
            <a:normAutofit/>
          </a:bodyPr>
          <a:lstStyle>
            <a:lvl1pPr algn="ctr">
              <a:defRPr sz="36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074272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3442098"/>
            <a:ext cx="7886700" cy="1125140"/>
          </a:xfrm>
        </p:spPr>
        <p:txBody>
          <a:bodyPr/>
          <a:lstStyle>
            <a:lvl1pPr marL="0" indent="0">
              <a:buNone/>
              <a:defRPr sz="1800">
                <a:solidFill>
                  <a:srgbClr val="001F5F"/>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Edit Master text styles</a:t>
            </a:r>
          </a:p>
        </p:txBody>
      </p:sp>
      <p:sp>
        <p:nvSpPr>
          <p:cNvPr id="2" name="Title 1"/>
          <p:cNvSpPr>
            <a:spLocks noGrp="1"/>
          </p:cNvSpPr>
          <p:nvPr>
            <p:ph type="title"/>
          </p:nvPr>
        </p:nvSpPr>
        <p:spPr>
          <a:xfrm>
            <a:off x="623888" y="1282304"/>
            <a:ext cx="7886700" cy="2139553"/>
          </a:xfrm>
        </p:spPr>
        <p:txBody>
          <a:bodyPr anchor="b">
            <a:normAutofit/>
          </a:bodyPr>
          <a:lstStyle>
            <a:lvl1pPr>
              <a:defRPr sz="33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440238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normAutofit/>
          </a:bodyPr>
          <a:lstStyle>
            <a:lvl1pPr>
              <a:defRPr sz="3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759369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1F5F"/>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2" name="Title 1"/>
          <p:cNvSpPr>
            <a:spLocks noGrp="1"/>
          </p:cNvSpPr>
          <p:nvPr>
            <p:ph type="title"/>
          </p:nvPr>
        </p:nvSpPr>
        <p:spPr>
          <a:xfrm>
            <a:off x="629841" y="273844"/>
            <a:ext cx="7886700" cy="994172"/>
          </a:xfrm>
        </p:spPr>
        <p:txBody>
          <a:bodyPr>
            <a:normAutofit/>
          </a:bodyPr>
          <a:lstStyle>
            <a:lvl1pPr>
              <a:defRPr sz="3000" b="1">
                <a:solidFill>
                  <a:srgbClr val="001F5F"/>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50515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63675"/>
            <a:ext cx="7886700" cy="994172"/>
          </a:xfrm>
        </p:spPr>
        <p:txBody>
          <a:bodyPr>
            <a:normAutofit/>
          </a:bodyPr>
          <a:lstStyle>
            <a:lvl1pPr>
              <a:defRPr sz="3000" b="1">
                <a:solidFill>
                  <a:schemeClr val="tx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64165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540515" y="174692"/>
            <a:ext cx="7886700" cy="994172"/>
          </a:xfrm>
        </p:spPr>
        <p:txBody>
          <a:bodyPr>
            <a:normAutofit/>
          </a:bodyPr>
          <a:lstStyle>
            <a:lvl1pPr>
              <a:defRPr sz="3000"/>
            </a:lvl1pPr>
          </a:lstStyle>
          <a:p>
            <a:r>
              <a:rPr lang="en-US" dirty="0"/>
              <a:t>Click to edit Master title style</a:t>
            </a:r>
          </a:p>
        </p:txBody>
      </p:sp>
    </p:spTree>
    <p:custDataLst>
      <p:tags r:id="rId1"/>
    </p:custDataLst>
    <p:extLst>
      <p:ext uri="{BB962C8B-B14F-4D97-AF65-F5344CB8AC3E}">
        <p14:creationId xmlns:p14="http://schemas.microsoft.com/office/powerpoint/2010/main" val="166484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32887" y="33485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32887" y="104230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1946750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ustDataLst>
      <p:tags r:id="rId1"/>
    </p:custDataLst>
    <p:extLst>
      <p:ext uri="{BB962C8B-B14F-4D97-AF65-F5344CB8AC3E}">
        <p14:creationId xmlns:p14="http://schemas.microsoft.com/office/powerpoint/2010/main" val="3576080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Tree>
    <p:custDataLst>
      <p:tags r:id="rId13"/>
    </p:custDataLst>
    <p:extLst>
      <p:ext uri="{BB962C8B-B14F-4D97-AF65-F5344CB8AC3E}">
        <p14:creationId xmlns:p14="http://schemas.microsoft.com/office/powerpoint/2010/main" val="17581166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0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0100" y="1828800"/>
            <a:ext cx="7543800" cy="92511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8" name="Rectangle 7"/>
          <p:cNvSpPr/>
          <p:nvPr/>
        </p:nvSpPr>
        <p:spPr>
          <a:xfrm>
            <a:off x="0" y="4437918"/>
            <a:ext cx="9144000" cy="705583"/>
          </a:xfrm>
          <a:prstGeom prst="rect">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CAD8AABF-F7AD-2579-7EDE-AC509AA4465E}"/>
              </a:ext>
            </a:extLst>
          </p:cNvPr>
          <p:cNvSpPr/>
          <p:nvPr/>
        </p:nvSpPr>
        <p:spPr>
          <a:xfrm>
            <a:off x="0" y="4335523"/>
            <a:ext cx="9144000" cy="65027"/>
          </a:xfrm>
          <a:prstGeom prst="rect">
            <a:avLst/>
          </a:prstGeom>
          <a:solidFill>
            <a:srgbClr val="2E75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1" name="Picture 10" descr="A black background with white text&#10;&#10;AI-generated content may be incorrect.">
            <a:extLst>
              <a:ext uri="{FF2B5EF4-FFF2-40B4-BE49-F238E27FC236}">
                <a16:creationId xmlns:a16="http://schemas.microsoft.com/office/drawing/2014/main" id="{3AE214BC-9579-20E9-C483-40C460418A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81300" y="4414129"/>
            <a:ext cx="3581400" cy="729371"/>
          </a:xfrm>
          <a:prstGeom prst="rect">
            <a:avLst/>
          </a:prstGeom>
        </p:spPr>
      </p:pic>
    </p:spTree>
    <p:extLst>
      <p:ext uri="{BB962C8B-B14F-4D97-AF65-F5344CB8AC3E}">
        <p14:creationId xmlns:p14="http://schemas.microsoft.com/office/powerpoint/2010/main" val="42323315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ctr" defTabSz="685800" rtl="0" eaLnBrk="1" latinLnBrk="0" hangingPunct="1">
        <a:lnSpc>
          <a:spcPct val="90000"/>
        </a:lnSpc>
        <a:spcBef>
          <a:spcPct val="0"/>
        </a:spcBef>
        <a:buNone/>
        <a:defRPr sz="495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pos="2880">
          <p15:clr>
            <a:srgbClr val="F26B43"/>
          </p15:clr>
        </p15:guide>
        <p15:guide id="3" pos="5472">
          <p15:clr>
            <a:srgbClr val="F26B43"/>
          </p15:clr>
        </p15:guide>
        <p15:guide id="4"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29.xml"/><Relationship Id="rId5" Type="http://schemas.openxmlformats.org/officeDocument/2006/relationships/hyperlink" Target="https://www.researchgate.net/figure/Diagram-showing-the-structure-of-the-human-ear-detailing-the-parts-of-the-outer_fig1_324547019" TargetMode="Externa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30.xml"/><Relationship Id="rId5" Type="http://schemas.openxmlformats.org/officeDocument/2006/relationships/hyperlink" Target="https://med.uth.edu/orl/online-ear-disease-photo-book/chapter-3-ear-anatomy/ear-anatomy-outer-ear/" TargetMode="Externa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31.xml"/><Relationship Id="rId5" Type="http://schemas.openxmlformats.org/officeDocument/2006/relationships/hyperlink" Target="https://med.uth.edu/orl/online-ear-disease-photo-book/chapter-3-ear-anatomy/ear-anatomy-outer-ear/" TargetMode="Externa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32.xml"/><Relationship Id="rId5" Type="http://schemas.openxmlformats.org/officeDocument/2006/relationships/hyperlink" Target="https://med.uth.edu/orl/online-ear-disease-photo-book/chapter-3-ear-anatomy/ear-anatomy-inner-ear/"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3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3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37.xml"/><Relationship Id="rId4" Type="http://schemas.openxmlformats.org/officeDocument/2006/relationships/hyperlink" Target="https://www.asha.org/public/hearing/degree-of-hearing-los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3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3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40.xml"/><Relationship Id="rId5" Type="http://schemas.openxmlformats.org/officeDocument/2006/relationships/hyperlink" Target="https://www.nationalhearingtest.org/wordpress/?p=786" TargetMode="Externa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hyperlink" Target="https://www.asha.org/public/hearing/causes-of-hearing-loss-in-children/" TargetMode="External"/><Relationship Id="rId2" Type="http://schemas.openxmlformats.org/officeDocument/2006/relationships/slideLayout" Target="../slideLayouts/slideLayout16.xml"/><Relationship Id="rId1" Type="http://schemas.openxmlformats.org/officeDocument/2006/relationships/tags" Target="../tags/tag4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42.xml"/><Relationship Id="rId4" Type="http://schemas.openxmlformats.org/officeDocument/2006/relationships/hyperlink" Target="https://www.cdc.gov/ncbddd/hearingloss/parentsguide/understanding/newbornhearingscreening.html"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tags" Target="../tags/tag4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tags" Target="../tags/tag45.xml"/><Relationship Id="rId5" Type="http://schemas.openxmlformats.org/officeDocument/2006/relationships/hyperlink" Target="https://www.nidcd.nih.gov/health/cochlear-implants"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hyperlink" Target="https://sites.ed.gov/idea/statuteregulations/" TargetMode="Externa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tags" Target="../tags/tag46.xml"/><Relationship Id="rId4" Type="http://schemas.openxmlformats.org/officeDocument/2006/relationships/hyperlink" Target="https://www.asha.org/siteassets/ais/ais-hearing-assistive-technology-systems.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tags" Target="../tags/tag4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4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4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50.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5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5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5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sites.ed.gov/idea/statuteregulations/" TargetMode="External"/><Relationship Id="rId2" Type="http://schemas.openxmlformats.org/officeDocument/2006/relationships/slideLayout" Target="../slideLayouts/slideLayout13.xml"/><Relationship Id="rId1" Type="http://schemas.openxmlformats.org/officeDocument/2006/relationships/tags" Target="../tags/tag2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5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56.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7.xml"/><Relationship Id="rId1" Type="http://schemas.openxmlformats.org/officeDocument/2006/relationships/tags" Target="../tags/tag57.xml"/><Relationship Id="rId4" Type="http://schemas.openxmlformats.org/officeDocument/2006/relationships/image" Target="../media/image11.sv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58.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3.xml"/><Relationship Id="rId1" Type="http://schemas.openxmlformats.org/officeDocument/2006/relationships/tags" Target="../tags/tag5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0.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3.xml"/><Relationship Id="rId1" Type="http://schemas.openxmlformats.org/officeDocument/2006/relationships/tags" Target="../tags/tag61.xml"/><Relationship Id="rId5" Type="http://schemas.openxmlformats.org/officeDocument/2006/relationships/hyperlink" Target="https://www.nei.nih.gov/learn-about-eye-health/healthy-vision/how-eyes-work" TargetMode="Externa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3.xml"/><Relationship Id="rId1" Type="http://schemas.openxmlformats.org/officeDocument/2006/relationships/tags" Target="../tags/tag6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6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3.xml"/><Relationship Id="rId1" Type="http://schemas.openxmlformats.org/officeDocument/2006/relationships/tags" Target="../tags/tag6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65.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6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ags" Target="../tags/tag6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6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69.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7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7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75.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7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xml"/><Relationship Id="rId1" Type="http://schemas.openxmlformats.org/officeDocument/2006/relationships/tags" Target="../tags/tag77.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3.xml"/><Relationship Id="rId1" Type="http://schemas.openxmlformats.org/officeDocument/2006/relationships/tags" Target="../tags/tag78.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3.xml"/><Relationship Id="rId1" Type="http://schemas.openxmlformats.org/officeDocument/2006/relationships/tags" Target="../tags/tag79.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3.xml"/><Relationship Id="rId1" Type="http://schemas.openxmlformats.org/officeDocument/2006/relationships/tags" Target="../tags/tag8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7" Type="http://schemas.openxmlformats.org/officeDocument/2006/relationships/image" Target="../media/image11.svg"/><Relationship Id="rId2" Type="http://schemas.openxmlformats.org/officeDocument/2006/relationships/slideLayout" Target="../slideLayouts/slideLayout17.xml"/><Relationship Id="rId1" Type="http://schemas.openxmlformats.org/officeDocument/2006/relationships/tags" Target="../tags/tag81.xml"/><Relationship Id="rId6" Type="http://schemas.openxmlformats.org/officeDocument/2006/relationships/image" Target="../media/image10.png"/><Relationship Id="rId5" Type="http://schemas.openxmlformats.org/officeDocument/2006/relationships/image" Target="../media/image3.svg"/><Relationship Id="rId4" Type="http://schemas.openxmlformats.org/officeDocument/2006/relationships/image" Target="../media/image2.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6.xml"/><Relationship Id="rId1" Type="http://schemas.openxmlformats.org/officeDocument/2006/relationships/tags" Target="../tags/tag8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xml"/><Relationship Id="rId1" Type="http://schemas.openxmlformats.org/officeDocument/2006/relationships/tags" Target="../tags/tag83.xml"/><Relationship Id="rId4" Type="http://schemas.openxmlformats.org/officeDocument/2006/relationships/hyperlink" Target="https://www.nationaldb.org/info-center/authentic-assessment-practice-perspective/" TargetMode="Externa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5.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3.xml"/><Relationship Id="rId1" Type="http://schemas.openxmlformats.org/officeDocument/2006/relationships/tags" Target="../tags/tag84.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85.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86.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8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88.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89.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tags" Target="../tags/tag90.xml"/></Relationships>
</file>

<file path=ppt/slides/_rels/slide77.xml.rels><?xml version="1.0" encoding="UTF-8" standalone="yes"?>
<Relationships xmlns="http://schemas.openxmlformats.org/package/2006/relationships"><Relationship Id="rId8" Type="http://schemas.openxmlformats.org/officeDocument/2006/relationships/hyperlink" Target="https://nfadb.org/" TargetMode="External"/><Relationship Id="rId3" Type="http://schemas.openxmlformats.org/officeDocument/2006/relationships/notesSlide" Target="../notesSlides/notesSlide61.xml"/><Relationship Id="rId7" Type="http://schemas.openxmlformats.org/officeDocument/2006/relationships/hyperlink" Target="https://www.nationaldb.org/about/" TargetMode="External"/><Relationship Id="rId2" Type="http://schemas.openxmlformats.org/officeDocument/2006/relationships/slideLayout" Target="../slideLayouts/slideLayout13.xml"/><Relationship Id="rId1" Type="http://schemas.openxmlformats.org/officeDocument/2006/relationships/tags" Target="../tags/tag91.xml"/><Relationship Id="rId6" Type="http://schemas.openxmlformats.org/officeDocument/2006/relationships/hyperlink" Target="https://www.cdc.gov/ncbddd/hearingloss/parentsguide/resources/index.html" TargetMode="External"/><Relationship Id="rId5" Type="http://schemas.openxmlformats.org/officeDocument/2006/relationships/hyperlink" Target="https://www.afb.org/" TargetMode="External"/><Relationship Id="rId10" Type="http://schemas.openxmlformats.org/officeDocument/2006/relationships/hyperlink" Target="https://www.nationaldb.org/state-deaf-blind-projects/" TargetMode="External"/><Relationship Id="rId4" Type="http://schemas.openxmlformats.org/officeDocument/2006/relationships/hyperlink" Target="https://www.aadb.org/" TargetMode="External"/><Relationship Id="rId9" Type="http://schemas.openxmlformats.org/officeDocument/2006/relationships/hyperlink" Target="https://www.perkins.org/" TargetMode="Externa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3.xml"/><Relationship Id="rId1" Type="http://schemas.openxmlformats.org/officeDocument/2006/relationships/tags" Target="../tags/tag92.xml"/><Relationship Id="rId6" Type="http://schemas.openxmlformats.org/officeDocument/2006/relationships/hyperlink" Target="https://doi.org/10.3389/fpsyg.2020.571358" TargetMode="External"/><Relationship Id="rId5" Type="http://schemas.openxmlformats.org/officeDocument/2006/relationships/hyperlink" Target="https://www.infanthearing.org/ebook-educating-children-dhh/" TargetMode="External"/><Relationship Id="rId4" Type="http://schemas.openxmlformats.org/officeDocument/2006/relationships/hyperlink" Target="https://doi.org/10.1177/0014402916655432"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uconnucedd.org/" TargetMode="External"/><Relationship Id="rId2" Type="http://schemas.openxmlformats.org/officeDocument/2006/relationships/slideLayout" Target="../slideLayouts/slideLayout13.xml"/><Relationship Id="rId1" Type="http://schemas.openxmlformats.org/officeDocument/2006/relationships/tags" Target="../tags/tag93.xml"/><Relationship Id="rId5" Type="http://schemas.openxmlformats.org/officeDocument/2006/relationships/hyperlink" Target="http://www2.ed.gov/about/offices/list/osers/osep/index.html" TargetMode="External"/><Relationship Id="rId4" Type="http://schemas.openxmlformats.org/officeDocument/2006/relationships/hyperlink" Target="http://www.uchc.edu/"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tags" Target="../tags/tag2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tags" Target="../tags/tag27.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subTitle" idx="1"/>
          </p:nvPr>
        </p:nvSpPr>
        <p:spPr>
          <a:xfrm>
            <a:off x="2863777" y="2809135"/>
            <a:ext cx="4652314" cy="14211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br>
              <a:rPr lang="en" sz="2400" b="1" dirty="0">
                <a:latin typeface="+mj-lt"/>
              </a:rPr>
            </a:br>
            <a:r>
              <a:rPr lang="en" sz="2400" b="1" dirty="0">
                <a:latin typeface="+mj-lt"/>
              </a:rPr>
              <a:t>Sensory Impairments: </a:t>
            </a:r>
          </a:p>
          <a:p>
            <a:pPr marL="0" lvl="0" indent="0" algn="ctr" rtl="0">
              <a:spcBef>
                <a:spcPts val="0"/>
              </a:spcBef>
              <a:spcAft>
                <a:spcPts val="0"/>
              </a:spcAft>
              <a:buNone/>
            </a:pPr>
            <a:r>
              <a:rPr lang="en" sz="2400" b="1" dirty="0">
                <a:latin typeface="+mj-lt"/>
              </a:rPr>
              <a:t>Hearing impairment, Vision Impairment, and Deaf-Blindness</a:t>
            </a:r>
          </a:p>
        </p:txBody>
      </p:sp>
      <p:sp>
        <p:nvSpPr>
          <p:cNvPr id="54" name="Google Shape;54;p13"/>
          <p:cNvSpPr txBox="1">
            <a:spLocks noGrp="1"/>
          </p:cNvSpPr>
          <p:nvPr>
            <p:ph type="ctrTitle"/>
          </p:nvPr>
        </p:nvSpPr>
        <p:spPr>
          <a:xfrm>
            <a:off x="1907380" y="2121333"/>
            <a:ext cx="5707857" cy="90083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dirty="0">
                <a:latin typeface="+mj-lt"/>
              </a:rPr>
              <a:t>Characteristics and Etiology of Infants and Young Children with Disabilities</a:t>
            </a:r>
            <a:endParaRPr sz="3600" b="1" dirty="0">
              <a:latin typeface="+mj-lt"/>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Introduction to Hearing Impairment</a:t>
            </a:r>
            <a:endParaRPr sz="3600" b="1" dirty="0"/>
          </a:p>
        </p:txBody>
      </p:sp>
      <p:sp>
        <p:nvSpPr>
          <p:cNvPr id="127" name="Google Shape;127;p21"/>
          <p:cNvSpPr txBox="1">
            <a:spLocks noGrp="1"/>
          </p:cNvSpPr>
          <p:nvPr>
            <p:ph idx="1"/>
          </p:nvPr>
        </p:nvSpPr>
        <p:spPr>
          <a:xfrm>
            <a:off x="457200" y="1055916"/>
            <a:ext cx="8229600" cy="3263504"/>
          </a:xfrm>
          <a:prstGeom prst="rect">
            <a:avLst/>
          </a:prstGeom>
        </p:spPr>
        <p:txBody>
          <a:bodyPr spcFirstLastPara="1" wrap="square" lIns="91425" tIns="91425" rIns="91425" bIns="91425" anchor="t" anchorCtr="0">
            <a:noAutofit/>
          </a:bodyPr>
          <a:lstStyle/>
          <a:p>
            <a:pPr marL="419100">
              <a:lnSpc>
                <a:spcPct val="100000"/>
              </a:lnSpc>
              <a:spcBef>
                <a:spcPts val="0"/>
              </a:spcBef>
              <a:buSzPct val="100000"/>
              <a:buFont typeface="Arial" panose="020B0604020202020204" pitchFamily="34" charset="0"/>
              <a:buChar char="•"/>
            </a:pPr>
            <a:r>
              <a:rPr lang="en-US" sz="2000" dirty="0"/>
              <a:t>Ear anatomy &amp; physiology</a:t>
            </a:r>
            <a:endParaRPr sz="2000" dirty="0"/>
          </a:p>
          <a:p>
            <a:pPr marL="419100">
              <a:lnSpc>
                <a:spcPct val="100000"/>
              </a:lnSpc>
              <a:spcBef>
                <a:spcPts val="0"/>
              </a:spcBef>
              <a:buSzPct val="100000"/>
              <a:buFont typeface="Arial" panose="020B0604020202020204" pitchFamily="34" charset="0"/>
              <a:buChar char="•"/>
            </a:pPr>
            <a:r>
              <a:rPr lang="en" sz="2000" dirty="0"/>
              <a:t>Types of hearing impairment</a:t>
            </a:r>
            <a:endParaRPr sz="2000" dirty="0"/>
          </a:p>
          <a:p>
            <a:pPr marL="419100">
              <a:lnSpc>
                <a:spcPct val="100000"/>
              </a:lnSpc>
              <a:spcBef>
                <a:spcPts val="0"/>
              </a:spcBef>
              <a:buSzPct val="100000"/>
              <a:buFont typeface="Arial" panose="020B0604020202020204" pitchFamily="34" charset="0"/>
              <a:buChar char="•"/>
            </a:pPr>
            <a:r>
              <a:rPr lang="en" sz="2000" dirty="0"/>
              <a:t>Hearing tests</a:t>
            </a:r>
            <a:endParaRPr sz="2000" dirty="0"/>
          </a:p>
          <a:p>
            <a:pPr marL="419100">
              <a:lnSpc>
                <a:spcPct val="100000"/>
              </a:lnSpc>
              <a:spcBef>
                <a:spcPts val="0"/>
              </a:spcBef>
              <a:buSzPct val="100000"/>
              <a:buFont typeface="Arial" panose="020B0604020202020204" pitchFamily="34" charset="0"/>
              <a:buChar char="•"/>
            </a:pPr>
            <a:r>
              <a:rPr lang="en" sz="2000" dirty="0"/>
              <a:t>Hearing technology</a:t>
            </a:r>
            <a:endParaRPr sz="2000" dirty="0"/>
          </a:p>
          <a:p>
            <a:pPr marL="419100">
              <a:lnSpc>
                <a:spcPct val="100000"/>
              </a:lnSpc>
              <a:spcBef>
                <a:spcPts val="0"/>
              </a:spcBef>
              <a:buSzPct val="100000"/>
              <a:buFont typeface="Arial" panose="020B0604020202020204" pitchFamily="34" charset="0"/>
              <a:buChar char="•"/>
            </a:pPr>
            <a:r>
              <a:rPr lang="en" sz="2000" dirty="0"/>
              <a:t>Effects on development</a:t>
            </a:r>
            <a:endParaRPr sz="2000" dirty="0"/>
          </a:p>
          <a:p>
            <a:pPr marL="419100">
              <a:lnSpc>
                <a:spcPct val="100000"/>
              </a:lnSpc>
              <a:spcBef>
                <a:spcPts val="0"/>
              </a:spcBef>
              <a:buSzPct val="100000"/>
              <a:buFont typeface="Arial" panose="020B0604020202020204" pitchFamily="34" charset="0"/>
              <a:buChar char="•"/>
            </a:pPr>
            <a:r>
              <a:rPr lang="en" sz="2000" dirty="0"/>
              <a:t>Services</a:t>
            </a:r>
            <a:endParaRPr sz="2000" dirty="0"/>
          </a:p>
          <a:p>
            <a:pPr marL="419100">
              <a:lnSpc>
                <a:spcPct val="100000"/>
              </a:lnSpc>
              <a:spcBef>
                <a:spcPts val="0"/>
              </a:spcBef>
              <a:buSzPct val="100000"/>
              <a:buFont typeface="Arial" panose="020B0604020202020204" pitchFamily="34" charset="0"/>
              <a:buChar char="•"/>
            </a:pPr>
            <a:r>
              <a:rPr lang="en" sz="2000" dirty="0"/>
              <a:t>Resources for families</a:t>
            </a:r>
            <a:endParaRPr sz="2000"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Anatomy and Physiology of the Ear</a:t>
            </a:r>
            <a:endParaRPr sz="3600" b="1" dirty="0"/>
          </a:p>
        </p:txBody>
      </p:sp>
      <p:sp>
        <p:nvSpPr>
          <p:cNvPr id="134" name="Google Shape;134;p22"/>
          <p:cNvSpPr txBox="1">
            <a:spLocks noGrp="1"/>
          </p:cNvSpPr>
          <p:nvPr>
            <p:ph idx="1"/>
          </p:nvPr>
        </p:nvSpPr>
        <p:spPr>
          <a:prstGeom prst="rect">
            <a:avLst/>
          </a:prstGeom>
        </p:spPr>
        <p:txBody>
          <a:bodyPr spcFirstLastPara="1" wrap="square" lIns="91425" tIns="91425" rIns="91425" bIns="91425" anchor="t" anchorCtr="0">
            <a:noAutofit/>
          </a:bodyPr>
          <a:lstStyle/>
          <a:p>
            <a:pPr marL="361950" lvl="0" indent="-285750" algn="l" rtl="0">
              <a:lnSpc>
                <a:spcPct val="100000"/>
              </a:lnSpc>
              <a:spcBef>
                <a:spcPts val="0"/>
              </a:spcBef>
              <a:buSzPct val="100000"/>
              <a:buFont typeface="Arial" panose="020B0604020202020204" pitchFamily="34" charset="0"/>
              <a:buChar char="•"/>
            </a:pPr>
            <a:r>
              <a:rPr lang="en" sz="2000" dirty="0"/>
              <a:t>Outer ear</a:t>
            </a:r>
            <a:endParaRPr sz="2000" dirty="0"/>
          </a:p>
          <a:p>
            <a:pPr marL="361950" lvl="0" indent="-285750" algn="l" rtl="0">
              <a:lnSpc>
                <a:spcPct val="100000"/>
              </a:lnSpc>
              <a:spcBef>
                <a:spcPts val="0"/>
              </a:spcBef>
              <a:buSzPct val="100000"/>
              <a:buFont typeface="Arial" panose="020B0604020202020204" pitchFamily="34" charset="0"/>
              <a:buChar char="•"/>
            </a:pPr>
            <a:r>
              <a:rPr lang="en" sz="2000" dirty="0"/>
              <a:t>Middle ear</a:t>
            </a:r>
            <a:endParaRPr sz="2000" dirty="0"/>
          </a:p>
          <a:p>
            <a:pPr marL="361950" lvl="0" indent="-285750" algn="l" rtl="0">
              <a:lnSpc>
                <a:spcPct val="100000"/>
              </a:lnSpc>
              <a:spcBef>
                <a:spcPts val="0"/>
              </a:spcBef>
              <a:buSzPct val="100000"/>
              <a:buFont typeface="Arial" panose="020B0604020202020204" pitchFamily="34" charset="0"/>
              <a:buChar char="•"/>
            </a:pPr>
            <a:r>
              <a:rPr lang="en" sz="2000" dirty="0"/>
              <a:t>Inner ear</a:t>
            </a:r>
            <a:endParaRPr sz="2000" dirty="0"/>
          </a:p>
        </p:txBody>
      </p:sp>
      <p:pic>
        <p:nvPicPr>
          <p:cNvPr id="137" name="Google Shape;137;p22" descr="Outer ear includes the pinna&#10;Middle ear includes the auditory canal, ear drum, and bones of the ear (hammer, anvil, stirrup)&#10;Inner ear includes semicircular canals, cochlea, auditory nerve" title="Diagram of ear"/>
          <p:cNvPicPr preferRelativeResize="0"/>
          <p:nvPr/>
        </p:nvPicPr>
        <p:blipFill rotWithShape="1">
          <a:blip r:embed="rId4">
            <a:alphaModFix/>
          </a:blip>
          <a:srcRect l="4720" r="6540"/>
          <a:stretch/>
        </p:blipFill>
        <p:spPr>
          <a:xfrm>
            <a:off x="2517634" y="861427"/>
            <a:ext cx="4108731" cy="3198634"/>
          </a:xfrm>
          <a:prstGeom prst="rect">
            <a:avLst/>
          </a:prstGeom>
          <a:noFill/>
          <a:ln>
            <a:noFill/>
          </a:ln>
        </p:spPr>
      </p:pic>
      <p:sp>
        <p:nvSpPr>
          <p:cNvPr id="136" name="Google Shape;136;p22"/>
          <p:cNvSpPr txBox="1"/>
          <p:nvPr/>
        </p:nvSpPr>
        <p:spPr>
          <a:xfrm>
            <a:off x="1023482" y="4061744"/>
            <a:ext cx="8458458"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https://www.researchgate.net/figure/Diagram-showing-the-structure-of-the-human-ear-detailing-the-parts-of-the-outer_fig1_324547019</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457200" y="226789"/>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T</a:t>
            </a:r>
            <a:r>
              <a:rPr lang="en-US" sz="3600" b="1" dirty="0"/>
              <a:t>h</a:t>
            </a:r>
            <a:r>
              <a:rPr lang="en" sz="3600" b="1" dirty="0"/>
              <a:t>e Outer </a:t>
            </a:r>
            <a:r>
              <a:rPr lang="en" sz="3600" dirty="0"/>
              <a:t>E</a:t>
            </a:r>
            <a:r>
              <a:rPr lang="en" sz="3600" b="1" dirty="0"/>
              <a:t>ar</a:t>
            </a:r>
            <a:endParaRPr sz="3600" b="1" dirty="0"/>
          </a:p>
        </p:txBody>
      </p:sp>
      <p:sp>
        <p:nvSpPr>
          <p:cNvPr id="143" name="Google Shape;143;p23"/>
          <p:cNvSpPr txBox="1">
            <a:spLocks noGrp="1"/>
          </p:cNvSpPr>
          <p:nvPr>
            <p:ph idx="1"/>
          </p:nvPr>
        </p:nvSpPr>
        <p:spPr>
          <a:xfrm>
            <a:off x="223865" y="1354931"/>
            <a:ext cx="4143375" cy="3263504"/>
          </a:xfrm>
          <a:prstGeom prst="rect">
            <a:avLst/>
          </a:prstGeom>
        </p:spPr>
        <p:txBody>
          <a:bodyPr spcFirstLastPara="1" wrap="square" lIns="91425" tIns="91425" rIns="91425" bIns="91425" anchor="t" anchorCtr="0">
            <a:noAutofit/>
          </a:bodyPr>
          <a:lstStyle/>
          <a:p>
            <a:pPr marL="517525" lvl="0" indent="-269875" algn="l" rtl="0">
              <a:lnSpc>
                <a:spcPct val="100000"/>
              </a:lnSpc>
              <a:spcBef>
                <a:spcPts val="0"/>
              </a:spcBef>
              <a:buSzPct val="100000"/>
              <a:buFont typeface="Arial" panose="020B0604020202020204" pitchFamily="34" charset="0"/>
              <a:buChar char="•"/>
            </a:pPr>
            <a:r>
              <a:rPr lang="en" sz="2000" dirty="0"/>
              <a:t>Pinna or aurical</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Made of cartilage</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Cone/conch shaped to collect sound</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Includes ear canal</a:t>
            </a:r>
            <a:endParaRPr sz="2000" dirty="0"/>
          </a:p>
          <a:p>
            <a:pPr marL="517525" lvl="0" indent="-269875" algn="l" rtl="0">
              <a:lnSpc>
                <a:spcPct val="100000"/>
              </a:lnSpc>
              <a:spcBef>
                <a:spcPts val="0"/>
              </a:spcBef>
              <a:buSzPct val="100000"/>
              <a:buFont typeface="Arial" panose="020B0604020202020204" pitchFamily="34" charset="0"/>
              <a:buChar char="•"/>
            </a:pPr>
            <a:r>
              <a:rPr lang="en" sz="2000" dirty="0"/>
              <a:t>Tympanic membrane (eardrum) is dividing line between outer ear and middle ear</a:t>
            </a:r>
            <a:endParaRPr sz="2000" dirty="0"/>
          </a:p>
        </p:txBody>
      </p:sp>
      <p:pic>
        <p:nvPicPr>
          <p:cNvPr id="146" name="Google Shape;146;p23" descr="Diagram of the outer showing the following parts of the ear: Helix, Antihelix, Concha, Tragus, Ear Canal, Antitragus and Lobule. "/>
          <p:cNvPicPr preferRelativeResize="0"/>
          <p:nvPr/>
        </p:nvPicPr>
        <p:blipFill>
          <a:blip r:embed="rId4">
            <a:alphaModFix/>
          </a:blip>
          <a:stretch>
            <a:fillRect/>
          </a:stretch>
        </p:blipFill>
        <p:spPr>
          <a:xfrm>
            <a:off x="4131497" y="873354"/>
            <a:ext cx="2947959" cy="2834252"/>
          </a:xfrm>
          <a:prstGeom prst="rect">
            <a:avLst/>
          </a:prstGeom>
          <a:noFill/>
          <a:ln>
            <a:noFill/>
          </a:ln>
        </p:spPr>
      </p:pic>
      <p:sp>
        <p:nvSpPr>
          <p:cNvPr id="145" name="Google Shape;145;p23"/>
          <p:cNvSpPr txBox="1"/>
          <p:nvPr/>
        </p:nvSpPr>
        <p:spPr>
          <a:xfrm>
            <a:off x="2710840" y="4066615"/>
            <a:ext cx="7215187"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https://med.uth.edu/orl/online-ear-disease-photo-book/chapter-3-ear-anatomy/ear-anatomy-outer-ear/</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mj-lt"/>
              </a:rPr>
              <a:t>The Middle </a:t>
            </a:r>
            <a:r>
              <a:rPr lang="en" sz="3600" dirty="0">
                <a:latin typeface="+mj-lt"/>
              </a:rPr>
              <a:t>E</a:t>
            </a:r>
            <a:r>
              <a:rPr lang="en" sz="3600" b="1" dirty="0">
                <a:latin typeface="+mj-lt"/>
              </a:rPr>
              <a:t>ar</a:t>
            </a:r>
            <a:endParaRPr sz="3600" b="1" dirty="0">
              <a:latin typeface="+mj-lt"/>
            </a:endParaRPr>
          </a:p>
        </p:txBody>
      </p:sp>
      <p:sp>
        <p:nvSpPr>
          <p:cNvPr id="152" name="Google Shape;152;p24"/>
          <p:cNvSpPr txBox="1">
            <a:spLocks noGrp="1"/>
          </p:cNvSpPr>
          <p:nvPr>
            <p:ph idx="1"/>
          </p:nvPr>
        </p:nvSpPr>
        <p:spPr>
          <a:xfrm>
            <a:off x="557213" y="1101694"/>
            <a:ext cx="4564856"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ts val="2400"/>
            </a:pPr>
            <a:r>
              <a:rPr lang="en" sz="2000" dirty="0"/>
              <a:t>Space inside the eardrum</a:t>
            </a:r>
            <a:endParaRPr sz="2000" dirty="0"/>
          </a:p>
          <a:p>
            <a:pPr marL="457200" lvl="0" indent="-381000" algn="l" rtl="0">
              <a:lnSpc>
                <a:spcPct val="100000"/>
              </a:lnSpc>
              <a:spcBef>
                <a:spcPts val="0"/>
              </a:spcBef>
              <a:buSzPts val="2400"/>
            </a:pPr>
            <a:r>
              <a:rPr lang="en" sz="2000" dirty="0"/>
              <a:t>Smallest bones in the body</a:t>
            </a:r>
            <a:endParaRPr sz="2000" dirty="0"/>
          </a:p>
          <a:p>
            <a:pPr marL="914400" lvl="1" indent="-355600" algn="l" rtl="0">
              <a:lnSpc>
                <a:spcPct val="100000"/>
              </a:lnSpc>
              <a:spcBef>
                <a:spcPts val="0"/>
              </a:spcBef>
              <a:buSzPts val="2000"/>
              <a:buFont typeface="Calibri" panose="020F0502020204030204" pitchFamily="34" charset="0"/>
              <a:buChar char="₋"/>
            </a:pPr>
            <a:r>
              <a:rPr lang="en" dirty="0"/>
              <a:t>Malleus (hammer)</a:t>
            </a:r>
            <a:endParaRPr dirty="0"/>
          </a:p>
          <a:p>
            <a:pPr marL="914400" lvl="1" indent="-355600" algn="l" rtl="0">
              <a:lnSpc>
                <a:spcPct val="100000"/>
              </a:lnSpc>
              <a:spcBef>
                <a:spcPts val="0"/>
              </a:spcBef>
              <a:buSzPts val="2000"/>
              <a:buFont typeface="Calibri" panose="020F0502020204030204" pitchFamily="34" charset="0"/>
              <a:buChar char="₋"/>
            </a:pPr>
            <a:r>
              <a:rPr lang="en" dirty="0"/>
              <a:t>Incus (anvil)</a:t>
            </a:r>
            <a:endParaRPr dirty="0"/>
          </a:p>
          <a:p>
            <a:pPr marL="914400" lvl="1" indent="-355600" algn="l" rtl="0">
              <a:lnSpc>
                <a:spcPct val="100000"/>
              </a:lnSpc>
              <a:spcBef>
                <a:spcPts val="0"/>
              </a:spcBef>
              <a:buSzPts val="2000"/>
              <a:buFont typeface="Calibri" panose="020F0502020204030204" pitchFamily="34" charset="0"/>
              <a:buChar char="₋"/>
            </a:pPr>
            <a:r>
              <a:rPr lang="en" dirty="0"/>
              <a:t>Stapes (stirrup)</a:t>
            </a:r>
            <a:endParaRPr dirty="0"/>
          </a:p>
          <a:p>
            <a:pPr marL="457200" lvl="0" indent="-381000" algn="l" rtl="0">
              <a:lnSpc>
                <a:spcPct val="100000"/>
              </a:lnSpc>
              <a:spcBef>
                <a:spcPts val="0"/>
              </a:spcBef>
              <a:buSzPts val="2400"/>
            </a:pPr>
            <a:r>
              <a:rPr lang="en" sz="2000" dirty="0"/>
              <a:t>Ossicles is term for chain of all 3</a:t>
            </a:r>
            <a:endParaRPr sz="2000" dirty="0"/>
          </a:p>
          <a:p>
            <a:pPr marL="457200" lvl="0" indent="-381000" algn="l" rtl="0">
              <a:lnSpc>
                <a:spcPct val="100000"/>
              </a:lnSpc>
              <a:spcBef>
                <a:spcPts val="0"/>
              </a:spcBef>
              <a:buSzPts val="2400"/>
            </a:pPr>
            <a:r>
              <a:rPr lang="en" sz="2000" dirty="0"/>
              <a:t>Vibrations from eardrum set ossicles in motion to amplify the sound</a:t>
            </a:r>
            <a:endParaRPr sz="2000" dirty="0"/>
          </a:p>
        </p:txBody>
      </p:sp>
      <p:pic>
        <p:nvPicPr>
          <p:cNvPr id="3" name="Picture 2" descr="Diagram of the middle ear.">
            <a:extLst>
              <a:ext uri="{FF2B5EF4-FFF2-40B4-BE49-F238E27FC236}">
                <a16:creationId xmlns:a16="http://schemas.microsoft.com/office/drawing/2014/main" id="{5FDF6AE0-A7F5-4696-9173-B04C5ACFBC59}"/>
              </a:ext>
            </a:extLst>
          </p:cNvPr>
          <p:cNvPicPr>
            <a:picLocks noChangeAspect="1"/>
          </p:cNvPicPr>
          <p:nvPr/>
        </p:nvPicPr>
        <p:blipFill>
          <a:blip r:embed="rId4"/>
          <a:stretch>
            <a:fillRect/>
          </a:stretch>
        </p:blipFill>
        <p:spPr>
          <a:xfrm>
            <a:off x="5122069" y="962644"/>
            <a:ext cx="3364706" cy="2764589"/>
          </a:xfrm>
          <a:prstGeom prst="rect">
            <a:avLst/>
          </a:prstGeom>
        </p:spPr>
      </p:pic>
      <p:sp>
        <p:nvSpPr>
          <p:cNvPr id="154" name="Google Shape;154;p24"/>
          <p:cNvSpPr txBox="1"/>
          <p:nvPr/>
        </p:nvSpPr>
        <p:spPr>
          <a:xfrm>
            <a:off x="2250281" y="4226148"/>
            <a:ext cx="6994636"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latin typeface="Calibri"/>
                <a:ea typeface="Calibri"/>
                <a:cs typeface="Calibri"/>
                <a:sym typeface="Calibri"/>
              </a:rPr>
              <a:t>Image Source: </a:t>
            </a:r>
            <a:r>
              <a:rPr lang="en" sz="1050" u="sng" dirty="0">
                <a:solidFill>
                  <a:schemeClr val="hlink"/>
                </a:solidFill>
                <a:latin typeface="Calibri"/>
                <a:ea typeface="Calibri"/>
                <a:cs typeface="Calibri"/>
                <a:sym typeface="Calibri"/>
                <a:hlinkClick r:id="rId5"/>
              </a:rPr>
              <a:t>https://med.uth.edu/orl/online-ear-disease-photo-book/chapter-3-ear-anatomy/ear-anatomy-outer-ear/</a:t>
            </a:r>
            <a:r>
              <a:rPr lang="en" sz="1050" dirty="0">
                <a:latin typeface="Calibri"/>
                <a:ea typeface="Calibri"/>
                <a:cs typeface="Calibri"/>
                <a:sym typeface="Calibri"/>
              </a:rPr>
              <a:t> </a:t>
            </a:r>
            <a:endParaRPr sz="1050" dirty="0">
              <a:latin typeface="Calibri"/>
              <a:ea typeface="Calibri"/>
              <a:cs typeface="Calibri"/>
              <a:sym typeface="Calibri"/>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391887" y="321130"/>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The Inner </a:t>
            </a:r>
            <a:r>
              <a:rPr lang="en" sz="3600" dirty="0"/>
              <a:t>E</a:t>
            </a:r>
            <a:r>
              <a:rPr lang="en" sz="3600" b="1" dirty="0"/>
              <a:t>ar</a:t>
            </a:r>
            <a:endParaRPr sz="3600" b="1" dirty="0"/>
          </a:p>
        </p:txBody>
      </p:sp>
      <p:sp>
        <p:nvSpPr>
          <p:cNvPr id="161" name="Google Shape;161;p25"/>
          <p:cNvSpPr txBox="1">
            <a:spLocks noGrp="1"/>
          </p:cNvSpPr>
          <p:nvPr>
            <p:ph idx="1"/>
          </p:nvPr>
        </p:nvSpPr>
        <p:spPr>
          <a:xfrm>
            <a:off x="121445" y="1040607"/>
            <a:ext cx="346472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Cochlea</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sz="2000" dirty="0"/>
              <a:t>Snail shaped</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sz="2000" dirty="0"/>
              <a:t>Hairs send electrical impulses to brain</a:t>
            </a:r>
            <a:endParaRPr sz="2000" dirty="0"/>
          </a:p>
          <a:p>
            <a:pPr marL="457200" lvl="0" indent="-381000" algn="l" rtl="0">
              <a:lnSpc>
                <a:spcPct val="100000"/>
              </a:lnSpc>
              <a:spcBef>
                <a:spcPts val="0"/>
              </a:spcBef>
              <a:spcAft>
                <a:spcPts val="0"/>
              </a:spcAft>
              <a:buSzPct val="100000"/>
            </a:pPr>
            <a:r>
              <a:rPr lang="en" sz="2000" dirty="0"/>
              <a:t>Auditory nerve</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Cranial nerve 8</a:t>
            </a:r>
            <a:endParaRPr dirty="0"/>
          </a:p>
          <a:p>
            <a:pPr marL="457200" lvl="0" indent="-381000" algn="l" rtl="0">
              <a:lnSpc>
                <a:spcPct val="100000"/>
              </a:lnSpc>
              <a:spcBef>
                <a:spcPts val="0"/>
              </a:spcBef>
              <a:spcAft>
                <a:spcPts val="0"/>
              </a:spcAft>
              <a:buSzPct val="100000"/>
            </a:pPr>
            <a:r>
              <a:rPr lang="en" sz="2000" dirty="0"/>
              <a:t>Semicircular canals</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Regulates balance</a:t>
            </a:r>
            <a:endParaRPr dirty="0"/>
          </a:p>
        </p:txBody>
      </p:sp>
      <p:pic>
        <p:nvPicPr>
          <p:cNvPr id="164" name="Google Shape;164;p25" descr="Illustration of the parts  of the inner ear which are: Ossicles, Semicircular Canals, Oval Window, 7th Cranial Nerve, 8th Cranial Nerve, Round Window and Cochlea."/>
          <p:cNvPicPr preferRelativeResize="0"/>
          <p:nvPr/>
        </p:nvPicPr>
        <p:blipFill>
          <a:blip r:embed="rId4">
            <a:alphaModFix/>
          </a:blip>
          <a:stretch>
            <a:fillRect/>
          </a:stretch>
        </p:blipFill>
        <p:spPr>
          <a:xfrm>
            <a:off x="3588344" y="896539"/>
            <a:ext cx="5169893" cy="2871231"/>
          </a:xfrm>
          <a:prstGeom prst="rect">
            <a:avLst/>
          </a:prstGeom>
          <a:noFill/>
          <a:ln>
            <a:noFill/>
          </a:ln>
        </p:spPr>
      </p:pic>
      <p:sp>
        <p:nvSpPr>
          <p:cNvPr id="163" name="Google Shape;163;p25"/>
          <p:cNvSpPr txBox="1"/>
          <p:nvPr/>
        </p:nvSpPr>
        <p:spPr>
          <a:xfrm>
            <a:off x="2466633" y="4077394"/>
            <a:ext cx="6958012"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50" dirty="0">
                <a:latin typeface="Calibri"/>
                <a:ea typeface="Calibri"/>
                <a:cs typeface="Calibri"/>
                <a:sym typeface="Calibri"/>
              </a:rPr>
              <a:t>Image Source: </a:t>
            </a:r>
            <a:r>
              <a:rPr lang="en" sz="1050" u="sng" dirty="0">
                <a:solidFill>
                  <a:schemeClr val="hlink"/>
                </a:solidFill>
                <a:latin typeface="Calibri"/>
                <a:ea typeface="Calibri"/>
                <a:cs typeface="Calibri"/>
                <a:sym typeface="Calibri"/>
                <a:hlinkClick r:id="rId5"/>
              </a:rPr>
              <a:t>https://med.uth.edu/orl/online-ear-disease-photo-book/chapter-3-ear-anatomy/ear-anatomy-inner-ear/</a:t>
            </a:r>
            <a:r>
              <a:rPr lang="en" sz="1050" dirty="0">
                <a:latin typeface="Calibri"/>
                <a:ea typeface="Calibri"/>
                <a:cs typeface="Calibri"/>
                <a:sym typeface="Calibri"/>
              </a:rPr>
              <a:t> </a:t>
            </a:r>
            <a:endParaRPr sz="1050" dirty="0">
              <a:latin typeface="Calibri"/>
              <a:ea typeface="Calibri"/>
              <a:cs typeface="Calibri"/>
              <a:sym typeface="Calibri"/>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FADAE-FFB9-1F65-C601-970ACE337433}"/>
              </a:ext>
            </a:extLst>
          </p:cNvPr>
          <p:cNvSpPr>
            <a:spLocks noGrp="1"/>
          </p:cNvSpPr>
          <p:nvPr>
            <p:ph type="title"/>
          </p:nvPr>
        </p:nvSpPr>
        <p:spPr/>
        <p:txBody>
          <a:bodyPr/>
          <a:lstStyle/>
          <a:p>
            <a:r>
              <a:rPr lang="en-US" sz="3600" dirty="0">
                <a:latin typeface="+mj-lt"/>
              </a:rPr>
              <a:t>Discussion Questions</a:t>
            </a:r>
          </a:p>
        </p:txBody>
      </p:sp>
      <p:sp>
        <p:nvSpPr>
          <p:cNvPr id="2" name="Content Placeholder 1">
            <a:extLst>
              <a:ext uri="{FF2B5EF4-FFF2-40B4-BE49-F238E27FC236}">
                <a16:creationId xmlns:a16="http://schemas.microsoft.com/office/drawing/2014/main" id="{8AFE8FB7-C4CF-0646-56B6-77A524A89D1B}"/>
              </a:ext>
            </a:extLst>
          </p:cNvPr>
          <p:cNvSpPr>
            <a:spLocks noGrp="1"/>
          </p:cNvSpPr>
          <p:nvPr>
            <p:ph idx="1"/>
          </p:nvPr>
        </p:nvSpPr>
        <p:spPr/>
        <p:txBody>
          <a:bodyPr>
            <a:normAutofit/>
          </a:bodyPr>
          <a:lstStyle/>
          <a:p>
            <a:pPr marL="0" indent="0">
              <a:buNone/>
            </a:pPr>
            <a:r>
              <a:rPr lang="en-US" sz="2000" dirty="0"/>
              <a:t>Talk and turn to the person next to you: </a:t>
            </a:r>
          </a:p>
          <a:p>
            <a:r>
              <a:rPr lang="en-US" sz="2000" dirty="0"/>
              <a:t>How might damage to different parts of the ear affect hearing differently?</a:t>
            </a:r>
          </a:p>
          <a:p>
            <a:r>
              <a:rPr lang="en-US" sz="2000" dirty="0"/>
              <a:t>Why is it important for educators to understand ear anatomy?</a:t>
            </a:r>
          </a:p>
          <a:p>
            <a:pPr marL="0" indent="0">
              <a:buNone/>
            </a:pPr>
            <a:endParaRPr lang="en-US" sz="2400" dirty="0"/>
          </a:p>
        </p:txBody>
      </p:sp>
    </p:spTree>
    <p:extLst>
      <p:ext uri="{BB962C8B-B14F-4D97-AF65-F5344CB8AC3E}">
        <p14:creationId xmlns:p14="http://schemas.microsoft.com/office/powerpoint/2010/main" val="862092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D68E80-3C46-4E30-8937-BEEB0D4A8AFD}"/>
              </a:ext>
            </a:extLst>
          </p:cNvPr>
          <p:cNvSpPr>
            <a:spLocks noGrp="1"/>
          </p:cNvSpPr>
          <p:nvPr>
            <p:ph sz="half" idx="2"/>
          </p:nvPr>
        </p:nvSpPr>
        <p:spPr>
          <a:xfrm>
            <a:off x="4774293" y="1001501"/>
            <a:ext cx="3886200" cy="3263504"/>
          </a:xfrm>
        </p:spPr>
        <p:txBody>
          <a:bodyPr/>
          <a:lstStyle/>
          <a:p>
            <a:pPr marL="0" indent="0">
              <a:lnSpc>
                <a:spcPct val="150000"/>
              </a:lnSpc>
              <a:spcBef>
                <a:spcPts val="0"/>
              </a:spcBef>
              <a:buNone/>
            </a:pPr>
            <a:r>
              <a:rPr lang="en-US" sz="2000" b="1" dirty="0"/>
              <a:t>Types</a:t>
            </a:r>
            <a:endParaRPr lang="en-US" sz="2000" dirty="0"/>
          </a:p>
          <a:p>
            <a:pPr marL="457200" lvl="0" indent="-381000" algn="l" rtl="0">
              <a:lnSpc>
                <a:spcPct val="150000"/>
              </a:lnSpc>
              <a:spcBef>
                <a:spcPts val="0"/>
              </a:spcBef>
              <a:buSzPct val="100000"/>
            </a:pPr>
            <a:r>
              <a:rPr lang="en-US" sz="2000" dirty="0"/>
              <a:t>Conductive</a:t>
            </a:r>
          </a:p>
          <a:p>
            <a:pPr marL="457200" lvl="0" indent="-381000" algn="l" rtl="0">
              <a:lnSpc>
                <a:spcPct val="150000"/>
              </a:lnSpc>
              <a:spcBef>
                <a:spcPts val="0"/>
              </a:spcBef>
              <a:buSzPct val="100000"/>
            </a:pPr>
            <a:r>
              <a:rPr lang="en-US" sz="2000" dirty="0"/>
              <a:t>Sensorineural</a:t>
            </a:r>
          </a:p>
          <a:p>
            <a:pPr marL="457200" lvl="0" indent="-381000" algn="l" rtl="0">
              <a:lnSpc>
                <a:spcPct val="150000"/>
              </a:lnSpc>
              <a:spcBef>
                <a:spcPts val="0"/>
              </a:spcBef>
              <a:buSzPct val="100000"/>
            </a:pPr>
            <a:r>
              <a:rPr lang="en-US" sz="2000" dirty="0"/>
              <a:t>Mixed</a:t>
            </a:r>
          </a:p>
          <a:p>
            <a:pPr marL="0" indent="0">
              <a:buNone/>
            </a:pPr>
            <a:endParaRPr lang="en-US" dirty="0"/>
          </a:p>
        </p:txBody>
      </p:sp>
      <p:sp>
        <p:nvSpPr>
          <p:cNvPr id="170" name="Google Shape;170;p26"/>
          <p:cNvSpPr txBox="1">
            <a:spLocks noGrp="1"/>
          </p:cNvSpPr>
          <p:nvPr>
            <p:ph sz="half" idx="1"/>
          </p:nvPr>
        </p:nvSpPr>
        <p:spPr>
          <a:xfrm>
            <a:off x="483507" y="939998"/>
            <a:ext cx="3886200" cy="3263504"/>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b="1" dirty="0"/>
              <a:t>Hearing impairment can be:</a:t>
            </a:r>
          </a:p>
          <a:p>
            <a:pPr marL="361950" indent="-285750">
              <a:lnSpc>
                <a:spcPct val="150000"/>
              </a:lnSpc>
              <a:spcBef>
                <a:spcPts val="0"/>
              </a:spcBef>
              <a:buSzPct val="100000"/>
            </a:pPr>
            <a:r>
              <a:rPr lang="en-US" sz="2000" dirty="0"/>
              <a:t>B</a:t>
            </a:r>
            <a:r>
              <a:rPr lang="en" sz="2000" dirty="0"/>
              <a:t>ilaterial or unilateral</a:t>
            </a:r>
          </a:p>
          <a:p>
            <a:pPr marL="361950" indent="-285750">
              <a:lnSpc>
                <a:spcPct val="150000"/>
              </a:lnSpc>
              <a:spcBef>
                <a:spcPts val="0"/>
              </a:spcBef>
              <a:buSzPct val="100000"/>
            </a:pPr>
            <a:r>
              <a:rPr lang="en-US" sz="2000" dirty="0"/>
              <a:t>T</a:t>
            </a:r>
            <a:r>
              <a:rPr lang="en" sz="2000" dirty="0"/>
              <a:t>emporary or permanent</a:t>
            </a:r>
          </a:p>
        </p:txBody>
      </p:sp>
      <p:sp>
        <p:nvSpPr>
          <p:cNvPr id="169" name="Google Shape;169;p26"/>
          <p:cNvSpPr txBox="1">
            <a:spLocks noGrp="1"/>
          </p:cNvSpPr>
          <p:nvPr>
            <p:ph type="title"/>
          </p:nvPr>
        </p:nvSpPr>
        <p:spPr>
          <a:xfrm>
            <a:off x="908957" y="137886"/>
            <a:ext cx="7543800" cy="9251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Types of Hearing Impairment</a:t>
            </a:r>
            <a:endParaRPr sz="3600" b="1" dirty="0">
              <a:latin typeface="+mj-lt"/>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Conductive Hearing Loss</a:t>
            </a:r>
            <a:endParaRPr sz="3600" b="1" dirty="0"/>
          </a:p>
        </p:txBody>
      </p:sp>
      <p:sp>
        <p:nvSpPr>
          <p:cNvPr id="177" name="Google Shape;177;p27"/>
          <p:cNvSpPr txBox="1">
            <a:spLocks noGrp="1"/>
          </p:cNvSpPr>
          <p:nvPr>
            <p:ph idx="1"/>
          </p:nvPr>
        </p:nvSpPr>
        <p:spPr>
          <a:prstGeom prst="rect">
            <a:avLst/>
          </a:prstGeom>
        </p:spPr>
        <p:txBody>
          <a:bodyPr spcFirstLastPara="1" wrap="square" lIns="91425" tIns="91425" rIns="91425" bIns="91425" anchor="t" anchorCtr="0">
            <a:noAutofit/>
          </a:bodyPr>
          <a:lstStyle/>
          <a:p>
            <a:pPr marL="517525" lvl="0" indent="-269875" algn="l" rtl="0">
              <a:lnSpc>
                <a:spcPct val="150000"/>
              </a:lnSpc>
              <a:spcBef>
                <a:spcPts val="0"/>
              </a:spcBef>
              <a:buSzPct val="100000"/>
              <a:buFont typeface="Arial" panose="020B0604020202020204" pitchFamily="34" charset="0"/>
              <a:buChar char="•"/>
            </a:pPr>
            <a:r>
              <a:rPr lang="en" sz="2000" dirty="0"/>
              <a:t>Sound cannot get through outer and middle ear</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Obstruction </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Poor Eustachian tube function</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Can be due to fluid or infection</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Structural abnormality</a:t>
            </a:r>
            <a:endParaRPr sz="2000" dirty="0"/>
          </a:p>
          <a:p>
            <a:pPr marL="517525" lvl="0" indent="-269875" algn="l" rtl="0">
              <a:lnSpc>
                <a:spcPct val="150000"/>
              </a:lnSpc>
              <a:spcBef>
                <a:spcPts val="0"/>
              </a:spcBef>
              <a:buSzPct val="100000"/>
              <a:buFont typeface="Arial" panose="020B0604020202020204" pitchFamily="34" charset="0"/>
              <a:buChar char="•"/>
            </a:pPr>
            <a:r>
              <a:rPr lang="en" sz="2000" dirty="0"/>
              <a:t>Sometimes medicine or surgery can correct</a:t>
            </a:r>
            <a:endParaRPr sz="200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Sensorineural Hearing Loss</a:t>
            </a:r>
            <a:endParaRPr sz="3600" b="1" dirty="0"/>
          </a:p>
        </p:txBody>
      </p:sp>
      <p:sp>
        <p:nvSpPr>
          <p:cNvPr id="184" name="Google Shape;184;p28"/>
          <p:cNvSpPr txBox="1">
            <a:spLocks noGrp="1"/>
          </p:cNvSpPr>
          <p:nvPr>
            <p:ph idx="1"/>
          </p:nvPr>
        </p:nvSpPr>
        <p:spPr>
          <a:xfrm>
            <a:off x="628650" y="1369219"/>
            <a:ext cx="7886700" cy="1702594"/>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buFont typeface="Arial" panose="020B0604020202020204" pitchFamily="34" charset="0"/>
              <a:buChar char="•"/>
            </a:pPr>
            <a:r>
              <a:rPr lang="en" sz="2000" dirty="0"/>
              <a:t>Due to inner ear damage</a:t>
            </a:r>
            <a:endParaRPr sz="2000" dirty="0"/>
          </a:p>
          <a:p>
            <a:pPr marL="457200" lvl="0" indent="-381000" algn="l" rtl="0">
              <a:lnSpc>
                <a:spcPct val="150000"/>
              </a:lnSpc>
              <a:spcBef>
                <a:spcPts val="0"/>
              </a:spcBef>
              <a:buSzPct val="100000"/>
              <a:buFont typeface="Arial" panose="020B0604020202020204" pitchFamily="34" charset="0"/>
              <a:buChar char="•"/>
            </a:pPr>
            <a:r>
              <a:rPr lang="en" sz="2000" dirty="0"/>
              <a:t>Problems with nerve pathway</a:t>
            </a:r>
            <a:endParaRPr sz="2000" dirty="0"/>
          </a:p>
          <a:p>
            <a:pPr marL="457200" lvl="0" indent="-381000" algn="l" rtl="0">
              <a:lnSpc>
                <a:spcPct val="150000"/>
              </a:lnSpc>
              <a:spcBef>
                <a:spcPts val="0"/>
              </a:spcBef>
              <a:buSzPct val="100000"/>
              <a:buFont typeface="Arial" panose="020B0604020202020204" pitchFamily="34" charset="0"/>
              <a:buChar char="•"/>
            </a:pPr>
            <a:r>
              <a:rPr lang="en" sz="2000" dirty="0"/>
              <a:t>Hearing aid or cochlear implant may help</a:t>
            </a:r>
            <a:endParaRPr sz="2000" dirty="0"/>
          </a:p>
        </p:txBody>
      </p:sp>
      <p:sp>
        <p:nvSpPr>
          <p:cNvPr id="4" name="TextBox 3">
            <a:extLst>
              <a:ext uri="{FF2B5EF4-FFF2-40B4-BE49-F238E27FC236}">
                <a16:creationId xmlns:a16="http://schemas.microsoft.com/office/drawing/2014/main" id="{0FF5F654-6933-48A9-8264-483ED52D4E7A}"/>
              </a:ext>
            </a:extLst>
          </p:cNvPr>
          <p:cNvSpPr txBox="1"/>
          <p:nvPr/>
        </p:nvSpPr>
        <p:spPr>
          <a:xfrm>
            <a:off x="957262" y="3548062"/>
            <a:ext cx="7229475" cy="369332"/>
          </a:xfrm>
          <a:prstGeom prst="rect">
            <a:avLst/>
          </a:prstGeom>
          <a:solidFill>
            <a:schemeClr val="accent1">
              <a:lumMod val="20000"/>
              <a:lumOff val="80000"/>
            </a:schemeClr>
          </a:solidFill>
        </p:spPr>
        <p:txBody>
          <a:bodyPr wrap="square" rtlCol="0">
            <a:spAutoFit/>
          </a:bodyPr>
          <a:lstStyle/>
          <a:p>
            <a:r>
              <a:rPr lang="en-US" sz="1800" dirty="0">
                <a:latin typeface="+mn-lt"/>
              </a:rPr>
              <a:t>Sensorineural hearing loss is the most common permanent hearing loss.</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Mixed Hearing Loss</a:t>
            </a:r>
            <a:endParaRPr sz="3600" b="1" dirty="0"/>
          </a:p>
        </p:txBody>
      </p:sp>
      <p:sp>
        <p:nvSpPr>
          <p:cNvPr id="191" name="Google Shape;191;p2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Simultaneous conductive and sensorineural hearing loss</a:t>
            </a:r>
            <a:endParaRPr sz="2000" dirty="0"/>
          </a:p>
          <a:p>
            <a:pPr marL="457200" lvl="0" indent="-381000" algn="l" rtl="0">
              <a:lnSpc>
                <a:spcPct val="150000"/>
              </a:lnSpc>
              <a:spcBef>
                <a:spcPts val="0"/>
              </a:spcBef>
              <a:buSzPct val="100000"/>
            </a:pPr>
            <a:r>
              <a:rPr lang="en" sz="2000" dirty="0"/>
              <a:t>Caused by same factors as independent conductive or sensorineural </a:t>
            </a:r>
            <a:endParaRPr sz="2000" dirty="0"/>
          </a:p>
          <a:p>
            <a:pPr marL="457200" lvl="0" indent="-381000" algn="l" rtl="0">
              <a:lnSpc>
                <a:spcPct val="150000"/>
              </a:lnSpc>
              <a:spcBef>
                <a:spcPts val="0"/>
              </a:spcBef>
              <a:buSzPct val="100000"/>
            </a:pPr>
            <a:r>
              <a:rPr lang="en" sz="2000" dirty="0"/>
              <a:t>Having both can be more severe effect on hearing</a:t>
            </a:r>
            <a:endParaRPr sz="200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latin typeface="+mj-lt"/>
              </a:rPr>
              <a:t>Agenda</a:t>
            </a:r>
            <a:endParaRPr sz="3600" b="1" dirty="0">
              <a:latin typeface="+mj-lt"/>
            </a:endParaRPr>
          </a:p>
        </p:txBody>
      </p:sp>
      <p:sp>
        <p:nvSpPr>
          <p:cNvPr id="64" name="Google Shape;64;p14"/>
          <p:cNvSpPr txBox="1">
            <a:spLocks noGrp="1"/>
          </p:cNvSpPr>
          <p:nvPr>
            <p:ph type="body" idx="4294967295"/>
          </p:nvPr>
        </p:nvSpPr>
        <p:spPr>
          <a:xfrm>
            <a:off x="152399" y="792843"/>
            <a:ext cx="7804150" cy="3746500"/>
          </a:xfrm>
          <a:prstGeom prst="rect">
            <a:avLst/>
          </a:prstGeom>
        </p:spPr>
        <p:txBody>
          <a:bodyPr spcFirstLastPara="1" wrap="square" lIns="91425" tIns="91425" rIns="91425" bIns="91425" anchor="t" anchorCtr="0">
            <a:noAutofit/>
          </a:bodyPr>
          <a:lstStyle/>
          <a:p>
            <a:pPr marL="419100" indent="-342900">
              <a:lnSpc>
                <a:spcPct val="100000"/>
              </a:lnSpc>
              <a:spcBef>
                <a:spcPts val="0"/>
              </a:spcBef>
              <a:buSzPct val="100000"/>
            </a:pPr>
            <a:r>
              <a:rPr lang="en-US" sz="2000" dirty="0"/>
              <a:t>Individuals with Disabilities Education Act</a:t>
            </a:r>
            <a:endParaRPr sz="2000" dirty="0"/>
          </a:p>
          <a:p>
            <a:pPr marL="419100" indent="-342900">
              <a:lnSpc>
                <a:spcPct val="100000"/>
              </a:lnSpc>
              <a:spcBef>
                <a:spcPts val="0"/>
              </a:spcBef>
              <a:buSzPct val="100000"/>
            </a:pPr>
            <a:r>
              <a:rPr lang="en" sz="2000" dirty="0"/>
              <a:t>Sensory impairments</a:t>
            </a:r>
          </a:p>
          <a:p>
            <a:pPr marL="704850" lvl="1" indent="-285750">
              <a:lnSpc>
                <a:spcPct val="100000"/>
              </a:lnSpc>
              <a:spcBef>
                <a:spcPts val="0"/>
              </a:spcBef>
              <a:buSzPct val="100000"/>
              <a:buFont typeface="Calibri" panose="020F0502020204030204" pitchFamily="34" charset="0"/>
              <a:buChar char="₋"/>
            </a:pPr>
            <a:r>
              <a:rPr lang="en" sz="1800" dirty="0"/>
              <a:t>Hearing Impairment </a:t>
            </a:r>
          </a:p>
          <a:p>
            <a:pPr marL="704850" lvl="1" indent="-285750">
              <a:lnSpc>
                <a:spcPct val="100000"/>
              </a:lnSpc>
              <a:spcBef>
                <a:spcPts val="0"/>
              </a:spcBef>
              <a:buSzPct val="100000"/>
              <a:buFont typeface="Calibri" panose="020F0502020204030204" pitchFamily="34" charset="0"/>
              <a:buChar char="₋"/>
            </a:pPr>
            <a:r>
              <a:rPr lang="en" sz="1800" dirty="0"/>
              <a:t>Vision Impairment </a:t>
            </a:r>
          </a:p>
          <a:p>
            <a:pPr marL="704850" lvl="1" indent="-285750">
              <a:lnSpc>
                <a:spcPct val="100000"/>
              </a:lnSpc>
              <a:spcBef>
                <a:spcPts val="0"/>
              </a:spcBef>
              <a:buSzPct val="100000"/>
              <a:buFont typeface="Calibri" panose="020F0502020204030204" pitchFamily="34" charset="0"/>
              <a:buChar char="₋"/>
            </a:pPr>
            <a:r>
              <a:rPr lang="en" sz="1800" dirty="0"/>
              <a:t>Deaf-blindness </a:t>
            </a:r>
          </a:p>
          <a:p>
            <a:pPr marL="419100" indent="-342900">
              <a:lnSpc>
                <a:spcPct val="100000"/>
              </a:lnSpc>
              <a:spcBef>
                <a:spcPts val="0"/>
              </a:spcBef>
              <a:buSzPct val="100000"/>
            </a:pPr>
            <a:r>
              <a:rPr lang="en" sz="2000" dirty="0"/>
              <a:t>Topics</a:t>
            </a:r>
          </a:p>
          <a:p>
            <a:pPr marL="762000" lvl="1" indent="-342900">
              <a:lnSpc>
                <a:spcPct val="100000"/>
              </a:lnSpc>
              <a:spcBef>
                <a:spcPts val="0"/>
              </a:spcBef>
              <a:buSzPct val="100000"/>
              <a:buFont typeface="Calibri" panose="020F0502020204030204" pitchFamily="34" charset="0"/>
              <a:buChar char="₋"/>
            </a:pPr>
            <a:r>
              <a:rPr lang="en" sz="1800" dirty="0"/>
              <a:t>Anatomy, physiology, function</a:t>
            </a:r>
          </a:p>
          <a:p>
            <a:pPr marL="762000" lvl="1" indent="-342900">
              <a:lnSpc>
                <a:spcPct val="100000"/>
              </a:lnSpc>
              <a:spcBef>
                <a:spcPts val="0"/>
              </a:spcBef>
              <a:buSzPct val="100000"/>
              <a:buFont typeface="Calibri" panose="020F0502020204030204" pitchFamily="34" charset="0"/>
              <a:buChar char="₋"/>
            </a:pPr>
            <a:r>
              <a:rPr lang="en" sz="1800" dirty="0"/>
              <a:t>Assessment and intervention</a:t>
            </a:r>
          </a:p>
          <a:p>
            <a:pPr marL="762000" lvl="1" indent="-342900">
              <a:lnSpc>
                <a:spcPct val="100000"/>
              </a:lnSpc>
              <a:spcBef>
                <a:spcPts val="0"/>
              </a:spcBef>
              <a:buSzPct val="100000"/>
              <a:buFont typeface="Calibri" panose="020F0502020204030204" pitchFamily="34" charset="0"/>
              <a:buChar char="₋"/>
            </a:pPr>
            <a:r>
              <a:rPr lang="en" sz="1800" dirty="0"/>
              <a:t>Effects on development</a:t>
            </a:r>
          </a:p>
          <a:p>
            <a:pPr marL="762000" lvl="1" indent="-342900">
              <a:lnSpc>
                <a:spcPct val="100000"/>
              </a:lnSpc>
              <a:spcBef>
                <a:spcPts val="0"/>
              </a:spcBef>
              <a:buSzPct val="100000"/>
              <a:buFont typeface="Calibri" panose="020F0502020204030204" pitchFamily="34" charset="0"/>
              <a:buChar char="₋"/>
            </a:pPr>
            <a:r>
              <a:rPr lang="en" sz="1800" dirty="0"/>
              <a:t>Services and resources</a:t>
            </a:r>
            <a:endParaRPr sz="1800" dirty="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0"/>
          <p:cNvSpPr txBox="1">
            <a:spLocks noGrp="1"/>
          </p:cNvSpPr>
          <p:nvPr>
            <p:ph type="title"/>
          </p:nvPr>
        </p:nvSpPr>
        <p:spPr>
          <a:xfrm>
            <a:off x="159657" y="292101"/>
            <a:ext cx="8229600" cy="3940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Levels of Hearing Impairment Severity</a:t>
            </a:r>
            <a:endParaRPr b="1" dirty="0">
              <a:latin typeface="+mj-lt"/>
            </a:endParaRPr>
          </a:p>
        </p:txBody>
      </p:sp>
      <p:graphicFrame>
        <p:nvGraphicFramePr>
          <p:cNvPr id="199" name="Google Shape;199;p30"/>
          <p:cNvGraphicFramePr/>
          <p:nvPr>
            <p:extLst>
              <p:ext uri="{D42A27DB-BD31-4B8C-83A1-F6EECF244321}">
                <p14:modId xmlns:p14="http://schemas.microsoft.com/office/powerpoint/2010/main" val="3517105575"/>
              </p:ext>
            </p:extLst>
          </p:nvPr>
        </p:nvGraphicFramePr>
        <p:xfrm>
          <a:off x="2013857" y="768922"/>
          <a:ext cx="5116285" cy="3413520"/>
        </p:xfrm>
        <a:graphic>
          <a:graphicData uri="http://schemas.openxmlformats.org/drawingml/2006/table">
            <a:tbl>
              <a:tblPr firstRow="1">
                <a:noFill/>
                <a:tableStyleId>{6771D030-807A-46E8-989F-96A6AB54D3AE}</a:tableStyleId>
              </a:tblPr>
              <a:tblGrid>
                <a:gridCol w="2347481">
                  <a:extLst>
                    <a:ext uri="{9D8B030D-6E8A-4147-A177-3AD203B41FA5}">
                      <a16:colId xmlns:a16="http://schemas.microsoft.com/office/drawing/2014/main" val="20000"/>
                    </a:ext>
                  </a:extLst>
                </a:gridCol>
                <a:gridCol w="2768804">
                  <a:extLst>
                    <a:ext uri="{9D8B030D-6E8A-4147-A177-3AD203B41FA5}">
                      <a16:colId xmlns:a16="http://schemas.microsoft.com/office/drawing/2014/main" val="20001"/>
                    </a:ext>
                  </a:extLst>
                </a:gridCol>
              </a:tblGrid>
              <a:tr h="392152">
                <a:tc>
                  <a:txBody>
                    <a:bodyPr/>
                    <a:lstStyle/>
                    <a:p>
                      <a:pPr marL="0" lvl="0" indent="0" algn="ctr" rtl="0">
                        <a:spcBef>
                          <a:spcPts val="0"/>
                        </a:spcBef>
                        <a:spcAft>
                          <a:spcPts val="0"/>
                        </a:spcAft>
                        <a:buNone/>
                      </a:pPr>
                      <a:r>
                        <a:rPr lang="en" sz="1600" b="1" dirty="0">
                          <a:latin typeface="Calibri"/>
                          <a:ea typeface="Calibri"/>
                          <a:cs typeface="Calibri"/>
                          <a:sym typeface="Calibri"/>
                        </a:rPr>
                        <a:t>Degree of hearing loss</a:t>
                      </a:r>
                      <a:endParaRPr sz="1600" b="1" dirty="0">
                        <a:latin typeface="Calibri"/>
                        <a:ea typeface="Calibri"/>
                        <a:cs typeface="Calibri"/>
                        <a:sym typeface="Calibri"/>
                      </a:endParaRPr>
                    </a:p>
                  </a:txBody>
                  <a:tcPr marL="91425" marR="91425" marT="91425" marB="91425">
                    <a:solidFill>
                      <a:schemeClr val="accent1">
                        <a:lumMod val="20000"/>
                        <a:lumOff val="80000"/>
                      </a:schemeClr>
                    </a:solidFill>
                  </a:tcPr>
                </a:tc>
                <a:tc>
                  <a:txBody>
                    <a:bodyPr/>
                    <a:lstStyle/>
                    <a:p>
                      <a:pPr marL="0" lvl="0" indent="0" algn="ctr" rtl="0">
                        <a:spcBef>
                          <a:spcPts val="0"/>
                        </a:spcBef>
                        <a:spcAft>
                          <a:spcPts val="0"/>
                        </a:spcAft>
                        <a:buNone/>
                      </a:pPr>
                      <a:r>
                        <a:rPr lang="en" sz="1600" b="1" dirty="0">
                          <a:latin typeface="Calibri"/>
                          <a:ea typeface="Calibri"/>
                          <a:cs typeface="Calibri"/>
                          <a:sym typeface="Calibri"/>
                        </a:rPr>
                        <a:t>Hearing loss range (dB HL)</a:t>
                      </a:r>
                      <a:endParaRPr sz="1600" b="1" dirty="0">
                        <a:latin typeface="Calibri"/>
                        <a:ea typeface="Calibri"/>
                        <a:cs typeface="Calibri"/>
                        <a:sym typeface="Calibri"/>
                      </a:endParaRPr>
                    </a:p>
                  </a:txBody>
                  <a:tcPr marL="91425" marR="91425" marT="91425" marB="91425">
                    <a:solidFill>
                      <a:schemeClr val="accent1">
                        <a:lumMod val="20000"/>
                        <a:lumOff val="80000"/>
                      </a:schemeClr>
                    </a:solidFill>
                  </a:tcPr>
                </a:tc>
                <a:extLst>
                  <a:ext uri="{0D108BD9-81ED-4DB2-BD59-A6C34878D82A}">
                    <a16:rowId xmlns:a16="http://schemas.microsoft.com/office/drawing/2014/main" val="10000"/>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Normal</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-10 to 15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1"/>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Slight</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16 to 25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2"/>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Mild</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26 to 40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3"/>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Moderate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41 to 55</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4"/>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Moderately severe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56 to 70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5"/>
                  </a:ext>
                </a:extLst>
              </a:tr>
              <a:tr h="392152">
                <a:tc>
                  <a:txBody>
                    <a:bodyPr/>
                    <a:lstStyle/>
                    <a:p>
                      <a:pPr marL="0" lvl="0" indent="0" algn="ctr" rtl="0">
                        <a:spcBef>
                          <a:spcPts val="0"/>
                        </a:spcBef>
                        <a:spcAft>
                          <a:spcPts val="0"/>
                        </a:spcAft>
                        <a:buNone/>
                      </a:pPr>
                      <a:r>
                        <a:rPr lang="en" sz="1600">
                          <a:latin typeface="Calibri"/>
                          <a:ea typeface="Calibri"/>
                          <a:cs typeface="Calibri"/>
                          <a:sym typeface="Calibri"/>
                        </a:rPr>
                        <a:t>Severe</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71 to 90</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6"/>
                  </a:ext>
                </a:extLst>
              </a:tr>
              <a:tr h="392152">
                <a:tc>
                  <a:txBody>
                    <a:bodyPr/>
                    <a:lstStyle/>
                    <a:p>
                      <a:pPr marL="0" lvl="0" indent="0" algn="ctr" rtl="0">
                        <a:spcBef>
                          <a:spcPts val="0"/>
                        </a:spcBef>
                        <a:spcAft>
                          <a:spcPts val="0"/>
                        </a:spcAft>
                        <a:buNone/>
                      </a:pPr>
                      <a:r>
                        <a:rPr lang="en" sz="1600" dirty="0">
                          <a:latin typeface="Calibri"/>
                          <a:ea typeface="Calibri"/>
                          <a:cs typeface="Calibri"/>
                          <a:sym typeface="Calibri"/>
                        </a:rPr>
                        <a:t>Profound</a:t>
                      </a:r>
                      <a:endParaRPr sz="1600" dirty="0">
                        <a:latin typeface="Calibri"/>
                        <a:ea typeface="Calibri"/>
                        <a:cs typeface="Calibri"/>
                        <a:sym typeface="Calibri"/>
                      </a:endParaRPr>
                    </a:p>
                  </a:txBody>
                  <a:tcPr marL="91425" marR="91425" marT="91425" marB="91425">
                    <a:solidFill>
                      <a:schemeClr val="bg1"/>
                    </a:solidFill>
                  </a:tcPr>
                </a:tc>
                <a:tc>
                  <a:txBody>
                    <a:bodyPr/>
                    <a:lstStyle/>
                    <a:p>
                      <a:pPr marL="0" lvl="0" indent="0" algn="ctr" rtl="0">
                        <a:spcBef>
                          <a:spcPts val="0"/>
                        </a:spcBef>
                        <a:spcAft>
                          <a:spcPts val="0"/>
                        </a:spcAft>
                        <a:buNone/>
                      </a:pPr>
                      <a:r>
                        <a:rPr lang="en" sz="1600" dirty="0">
                          <a:latin typeface="Calibri"/>
                          <a:ea typeface="Calibri"/>
                          <a:cs typeface="Calibri"/>
                          <a:sym typeface="Calibri"/>
                        </a:rPr>
                        <a:t>91+</a:t>
                      </a:r>
                      <a:endParaRPr sz="1600" dirty="0">
                        <a:latin typeface="Calibri"/>
                        <a:ea typeface="Calibri"/>
                        <a:cs typeface="Calibri"/>
                        <a:sym typeface="Calibri"/>
                      </a:endParaRPr>
                    </a:p>
                  </a:txBody>
                  <a:tcPr marL="91425" marR="91425" marT="91425" marB="91425">
                    <a:solidFill>
                      <a:schemeClr val="bg1"/>
                    </a:solidFill>
                  </a:tcPr>
                </a:tc>
                <a:extLst>
                  <a:ext uri="{0D108BD9-81ED-4DB2-BD59-A6C34878D82A}">
                    <a16:rowId xmlns:a16="http://schemas.microsoft.com/office/drawing/2014/main" val="10007"/>
                  </a:ext>
                </a:extLst>
              </a:tr>
            </a:tbl>
          </a:graphicData>
        </a:graphic>
      </p:graphicFrame>
      <p:sp>
        <p:nvSpPr>
          <p:cNvPr id="200" name="Google Shape;200;p30"/>
          <p:cNvSpPr txBox="1"/>
          <p:nvPr/>
        </p:nvSpPr>
        <p:spPr>
          <a:xfrm>
            <a:off x="7130142" y="4037300"/>
            <a:ext cx="2232640"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4"/>
              </a:rPr>
              <a:t>ASHA, Degree of Hearing Loss</a:t>
            </a:r>
            <a:endParaRPr sz="1200" dirty="0">
              <a:latin typeface="Calibri"/>
              <a:ea typeface="Calibri"/>
              <a:cs typeface="Calibri"/>
              <a:sym typeface="Calibri"/>
            </a:endParaRPr>
          </a:p>
          <a:p>
            <a:pPr marL="0" lvl="0" indent="0" algn="l" rtl="0">
              <a:spcBef>
                <a:spcPts val="0"/>
              </a:spcBef>
              <a:spcAft>
                <a:spcPts val="0"/>
              </a:spcAft>
              <a:buNone/>
            </a:pPr>
            <a:endParaRPr sz="1200" dirty="0">
              <a:latin typeface="Calibri"/>
              <a:ea typeface="Calibri"/>
              <a:cs typeface="Calibri"/>
              <a:sym typeface="Calibri"/>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BAD880-3677-BBB9-571F-702A56F47062}"/>
              </a:ext>
            </a:extLst>
          </p:cNvPr>
          <p:cNvSpPr>
            <a:spLocks noGrp="1"/>
          </p:cNvSpPr>
          <p:nvPr>
            <p:ph type="title"/>
          </p:nvPr>
        </p:nvSpPr>
        <p:spPr/>
        <p:txBody>
          <a:bodyPr/>
          <a:lstStyle/>
          <a:p>
            <a:r>
              <a:rPr lang="en-US" sz="3600" dirty="0">
                <a:latin typeface="+mj-lt"/>
              </a:rPr>
              <a:t>Discussion </a:t>
            </a:r>
          </a:p>
        </p:txBody>
      </p:sp>
      <p:sp>
        <p:nvSpPr>
          <p:cNvPr id="2" name="Content Placeholder 1">
            <a:extLst>
              <a:ext uri="{FF2B5EF4-FFF2-40B4-BE49-F238E27FC236}">
                <a16:creationId xmlns:a16="http://schemas.microsoft.com/office/drawing/2014/main" id="{817B460B-CEF7-0BC4-A31D-5E9818994058}"/>
              </a:ext>
            </a:extLst>
          </p:cNvPr>
          <p:cNvSpPr>
            <a:spLocks noGrp="1"/>
          </p:cNvSpPr>
          <p:nvPr>
            <p:ph idx="1"/>
          </p:nvPr>
        </p:nvSpPr>
        <p:spPr/>
        <p:txBody>
          <a:bodyPr>
            <a:normAutofit/>
          </a:bodyPr>
          <a:lstStyle/>
          <a:p>
            <a:r>
              <a:rPr lang="en-US" sz="2400" dirty="0"/>
              <a:t>How might a child with moderate hearing loss experience the classroom differently than one with profound loss?</a:t>
            </a:r>
          </a:p>
        </p:txBody>
      </p:sp>
    </p:spTree>
    <p:extLst>
      <p:ext uri="{BB962C8B-B14F-4D97-AF65-F5344CB8AC3E}">
        <p14:creationId xmlns:p14="http://schemas.microsoft.com/office/powerpoint/2010/main" val="2842836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mj-lt"/>
              </a:rPr>
              <a:t>Pediatric Physiologic Hearing Tests</a:t>
            </a:r>
            <a:endParaRPr sz="3600" b="1" dirty="0">
              <a:latin typeface="+mj-lt"/>
            </a:endParaRPr>
          </a:p>
        </p:txBody>
      </p:sp>
      <p:sp>
        <p:nvSpPr>
          <p:cNvPr id="206" name="Google Shape;206;p3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Acoustic immittance</a:t>
            </a:r>
            <a:endParaRPr sz="2000" dirty="0"/>
          </a:p>
          <a:p>
            <a:pPr marL="457200" lvl="0" indent="-381000" algn="l" rtl="0">
              <a:lnSpc>
                <a:spcPct val="150000"/>
              </a:lnSpc>
              <a:spcBef>
                <a:spcPts val="0"/>
              </a:spcBef>
              <a:buSzPct val="100000"/>
            </a:pPr>
            <a:r>
              <a:rPr lang="en" sz="2000" dirty="0"/>
              <a:t>Otoacoustic emissions (OAE)</a:t>
            </a:r>
            <a:endParaRPr sz="2000" dirty="0"/>
          </a:p>
          <a:p>
            <a:pPr marL="457200" lvl="0" indent="-381000" algn="l" rtl="0">
              <a:lnSpc>
                <a:spcPct val="150000"/>
              </a:lnSpc>
              <a:spcBef>
                <a:spcPts val="0"/>
              </a:spcBef>
              <a:buSzPct val="100000"/>
            </a:pPr>
            <a:r>
              <a:rPr lang="en" sz="2000" dirty="0"/>
              <a:t>(Automated) Auditory brainstem response (AABR)</a:t>
            </a:r>
            <a:endParaRPr sz="2000" dirty="0"/>
          </a:p>
          <a:p>
            <a:pPr marL="457200" lvl="0" indent="-381000" algn="l" rtl="0">
              <a:lnSpc>
                <a:spcPct val="150000"/>
              </a:lnSpc>
              <a:spcBef>
                <a:spcPts val="0"/>
              </a:spcBef>
              <a:buSzPct val="100000"/>
            </a:pPr>
            <a:r>
              <a:rPr lang="en" sz="2000" dirty="0"/>
              <a:t>Tympanometry</a:t>
            </a:r>
            <a:endParaRPr sz="2000" dirty="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Pediatric Behavioral Hearing Tests</a:t>
            </a:r>
            <a:endParaRPr sz="3600" b="1" dirty="0"/>
          </a:p>
        </p:txBody>
      </p:sp>
      <p:sp>
        <p:nvSpPr>
          <p:cNvPr id="213" name="Google Shape;213;p32"/>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Behavioral observation audiometry</a:t>
            </a:r>
            <a:endParaRPr sz="2000" dirty="0"/>
          </a:p>
          <a:p>
            <a:pPr marL="457200" lvl="0" indent="-381000" algn="l" rtl="0">
              <a:lnSpc>
                <a:spcPct val="150000"/>
              </a:lnSpc>
              <a:spcBef>
                <a:spcPts val="0"/>
              </a:spcBef>
              <a:buSzPct val="100000"/>
            </a:pPr>
            <a:r>
              <a:rPr lang="en" sz="2000" dirty="0"/>
              <a:t>Visual reinforcement audiometry</a:t>
            </a:r>
            <a:endParaRPr sz="2000" dirty="0"/>
          </a:p>
          <a:p>
            <a:pPr marL="457200" lvl="0" indent="-381000" algn="l" rtl="0">
              <a:lnSpc>
                <a:spcPct val="150000"/>
              </a:lnSpc>
              <a:spcBef>
                <a:spcPts val="0"/>
              </a:spcBef>
              <a:buSzPct val="100000"/>
            </a:pPr>
            <a:r>
              <a:rPr lang="en" sz="2000" dirty="0"/>
              <a:t>Conditioned play audiometry</a:t>
            </a:r>
            <a:endParaRPr sz="2000" dirty="0"/>
          </a:p>
          <a:p>
            <a:pPr marL="457200" lvl="0" indent="-381000" algn="l" rtl="0">
              <a:lnSpc>
                <a:spcPct val="150000"/>
              </a:lnSpc>
              <a:spcBef>
                <a:spcPts val="0"/>
              </a:spcBef>
              <a:buSzPct val="100000"/>
            </a:pPr>
            <a:r>
              <a:rPr lang="en" sz="2000" dirty="0"/>
              <a:t>Speech audiometry</a:t>
            </a:r>
            <a:endParaRPr sz="2000" dirty="0"/>
          </a:p>
          <a:p>
            <a:pPr marL="457200" lvl="0" indent="-381000" algn="l" rtl="0">
              <a:lnSpc>
                <a:spcPct val="150000"/>
              </a:lnSpc>
              <a:spcBef>
                <a:spcPts val="0"/>
              </a:spcBef>
              <a:buSzPct val="100000"/>
            </a:pPr>
            <a:r>
              <a:rPr lang="en" sz="2000" dirty="0"/>
              <a:t>Speech recognition threshold</a:t>
            </a:r>
            <a:endParaRPr sz="2000" dirty="0"/>
          </a:p>
          <a:p>
            <a:pPr marL="457200" lvl="0" indent="-381000" algn="l" rtl="0">
              <a:lnSpc>
                <a:spcPct val="150000"/>
              </a:lnSpc>
              <a:spcBef>
                <a:spcPts val="0"/>
              </a:spcBef>
              <a:buSzPct val="100000"/>
            </a:pPr>
            <a:r>
              <a:rPr lang="en" sz="2000" dirty="0"/>
              <a:t>Word recognition testing</a:t>
            </a:r>
            <a:endParaRPr sz="2000"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268514" y="225171"/>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Audiogram</a:t>
            </a:r>
            <a:endParaRPr sz="3600" b="1" dirty="0"/>
          </a:p>
        </p:txBody>
      </p:sp>
      <p:sp>
        <p:nvSpPr>
          <p:cNvPr id="220" name="Google Shape;220;p33"/>
          <p:cNvSpPr txBox="1">
            <a:spLocks noGrp="1"/>
          </p:cNvSpPr>
          <p:nvPr>
            <p:ph idx="1"/>
          </p:nvPr>
        </p:nvSpPr>
        <p:spPr>
          <a:xfrm>
            <a:off x="217560" y="939998"/>
            <a:ext cx="451485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Results of pure-tone hearing test</a:t>
            </a:r>
            <a:endParaRPr sz="2000" dirty="0"/>
          </a:p>
          <a:p>
            <a:pPr marL="457200" lvl="0" indent="-381000" algn="l" rtl="0">
              <a:lnSpc>
                <a:spcPct val="100000"/>
              </a:lnSpc>
              <a:spcBef>
                <a:spcPts val="0"/>
              </a:spcBef>
              <a:buSzPct val="100000"/>
            </a:pPr>
            <a:r>
              <a:rPr lang="en" sz="2000" dirty="0"/>
              <a:t>Type, degree, and configuration of hearing loss</a:t>
            </a:r>
            <a:endParaRPr sz="2000" dirty="0"/>
          </a:p>
          <a:p>
            <a:pPr marL="457200" lvl="0" indent="-381000" algn="l" rtl="0">
              <a:lnSpc>
                <a:spcPct val="100000"/>
              </a:lnSpc>
              <a:spcBef>
                <a:spcPts val="0"/>
              </a:spcBef>
              <a:buSzPct val="100000"/>
            </a:pPr>
            <a:r>
              <a:rPr lang="en" sz="2000" dirty="0"/>
              <a:t>Horizontal lines are pitches/frequencies</a:t>
            </a:r>
            <a:endParaRPr sz="2000" dirty="0"/>
          </a:p>
          <a:p>
            <a:pPr marL="457200" lvl="0" indent="-381000" algn="l" rtl="0">
              <a:lnSpc>
                <a:spcPct val="100000"/>
              </a:lnSpc>
              <a:spcBef>
                <a:spcPts val="0"/>
              </a:spcBef>
              <a:buSzPct val="100000"/>
            </a:pPr>
            <a:r>
              <a:rPr lang="en" sz="2000" dirty="0"/>
              <a:t>Vertical lines are loudness/intensity</a:t>
            </a:r>
            <a:endParaRPr sz="2000" dirty="0"/>
          </a:p>
          <a:p>
            <a:pPr marL="457200" lvl="0" indent="-381000" algn="l" rtl="0">
              <a:lnSpc>
                <a:spcPct val="100000"/>
              </a:lnSpc>
              <a:spcBef>
                <a:spcPts val="0"/>
              </a:spcBef>
              <a:buSzPct val="100000"/>
            </a:pPr>
            <a:r>
              <a:rPr lang="en" sz="2000" dirty="0"/>
              <a:t>Red/“O” is right ear</a:t>
            </a:r>
            <a:endParaRPr sz="2000" dirty="0"/>
          </a:p>
          <a:p>
            <a:pPr marL="457200" lvl="0" indent="-381000" algn="l" rtl="0">
              <a:lnSpc>
                <a:spcPct val="100000"/>
              </a:lnSpc>
              <a:spcBef>
                <a:spcPts val="0"/>
              </a:spcBef>
              <a:buSzPct val="100000"/>
            </a:pPr>
            <a:r>
              <a:rPr lang="en" sz="2000" dirty="0"/>
              <a:t>Blue/“X” is left ear</a:t>
            </a:r>
            <a:endParaRPr sz="2000" dirty="0"/>
          </a:p>
        </p:txBody>
      </p:sp>
      <p:pic>
        <p:nvPicPr>
          <p:cNvPr id="5" name="Google Shape;228;p34" descr="A sample audiogram chart.">
            <a:extLst>
              <a:ext uri="{FF2B5EF4-FFF2-40B4-BE49-F238E27FC236}">
                <a16:creationId xmlns:a16="http://schemas.microsoft.com/office/drawing/2014/main" id="{350F787F-B62D-4A60-A7E6-073E194AD5DD}"/>
              </a:ext>
            </a:extLst>
          </p:cNvPr>
          <p:cNvPicPr preferRelativeResize="0"/>
          <p:nvPr/>
        </p:nvPicPr>
        <p:blipFill>
          <a:blip r:embed="rId4">
            <a:alphaModFix/>
          </a:blip>
          <a:stretch>
            <a:fillRect/>
          </a:stretch>
        </p:blipFill>
        <p:spPr>
          <a:xfrm>
            <a:off x="4732410" y="873306"/>
            <a:ext cx="3196936" cy="3263504"/>
          </a:xfrm>
          <a:prstGeom prst="rect">
            <a:avLst/>
          </a:prstGeom>
          <a:noFill/>
          <a:ln>
            <a:noFill/>
          </a:ln>
        </p:spPr>
      </p:pic>
      <p:sp>
        <p:nvSpPr>
          <p:cNvPr id="7" name="Google Shape;229;p34">
            <a:extLst>
              <a:ext uri="{FF2B5EF4-FFF2-40B4-BE49-F238E27FC236}">
                <a16:creationId xmlns:a16="http://schemas.microsoft.com/office/drawing/2014/main" id="{237CAECE-906F-4D50-A1F4-D61E10FC6F78}"/>
              </a:ext>
            </a:extLst>
          </p:cNvPr>
          <p:cNvSpPr txBox="1"/>
          <p:nvPr/>
        </p:nvSpPr>
        <p:spPr>
          <a:xfrm>
            <a:off x="5875190" y="4057528"/>
            <a:ext cx="4357687" cy="62844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5"/>
              </a:rPr>
              <a:t>National Hearing Test, How to Read an Audiogram</a:t>
            </a:r>
            <a:r>
              <a:rPr lang="en" sz="1200" dirty="0">
                <a:latin typeface="Calibri"/>
                <a:ea typeface="Calibri"/>
                <a:cs typeface="Calibri"/>
                <a:sym typeface="Calibri"/>
              </a:rPr>
              <a:t> </a:t>
            </a:r>
            <a:endParaRPr sz="1200" dirty="0">
              <a:latin typeface="Calibri"/>
              <a:ea typeface="Calibri"/>
              <a:cs typeface="Calibri"/>
              <a:sym typeface="Calibri"/>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9B2AE-E0C4-4673-AB1A-D0AC71B2D266}"/>
              </a:ext>
            </a:extLst>
          </p:cNvPr>
          <p:cNvSpPr>
            <a:spLocks noGrp="1"/>
          </p:cNvSpPr>
          <p:nvPr>
            <p:ph sz="quarter" idx="4"/>
          </p:nvPr>
        </p:nvSpPr>
        <p:spPr/>
        <p:txBody>
          <a:bodyPr numCol="2">
            <a:normAutofit fontScale="62500" lnSpcReduction="20000"/>
          </a:bodyPr>
          <a:lstStyle/>
          <a:p>
            <a:pPr>
              <a:lnSpc>
                <a:spcPct val="170000"/>
              </a:lnSpc>
              <a:spcBef>
                <a:spcPts val="0"/>
              </a:spcBef>
            </a:pPr>
            <a:r>
              <a:rPr lang="en-US" sz="2200" dirty="0"/>
              <a:t>Ear infections</a:t>
            </a:r>
          </a:p>
          <a:p>
            <a:pPr>
              <a:lnSpc>
                <a:spcPct val="170000"/>
              </a:lnSpc>
              <a:spcBef>
                <a:spcPts val="0"/>
              </a:spcBef>
            </a:pPr>
            <a:r>
              <a:rPr lang="en-US" sz="2200" dirty="0"/>
              <a:t>Ototoxic drugs</a:t>
            </a:r>
          </a:p>
          <a:p>
            <a:pPr>
              <a:lnSpc>
                <a:spcPct val="170000"/>
              </a:lnSpc>
              <a:spcBef>
                <a:spcPts val="0"/>
              </a:spcBef>
            </a:pPr>
            <a:r>
              <a:rPr lang="en-US" sz="2200" dirty="0"/>
              <a:t>Meningitis</a:t>
            </a:r>
          </a:p>
          <a:p>
            <a:pPr>
              <a:lnSpc>
                <a:spcPct val="170000"/>
              </a:lnSpc>
              <a:spcBef>
                <a:spcPts val="0"/>
              </a:spcBef>
            </a:pPr>
            <a:r>
              <a:rPr lang="en-US" sz="2200" dirty="0"/>
              <a:t>Measles</a:t>
            </a:r>
          </a:p>
          <a:p>
            <a:pPr>
              <a:lnSpc>
                <a:spcPct val="170000"/>
              </a:lnSpc>
              <a:spcBef>
                <a:spcPts val="0"/>
              </a:spcBef>
            </a:pPr>
            <a:r>
              <a:rPr lang="en-US" sz="2200" dirty="0"/>
              <a:t>Encephalitis</a:t>
            </a:r>
          </a:p>
          <a:p>
            <a:pPr>
              <a:lnSpc>
                <a:spcPct val="170000"/>
              </a:lnSpc>
              <a:spcBef>
                <a:spcPts val="0"/>
              </a:spcBef>
            </a:pPr>
            <a:endParaRPr lang="en-US" sz="2200" dirty="0"/>
          </a:p>
          <a:p>
            <a:pPr>
              <a:lnSpc>
                <a:spcPct val="170000"/>
              </a:lnSpc>
              <a:spcBef>
                <a:spcPts val="0"/>
              </a:spcBef>
            </a:pPr>
            <a:endParaRPr lang="en-US" sz="2200" dirty="0"/>
          </a:p>
          <a:p>
            <a:pPr>
              <a:lnSpc>
                <a:spcPct val="170000"/>
              </a:lnSpc>
              <a:spcBef>
                <a:spcPts val="0"/>
              </a:spcBef>
            </a:pPr>
            <a:endParaRPr lang="en-US" sz="2200" dirty="0"/>
          </a:p>
          <a:p>
            <a:pPr>
              <a:lnSpc>
                <a:spcPct val="170000"/>
              </a:lnSpc>
              <a:spcBef>
                <a:spcPts val="0"/>
              </a:spcBef>
            </a:pPr>
            <a:r>
              <a:rPr lang="en-US" sz="2200" dirty="0"/>
              <a:t>Chicken pox</a:t>
            </a:r>
          </a:p>
          <a:p>
            <a:pPr>
              <a:lnSpc>
                <a:spcPct val="170000"/>
              </a:lnSpc>
              <a:spcBef>
                <a:spcPts val="0"/>
              </a:spcBef>
            </a:pPr>
            <a:r>
              <a:rPr lang="en-US" sz="2200" dirty="0"/>
              <a:t>Influenza</a:t>
            </a:r>
          </a:p>
          <a:p>
            <a:pPr>
              <a:lnSpc>
                <a:spcPct val="170000"/>
              </a:lnSpc>
              <a:spcBef>
                <a:spcPts val="0"/>
              </a:spcBef>
            </a:pPr>
            <a:r>
              <a:rPr lang="en-US" sz="2200" dirty="0"/>
              <a:t>Mumps</a:t>
            </a:r>
          </a:p>
          <a:p>
            <a:pPr>
              <a:lnSpc>
                <a:spcPct val="170000"/>
              </a:lnSpc>
              <a:spcBef>
                <a:spcPts val="0"/>
              </a:spcBef>
            </a:pPr>
            <a:r>
              <a:rPr lang="en-US" sz="2200" dirty="0"/>
              <a:t>Head injury</a:t>
            </a:r>
          </a:p>
          <a:p>
            <a:pPr>
              <a:lnSpc>
                <a:spcPct val="170000"/>
              </a:lnSpc>
              <a:spcBef>
                <a:spcPts val="0"/>
              </a:spcBef>
            </a:pPr>
            <a:r>
              <a:rPr lang="en-US" sz="2200" dirty="0"/>
              <a:t>Noise exposure</a:t>
            </a:r>
          </a:p>
          <a:p>
            <a:endParaRPr lang="en-US" dirty="0"/>
          </a:p>
        </p:txBody>
      </p:sp>
      <p:sp>
        <p:nvSpPr>
          <p:cNvPr id="3" name="Text Placeholder 2">
            <a:extLst>
              <a:ext uri="{FF2B5EF4-FFF2-40B4-BE49-F238E27FC236}">
                <a16:creationId xmlns:a16="http://schemas.microsoft.com/office/drawing/2014/main" id="{5F854550-F1E2-47BC-9001-52104E1D2B4D}"/>
              </a:ext>
            </a:extLst>
          </p:cNvPr>
          <p:cNvSpPr>
            <a:spLocks noGrp="1"/>
          </p:cNvSpPr>
          <p:nvPr>
            <p:ph type="body" sz="quarter" idx="3"/>
          </p:nvPr>
        </p:nvSpPr>
        <p:spPr>
          <a:xfrm>
            <a:off x="5650706" y="1260872"/>
            <a:ext cx="2865835" cy="617934"/>
          </a:xfrm>
        </p:spPr>
        <p:txBody>
          <a:bodyPr/>
          <a:lstStyle/>
          <a:p>
            <a:r>
              <a:rPr lang="en-US" dirty="0">
                <a:solidFill>
                  <a:schemeClr val="tx1"/>
                </a:solidFill>
              </a:rPr>
              <a:t>Acquired</a:t>
            </a:r>
          </a:p>
        </p:txBody>
      </p:sp>
      <p:sp>
        <p:nvSpPr>
          <p:cNvPr id="4" name="Content Placeholder 3">
            <a:extLst>
              <a:ext uri="{FF2B5EF4-FFF2-40B4-BE49-F238E27FC236}">
                <a16:creationId xmlns:a16="http://schemas.microsoft.com/office/drawing/2014/main" id="{952C26F3-A163-4670-95C6-A85816F41923}"/>
              </a:ext>
            </a:extLst>
          </p:cNvPr>
          <p:cNvSpPr>
            <a:spLocks noGrp="1"/>
          </p:cNvSpPr>
          <p:nvPr>
            <p:ph sz="half" idx="2"/>
          </p:nvPr>
        </p:nvSpPr>
        <p:spPr>
          <a:xfrm>
            <a:off x="629842" y="1878806"/>
            <a:ext cx="3492102" cy="2763441"/>
          </a:xfrm>
        </p:spPr>
        <p:txBody>
          <a:bodyPr>
            <a:normAutofit fontScale="62500" lnSpcReduction="20000"/>
          </a:bodyPr>
          <a:lstStyle/>
          <a:p>
            <a:pPr>
              <a:lnSpc>
                <a:spcPct val="170000"/>
              </a:lnSpc>
              <a:spcBef>
                <a:spcPts val="0"/>
              </a:spcBef>
            </a:pPr>
            <a:r>
              <a:rPr lang="en-US" sz="2200" dirty="0"/>
              <a:t>Intrauterine infections including rubella, cytomegalovirus, and herpes simplex virus</a:t>
            </a:r>
          </a:p>
          <a:p>
            <a:pPr>
              <a:lnSpc>
                <a:spcPct val="170000"/>
              </a:lnSpc>
              <a:spcBef>
                <a:spcPts val="0"/>
              </a:spcBef>
            </a:pPr>
            <a:r>
              <a:rPr lang="en-US" sz="2200" dirty="0"/>
              <a:t>Complications with Rh factor in the blood</a:t>
            </a:r>
          </a:p>
          <a:p>
            <a:pPr>
              <a:lnSpc>
                <a:spcPct val="170000"/>
              </a:lnSpc>
              <a:spcBef>
                <a:spcPts val="0"/>
              </a:spcBef>
            </a:pPr>
            <a:r>
              <a:rPr lang="en-US" sz="2200" dirty="0"/>
              <a:t>Prematurity</a:t>
            </a:r>
          </a:p>
          <a:p>
            <a:pPr>
              <a:lnSpc>
                <a:spcPct val="170000"/>
              </a:lnSpc>
              <a:spcBef>
                <a:spcPts val="0"/>
              </a:spcBef>
            </a:pPr>
            <a:r>
              <a:rPr lang="en-US" sz="2200" dirty="0"/>
              <a:t>Maternal diabetes</a:t>
            </a:r>
          </a:p>
          <a:p>
            <a:pPr>
              <a:lnSpc>
                <a:spcPct val="170000"/>
              </a:lnSpc>
              <a:spcBef>
                <a:spcPts val="0"/>
              </a:spcBef>
            </a:pPr>
            <a:r>
              <a:rPr lang="en-US" sz="2200" dirty="0"/>
              <a:t>Toxemia during pregnancy</a:t>
            </a:r>
          </a:p>
          <a:p>
            <a:pPr>
              <a:lnSpc>
                <a:spcPct val="170000"/>
              </a:lnSpc>
              <a:spcBef>
                <a:spcPts val="0"/>
              </a:spcBef>
            </a:pPr>
            <a:r>
              <a:rPr lang="en-US" sz="2200" dirty="0"/>
              <a:t>Lack of oxygen (anoxia)</a:t>
            </a:r>
          </a:p>
          <a:p>
            <a:endParaRPr lang="en-US" dirty="0"/>
          </a:p>
        </p:txBody>
      </p:sp>
      <p:sp>
        <p:nvSpPr>
          <p:cNvPr id="5" name="Text Placeholder 4">
            <a:extLst>
              <a:ext uri="{FF2B5EF4-FFF2-40B4-BE49-F238E27FC236}">
                <a16:creationId xmlns:a16="http://schemas.microsoft.com/office/drawing/2014/main" id="{9A7924F6-F6DF-4769-B046-6AD986E9AB59}"/>
              </a:ext>
            </a:extLst>
          </p:cNvPr>
          <p:cNvSpPr>
            <a:spLocks noGrp="1"/>
          </p:cNvSpPr>
          <p:nvPr>
            <p:ph type="body" idx="1"/>
          </p:nvPr>
        </p:nvSpPr>
        <p:spPr/>
        <p:txBody>
          <a:bodyPr/>
          <a:lstStyle/>
          <a:p>
            <a:r>
              <a:rPr lang="en-US" dirty="0">
                <a:solidFill>
                  <a:schemeClr val="tx1"/>
                </a:solidFill>
              </a:rPr>
              <a:t>Congenital</a:t>
            </a:r>
          </a:p>
        </p:txBody>
      </p:sp>
      <p:sp>
        <p:nvSpPr>
          <p:cNvPr id="6" name="Title 5">
            <a:extLst>
              <a:ext uri="{FF2B5EF4-FFF2-40B4-BE49-F238E27FC236}">
                <a16:creationId xmlns:a16="http://schemas.microsoft.com/office/drawing/2014/main" id="{9E3D854B-23C4-42DC-84F4-96E0CAE0D931}"/>
              </a:ext>
            </a:extLst>
          </p:cNvPr>
          <p:cNvSpPr>
            <a:spLocks noGrp="1"/>
          </p:cNvSpPr>
          <p:nvPr>
            <p:ph type="title"/>
          </p:nvPr>
        </p:nvSpPr>
        <p:spPr/>
        <p:txBody>
          <a:bodyPr>
            <a:normAutofit/>
          </a:bodyPr>
          <a:lstStyle/>
          <a:p>
            <a:pPr algn="ctr"/>
            <a:r>
              <a:rPr lang="en-US" sz="3600" dirty="0">
                <a:solidFill>
                  <a:schemeClr val="tx1"/>
                </a:solidFill>
                <a:latin typeface="+mj-lt"/>
              </a:rPr>
              <a:t>Causes of Hearing Impairment in Children</a:t>
            </a:r>
          </a:p>
        </p:txBody>
      </p:sp>
      <p:sp>
        <p:nvSpPr>
          <p:cNvPr id="7" name="Google Shape;238;p35">
            <a:extLst>
              <a:ext uri="{FF2B5EF4-FFF2-40B4-BE49-F238E27FC236}">
                <a16:creationId xmlns:a16="http://schemas.microsoft.com/office/drawing/2014/main" id="{E036B07D-6C7D-4AA0-B8F5-A69658BB9F0B}"/>
              </a:ext>
            </a:extLst>
          </p:cNvPr>
          <p:cNvSpPr txBox="1"/>
          <p:nvPr/>
        </p:nvSpPr>
        <p:spPr>
          <a:xfrm>
            <a:off x="6329362" y="4174497"/>
            <a:ext cx="3747288" cy="639200"/>
          </a:xfrm>
          <a:prstGeom prst="rect">
            <a:avLst/>
          </a:prstGeom>
          <a:noFill/>
          <a:ln>
            <a:noFill/>
          </a:ln>
        </p:spPr>
        <p:txBody>
          <a:bodyPr spcFirstLastPara="1" wrap="square" lIns="121900" tIns="121900" rIns="121900" bIns="121900" anchor="t" anchorCtr="0">
            <a:noAutofit/>
          </a:bodyPr>
          <a:lstStyle/>
          <a:p>
            <a:r>
              <a:rPr lang="en-US" sz="1200" dirty="0">
                <a:latin typeface="Calibri"/>
                <a:ea typeface="Calibri"/>
                <a:cs typeface="Calibri"/>
                <a:sym typeface="Calibri"/>
                <a:hlinkClick r:id="rId3"/>
              </a:rPr>
              <a:t>ASHA, Causes of Hearing loss in children</a:t>
            </a:r>
            <a:r>
              <a:rPr lang="en" sz="1200" dirty="0">
                <a:latin typeface="Calibri"/>
                <a:ea typeface="Calibri"/>
                <a:cs typeface="Calibri"/>
                <a:sym typeface="Calibri"/>
              </a:rPr>
              <a:t> </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673017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203199" y="163675"/>
            <a:ext cx="8810171" cy="99417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Early Identification and Prevention Protocols</a:t>
            </a:r>
            <a:endParaRPr b="1" dirty="0"/>
          </a:p>
        </p:txBody>
      </p:sp>
      <p:sp>
        <p:nvSpPr>
          <p:cNvPr id="244" name="Google Shape;244;p36"/>
          <p:cNvSpPr txBox="1">
            <a:spLocks noGrp="1"/>
          </p:cNvSpPr>
          <p:nvPr>
            <p:ph idx="1"/>
          </p:nvPr>
        </p:nvSpPr>
        <p:spPr>
          <a:xfrm>
            <a:off x="594014" y="785910"/>
            <a:ext cx="7393781" cy="3263504"/>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b="1" dirty="0"/>
              <a:t>Early Hearing Detection and Intervention (EHDI)</a:t>
            </a:r>
          </a:p>
          <a:p>
            <a:pPr marL="361950" indent="-285750">
              <a:lnSpc>
                <a:spcPct val="150000"/>
              </a:lnSpc>
              <a:spcBef>
                <a:spcPts val="0"/>
              </a:spcBef>
              <a:buSzPct val="100000"/>
            </a:pPr>
            <a:r>
              <a:rPr lang="en" sz="2000" dirty="0"/>
              <a:t>Newborn hearing screening: U</a:t>
            </a:r>
            <a:r>
              <a:rPr lang="en-US" sz="2000" dirty="0"/>
              <a:t>s</a:t>
            </a:r>
            <a:r>
              <a:rPr lang="en" sz="2000" dirty="0"/>
              <a:t>ually AABR, OAE, or both</a:t>
            </a:r>
            <a:br>
              <a:rPr lang="en" sz="2000" dirty="0"/>
            </a:br>
            <a:endParaRPr lang="en-US" sz="2000" dirty="0"/>
          </a:p>
          <a:p>
            <a:pPr marL="76200" lvl="0" indent="0" algn="l" rtl="0">
              <a:lnSpc>
                <a:spcPct val="150000"/>
              </a:lnSpc>
              <a:spcBef>
                <a:spcPts val="0"/>
              </a:spcBef>
              <a:buSzPts val="2400"/>
              <a:buNone/>
            </a:pPr>
            <a:r>
              <a:rPr lang="en-US" sz="2000" b="1" dirty="0"/>
              <a:t>1-3-6 Rule</a:t>
            </a:r>
          </a:p>
          <a:p>
            <a:pPr marL="361950" indent="-285750">
              <a:lnSpc>
                <a:spcPct val="150000"/>
              </a:lnSpc>
              <a:spcBef>
                <a:spcPts val="0"/>
              </a:spcBef>
              <a:buSzPct val="100000"/>
            </a:pPr>
            <a:r>
              <a:rPr lang="en" sz="2000" dirty="0"/>
              <a:t>Screened by 1 month</a:t>
            </a:r>
          </a:p>
          <a:p>
            <a:pPr marL="361950" indent="-285750">
              <a:lnSpc>
                <a:spcPct val="150000"/>
              </a:lnSpc>
              <a:spcBef>
                <a:spcPts val="0"/>
              </a:spcBef>
              <a:buSzPct val="100000"/>
            </a:pPr>
            <a:r>
              <a:rPr lang="en" sz="2000" dirty="0"/>
              <a:t>Full assessment by 3 months</a:t>
            </a:r>
          </a:p>
          <a:p>
            <a:pPr marL="361950" indent="-285750">
              <a:lnSpc>
                <a:spcPct val="150000"/>
              </a:lnSpc>
              <a:spcBef>
                <a:spcPts val="0"/>
              </a:spcBef>
              <a:buSzPct val="100000"/>
            </a:pPr>
            <a:r>
              <a:rPr lang="en" sz="2000" dirty="0"/>
              <a:t>Intervention services by 6 months</a:t>
            </a:r>
            <a:endParaRPr sz="2000" dirty="0"/>
          </a:p>
        </p:txBody>
      </p:sp>
      <p:sp>
        <p:nvSpPr>
          <p:cNvPr id="246" name="Google Shape;246;p36"/>
          <p:cNvSpPr txBox="1"/>
          <p:nvPr/>
        </p:nvSpPr>
        <p:spPr>
          <a:xfrm>
            <a:off x="6904570" y="4056341"/>
            <a:ext cx="2959624"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latin typeface="Calibri"/>
                <a:ea typeface="Calibri"/>
                <a:cs typeface="Calibri"/>
                <a:sym typeface="Calibri"/>
                <a:hlinkClick r:id="rId4"/>
              </a:rPr>
              <a:t>CDC, Newborn Hearing Screening</a:t>
            </a:r>
            <a:endParaRPr sz="1200" dirty="0">
              <a:latin typeface="Calibri"/>
              <a:ea typeface="Calibri"/>
              <a:cs typeface="Calibri"/>
              <a:sym typeface="Calibri"/>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Assistive Devices: Hearing</a:t>
            </a:r>
            <a:endParaRPr sz="3600" b="1" dirty="0"/>
          </a:p>
        </p:txBody>
      </p:sp>
      <p:sp>
        <p:nvSpPr>
          <p:cNvPr id="252" name="Google Shape;252;p37"/>
          <p:cNvSpPr txBox="1">
            <a:spLocks noGrp="1"/>
          </p:cNvSpPr>
          <p:nvPr>
            <p:ph idx="1"/>
          </p:nvPr>
        </p:nvSpPr>
        <p:spPr>
          <a:prstGeom prst="rect">
            <a:avLst/>
          </a:prstGeom>
        </p:spPr>
        <p:txBody>
          <a:bodyPr spcFirstLastPara="1" wrap="square" lIns="91425" tIns="91425" rIns="91425" bIns="91425" anchor="t" anchorCtr="0">
            <a:noAutofit/>
          </a:bodyPr>
          <a:lstStyle/>
          <a:p>
            <a:pPr marL="361950" indent="-285750">
              <a:spcBef>
                <a:spcPts val="0"/>
              </a:spcBef>
              <a:spcAft>
                <a:spcPts val="1200"/>
              </a:spcAft>
              <a:buSzPct val="100000"/>
            </a:pPr>
            <a:r>
              <a:rPr lang="en" sz="2000" dirty="0"/>
              <a:t>Hearing aids</a:t>
            </a:r>
            <a:endParaRPr sz="2000" dirty="0"/>
          </a:p>
          <a:p>
            <a:pPr marL="361950" indent="-285750">
              <a:spcBef>
                <a:spcPts val="0"/>
              </a:spcBef>
              <a:spcAft>
                <a:spcPts val="1200"/>
              </a:spcAft>
              <a:buSzPct val="100000"/>
            </a:pPr>
            <a:r>
              <a:rPr lang="en" sz="2000" dirty="0"/>
              <a:t>Cochlear implants</a:t>
            </a:r>
            <a:endParaRPr sz="2000" dirty="0"/>
          </a:p>
          <a:p>
            <a:pPr marL="361950" indent="-285750">
              <a:spcBef>
                <a:spcPts val="0"/>
              </a:spcBef>
              <a:spcAft>
                <a:spcPts val="1200"/>
              </a:spcAft>
              <a:buSzPct val="100000"/>
            </a:pPr>
            <a:r>
              <a:rPr lang="en" sz="2000" dirty="0"/>
              <a:t>FM systems/other</a:t>
            </a:r>
            <a:endParaRPr sz="2000" dirty="0"/>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3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Hearing Aids</a:t>
            </a:r>
            <a:endParaRPr sz="3600" b="1" dirty="0"/>
          </a:p>
        </p:txBody>
      </p:sp>
      <p:sp>
        <p:nvSpPr>
          <p:cNvPr id="260" name="Google Shape;260;p38"/>
          <p:cNvSpPr txBox="1">
            <a:spLocks noGrp="1"/>
          </p:cNvSpPr>
          <p:nvPr>
            <p:ph idx="1"/>
          </p:nvPr>
        </p:nvSpPr>
        <p:spPr>
          <a:xfrm>
            <a:off x="580158" y="1247579"/>
            <a:ext cx="7185315" cy="3061184"/>
          </a:xfrm>
          <a:prstGeom prst="rect">
            <a:avLst/>
          </a:prstGeom>
        </p:spPr>
        <p:txBody>
          <a:bodyPr spcFirstLastPara="1" wrap="square" lIns="91425" tIns="91425" rIns="91425" bIns="91425" numCol="2" anchor="t" anchorCtr="0">
            <a:noAutofit/>
          </a:bodyPr>
          <a:lstStyle/>
          <a:p>
            <a:pPr marL="76200" lvl="0" indent="0" algn="l" rtl="0">
              <a:lnSpc>
                <a:spcPct val="100000"/>
              </a:lnSpc>
              <a:spcBef>
                <a:spcPts val="0"/>
              </a:spcBef>
              <a:spcAft>
                <a:spcPts val="200"/>
              </a:spcAft>
              <a:buSzPts val="2400"/>
              <a:buNone/>
            </a:pPr>
            <a:r>
              <a:rPr lang="en" sz="2000" b="1" dirty="0"/>
              <a:t>Types</a:t>
            </a:r>
          </a:p>
          <a:p>
            <a:pPr marL="361950" indent="-285750">
              <a:lnSpc>
                <a:spcPct val="100000"/>
              </a:lnSpc>
              <a:spcBef>
                <a:spcPts val="0"/>
              </a:spcBef>
              <a:buSzPct val="100000"/>
            </a:pPr>
            <a:r>
              <a:rPr lang="en" sz="2000" dirty="0"/>
              <a:t>Air conduction or bone conduction</a:t>
            </a:r>
          </a:p>
          <a:p>
            <a:pPr marL="361950" indent="-285750">
              <a:lnSpc>
                <a:spcPct val="100000"/>
              </a:lnSpc>
              <a:spcBef>
                <a:spcPts val="0"/>
              </a:spcBef>
              <a:buSzPct val="100000"/>
            </a:pPr>
            <a:r>
              <a:rPr lang="en" sz="2000" dirty="0"/>
              <a:t>Behind-the-ear (BTE) </a:t>
            </a:r>
          </a:p>
          <a:p>
            <a:pPr marL="361950" indent="-285750">
              <a:lnSpc>
                <a:spcPct val="100000"/>
              </a:lnSpc>
              <a:spcBef>
                <a:spcPts val="0"/>
              </a:spcBef>
              <a:buSzPct val="100000"/>
            </a:pPr>
            <a:r>
              <a:rPr lang="en" sz="2000" dirty="0"/>
              <a:t>In-the-ear (ITE)</a:t>
            </a:r>
            <a:br>
              <a:rPr lang="en" sz="2000" dirty="0"/>
            </a:br>
            <a:endParaRPr lang="en" sz="2000" dirty="0"/>
          </a:p>
          <a:p>
            <a:pPr marL="361950" indent="-285750">
              <a:lnSpc>
                <a:spcPct val="100000"/>
              </a:lnSpc>
              <a:spcBef>
                <a:spcPts val="0"/>
              </a:spcBef>
              <a:buSzPct val="100000"/>
            </a:pPr>
            <a:endParaRPr lang="en" sz="2000" dirty="0"/>
          </a:p>
          <a:p>
            <a:pPr marL="361950" indent="-285750">
              <a:lnSpc>
                <a:spcPct val="100000"/>
              </a:lnSpc>
              <a:spcBef>
                <a:spcPts val="0"/>
              </a:spcBef>
              <a:buSzPct val="100000"/>
            </a:pPr>
            <a:endParaRPr lang="en" sz="2000" dirty="0"/>
          </a:p>
          <a:p>
            <a:pPr marL="361950" indent="-285750">
              <a:lnSpc>
                <a:spcPct val="100000"/>
              </a:lnSpc>
              <a:spcBef>
                <a:spcPts val="0"/>
              </a:spcBef>
              <a:buSzPct val="100000"/>
            </a:pPr>
            <a:endParaRPr lang="en" sz="2000" dirty="0"/>
          </a:p>
          <a:p>
            <a:pPr marL="76200" lvl="0" indent="0" algn="l" rtl="0">
              <a:lnSpc>
                <a:spcPct val="100000"/>
              </a:lnSpc>
              <a:spcBef>
                <a:spcPts val="0"/>
              </a:spcBef>
              <a:spcAft>
                <a:spcPts val="200"/>
              </a:spcAft>
              <a:buSzPts val="2400"/>
              <a:buNone/>
            </a:pPr>
            <a:r>
              <a:rPr lang="en" sz="2000" b="1" dirty="0"/>
              <a:t>Parts</a:t>
            </a:r>
          </a:p>
          <a:p>
            <a:pPr marL="361950" indent="-285750">
              <a:lnSpc>
                <a:spcPct val="100000"/>
              </a:lnSpc>
              <a:spcBef>
                <a:spcPts val="0"/>
              </a:spcBef>
              <a:buSzPct val="100000"/>
            </a:pPr>
            <a:r>
              <a:rPr lang="en" sz="2000" dirty="0"/>
              <a:t>Microphone</a:t>
            </a:r>
          </a:p>
          <a:p>
            <a:pPr marL="361950" indent="-285750">
              <a:lnSpc>
                <a:spcPct val="100000"/>
              </a:lnSpc>
              <a:spcBef>
                <a:spcPts val="0"/>
              </a:spcBef>
              <a:buSzPct val="100000"/>
            </a:pPr>
            <a:r>
              <a:rPr lang="en" sz="2000" dirty="0"/>
              <a:t>Receiver</a:t>
            </a:r>
          </a:p>
          <a:p>
            <a:pPr marL="361950" indent="-285750">
              <a:lnSpc>
                <a:spcPct val="100000"/>
              </a:lnSpc>
              <a:spcBef>
                <a:spcPts val="0"/>
              </a:spcBef>
              <a:buSzPct val="100000"/>
            </a:pPr>
            <a:r>
              <a:rPr lang="en" sz="2000" dirty="0"/>
              <a:t>Volume control</a:t>
            </a:r>
          </a:p>
          <a:p>
            <a:pPr marL="361950" indent="-285750">
              <a:lnSpc>
                <a:spcPct val="100000"/>
              </a:lnSpc>
              <a:spcBef>
                <a:spcPts val="0"/>
              </a:spcBef>
              <a:buSzPct val="100000"/>
            </a:pPr>
            <a:r>
              <a:rPr lang="en" sz="2000" dirty="0"/>
              <a:t>On/off and battery door</a:t>
            </a:r>
          </a:p>
          <a:p>
            <a:pPr marL="361950" indent="-285750">
              <a:lnSpc>
                <a:spcPct val="100000"/>
              </a:lnSpc>
              <a:spcBef>
                <a:spcPts val="0"/>
              </a:spcBef>
              <a:buSzPct val="100000"/>
            </a:pPr>
            <a:r>
              <a:rPr lang="en" sz="2000" dirty="0"/>
              <a:t>Ear mold/ear hook</a:t>
            </a:r>
            <a:endParaRPr sz="2000" dirty="0"/>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Cochlear Implants</a:t>
            </a:r>
            <a:endParaRPr sz="3600" b="1" dirty="0"/>
          </a:p>
        </p:txBody>
      </p:sp>
      <p:sp>
        <p:nvSpPr>
          <p:cNvPr id="268" name="Google Shape;268;p39"/>
          <p:cNvSpPr txBox="1">
            <a:spLocks noGrp="1"/>
          </p:cNvSpPr>
          <p:nvPr>
            <p:ph idx="1"/>
          </p:nvPr>
        </p:nvSpPr>
        <p:spPr>
          <a:xfrm>
            <a:off x="496914" y="1401854"/>
            <a:ext cx="5514975"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Requires surgery</a:t>
            </a:r>
            <a:endParaRPr sz="2000" dirty="0"/>
          </a:p>
          <a:p>
            <a:pPr marL="457200" lvl="0" indent="-381000" algn="l" rtl="0">
              <a:lnSpc>
                <a:spcPct val="100000"/>
              </a:lnSpc>
              <a:spcBef>
                <a:spcPts val="0"/>
              </a:spcBef>
              <a:buSzPct val="100000"/>
            </a:pPr>
            <a:r>
              <a:rPr lang="en" sz="2000" dirty="0"/>
              <a:t>Sound processor behind the ear</a:t>
            </a:r>
            <a:endParaRPr sz="2000" dirty="0"/>
          </a:p>
          <a:p>
            <a:pPr marL="457200" lvl="0" indent="-381000" algn="l" rtl="0">
              <a:lnSpc>
                <a:spcPct val="100000"/>
              </a:lnSpc>
              <a:spcBef>
                <a:spcPts val="0"/>
              </a:spcBef>
              <a:buSzPct val="100000"/>
            </a:pPr>
            <a:r>
              <a:rPr lang="en" sz="2000" dirty="0"/>
              <a:t>Receiver and stimulator implanted under skin</a:t>
            </a:r>
            <a:endParaRPr sz="2000" dirty="0"/>
          </a:p>
          <a:p>
            <a:pPr marL="457200" lvl="0" indent="-381000" algn="l" rtl="0">
              <a:lnSpc>
                <a:spcPct val="100000"/>
              </a:lnSpc>
              <a:spcBef>
                <a:spcPts val="0"/>
              </a:spcBef>
              <a:buSzPct val="100000"/>
            </a:pPr>
            <a:r>
              <a:rPr lang="en" sz="2000" dirty="0"/>
              <a:t>Electrodes threaded into cochlea</a:t>
            </a:r>
            <a:endParaRPr sz="2000" dirty="0"/>
          </a:p>
        </p:txBody>
      </p:sp>
      <p:pic>
        <p:nvPicPr>
          <p:cNvPr id="270" name="Google Shape;270;p39" descr="Cross-section illustration of an ear with a cochlear implant."/>
          <p:cNvPicPr preferRelativeResize="0"/>
          <p:nvPr/>
        </p:nvPicPr>
        <p:blipFill rotWithShape="1">
          <a:blip r:embed="rId4">
            <a:alphaModFix/>
          </a:blip>
          <a:srcRect r="5096"/>
          <a:stretch/>
        </p:blipFill>
        <p:spPr>
          <a:xfrm>
            <a:off x="5344695" y="1092223"/>
            <a:ext cx="3170655" cy="2882363"/>
          </a:xfrm>
          <a:prstGeom prst="rect">
            <a:avLst/>
          </a:prstGeom>
          <a:noFill/>
          <a:ln>
            <a:noFill/>
          </a:ln>
        </p:spPr>
      </p:pic>
      <p:sp>
        <p:nvSpPr>
          <p:cNvPr id="271" name="Google Shape;271;p39"/>
          <p:cNvSpPr txBox="1"/>
          <p:nvPr/>
        </p:nvSpPr>
        <p:spPr>
          <a:xfrm>
            <a:off x="4998675" y="4185958"/>
            <a:ext cx="4120034"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dirty="0">
                <a:latin typeface="Calibri"/>
                <a:ea typeface="Calibri"/>
                <a:cs typeface="Calibri"/>
                <a:sym typeface="Calibri"/>
              </a:rPr>
              <a:t>Image Source: </a:t>
            </a:r>
            <a:r>
              <a:rPr lang="en" sz="1000" u="sng" dirty="0">
                <a:solidFill>
                  <a:schemeClr val="hlink"/>
                </a:solidFill>
                <a:latin typeface="Calibri"/>
                <a:ea typeface="Calibri"/>
                <a:cs typeface="Calibri"/>
                <a:sym typeface="Calibri"/>
                <a:hlinkClick r:id="rId5"/>
              </a:rPr>
              <a:t>https://www.nidcd.nih.gov/health/cochlear-implants</a:t>
            </a:r>
            <a:r>
              <a:rPr lang="en" sz="1000" dirty="0">
                <a:latin typeface="Calibri"/>
                <a:ea typeface="Calibri"/>
                <a:cs typeface="Calibri"/>
                <a:sym typeface="Calibri"/>
              </a:rPr>
              <a:t> </a:t>
            </a:r>
            <a:endParaRPr sz="1000" dirty="0">
              <a:latin typeface="Calibri"/>
              <a:ea typeface="Calibri"/>
              <a:cs typeface="Calibri"/>
              <a:sym typeface="Calibri"/>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8F5B9-8F2B-403A-835F-943F987563BB}"/>
              </a:ext>
            </a:extLst>
          </p:cNvPr>
          <p:cNvSpPr>
            <a:spLocks noGrp="1"/>
          </p:cNvSpPr>
          <p:nvPr>
            <p:ph type="title"/>
          </p:nvPr>
        </p:nvSpPr>
        <p:spPr/>
        <p:txBody>
          <a:bodyPr>
            <a:noAutofit/>
          </a:bodyPr>
          <a:lstStyle/>
          <a:p>
            <a:r>
              <a:rPr lang="en-US" sz="3600" dirty="0">
                <a:solidFill>
                  <a:schemeClr val="tx1"/>
                </a:solidFill>
                <a:latin typeface="+mj-lt"/>
              </a:rPr>
              <a:t>Individuals with Disabilities Education Act (IDEA) I</a:t>
            </a:r>
          </a:p>
        </p:txBody>
      </p:sp>
      <p:sp>
        <p:nvSpPr>
          <p:cNvPr id="4" name="Content Placeholder 3">
            <a:extLst>
              <a:ext uri="{FF2B5EF4-FFF2-40B4-BE49-F238E27FC236}">
                <a16:creationId xmlns:a16="http://schemas.microsoft.com/office/drawing/2014/main" id="{38C1B978-5D04-4146-9307-42FFA84DDF51}"/>
              </a:ext>
            </a:extLst>
          </p:cNvPr>
          <p:cNvSpPr>
            <a:spLocks noGrp="1"/>
          </p:cNvSpPr>
          <p:nvPr>
            <p:ph idx="1"/>
          </p:nvPr>
        </p:nvSpPr>
        <p:spPr>
          <a:xfrm>
            <a:off x="457200" y="1537095"/>
            <a:ext cx="8229600" cy="3263504"/>
          </a:xfrm>
        </p:spPr>
        <p:txBody>
          <a:bodyPr>
            <a:normAutofit/>
          </a:bodyPr>
          <a:lstStyle/>
          <a:p>
            <a:pPr marL="0" indent="0">
              <a:lnSpc>
                <a:spcPct val="100000"/>
              </a:lnSpc>
              <a:spcBef>
                <a:spcPts val="0"/>
              </a:spcBef>
              <a:buNone/>
            </a:pPr>
            <a:r>
              <a:rPr lang="en-US" sz="2000" b="1" dirty="0"/>
              <a:t>Part A: </a:t>
            </a:r>
            <a:r>
              <a:rPr lang="en-US" sz="2000" dirty="0"/>
              <a:t>General provisions</a:t>
            </a:r>
          </a:p>
          <a:p>
            <a:pPr marL="0" indent="0">
              <a:lnSpc>
                <a:spcPct val="100000"/>
              </a:lnSpc>
              <a:spcBef>
                <a:spcPts val="0"/>
              </a:spcBef>
              <a:buNone/>
            </a:pPr>
            <a:r>
              <a:rPr lang="en-US" sz="2000" b="1" dirty="0"/>
              <a:t>Part B: </a:t>
            </a:r>
            <a:r>
              <a:rPr lang="en-US" sz="2000" dirty="0"/>
              <a:t>Assistance for all children with disabilities (ages 3-21)</a:t>
            </a:r>
          </a:p>
          <a:p>
            <a:pPr marL="0" indent="0">
              <a:lnSpc>
                <a:spcPct val="100000"/>
              </a:lnSpc>
              <a:spcBef>
                <a:spcPts val="0"/>
              </a:spcBef>
              <a:buNone/>
            </a:pPr>
            <a:r>
              <a:rPr lang="en-US" sz="2000" b="1" dirty="0"/>
              <a:t>Part C: </a:t>
            </a:r>
            <a:r>
              <a:rPr lang="en-US" sz="2000" dirty="0"/>
              <a:t>Infants and toddlers with disabilities (ages 0-3)</a:t>
            </a:r>
          </a:p>
          <a:p>
            <a:pPr marL="0" indent="0">
              <a:lnSpc>
                <a:spcPct val="100000"/>
              </a:lnSpc>
              <a:spcBef>
                <a:spcPts val="0"/>
              </a:spcBef>
              <a:buNone/>
            </a:pPr>
            <a:r>
              <a:rPr lang="en-US" sz="2000" b="1" dirty="0"/>
              <a:t>Part D: </a:t>
            </a:r>
            <a:r>
              <a:rPr lang="en-US" sz="2000" dirty="0"/>
              <a:t>National activities to improve education of children with disabilities</a:t>
            </a:r>
            <a:endParaRPr lang="en-US" sz="2000" b="1" dirty="0"/>
          </a:p>
          <a:p>
            <a:pPr marL="0" indent="0">
              <a:lnSpc>
                <a:spcPct val="100000"/>
              </a:lnSpc>
              <a:buNone/>
            </a:pPr>
            <a:endParaRPr lang="en-US" dirty="0"/>
          </a:p>
        </p:txBody>
      </p:sp>
      <p:sp>
        <p:nvSpPr>
          <p:cNvPr id="7" name="Google Shape;72;p15">
            <a:extLst>
              <a:ext uri="{FF2B5EF4-FFF2-40B4-BE49-F238E27FC236}">
                <a16:creationId xmlns:a16="http://schemas.microsoft.com/office/drawing/2014/main" id="{B252274C-4B0F-4263-A3B7-CCB84A3C5871}"/>
              </a:ext>
            </a:extLst>
          </p:cNvPr>
          <p:cNvSpPr txBox="1"/>
          <p:nvPr/>
        </p:nvSpPr>
        <p:spPr>
          <a:xfrm>
            <a:off x="5510754" y="3843347"/>
            <a:ext cx="4406747" cy="639200"/>
          </a:xfrm>
          <a:prstGeom prst="rect">
            <a:avLst/>
          </a:prstGeom>
          <a:noFill/>
          <a:ln>
            <a:noFill/>
          </a:ln>
        </p:spPr>
        <p:txBody>
          <a:bodyPr spcFirstLastPara="1" wrap="square" lIns="121900" tIns="121900" rIns="121900" bIns="121900" anchor="t" anchorCtr="0">
            <a:noAutofit/>
          </a:bodyPr>
          <a:lstStyle/>
          <a:p>
            <a:r>
              <a:rPr lang="en" sz="1200" dirty="0">
                <a:latin typeface="Calibri"/>
                <a:ea typeface="Calibri"/>
                <a:cs typeface="Calibri"/>
                <a:sym typeface="Calibri"/>
              </a:rPr>
              <a:t>Individuals with Disabilities Education Act (</a:t>
            </a:r>
            <a:r>
              <a:rPr lang="en" sz="1200" dirty="0">
                <a:latin typeface="Calibri"/>
                <a:ea typeface="Calibri"/>
                <a:cs typeface="Calibri"/>
                <a:sym typeface="Calibri"/>
                <a:hlinkClick r:id="rId3"/>
              </a:rPr>
              <a:t>IDEA</a:t>
            </a:r>
            <a:r>
              <a:rPr lang="en" sz="1200" dirty="0">
                <a:latin typeface="Calibri"/>
                <a:ea typeface="Calibri"/>
                <a:cs typeface="Calibri"/>
                <a:sym typeface="Calibri"/>
              </a:rPr>
              <a:t>);</a:t>
            </a:r>
            <a:endParaRPr sz="1200" dirty="0">
              <a:latin typeface="Calibri"/>
              <a:ea typeface="Calibri"/>
              <a:cs typeface="Calibri"/>
              <a:sym typeface="Calibri"/>
            </a:endParaRPr>
          </a:p>
          <a:p>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823550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FM Systems and Other </a:t>
            </a:r>
            <a:r>
              <a:rPr lang="en" sz="3600" dirty="0"/>
              <a:t>T</a:t>
            </a:r>
            <a:r>
              <a:rPr lang="en" sz="3600" b="1" dirty="0"/>
              <a:t>echnology</a:t>
            </a:r>
            <a:endParaRPr sz="3600" b="1" dirty="0"/>
          </a:p>
        </p:txBody>
      </p:sp>
      <p:sp>
        <p:nvSpPr>
          <p:cNvPr id="277" name="Google Shape;277;p40"/>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Frequency modulation</a:t>
            </a:r>
            <a:endParaRPr sz="2000" dirty="0"/>
          </a:p>
          <a:p>
            <a:pPr marL="844550" lvl="1" indent="-285750" algn="l" rtl="0">
              <a:lnSpc>
                <a:spcPct val="100000"/>
              </a:lnSpc>
              <a:spcBef>
                <a:spcPts val="0"/>
              </a:spcBef>
              <a:buSzPts val="2000"/>
              <a:buFont typeface="Calibri" panose="020F0502020204030204" pitchFamily="34" charset="0"/>
              <a:buChar char="₋"/>
            </a:pPr>
            <a:r>
              <a:rPr lang="en" dirty="0"/>
              <a:t>Use radio waves to transmit sound</a:t>
            </a:r>
            <a:endParaRPr dirty="0"/>
          </a:p>
          <a:p>
            <a:pPr marL="457200" lvl="0" indent="-381000" algn="l" rtl="0">
              <a:lnSpc>
                <a:spcPct val="100000"/>
              </a:lnSpc>
              <a:spcBef>
                <a:spcPts val="0"/>
              </a:spcBef>
              <a:buSzPct val="100000"/>
            </a:pPr>
            <a:r>
              <a:rPr lang="en" sz="2000" dirty="0"/>
              <a:t>Infrared systems</a:t>
            </a:r>
            <a:endParaRPr sz="2000" dirty="0"/>
          </a:p>
          <a:p>
            <a:pPr marL="457200" lvl="0" indent="-381000" algn="l" rtl="0">
              <a:lnSpc>
                <a:spcPct val="100000"/>
              </a:lnSpc>
              <a:spcBef>
                <a:spcPts val="0"/>
              </a:spcBef>
              <a:buSzPct val="100000"/>
            </a:pPr>
            <a:r>
              <a:rPr lang="en" sz="2000" dirty="0"/>
              <a:t>Induction loop systems</a:t>
            </a:r>
            <a:endParaRPr sz="2000" dirty="0"/>
          </a:p>
          <a:p>
            <a:pPr marL="457200" lvl="0" indent="-381000" algn="l" rtl="0">
              <a:lnSpc>
                <a:spcPct val="100000"/>
              </a:lnSpc>
              <a:spcBef>
                <a:spcPts val="0"/>
              </a:spcBef>
              <a:buSzPct val="100000"/>
            </a:pPr>
            <a:r>
              <a:rPr lang="en" sz="2000" dirty="0"/>
              <a:t>Telephone amplifiers or text telephones (TDD or TTY)</a:t>
            </a:r>
            <a:endParaRPr sz="2000" dirty="0"/>
          </a:p>
          <a:p>
            <a:pPr marL="457200" lvl="0" indent="-381000" algn="l" rtl="0">
              <a:lnSpc>
                <a:spcPct val="100000"/>
              </a:lnSpc>
              <a:spcBef>
                <a:spcPts val="0"/>
              </a:spcBef>
              <a:buSzPct val="100000"/>
            </a:pPr>
            <a:r>
              <a:rPr lang="en" sz="2000" dirty="0"/>
              <a:t>Alerting devices</a:t>
            </a:r>
            <a:endParaRPr sz="2000" dirty="0"/>
          </a:p>
        </p:txBody>
      </p:sp>
      <p:sp>
        <p:nvSpPr>
          <p:cNvPr id="279" name="Google Shape;279;p40"/>
          <p:cNvSpPr txBox="1"/>
          <p:nvPr/>
        </p:nvSpPr>
        <p:spPr>
          <a:xfrm>
            <a:off x="6497132" y="4203327"/>
            <a:ext cx="4440381"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latin typeface="Calibri"/>
                <a:ea typeface="Calibri"/>
                <a:cs typeface="Calibri"/>
                <a:sym typeface="Calibri"/>
                <a:hlinkClick r:id="rId4"/>
              </a:rPr>
              <a:t>ASHA, Hearing Assistive Technology Systems</a:t>
            </a:r>
            <a:endParaRPr lang="en-US" sz="1000" dirty="0">
              <a:latin typeface="Calibri"/>
              <a:ea typeface="Calibri"/>
              <a:cs typeface="Calibri"/>
              <a:sym typeface="Calibri"/>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Effect on Child Development</a:t>
            </a:r>
            <a:endParaRPr sz="3600" b="1" dirty="0"/>
          </a:p>
        </p:txBody>
      </p:sp>
      <p:sp>
        <p:nvSpPr>
          <p:cNvPr id="285" name="Google Shape;285;p4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Communication/language development</a:t>
            </a:r>
            <a:endParaRPr sz="2000" dirty="0"/>
          </a:p>
          <a:p>
            <a:pPr marL="457200" lvl="0" indent="-381000" algn="l" rtl="0">
              <a:lnSpc>
                <a:spcPct val="100000"/>
              </a:lnSpc>
              <a:spcBef>
                <a:spcPts val="0"/>
              </a:spcBef>
              <a:spcAft>
                <a:spcPts val="0"/>
              </a:spcAft>
              <a:buSzPct val="100000"/>
            </a:pPr>
            <a:r>
              <a:rPr lang="en" sz="2000" dirty="0"/>
              <a:t>Cognitive development</a:t>
            </a:r>
            <a:endParaRPr sz="2000" dirty="0"/>
          </a:p>
          <a:p>
            <a:pPr marL="457200" lvl="0" indent="-381000" algn="l" rtl="0">
              <a:lnSpc>
                <a:spcPct val="100000"/>
              </a:lnSpc>
              <a:spcBef>
                <a:spcPts val="0"/>
              </a:spcBef>
              <a:spcAft>
                <a:spcPts val="0"/>
              </a:spcAft>
              <a:buSzPct val="100000"/>
            </a:pPr>
            <a:r>
              <a:rPr lang="en" sz="2000" dirty="0"/>
              <a:t>Social development</a:t>
            </a:r>
            <a:endParaRPr sz="2000" dirty="0"/>
          </a:p>
          <a:p>
            <a:pPr marL="457200" lvl="0" indent="-381000" algn="l" rtl="0">
              <a:lnSpc>
                <a:spcPct val="100000"/>
              </a:lnSpc>
              <a:spcBef>
                <a:spcPts val="0"/>
              </a:spcBef>
              <a:spcAft>
                <a:spcPts val="0"/>
              </a:spcAft>
              <a:buSzPct val="100000"/>
            </a:pPr>
            <a:r>
              <a:rPr lang="en" sz="2000" dirty="0"/>
              <a:t>Academic success</a:t>
            </a:r>
            <a:endParaRPr sz="2000" dirty="0"/>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Communication Development</a:t>
            </a:r>
            <a:endParaRPr sz="3600" b="1" dirty="0"/>
          </a:p>
        </p:txBody>
      </p:sp>
      <p:sp>
        <p:nvSpPr>
          <p:cNvPr id="292" name="Google Shape;292;p42"/>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Early identification leads to best outcomes</a:t>
            </a:r>
            <a:endParaRPr sz="2000" dirty="0"/>
          </a:p>
          <a:p>
            <a:pPr marL="457200" lvl="0" indent="-381000" algn="l" rtl="0">
              <a:lnSpc>
                <a:spcPct val="100000"/>
              </a:lnSpc>
              <a:spcBef>
                <a:spcPts val="0"/>
              </a:spcBef>
              <a:buSzPct val="100000"/>
            </a:pPr>
            <a:r>
              <a:rPr lang="en" sz="2000" dirty="0"/>
              <a:t>Family communication modality choice</a:t>
            </a:r>
            <a:endParaRPr sz="2000" dirty="0"/>
          </a:p>
          <a:p>
            <a:pPr marL="914400" lvl="1" indent="-355600" algn="l" rtl="0">
              <a:lnSpc>
                <a:spcPct val="100000"/>
              </a:lnSpc>
              <a:spcBef>
                <a:spcPts val="0"/>
              </a:spcBef>
              <a:buSzPct val="100000"/>
              <a:buFont typeface="Calibri" panose="020F0502020204030204" pitchFamily="34" charset="0"/>
              <a:buChar char="₋"/>
            </a:pPr>
            <a:r>
              <a:rPr lang="en" dirty="0"/>
              <a:t>Support families through options</a:t>
            </a:r>
            <a:endParaRPr dirty="0"/>
          </a:p>
          <a:p>
            <a:pPr marL="457200" lvl="0" indent="-381000" algn="l" rtl="0">
              <a:lnSpc>
                <a:spcPct val="100000"/>
              </a:lnSpc>
              <a:spcBef>
                <a:spcPts val="0"/>
              </a:spcBef>
              <a:buSzPct val="100000"/>
            </a:pPr>
            <a:r>
              <a:rPr lang="en" sz="2000" dirty="0"/>
              <a:t>Delayed speech and language skills</a:t>
            </a:r>
            <a:endParaRPr sz="2000" dirty="0"/>
          </a:p>
          <a:p>
            <a:pPr marL="457200" lvl="0" indent="-381000" algn="l" rtl="0">
              <a:lnSpc>
                <a:spcPct val="100000"/>
              </a:lnSpc>
              <a:spcBef>
                <a:spcPts val="0"/>
              </a:spcBef>
              <a:buSzPct val="100000"/>
            </a:pPr>
            <a:r>
              <a:rPr lang="en" sz="2000" dirty="0"/>
              <a:t>Professionals play a role in early intervention and school settings</a:t>
            </a:r>
            <a:endParaRPr sz="20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Communication Modalities</a:t>
            </a:r>
            <a:endParaRPr sz="3600" b="1" dirty="0"/>
          </a:p>
        </p:txBody>
      </p:sp>
      <p:sp>
        <p:nvSpPr>
          <p:cNvPr id="299" name="Google Shape;299;p43"/>
          <p:cNvSpPr txBox="1">
            <a:spLocks noGrp="1"/>
          </p:cNvSpPr>
          <p:nvPr>
            <p:ph idx="1"/>
          </p:nvPr>
        </p:nvSpPr>
        <p:spPr>
          <a:xfrm>
            <a:off x="628650" y="940840"/>
            <a:ext cx="788670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Auditory or Listening and Spoken Language (LSL) approaches</a:t>
            </a:r>
            <a:endParaRPr sz="2000" dirty="0"/>
          </a:p>
          <a:p>
            <a:pPr marL="914400" lvl="1" indent="-355600" algn="l" rtl="0">
              <a:lnSpc>
                <a:spcPct val="100000"/>
              </a:lnSpc>
              <a:spcBef>
                <a:spcPts val="0"/>
              </a:spcBef>
              <a:buSzPct val="100000"/>
              <a:buFont typeface="Calibri" panose="020F0502020204030204" pitchFamily="34" charset="0"/>
              <a:buChar char="₋"/>
            </a:pPr>
            <a:r>
              <a:rPr lang="en" dirty="0"/>
              <a:t>Auditory verbal</a:t>
            </a:r>
            <a:endParaRPr dirty="0"/>
          </a:p>
          <a:p>
            <a:pPr marL="914400" lvl="1" indent="-355600" algn="l" rtl="0">
              <a:lnSpc>
                <a:spcPct val="100000"/>
              </a:lnSpc>
              <a:spcBef>
                <a:spcPts val="0"/>
              </a:spcBef>
              <a:buSzPct val="100000"/>
              <a:buFont typeface="Calibri" panose="020F0502020204030204" pitchFamily="34" charset="0"/>
              <a:buChar char="₋"/>
            </a:pPr>
            <a:r>
              <a:rPr lang="en" dirty="0"/>
              <a:t>Auditory oral</a:t>
            </a:r>
            <a:endParaRPr dirty="0"/>
          </a:p>
          <a:p>
            <a:pPr marL="457200" lvl="0" indent="-381000" algn="l" rtl="0">
              <a:lnSpc>
                <a:spcPct val="100000"/>
              </a:lnSpc>
              <a:spcBef>
                <a:spcPts val="0"/>
              </a:spcBef>
              <a:buSzPct val="100000"/>
            </a:pPr>
            <a:r>
              <a:rPr lang="en" sz="2000" dirty="0"/>
              <a:t>Manual or Signed approaches</a:t>
            </a:r>
            <a:endParaRPr sz="2000" dirty="0"/>
          </a:p>
          <a:p>
            <a:pPr marL="914400" lvl="1" indent="-355600" algn="l" rtl="0">
              <a:lnSpc>
                <a:spcPct val="100000"/>
              </a:lnSpc>
              <a:spcBef>
                <a:spcPts val="0"/>
              </a:spcBef>
              <a:buSzPct val="100000"/>
              <a:buFont typeface="Calibri" panose="020F0502020204030204" pitchFamily="34" charset="0"/>
              <a:buChar char="₋"/>
            </a:pPr>
            <a:r>
              <a:rPr lang="en" dirty="0"/>
              <a:t>Cued speech</a:t>
            </a:r>
            <a:endParaRPr dirty="0"/>
          </a:p>
          <a:p>
            <a:pPr marL="914400" lvl="1" indent="-355600" algn="l" rtl="0">
              <a:lnSpc>
                <a:spcPct val="100000"/>
              </a:lnSpc>
              <a:spcBef>
                <a:spcPts val="0"/>
              </a:spcBef>
              <a:buSzPct val="100000"/>
              <a:buFont typeface="Calibri" panose="020F0502020204030204" pitchFamily="34" charset="0"/>
              <a:buChar char="₋"/>
            </a:pPr>
            <a:r>
              <a:rPr lang="en" dirty="0"/>
              <a:t>Manually coded English</a:t>
            </a:r>
            <a:endParaRPr dirty="0"/>
          </a:p>
          <a:p>
            <a:pPr marL="914400" lvl="1" indent="-355600" algn="l" rtl="0">
              <a:lnSpc>
                <a:spcPct val="100000"/>
              </a:lnSpc>
              <a:spcBef>
                <a:spcPts val="0"/>
              </a:spcBef>
              <a:buSzPct val="100000"/>
              <a:buFont typeface="Calibri" panose="020F0502020204030204" pitchFamily="34" charset="0"/>
              <a:buChar char="₋"/>
            </a:pPr>
            <a:r>
              <a:rPr lang="en" dirty="0"/>
              <a:t>American Sign Language</a:t>
            </a:r>
            <a:endParaRPr dirty="0"/>
          </a:p>
          <a:p>
            <a:pPr marL="457200" lvl="0" indent="-381000" algn="l" rtl="0">
              <a:lnSpc>
                <a:spcPct val="100000"/>
              </a:lnSpc>
              <a:spcBef>
                <a:spcPts val="0"/>
              </a:spcBef>
              <a:buSzPct val="100000"/>
            </a:pPr>
            <a:r>
              <a:rPr lang="en" sz="2000" dirty="0"/>
              <a:t>Total communication</a:t>
            </a:r>
            <a:endParaRPr sz="2000" dirty="0"/>
          </a:p>
        </p:txBody>
      </p:sp>
      <p:sp>
        <p:nvSpPr>
          <p:cNvPr id="301" name="Google Shape;301;p43"/>
          <p:cNvSpPr txBox="1"/>
          <p:nvPr/>
        </p:nvSpPr>
        <p:spPr>
          <a:xfrm>
            <a:off x="5525368" y="4038088"/>
            <a:ext cx="3886199"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2 Communication Options</a:t>
            </a:r>
            <a:endParaRPr sz="1200" dirty="0">
              <a:latin typeface="Calibri"/>
              <a:ea typeface="Calibri"/>
              <a:cs typeface="Calibri"/>
              <a:sym typeface="Calibri"/>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4"/>
          <p:cNvSpPr txBox="1">
            <a:spLocks noGrp="1"/>
          </p:cNvSpPr>
          <p:nvPr>
            <p:ph type="title"/>
          </p:nvPr>
        </p:nvSpPr>
        <p:spPr>
          <a:xfrm>
            <a:off x="457200" y="147411"/>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latin typeface="+mj-lt"/>
              </a:rPr>
              <a:t>Language Development</a:t>
            </a:r>
            <a:endParaRPr sz="3600" b="1" dirty="0">
              <a:latin typeface="+mj-lt"/>
            </a:endParaRPr>
          </a:p>
        </p:txBody>
      </p:sp>
      <p:sp>
        <p:nvSpPr>
          <p:cNvPr id="307" name="Google Shape;307;p44"/>
          <p:cNvSpPr txBox="1">
            <a:spLocks noGrp="1"/>
          </p:cNvSpPr>
          <p:nvPr>
            <p:ph idx="1"/>
          </p:nvPr>
        </p:nvSpPr>
        <p:spPr>
          <a:xfrm>
            <a:off x="457200" y="886259"/>
            <a:ext cx="7886700" cy="3263504"/>
          </a:xfrm>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buSzPts val="2400"/>
              <a:buNone/>
            </a:pPr>
            <a:r>
              <a:rPr lang="en" sz="2000" b="1" dirty="0"/>
              <a:t>Language</a:t>
            </a:r>
            <a:endParaRPr sz="2000" b="1" dirty="0"/>
          </a:p>
          <a:p>
            <a:pPr marL="844550" lvl="1" indent="-285750">
              <a:lnSpc>
                <a:spcPct val="100000"/>
              </a:lnSpc>
              <a:spcBef>
                <a:spcPts val="0"/>
              </a:spcBef>
              <a:buSzPct val="100000"/>
              <a:buFont typeface="Arial" panose="020B0604020202020204" pitchFamily="34" charset="0"/>
              <a:buChar char="•"/>
            </a:pPr>
            <a:r>
              <a:rPr lang="en" sz="2000" dirty="0"/>
              <a:t>Learn concrete words first (nouns)</a:t>
            </a:r>
            <a:endParaRPr sz="2000" dirty="0"/>
          </a:p>
          <a:p>
            <a:pPr marL="844550" lvl="1" indent="-285750">
              <a:lnSpc>
                <a:spcPct val="100000"/>
              </a:lnSpc>
              <a:spcBef>
                <a:spcPts val="0"/>
              </a:spcBef>
              <a:buSzPct val="100000"/>
              <a:buFont typeface="Arial" panose="020B0604020202020204" pitchFamily="34" charset="0"/>
              <a:buChar char="•"/>
            </a:pPr>
            <a:r>
              <a:rPr lang="en" sz="2000" dirty="0"/>
              <a:t>Understand and use shorter sentences</a:t>
            </a:r>
            <a:endParaRPr sz="2000" dirty="0"/>
          </a:p>
          <a:p>
            <a:pPr marL="76200" lvl="0" indent="0" algn="l" rtl="0">
              <a:lnSpc>
                <a:spcPct val="100000"/>
              </a:lnSpc>
              <a:spcBef>
                <a:spcPts val="0"/>
              </a:spcBef>
              <a:buSzPts val="2400"/>
              <a:buNone/>
            </a:pPr>
            <a:r>
              <a:rPr lang="en" sz="2000" b="1" dirty="0"/>
              <a:t>Speech</a:t>
            </a:r>
            <a:endParaRPr sz="2000" b="1" dirty="0"/>
          </a:p>
          <a:p>
            <a:pPr marL="914400" lvl="1" indent="-355600" algn="l" rtl="0">
              <a:lnSpc>
                <a:spcPct val="100000"/>
              </a:lnSpc>
              <a:spcBef>
                <a:spcPts val="0"/>
              </a:spcBef>
              <a:buSzPct val="100000"/>
              <a:buFont typeface="Arial" panose="020B0604020202020204" pitchFamily="34" charset="0"/>
              <a:buChar char="•"/>
            </a:pPr>
            <a:r>
              <a:rPr lang="en" sz="2000" dirty="0"/>
              <a:t>Difficulties related to not hearing sounds clearly</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Errors with high frequency/soft sounds (s, sh, f, t, or k)</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Volume/pitch modulation</a:t>
            </a:r>
            <a:endParaRPr sz="2000" dirty="0"/>
          </a:p>
          <a:p>
            <a:pPr marL="76200" lvl="0" indent="0" algn="l" rtl="0">
              <a:lnSpc>
                <a:spcPct val="100000"/>
              </a:lnSpc>
              <a:spcBef>
                <a:spcPts val="0"/>
              </a:spcBef>
              <a:buSzPts val="2400"/>
              <a:buNone/>
            </a:pPr>
            <a:r>
              <a:rPr lang="en" sz="2000" b="1" dirty="0"/>
              <a:t>Signs</a:t>
            </a:r>
            <a:endParaRPr sz="2000" b="1" dirty="0"/>
          </a:p>
          <a:p>
            <a:pPr marL="914400" lvl="1" indent="-355600" algn="l" rtl="0">
              <a:lnSpc>
                <a:spcPct val="100000"/>
              </a:lnSpc>
              <a:spcBef>
                <a:spcPts val="0"/>
              </a:spcBef>
              <a:buSzPct val="100000"/>
              <a:buFont typeface="Arial" panose="020B0604020202020204" pitchFamily="34" charset="0"/>
              <a:buChar char="•"/>
            </a:pPr>
            <a:r>
              <a:rPr lang="en" sz="2000" dirty="0"/>
              <a:t>Approximated at young age</a:t>
            </a:r>
            <a:endParaRPr sz="2000" dirty="0"/>
          </a:p>
          <a:p>
            <a:pPr marL="914400" lvl="1" indent="-355600" algn="l" rtl="0">
              <a:lnSpc>
                <a:spcPct val="100000"/>
              </a:lnSpc>
              <a:spcBef>
                <a:spcPts val="0"/>
              </a:spcBef>
              <a:buSzPct val="100000"/>
              <a:buFont typeface="Arial" panose="020B0604020202020204" pitchFamily="34" charset="0"/>
              <a:buChar char="•"/>
            </a:pPr>
            <a:r>
              <a:rPr lang="en" sz="2000" dirty="0"/>
              <a:t>Develops into fully formed language</a:t>
            </a:r>
            <a:endParaRPr sz="2000" dirty="0"/>
          </a:p>
        </p:txBody>
      </p:sp>
      <p:sp>
        <p:nvSpPr>
          <p:cNvPr id="309" name="Google Shape;309;p44"/>
          <p:cNvSpPr txBox="1"/>
          <p:nvPr/>
        </p:nvSpPr>
        <p:spPr>
          <a:xfrm>
            <a:off x="5476387" y="4071950"/>
            <a:ext cx="4073239"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2 Communication Options</a:t>
            </a:r>
            <a:endParaRPr sz="1200" dirty="0">
              <a:latin typeface="Calibri"/>
              <a:ea typeface="Calibri"/>
              <a:cs typeface="Calibri"/>
              <a:sym typeface="Calibri"/>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5"/>
          <p:cNvSpPr txBox="1">
            <a:spLocks noGrp="1"/>
          </p:cNvSpPr>
          <p:nvPr>
            <p:ph type="title"/>
          </p:nvPr>
        </p:nvSpPr>
        <p:spPr>
          <a:xfrm>
            <a:off x="457200" y="301339"/>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Cognitive Development</a:t>
            </a:r>
            <a:endParaRPr sz="3600" b="1" dirty="0"/>
          </a:p>
        </p:txBody>
      </p:sp>
      <p:sp>
        <p:nvSpPr>
          <p:cNvPr id="315" name="Google Shape;315;p45"/>
          <p:cNvSpPr txBox="1">
            <a:spLocks noGrp="1"/>
          </p:cNvSpPr>
          <p:nvPr>
            <p:ph idx="1"/>
          </p:nvPr>
        </p:nvSpPr>
        <p:spPr>
          <a:xfrm>
            <a:off x="521912" y="939998"/>
            <a:ext cx="788670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SzPct val="100000"/>
            </a:pPr>
            <a:r>
              <a:rPr lang="en" sz="2000" dirty="0"/>
              <a:t>Cognitive skills develop in context of other skills</a:t>
            </a:r>
            <a:endParaRPr sz="2000" dirty="0"/>
          </a:p>
          <a:p>
            <a:pPr marL="457200" lvl="0" indent="-381000" algn="l" rtl="0">
              <a:lnSpc>
                <a:spcPct val="100000"/>
              </a:lnSpc>
              <a:spcBef>
                <a:spcPts val="0"/>
              </a:spcBef>
              <a:spcAft>
                <a:spcPts val="0"/>
              </a:spcAft>
              <a:buSzPct val="100000"/>
            </a:pPr>
            <a:r>
              <a:rPr lang="en" sz="2000" dirty="0"/>
              <a:t>Influenced by experience/input</a:t>
            </a:r>
            <a:endParaRPr sz="2000" dirty="0"/>
          </a:p>
          <a:p>
            <a:pPr marL="457200" lvl="0" indent="-381000" algn="l" rtl="0">
              <a:lnSpc>
                <a:spcPct val="100000"/>
              </a:lnSpc>
              <a:spcBef>
                <a:spcPts val="0"/>
              </a:spcBef>
              <a:spcAft>
                <a:spcPts val="0"/>
              </a:spcAft>
              <a:buSzPct val="100000"/>
            </a:pPr>
            <a:r>
              <a:rPr lang="en" sz="2000" dirty="0"/>
              <a:t>Can be impacted by other domains</a:t>
            </a:r>
            <a:endParaRPr sz="2000"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Visual impairment</a:t>
            </a:r>
            <a:endParaRPr dirty="0"/>
          </a:p>
          <a:p>
            <a:pPr marL="914400" lvl="1" indent="-355600" algn="l" rtl="0">
              <a:lnSpc>
                <a:spcPct val="100000"/>
              </a:lnSpc>
              <a:spcBef>
                <a:spcPts val="0"/>
              </a:spcBef>
              <a:spcAft>
                <a:spcPts val="0"/>
              </a:spcAft>
              <a:buSzPct val="100000"/>
              <a:buFont typeface="Calibri" panose="020F0502020204030204" pitchFamily="34" charset="0"/>
              <a:buChar char="₋"/>
            </a:pPr>
            <a:r>
              <a:rPr lang="en" dirty="0"/>
              <a:t>Motor impairment</a:t>
            </a:r>
            <a:endParaRPr dirty="0"/>
          </a:p>
          <a:p>
            <a:pPr marL="457200" lvl="0" indent="-381000" algn="l" rtl="0">
              <a:lnSpc>
                <a:spcPct val="100000"/>
              </a:lnSpc>
              <a:spcBef>
                <a:spcPts val="0"/>
              </a:spcBef>
              <a:spcAft>
                <a:spcPts val="0"/>
              </a:spcAft>
              <a:buSzPct val="100000"/>
            </a:pPr>
            <a:r>
              <a:rPr lang="en" sz="2000" dirty="0"/>
              <a:t>Working memory impacted</a:t>
            </a:r>
            <a:endParaRPr sz="2000" dirty="0"/>
          </a:p>
          <a:p>
            <a:pPr marL="457200" lvl="0" indent="-381000" algn="l" rtl="0">
              <a:lnSpc>
                <a:spcPct val="100000"/>
              </a:lnSpc>
              <a:spcBef>
                <a:spcPts val="0"/>
              </a:spcBef>
              <a:spcAft>
                <a:spcPts val="0"/>
              </a:spcAft>
              <a:buSzPct val="100000"/>
            </a:pPr>
            <a:r>
              <a:rPr lang="en" sz="2000" dirty="0"/>
              <a:t>Fluency and speed of processing slower</a:t>
            </a:r>
            <a:endParaRPr sz="2000" dirty="0"/>
          </a:p>
          <a:p>
            <a:pPr marL="457200" lvl="0" indent="-381000" algn="l" rtl="0">
              <a:lnSpc>
                <a:spcPct val="100000"/>
              </a:lnSpc>
              <a:spcBef>
                <a:spcPts val="0"/>
              </a:spcBef>
              <a:spcAft>
                <a:spcPts val="0"/>
              </a:spcAft>
              <a:buSzPct val="100000"/>
            </a:pPr>
            <a:r>
              <a:rPr lang="en" sz="2000" dirty="0"/>
              <a:t>Executive function difficulties </a:t>
            </a:r>
            <a:endParaRPr sz="2000" dirty="0"/>
          </a:p>
        </p:txBody>
      </p:sp>
      <p:sp>
        <p:nvSpPr>
          <p:cNvPr id="317" name="Google Shape;317;p45"/>
          <p:cNvSpPr txBox="1"/>
          <p:nvPr/>
        </p:nvSpPr>
        <p:spPr>
          <a:xfrm>
            <a:off x="5549610" y="4051104"/>
            <a:ext cx="3946396"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3 Cognitive Development</a:t>
            </a:r>
            <a:endParaRPr sz="1200" dirty="0">
              <a:latin typeface="Calibri"/>
              <a:ea typeface="Calibri"/>
              <a:cs typeface="Calibri"/>
              <a:sym typeface="Calibri"/>
            </a:endParaRP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457200" y="176646"/>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Social Development</a:t>
            </a:r>
            <a:endParaRPr sz="3600" b="1" dirty="0"/>
          </a:p>
        </p:txBody>
      </p:sp>
      <p:sp>
        <p:nvSpPr>
          <p:cNvPr id="323" name="Google Shape;323;p46"/>
          <p:cNvSpPr txBox="1">
            <a:spLocks noGrp="1"/>
          </p:cNvSpPr>
          <p:nvPr>
            <p:ph idx="1"/>
          </p:nvPr>
        </p:nvSpPr>
        <p:spPr>
          <a:xfrm>
            <a:off x="457200" y="968326"/>
            <a:ext cx="4813372" cy="3474876"/>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Closely related to cognitive skills</a:t>
            </a:r>
            <a:endParaRPr sz="2000" dirty="0"/>
          </a:p>
          <a:p>
            <a:pPr marL="457200" lvl="0" indent="-381000" algn="l" rtl="0">
              <a:lnSpc>
                <a:spcPct val="100000"/>
              </a:lnSpc>
              <a:spcBef>
                <a:spcPts val="0"/>
              </a:spcBef>
              <a:buSzPct val="100000"/>
            </a:pPr>
            <a:r>
              <a:rPr lang="en" sz="2000" dirty="0"/>
              <a:t>Hearing impairment is risk factor for social difficulties</a:t>
            </a:r>
            <a:endParaRPr sz="2000" dirty="0"/>
          </a:p>
          <a:p>
            <a:pPr marL="457200" lvl="0" indent="-381000" algn="l" rtl="0">
              <a:lnSpc>
                <a:spcPct val="100000"/>
              </a:lnSpc>
              <a:spcBef>
                <a:spcPts val="0"/>
              </a:spcBef>
              <a:buSzPct val="100000"/>
            </a:pPr>
            <a:r>
              <a:rPr lang="en" sz="2000" dirty="0"/>
              <a:t>Many variables related to language development</a:t>
            </a:r>
            <a:endParaRPr sz="2000" dirty="0"/>
          </a:p>
          <a:p>
            <a:pPr marL="914400" lvl="1" indent="-355600" algn="l" rtl="0">
              <a:lnSpc>
                <a:spcPct val="100000"/>
              </a:lnSpc>
              <a:spcBef>
                <a:spcPts val="0"/>
              </a:spcBef>
              <a:buSzPct val="100000"/>
              <a:buFont typeface="Calibri" panose="020F0502020204030204" pitchFamily="34" charset="0"/>
              <a:buChar char="₋"/>
            </a:pPr>
            <a:r>
              <a:rPr lang="en" dirty="0"/>
              <a:t>Importance of early identification and intervention</a:t>
            </a:r>
            <a:endParaRPr dirty="0"/>
          </a:p>
          <a:p>
            <a:pPr marL="457200" lvl="0" indent="-381000" algn="l" rtl="0">
              <a:lnSpc>
                <a:spcPct val="100000"/>
              </a:lnSpc>
              <a:spcBef>
                <a:spcPts val="0"/>
              </a:spcBef>
              <a:buSzPct val="100000"/>
            </a:pPr>
            <a:r>
              <a:rPr lang="en" sz="2000" dirty="0"/>
              <a:t>Importance of social relationships</a:t>
            </a:r>
            <a:endParaRPr sz="2000" dirty="0"/>
          </a:p>
        </p:txBody>
      </p:sp>
      <p:sp>
        <p:nvSpPr>
          <p:cNvPr id="325" name="Google Shape;325;p46"/>
          <p:cNvSpPr txBox="1"/>
          <p:nvPr/>
        </p:nvSpPr>
        <p:spPr>
          <a:xfrm>
            <a:off x="5781459" y="4044175"/>
            <a:ext cx="3558886"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4 Social Development</a:t>
            </a:r>
            <a:endParaRPr sz="1200" dirty="0">
              <a:latin typeface="Calibri"/>
              <a:ea typeface="Calibri"/>
              <a:cs typeface="Calibri"/>
              <a:sym typeface="Calibri"/>
            </a:endParaRP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7"/>
          <p:cNvSpPr txBox="1">
            <a:spLocks noGrp="1"/>
          </p:cNvSpPr>
          <p:nvPr>
            <p:ph type="title"/>
          </p:nvPr>
        </p:nvSpPr>
        <p:spPr>
          <a:xfrm>
            <a:off x="285750" y="299008"/>
            <a:ext cx="8229600" cy="394097"/>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Disciplines Involved: Hearing</a:t>
            </a:r>
            <a:endParaRPr sz="3600" b="1" dirty="0"/>
          </a:p>
        </p:txBody>
      </p:sp>
      <p:sp>
        <p:nvSpPr>
          <p:cNvPr id="331" name="Google Shape;331;p47"/>
          <p:cNvSpPr txBox="1">
            <a:spLocks noGrp="1"/>
          </p:cNvSpPr>
          <p:nvPr>
            <p:ph idx="1"/>
          </p:nvPr>
        </p:nvSpPr>
        <p:spPr>
          <a:xfrm>
            <a:off x="628650" y="1369219"/>
            <a:ext cx="7886700" cy="2159794"/>
          </a:xfrm>
          <a:prstGeom prst="rect">
            <a:avLst/>
          </a:prstGeom>
        </p:spPr>
        <p:txBody>
          <a:bodyPr spcFirstLastPara="1" wrap="square" lIns="91425" tIns="91425" rIns="91425" bIns="91425" numCol="2" anchor="t" anchorCtr="0">
            <a:noAutofit/>
          </a:bodyPr>
          <a:lstStyle/>
          <a:p>
            <a:pPr marL="457200" lvl="0" indent="-381000" algn="l" rtl="0">
              <a:lnSpc>
                <a:spcPct val="150000"/>
              </a:lnSpc>
              <a:spcBef>
                <a:spcPts val="0"/>
              </a:spcBef>
              <a:buSzPct val="100000"/>
            </a:pPr>
            <a:r>
              <a:rPr lang="en" sz="2000" dirty="0"/>
              <a:t>Family</a:t>
            </a:r>
          </a:p>
          <a:p>
            <a:pPr marL="457200" lvl="0" indent="-381000" algn="l" rtl="0">
              <a:lnSpc>
                <a:spcPct val="150000"/>
              </a:lnSpc>
              <a:spcBef>
                <a:spcPts val="0"/>
              </a:spcBef>
              <a:buSzPct val="100000"/>
            </a:pPr>
            <a:r>
              <a:rPr lang="en" sz="2000" dirty="0"/>
              <a:t>Teacher of the Deaf</a:t>
            </a:r>
            <a:endParaRPr sz="2000" dirty="0"/>
          </a:p>
          <a:p>
            <a:pPr marL="457200" lvl="0" indent="-381000" algn="l" rtl="0">
              <a:lnSpc>
                <a:spcPct val="150000"/>
              </a:lnSpc>
              <a:spcBef>
                <a:spcPts val="0"/>
              </a:spcBef>
              <a:buSzPct val="100000"/>
            </a:pPr>
            <a:r>
              <a:rPr lang="en" sz="2000" dirty="0"/>
              <a:t>Special Education teacher</a:t>
            </a:r>
            <a:endParaRPr sz="2000" dirty="0"/>
          </a:p>
          <a:p>
            <a:pPr marL="457200" lvl="0" indent="-381000" algn="l" rtl="0">
              <a:lnSpc>
                <a:spcPct val="150000"/>
              </a:lnSpc>
              <a:spcBef>
                <a:spcPts val="0"/>
              </a:spcBef>
              <a:buSzPct val="100000"/>
            </a:pPr>
            <a:r>
              <a:rPr lang="en" sz="2000" dirty="0"/>
              <a:t>Speech Language Pathologist</a:t>
            </a:r>
            <a:endParaRPr sz="2000" dirty="0"/>
          </a:p>
          <a:p>
            <a:pPr marL="457200" lvl="0" indent="-381000" algn="l" rtl="0">
              <a:lnSpc>
                <a:spcPct val="150000"/>
              </a:lnSpc>
              <a:spcBef>
                <a:spcPts val="0"/>
              </a:spcBef>
              <a:buSzPct val="100000"/>
            </a:pPr>
            <a:r>
              <a:rPr lang="en" sz="2000" dirty="0"/>
              <a:t>General Education teacher</a:t>
            </a:r>
            <a:endParaRPr sz="2000" dirty="0"/>
          </a:p>
          <a:p>
            <a:pPr marL="457200" lvl="0" indent="-381000" algn="l" rtl="0">
              <a:lnSpc>
                <a:spcPct val="150000"/>
              </a:lnSpc>
              <a:spcBef>
                <a:spcPts val="0"/>
              </a:spcBef>
              <a:buSzPct val="100000"/>
            </a:pPr>
            <a:r>
              <a:rPr lang="en" sz="2000" dirty="0"/>
              <a:t>Sign Language Interpreters</a:t>
            </a:r>
            <a:endParaRPr sz="2000" dirty="0"/>
          </a:p>
          <a:p>
            <a:pPr marL="457200" lvl="0" indent="-381000" algn="l" rtl="0">
              <a:lnSpc>
                <a:spcPct val="150000"/>
              </a:lnSpc>
              <a:spcBef>
                <a:spcPts val="0"/>
              </a:spcBef>
              <a:buSzPct val="100000"/>
            </a:pPr>
            <a:r>
              <a:rPr lang="en" sz="2000" dirty="0"/>
              <a:t>Paraprofessionals</a:t>
            </a:r>
            <a:endParaRPr sz="2000" dirty="0"/>
          </a:p>
          <a:p>
            <a:pPr marL="457200" lvl="0" indent="-381000" algn="l" rtl="0">
              <a:lnSpc>
                <a:spcPct val="150000"/>
              </a:lnSpc>
              <a:spcBef>
                <a:spcPts val="0"/>
              </a:spcBef>
              <a:buSzPct val="100000"/>
            </a:pPr>
            <a:r>
              <a:rPr lang="en" sz="2000" dirty="0"/>
              <a:t>Audiologists</a:t>
            </a:r>
            <a:endParaRPr sz="2000" dirty="0"/>
          </a:p>
          <a:p>
            <a:pPr marL="457200" lvl="0" indent="-381000" algn="l" rtl="0">
              <a:lnSpc>
                <a:spcPct val="150000"/>
              </a:lnSpc>
              <a:spcBef>
                <a:spcPts val="0"/>
              </a:spcBef>
              <a:buSzPct val="100000"/>
            </a:pPr>
            <a:r>
              <a:rPr lang="en" sz="2000" dirty="0"/>
              <a:t>Other professionals as needed</a:t>
            </a:r>
            <a:endParaRPr sz="2000" dirty="0"/>
          </a:p>
        </p:txBody>
      </p:sp>
      <p:sp>
        <p:nvSpPr>
          <p:cNvPr id="333" name="Google Shape;333;p47"/>
          <p:cNvSpPr txBox="1"/>
          <p:nvPr/>
        </p:nvSpPr>
        <p:spPr>
          <a:xfrm>
            <a:off x="5719980" y="4057206"/>
            <a:ext cx="3822772" cy="47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Early Intervention Services for Hearing</a:t>
            </a:r>
            <a:endParaRPr b="1" dirty="0"/>
          </a:p>
        </p:txBody>
      </p:sp>
      <p:sp>
        <p:nvSpPr>
          <p:cNvPr id="339" name="Google Shape;339;p48"/>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IDEA Part C</a:t>
            </a:r>
            <a:endParaRPr sz="2000" dirty="0"/>
          </a:p>
          <a:p>
            <a:pPr marL="457200" lvl="0" indent="-381000" algn="l" rtl="0">
              <a:lnSpc>
                <a:spcPct val="100000"/>
              </a:lnSpc>
              <a:spcBef>
                <a:spcPts val="0"/>
              </a:spcBef>
              <a:buSzPct val="100000"/>
            </a:pPr>
            <a:r>
              <a:rPr lang="en" sz="2000" dirty="0"/>
              <a:t>Should start by 6 months</a:t>
            </a:r>
            <a:endParaRPr sz="2000" dirty="0"/>
          </a:p>
          <a:p>
            <a:pPr marL="457200" lvl="0" indent="-381000" algn="l" rtl="0">
              <a:lnSpc>
                <a:spcPct val="100000"/>
              </a:lnSpc>
              <a:spcBef>
                <a:spcPts val="0"/>
              </a:spcBef>
              <a:buSzPct val="100000"/>
            </a:pPr>
            <a:r>
              <a:rPr lang="en" sz="2000" dirty="0"/>
              <a:t>Automatic qualification in most states</a:t>
            </a:r>
            <a:endParaRPr sz="2000" dirty="0"/>
          </a:p>
          <a:p>
            <a:pPr marL="457200" lvl="0" indent="-381000" algn="l" rtl="0">
              <a:lnSpc>
                <a:spcPct val="100000"/>
              </a:lnSpc>
              <a:spcBef>
                <a:spcPts val="0"/>
              </a:spcBef>
              <a:buSzPct val="100000"/>
            </a:pPr>
            <a:r>
              <a:rPr lang="en" sz="2000" dirty="0"/>
              <a:t>Coaching model to train caregivers</a:t>
            </a:r>
            <a:endParaRPr sz="2000" dirty="0"/>
          </a:p>
          <a:p>
            <a:pPr marL="457200" lvl="0" indent="-381000" algn="l" rtl="0">
              <a:lnSpc>
                <a:spcPct val="100000"/>
              </a:lnSpc>
              <a:spcBef>
                <a:spcPts val="0"/>
              </a:spcBef>
              <a:buSzPct val="100000"/>
            </a:pPr>
            <a:r>
              <a:rPr lang="en" sz="2000" dirty="0"/>
              <a:t>Family-centered</a:t>
            </a:r>
            <a:endParaRPr sz="2000" dirty="0"/>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C87FA15-00E0-B5CF-2C38-3C7405940AC4}"/>
              </a:ext>
            </a:extLst>
          </p:cNvPr>
          <p:cNvSpPr>
            <a:spLocks noGrp="1"/>
          </p:cNvSpPr>
          <p:nvPr>
            <p:ph type="title"/>
          </p:nvPr>
        </p:nvSpPr>
        <p:spPr/>
        <p:txBody>
          <a:bodyPr>
            <a:noAutofit/>
          </a:bodyPr>
          <a:lstStyle/>
          <a:p>
            <a:r>
              <a:rPr lang="en-US" sz="3600" dirty="0"/>
              <a:t>Activity: Early Identification </a:t>
            </a:r>
            <a:br>
              <a:rPr lang="en-US" sz="3600" dirty="0"/>
            </a:br>
            <a:r>
              <a:rPr lang="en-US" sz="3600" dirty="0"/>
              <a:t>and Intervention</a:t>
            </a:r>
          </a:p>
        </p:txBody>
      </p:sp>
      <p:sp>
        <p:nvSpPr>
          <p:cNvPr id="4" name="Rectangle 1">
            <a:extLst>
              <a:ext uri="{FF2B5EF4-FFF2-40B4-BE49-F238E27FC236}">
                <a16:creationId xmlns:a16="http://schemas.microsoft.com/office/drawing/2014/main" id="{5327C35C-795F-AF2C-B1D3-5C24B9064598}"/>
              </a:ext>
            </a:extLst>
          </p:cNvPr>
          <p:cNvSpPr>
            <a:spLocks noGrp="1" noChangeArrowheads="1"/>
          </p:cNvSpPr>
          <p:nvPr>
            <p:ph idx="1"/>
          </p:nvPr>
        </p:nvSpPr>
        <p:spPr bwMode="auto">
          <a:xfrm>
            <a:off x="628650" y="2042246"/>
            <a:ext cx="7886700" cy="1917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rPr>
              <a:t>Present a brief fictional case (e.g., a 2-month-old infant with suspected hearing loss). </a:t>
            </a:r>
          </a:p>
          <a:p>
            <a:pPr defTabSz="914400" eaLnBrk="0" fontAlgn="base" hangingPunct="0">
              <a:spcBef>
                <a:spcPct val="0"/>
              </a:spcBef>
              <a:spcAft>
                <a:spcPct val="0"/>
              </a:spcAft>
            </a:pPr>
            <a:r>
              <a:rPr kumimoji="0" lang="en-US" altLang="en-US" sz="2000" b="0" i="0" u="none" strike="noStrike" cap="none" normalizeH="0" baseline="0" dirty="0">
                <a:ln>
                  <a:noFill/>
                </a:ln>
                <a:solidFill>
                  <a:schemeClr val="tx1"/>
                </a:solidFill>
                <a:effectLst/>
              </a:rPr>
              <a:t>Break into small groups: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Identify which assessments would be appropriate.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Outline the timeline using the </a:t>
            </a:r>
            <a:r>
              <a:rPr kumimoji="0" lang="en-US" altLang="en-US" b="1" i="0" u="none" strike="noStrike" cap="none" normalizeH="0" baseline="0" dirty="0">
                <a:ln>
                  <a:noFill/>
                </a:ln>
                <a:solidFill>
                  <a:schemeClr val="tx1"/>
                </a:solidFill>
                <a:effectLst/>
              </a:rPr>
              <a:t>1-3-6 Rule</a:t>
            </a:r>
            <a:r>
              <a:rPr kumimoji="0" lang="en-US" altLang="en-US" b="0" i="0" u="none" strike="noStrike" cap="none" normalizeH="0" baseline="0" dirty="0">
                <a:ln>
                  <a:noFill/>
                </a:ln>
                <a:solidFill>
                  <a:schemeClr val="tx1"/>
                </a:solidFill>
                <a:effectLst/>
              </a:rPr>
              <a:t>. </a:t>
            </a:r>
          </a:p>
          <a:p>
            <a:pPr lvl="1" defTabSz="914400" eaLnBrk="0" fontAlgn="base" hangingPunct="0">
              <a:spcBef>
                <a:spcPct val="0"/>
              </a:spcBef>
              <a:spcAft>
                <a:spcPct val="0"/>
              </a:spcAft>
            </a:pPr>
            <a:r>
              <a:rPr kumimoji="0" lang="en-US" altLang="en-US" b="0" i="0" u="none" strike="noStrike" cap="none" normalizeH="0" baseline="0" dirty="0">
                <a:ln>
                  <a:noFill/>
                </a:ln>
                <a:solidFill>
                  <a:schemeClr val="tx1"/>
                </a:solidFill>
                <a:effectLst/>
              </a:rPr>
              <a:t>Recommend early intervention strategies based on IDEA Part C.</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251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88F5B9-8F2B-403A-835F-943F987563BB}"/>
              </a:ext>
            </a:extLst>
          </p:cNvPr>
          <p:cNvSpPr>
            <a:spLocks noGrp="1"/>
          </p:cNvSpPr>
          <p:nvPr>
            <p:ph type="title"/>
          </p:nvPr>
        </p:nvSpPr>
        <p:spPr/>
        <p:txBody>
          <a:bodyPr>
            <a:noAutofit/>
          </a:bodyPr>
          <a:lstStyle/>
          <a:p>
            <a:r>
              <a:rPr lang="en-US" sz="3600" dirty="0">
                <a:solidFill>
                  <a:schemeClr val="tx1"/>
                </a:solidFill>
                <a:latin typeface="+mj-lt"/>
              </a:rPr>
              <a:t>Individuals with Disabilities Education Act (IDEA) II</a:t>
            </a:r>
          </a:p>
        </p:txBody>
      </p:sp>
      <p:sp>
        <p:nvSpPr>
          <p:cNvPr id="4" name="Content Placeholder 3">
            <a:extLst>
              <a:ext uri="{FF2B5EF4-FFF2-40B4-BE49-F238E27FC236}">
                <a16:creationId xmlns:a16="http://schemas.microsoft.com/office/drawing/2014/main" id="{38C1B978-5D04-4146-9307-42FFA84DDF51}"/>
              </a:ext>
            </a:extLst>
          </p:cNvPr>
          <p:cNvSpPr>
            <a:spLocks noGrp="1"/>
          </p:cNvSpPr>
          <p:nvPr>
            <p:ph idx="1"/>
          </p:nvPr>
        </p:nvSpPr>
        <p:spPr>
          <a:xfrm>
            <a:off x="457200" y="1369219"/>
            <a:ext cx="8229600" cy="3263504"/>
          </a:xfrm>
        </p:spPr>
        <p:txBody>
          <a:bodyPr>
            <a:normAutofit/>
          </a:bodyPr>
          <a:lstStyle/>
          <a:p>
            <a:pPr marL="0" indent="0">
              <a:lnSpc>
                <a:spcPct val="100000"/>
              </a:lnSpc>
              <a:spcBef>
                <a:spcPts val="0"/>
              </a:spcBef>
              <a:buNone/>
            </a:pPr>
            <a:r>
              <a:rPr lang="en-US" sz="2000" b="1" dirty="0"/>
              <a:t>Elements</a:t>
            </a:r>
          </a:p>
          <a:p>
            <a:pPr marL="0" indent="0">
              <a:lnSpc>
                <a:spcPct val="100000"/>
              </a:lnSpc>
              <a:spcBef>
                <a:spcPts val="0"/>
              </a:spcBef>
              <a:buNone/>
            </a:pPr>
            <a:endParaRPr lang="en-US" sz="2000" b="1" dirty="0"/>
          </a:p>
          <a:p>
            <a:pPr>
              <a:lnSpc>
                <a:spcPct val="100000"/>
              </a:lnSpc>
              <a:spcBef>
                <a:spcPts val="0"/>
              </a:spcBef>
            </a:pPr>
            <a:r>
              <a:rPr lang="en-US" sz="2000" dirty="0"/>
              <a:t>Individualized Education Program (IEP)</a:t>
            </a:r>
          </a:p>
          <a:p>
            <a:pPr>
              <a:lnSpc>
                <a:spcPct val="100000"/>
              </a:lnSpc>
              <a:spcBef>
                <a:spcPts val="0"/>
              </a:spcBef>
            </a:pPr>
            <a:r>
              <a:rPr lang="en-US" sz="2000" dirty="0"/>
              <a:t>Free Appropriate Public Education (FAPE)</a:t>
            </a:r>
          </a:p>
          <a:p>
            <a:pPr>
              <a:lnSpc>
                <a:spcPct val="100000"/>
              </a:lnSpc>
              <a:spcBef>
                <a:spcPts val="0"/>
              </a:spcBef>
            </a:pPr>
            <a:r>
              <a:rPr lang="en-US" sz="2000" dirty="0"/>
              <a:t>Least Restrictive Environment (LRE)</a:t>
            </a:r>
          </a:p>
          <a:p>
            <a:pPr>
              <a:lnSpc>
                <a:spcPct val="100000"/>
              </a:lnSpc>
              <a:spcBef>
                <a:spcPts val="0"/>
              </a:spcBef>
            </a:pPr>
            <a:r>
              <a:rPr lang="en-US" sz="2000" dirty="0"/>
              <a:t>Parent and Teacher Participation</a:t>
            </a:r>
          </a:p>
          <a:p>
            <a:pPr>
              <a:lnSpc>
                <a:spcPct val="100000"/>
              </a:lnSpc>
              <a:spcBef>
                <a:spcPts val="0"/>
              </a:spcBef>
            </a:pPr>
            <a:r>
              <a:rPr lang="en-US" sz="2000" dirty="0"/>
              <a:t>Procedural Safeguards</a:t>
            </a:r>
          </a:p>
          <a:p>
            <a:pPr marL="0" indent="0">
              <a:lnSpc>
                <a:spcPct val="100000"/>
              </a:lnSpc>
              <a:buNone/>
            </a:pPr>
            <a:endParaRPr lang="en-US" dirty="0"/>
          </a:p>
        </p:txBody>
      </p:sp>
      <p:sp>
        <p:nvSpPr>
          <p:cNvPr id="5" name="Google Shape;72;p15">
            <a:extLst>
              <a:ext uri="{FF2B5EF4-FFF2-40B4-BE49-F238E27FC236}">
                <a16:creationId xmlns:a16="http://schemas.microsoft.com/office/drawing/2014/main" id="{61206C90-1CE9-404A-872F-AA04AA7CB545}"/>
              </a:ext>
            </a:extLst>
          </p:cNvPr>
          <p:cNvSpPr txBox="1"/>
          <p:nvPr/>
        </p:nvSpPr>
        <p:spPr>
          <a:xfrm>
            <a:off x="5443404" y="3993523"/>
            <a:ext cx="4406747" cy="639200"/>
          </a:xfrm>
          <a:prstGeom prst="rect">
            <a:avLst/>
          </a:prstGeom>
          <a:noFill/>
          <a:ln>
            <a:noFill/>
          </a:ln>
        </p:spPr>
        <p:txBody>
          <a:bodyPr spcFirstLastPara="1" wrap="square" lIns="121900" tIns="121900" rIns="121900" bIns="121900" anchor="t" anchorCtr="0">
            <a:noAutofit/>
          </a:bodyPr>
          <a:lstStyle/>
          <a:p>
            <a:r>
              <a:rPr lang="en" sz="1200" dirty="0">
                <a:latin typeface="Calibri"/>
                <a:ea typeface="Calibri"/>
                <a:cs typeface="Calibri"/>
                <a:sym typeface="Calibri"/>
              </a:rPr>
              <a:t>Individuals with Disabilities Education Act (</a:t>
            </a:r>
            <a:r>
              <a:rPr lang="en" sz="1200" dirty="0">
                <a:latin typeface="Calibri"/>
                <a:ea typeface="Calibri"/>
                <a:cs typeface="Calibri"/>
                <a:sym typeface="Calibri"/>
                <a:hlinkClick r:id="rId3"/>
              </a:rPr>
              <a:t>IDEA</a:t>
            </a:r>
            <a:r>
              <a:rPr lang="en" sz="1200" dirty="0">
                <a:latin typeface="Calibri"/>
                <a:ea typeface="Calibri"/>
                <a:cs typeface="Calibri"/>
                <a:sym typeface="Calibri"/>
              </a:rPr>
              <a:t>);</a:t>
            </a:r>
            <a:endParaRPr sz="1200" dirty="0">
              <a:latin typeface="Calibri"/>
              <a:ea typeface="Calibri"/>
              <a:cs typeface="Calibri"/>
              <a:sym typeface="Calibri"/>
            </a:endParaRPr>
          </a:p>
          <a:p>
            <a:r>
              <a:rPr lang="en" sz="1200" dirty="0">
                <a:latin typeface="Calibri"/>
                <a:ea typeface="Calibri"/>
                <a:cs typeface="Calibri"/>
                <a:sym typeface="Calibri"/>
              </a:rPr>
              <a:t>(Lenihan, et al., 2020). Chapter 10 Educational Settings</a:t>
            </a:r>
            <a:endParaRPr sz="1200" dirty="0">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1703398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Family Empowerment: Hearing</a:t>
            </a:r>
            <a:endParaRPr sz="3600" b="1" dirty="0"/>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Supports families to overcome challenges</a:t>
            </a:r>
            <a:endParaRPr sz="2000" dirty="0"/>
          </a:p>
          <a:p>
            <a:pPr marL="457200" lvl="0" indent="-381000" algn="l" rtl="0">
              <a:lnSpc>
                <a:spcPct val="100000"/>
              </a:lnSpc>
              <a:spcBef>
                <a:spcPts val="0"/>
              </a:spcBef>
              <a:buSzPct val="100000"/>
            </a:pPr>
            <a:r>
              <a:rPr lang="en" sz="2000" dirty="0"/>
              <a:t>Enables families to access resources</a:t>
            </a:r>
            <a:endParaRPr sz="2000" dirty="0"/>
          </a:p>
          <a:p>
            <a:pPr marL="457200" lvl="0" indent="-381000" algn="l" rtl="0">
              <a:lnSpc>
                <a:spcPct val="100000"/>
              </a:lnSpc>
              <a:spcBef>
                <a:spcPts val="0"/>
              </a:spcBef>
              <a:buSzPct val="100000"/>
            </a:pPr>
            <a:r>
              <a:rPr lang="en" sz="2000" dirty="0"/>
              <a:t>Improves overall quality of life</a:t>
            </a:r>
            <a:endParaRPr sz="2000"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Resources for Families: Hearing</a:t>
            </a:r>
            <a:endParaRPr sz="3600" b="1" dirty="0"/>
          </a:p>
        </p:txBody>
      </p:sp>
      <p:sp>
        <p:nvSpPr>
          <p:cNvPr id="360" name="Google Shape;360;p51"/>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Screening and assessment resources</a:t>
            </a:r>
            <a:endParaRPr sz="2000" dirty="0"/>
          </a:p>
          <a:p>
            <a:pPr marL="457200" lvl="0" indent="-381000" algn="l" rtl="0">
              <a:lnSpc>
                <a:spcPct val="100000"/>
              </a:lnSpc>
              <a:spcBef>
                <a:spcPts val="0"/>
              </a:spcBef>
              <a:buSzPct val="100000"/>
            </a:pPr>
            <a:r>
              <a:rPr lang="en" sz="2000" dirty="0"/>
              <a:t>Information about hearing impairment</a:t>
            </a:r>
            <a:endParaRPr sz="2000" dirty="0"/>
          </a:p>
          <a:p>
            <a:pPr marL="457200" lvl="0" indent="-381000" algn="l" rtl="0">
              <a:lnSpc>
                <a:spcPct val="100000"/>
              </a:lnSpc>
              <a:spcBef>
                <a:spcPts val="0"/>
              </a:spcBef>
              <a:buSzPct val="100000"/>
            </a:pPr>
            <a:r>
              <a:rPr lang="en" sz="2000" dirty="0"/>
              <a:t>Resources regarding communication options</a:t>
            </a:r>
            <a:endParaRPr sz="2000" dirty="0"/>
          </a:p>
          <a:p>
            <a:pPr marL="457200" lvl="0" indent="-381000" algn="l" rtl="0">
              <a:lnSpc>
                <a:spcPct val="100000"/>
              </a:lnSpc>
              <a:spcBef>
                <a:spcPts val="0"/>
              </a:spcBef>
              <a:buSzPct val="100000"/>
            </a:pPr>
            <a:r>
              <a:rPr lang="en" sz="2000" dirty="0"/>
              <a:t>Local and state resources</a:t>
            </a:r>
            <a:endParaRPr sz="2000" dirty="0"/>
          </a:p>
          <a:p>
            <a:pPr marL="457200" lvl="0" indent="-381000" algn="l" rtl="0">
              <a:lnSpc>
                <a:spcPct val="100000"/>
              </a:lnSpc>
              <a:spcBef>
                <a:spcPts val="0"/>
              </a:spcBef>
              <a:buSzPct val="100000"/>
            </a:pPr>
            <a:r>
              <a:rPr lang="en" sz="2000" dirty="0"/>
              <a:t>Federal programs</a:t>
            </a:r>
            <a:endParaRPr sz="2000" dirty="0"/>
          </a:p>
          <a:p>
            <a:pPr marL="457200" lvl="0" indent="-381000" algn="l" rtl="0">
              <a:lnSpc>
                <a:spcPct val="100000"/>
              </a:lnSpc>
              <a:spcBef>
                <a:spcPts val="0"/>
              </a:spcBef>
              <a:buSzPct val="100000"/>
            </a:pPr>
            <a:r>
              <a:rPr lang="en" sz="2000" dirty="0"/>
              <a:t>Educational resources</a:t>
            </a:r>
            <a:endParaRPr sz="2000" dirty="0"/>
          </a:p>
          <a:p>
            <a:pPr marL="457200" lvl="0" indent="-381000" algn="l" rtl="0">
              <a:lnSpc>
                <a:spcPct val="100000"/>
              </a:lnSpc>
              <a:spcBef>
                <a:spcPts val="0"/>
              </a:spcBef>
              <a:buSzPct val="100000"/>
            </a:pPr>
            <a:r>
              <a:rPr lang="en" sz="2000" dirty="0"/>
              <a:t>Professional organizations</a:t>
            </a:r>
            <a:endParaRPr sz="2000"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54C326-141E-4C69-9B3D-FFABF3CCFD61}"/>
              </a:ext>
            </a:extLst>
          </p:cNvPr>
          <p:cNvSpPr>
            <a:spLocks noGrp="1"/>
          </p:cNvSpPr>
          <p:nvPr>
            <p:ph type="title"/>
          </p:nvPr>
        </p:nvSpPr>
        <p:spPr>
          <a:xfrm>
            <a:off x="623888" y="1282305"/>
            <a:ext cx="7886700" cy="889396"/>
          </a:xfrm>
        </p:spPr>
        <p:txBody>
          <a:bodyPr>
            <a:normAutofit/>
          </a:bodyPr>
          <a:lstStyle/>
          <a:p>
            <a:pPr algn="ctr"/>
            <a:r>
              <a:rPr lang="en-US" sz="3600" dirty="0">
                <a:latin typeface="+mj-lt"/>
              </a:rPr>
              <a:t>Vision Impairment</a:t>
            </a:r>
          </a:p>
        </p:txBody>
      </p:sp>
      <p:pic>
        <p:nvPicPr>
          <p:cNvPr id="6" name="Graphic 5" descr="Drawing of an eye with one diagonal line through it">
            <a:extLst>
              <a:ext uri="{FF2B5EF4-FFF2-40B4-BE49-F238E27FC236}">
                <a16:creationId xmlns:a16="http://schemas.microsoft.com/office/drawing/2014/main" id="{DA2CBA09-D72E-4FBC-85A3-DFA4A99B3024}"/>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64364" y="2171701"/>
            <a:ext cx="1805748" cy="1805748"/>
          </a:xfrm>
          <a:prstGeom prst="rect">
            <a:avLst/>
          </a:prstGeom>
        </p:spPr>
      </p:pic>
    </p:spTree>
    <p:custDataLst>
      <p:tags r:id="rId1"/>
    </p:custDataLst>
    <p:extLst>
      <p:ext uri="{BB962C8B-B14F-4D97-AF65-F5344CB8AC3E}">
        <p14:creationId xmlns:p14="http://schemas.microsoft.com/office/powerpoint/2010/main" val="1297948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Introduction to Visual Impairment</a:t>
            </a:r>
            <a:endParaRPr sz="3600" b="1" dirty="0"/>
          </a:p>
        </p:txBody>
      </p:sp>
      <p:sp>
        <p:nvSpPr>
          <p:cNvPr id="373" name="Google Shape;373;p53"/>
          <p:cNvSpPr txBox="1">
            <a:spLocks noGrp="1"/>
          </p:cNvSpPr>
          <p:nvPr>
            <p:ph idx="1"/>
          </p:nvPr>
        </p:nvSpPr>
        <p:spPr>
          <a:xfrm>
            <a:off x="739861" y="1096071"/>
            <a:ext cx="788670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buFont typeface="Arial" panose="020B0604020202020204" pitchFamily="34" charset="0"/>
              <a:buChar char="•"/>
            </a:pPr>
            <a:r>
              <a:rPr lang="en-US" sz="2000" dirty="0"/>
              <a:t>Eye anatomy &amp; physiology </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Types of visual impairment</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Visual tests</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Assistive technology</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Effects on development</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Services</a:t>
            </a:r>
            <a:endParaRPr sz="2000" dirty="0"/>
          </a:p>
          <a:p>
            <a:pPr marL="457200" lvl="0" indent="-381000" algn="l" rtl="0">
              <a:lnSpc>
                <a:spcPct val="100000"/>
              </a:lnSpc>
              <a:spcBef>
                <a:spcPts val="0"/>
              </a:spcBef>
              <a:buSzPct val="100000"/>
              <a:buFont typeface="Arial" panose="020B0604020202020204" pitchFamily="34" charset="0"/>
              <a:buChar char="•"/>
            </a:pPr>
            <a:r>
              <a:rPr lang="en" sz="2000" dirty="0"/>
              <a:t>Resources for families</a:t>
            </a:r>
            <a:endParaRPr sz="2000" b="1" dirty="0">
              <a:highlight>
                <a:srgbClr val="FFFF00"/>
              </a:highlight>
            </a:endParaRPr>
          </a:p>
          <a:p>
            <a:pPr marL="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86F0C-2B7B-4A27-B3A9-36F80CC6987F}"/>
              </a:ext>
            </a:extLst>
          </p:cNvPr>
          <p:cNvSpPr>
            <a:spLocks noGrp="1"/>
          </p:cNvSpPr>
          <p:nvPr>
            <p:ph type="title"/>
          </p:nvPr>
        </p:nvSpPr>
        <p:spPr>
          <a:xfrm>
            <a:off x="457200" y="342899"/>
            <a:ext cx="8229600" cy="394097"/>
          </a:xfrm>
        </p:spPr>
        <p:txBody>
          <a:bodyPr/>
          <a:lstStyle/>
          <a:p>
            <a:r>
              <a:rPr lang="en-US" sz="3600" dirty="0"/>
              <a:t>Outer Eye</a:t>
            </a:r>
          </a:p>
        </p:txBody>
      </p:sp>
      <p:sp>
        <p:nvSpPr>
          <p:cNvPr id="2" name="Content Placeholder 1">
            <a:extLst>
              <a:ext uri="{FF2B5EF4-FFF2-40B4-BE49-F238E27FC236}">
                <a16:creationId xmlns:a16="http://schemas.microsoft.com/office/drawing/2014/main" id="{C7869B90-E2B8-4324-A8E6-F8A5FF60ACC1}"/>
              </a:ext>
            </a:extLst>
          </p:cNvPr>
          <p:cNvSpPr>
            <a:spLocks noGrp="1"/>
          </p:cNvSpPr>
          <p:nvPr>
            <p:ph idx="1"/>
          </p:nvPr>
        </p:nvSpPr>
        <p:spPr/>
        <p:txBody>
          <a:bodyPr/>
          <a:lstStyle/>
          <a:p>
            <a:pPr>
              <a:lnSpc>
                <a:spcPct val="100000"/>
              </a:lnSpc>
              <a:spcBef>
                <a:spcPts val="0"/>
              </a:spcBef>
            </a:pPr>
            <a:r>
              <a:rPr lang="en-US" sz="2000" dirty="0"/>
              <a:t>Conjunctiva</a:t>
            </a:r>
          </a:p>
          <a:p>
            <a:pPr>
              <a:lnSpc>
                <a:spcPct val="100000"/>
              </a:lnSpc>
              <a:spcBef>
                <a:spcPts val="0"/>
              </a:spcBef>
            </a:pPr>
            <a:r>
              <a:rPr lang="en-US" sz="2000" dirty="0"/>
              <a:t>Eyelid</a:t>
            </a:r>
          </a:p>
          <a:p>
            <a:pPr>
              <a:lnSpc>
                <a:spcPct val="100000"/>
              </a:lnSpc>
              <a:spcBef>
                <a:spcPts val="0"/>
              </a:spcBef>
            </a:pPr>
            <a:r>
              <a:rPr lang="en-US" sz="2000" dirty="0"/>
              <a:t>Tear gland</a:t>
            </a:r>
          </a:p>
          <a:p>
            <a:pPr>
              <a:lnSpc>
                <a:spcPct val="100000"/>
              </a:lnSpc>
              <a:spcBef>
                <a:spcPts val="0"/>
              </a:spcBef>
            </a:pPr>
            <a:r>
              <a:rPr lang="en-US" sz="2000" dirty="0"/>
              <a:t>Tear gland ducts</a:t>
            </a:r>
          </a:p>
          <a:p>
            <a:pPr>
              <a:lnSpc>
                <a:spcPct val="100000"/>
              </a:lnSpc>
              <a:spcBef>
                <a:spcPts val="0"/>
              </a:spcBef>
            </a:pPr>
            <a:r>
              <a:rPr lang="en-US" sz="2000" dirty="0"/>
              <a:t>Tear ducts</a:t>
            </a:r>
          </a:p>
        </p:txBody>
      </p:sp>
      <p:pic>
        <p:nvPicPr>
          <p:cNvPr id="4" name="Google Shape;389;p55" descr="A drawing of an eye, eyelid, and eyebrow.">
            <a:extLst>
              <a:ext uri="{FF2B5EF4-FFF2-40B4-BE49-F238E27FC236}">
                <a16:creationId xmlns:a16="http://schemas.microsoft.com/office/drawing/2014/main" id="{503C3AA0-2214-4B21-941D-D15855DBD472}"/>
              </a:ext>
            </a:extLst>
          </p:cNvPr>
          <p:cNvPicPr preferRelativeResize="0"/>
          <p:nvPr/>
        </p:nvPicPr>
        <p:blipFill rotWithShape="1">
          <a:blip r:embed="rId3">
            <a:alphaModFix/>
          </a:blip>
          <a:srcRect r="1671" b="47140"/>
          <a:stretch/>
        </p:blipFill>
        <p:spPr>
          <a:xfrm>
            <a:off x="3801495" y="1363806"/>
            <a:ext cx="3813095" cy="2595880"/>
          </a:xfrm>
          <a:prstGeom prst="rect">
            <a:avLst/>
          </a:prstGeom>
          <a:noFill/>
          <a:ln>
            <a:noFill/>
          </a:ln>
        </p:spPr>
      </p:pic>
      <p:sp>
        <p:nvSpPr>
          <p:cNvPr id="5" name="TextBox 4">
            <a:extLst>
              <a:ext uri="{FF2B5EF4-FFF2-40B4-BE49-F238E27FC236}">
                <a16:creationId xmlns:a16="http://schemas.microsoft.com/office/drawing/2014/main" id="{C718C2A2-3C06-4CEA-A8B3-E3C262FE0E5F}"/>
              </a:ext>
            </a:extLst>
          </p:cNvPr>
          <p:cNvSpPr txBox="1"/>
          <p:nvPr/>
        </p:nvSpPr>
        <p:spPr>
          <a:xfrm>
            <a:off x="6280626" y="4081001"/>
            <a:ext cx="3679722" cy="461665"/>
          </a:xfrm>
          <a:prstGeom prst="rect">
            <a:avLst/>
          </a:prstGeom>
          <a:noFill/>
        </p:spPr>
        <p:txBody>
          <a:bodyPr wrap="square" rtlCol="0">
            <a:spAutoFit/>
          </a:bodyPr>
          <a:lstStyle/>
          <a:p>
            <a:r>
              <a:rPr lang="en-US" sz="1200" dirty="0">
                <a:latin typeface="Calibri"/>
                <a:ea typeface="Calibri"/>
                <a:cs typeface="Calibri"/>
                <a:sym typeface="Calibri"/>
              </a:rPr>
              <a:t>Batshaw, et al., 2019. Chapter 7 The Senses </a:t>
            </a:r>
          </a:p>
          <a:p>
            <a:endParaRPr lang="en-US" sz="1200" dirty="0"/>
          </a:p>
        </p:txBody>
      </p:sp>
    </p:spTree>
    <p:custDataLst>
      <p:tags r:id="rId1"/>
    </p:custDataLst>
    <p:extLst>
      <p:ext uri="{BB962C8B-B14F-4D97-AF65-F5344CB8AC3E}">
        <p14:creationId xmlns:p14="http://schemas.microsoft.com/office/powerpoint/2010/main" val="6710184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B86F0C-2B7B-4A27-B3A9-36F80CC6987F}"/>
              </a:ext>
            </a:extLst>
          </p:cNvPr>
          <p:cNvSpPr>
            <a:spLocks noGrp="1"/>
          </p:cNvSpPr>
          <p:nvPr>
            <p:ph type="title"/>
          </p:nvPr>
        </p:nvSpPr>
        <p:spPr>
          <a:xfrm>
            <a:off x="295491" y="313728"/>
            <a:ext cx="8229600" cy="394097"/>
          </a:xfrm>
        </p:spPr>
        <p:txBody>
          <a:bodyPr/>
          <a:lstStyle/>
          <a:p>
            <a:r>
              <a:rPr lang="en-US" sz="3600" dirty="0"/>
              <a:t>Eyeball</a:t>
            </a:r>
          </a:p>
        </p:txBody>
      </p:sp>
      <p:sp>
        <p:nvSpPr>
          <p:cNvPr id="2" name="Content Placeholder 1">
            <a:extLst>
              <a:ext uri="{FF2B5EF4-FFF2-40B4-BE49-F238E27FC236}">
                <a16:creationId xmlns:a16="http://schemas.microsoft.com/office/drawing/2014/main" id="{C7869B90-E2B8-4324-A8E6-F8A5FF60ACC1}"/>
              </a:ext>
            </a:extLst>
          </p:cNvPr>
          <p:cNvSpPr>
            <a:spLocks noGrp="1"/>
          </p:cNvSpPr>
          <p:nvPr>
            <p:ph idx="1"/>
          </p:nvPr>
        </p:nvSpPr>
        <p:spPr>
          <a:xfrm>
            <a:off x="628650" y="1369219"/>
            <a:ext cx="7979569" cy="3263504"/>
          </a:xfrm>
        </p:spPr>
        <p:txBody>
          <a:bodyPr/>
          <a:lstStyle/>
          <a:p>
            <a:pPr>
              <a:lnSpc>
                <a:spcPct val="100000"/>
              </a:lnSpc>
              <a:spcBef>
                <a:spcPts val="0"/>
              </a:spcBef>
            </a:pPr>
            <a:r>
              <a:rPr lang="en-US" sz="2000" dirty="0"/>
              <a:t>Set in an orbit (socket)</a:t>
            </a:r>
          </a:p>
          <a:p>
            <a:pPr>
              <a:lnSpc>
                <a:spcPct val="100000"/>
              </a:lnSpc>
              <a:spcBef>
                <a:spcPts val="0"/>
              </a:spcBef>
            </a:pPr>
            <a:r>
              <a:rPr lang="en-US" sz="2000" dirty="0"/>
              <a:t>Surrounded by soft, fatty tissue to protect the eye and enables it to turn easily</a:t>
            </a:r>
          </a:p>
        </p:txBody>
      </p:sp>
    </p:spTree>
    <p:custDataLst>
      <p:tags r:id="rId1"/>
    </p:custDataLst>
    <p:extLst>
      <p:ext uri="{BB962C8B-B14F-4D97-AF65-F5344CB8AC3E}">
        <p14:creationId xmlns:p14="http://schemas.microsoft.com/office/powerpoint/2010/main" val="14987801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b="1" dirty="0"/>
              <a:t>How the Eye Works	</a:t>
            </a:r>
            <a:r>
              <a:rPr lang="en" dirty="0"/>
              <a:t>														</a:t>
            </a:r>
            <a:endParaRPr dirty="0"/>
          </a:p>
        </p:txBody>
      </p:sp>
      <p:sp>
        <p:nvSpPr>
          <p:cNvPr id="408" name="Google Shape;408;p57"/>
          <p:cNvSpPr txBox="1">
            <a:spLocks noGrp="1"/>
          </p:cNvSpPr>
          <p:nvPr>
            <p:ph idx="1"/>
          </p:nvPr>
        </p:nvSpPr>
        <p:spPr>
          <a:xfrm>
            <a:off x="471473" y="935469"/>
            <a:ext cx="5806786" cy="3263504"/>
          </a:xfrm>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Cornea bends light to help the eye focus</a:t>
            </a:r>
            <a:endParaRPr sz="2000" dirty="0"/>
          </a:p>
          <a:p>
            <a:pPr marL="457200" lvl="0" indent="-381000" algn="l" rtl="0">
              <a:lnSpc>
                <a:spcPct val="150000"/>
              </a:lnSpc>
              <a:spcBef>
                <a:spcPts val="0"/>
              </a:spcBef>
              <a:buSzPct val="100000"/>
            </a:pPr>
            <a:r>
              <a:rPr lang="en" sz="2000" dirty="0"/>
              <a:t>Light passes through the lens to focus correctly on the retina</a:t>
            </a:r>
            <a:endParaRPr sz="2000" dirty="0"/>
          </a:p>
          <a:p>
            <a:pPr marL="457200" lvl="0" indent="-381000" algn="l" rtl="0">
              <a:lnSpc>
                <a:spcPct val="150000"/>
              </a:lnSpc>
              <a:spcBef>
                <a:spcPts val="0"/>
              </a:spcBef>
              <a:buSzPct val="100000"/>
            </a:pPr>
            <a:r>
              <a:rPr lang="en" sz="2000" dirty="0"/>
              <a:t>Light hits the retina</a:t>
            </a:r>
            <a:endParaRPr sz="2000" dirty="0"/>
          </a:p>
          <a:p>
            <a:pPr marL="457200" lvl="0" indent="-381000" algn="l" rtl="0">
              <a:lnSpc>
                <a:spcPct val="150000"/>
              </a:lnSpc>
              <a:spcBef>
                <a:spcPts val="0"/>
              </a:spcBef>
              <a:buSzPct val="100000"/>
            </a:pPr>
            <a:r>
              <a:rPr lang="en" sz="2000" dirty="0"/>
              <a:t>Special cells turn the light into electrical signals</a:t>
            </a:r>
            <a:endParaRPr sz="2000" dirty="0"/>
          </a:p>
          <a:p>
            <a:pPr marL="457200" lvl="0" indent="-381000" algn="l" rtl="0">
              <a:lnSpc>
                <a:spcPct val="150000"/>
              </a:lnSpc>
              <a:spcBef>
                <a:spcPts val="0"/>
              </a:spcBef>
              <a:buSzPct val="100000"/>
            </a:pPr>
            <a:r>
              <a:rPr lang="en" sz="2000" dirty="0"/>
              <a:t>Electrical signals travel from the retina to the brain</a:t>
            </a:r>
            <a:endParaRPr sz="2000" dirty="0"/>
          </a:p>
        </p:txBody>
      </p:sp>
      <p:pic>
        <p:nvPicPr>
          <p:cNvPr id="3" name="Picture 2" descr="Cross-sectional view of an eyball.">
            <a:extLst>
              <a:ext uri="{FF2B5EF4-FFF2-40B4-BE49-F238E27FC236}">
                <a16:creationId xmlns:a16="http://schemas.microsoft.com/office/drawing/2014/main" id="{4E78998F-2CF5-46B6-A966-83255F3C70E5}"/>
              </a:ext>
            </a:extLst>
          </p:cNvPr>
          <p:cNvPicPr>
            <a:picLocks noChangeAspect="1"/>
          </p:cNvPicPr>
          <p:nvPr/>
        </p:nvPicPr>
        <p:blipFill>
          <a:blip r:embed="rId4"/>
          <a:stretch>
            <a:fillRect/>
          </a:stretch>
        </p:blipFill>
        <p:spPr>
          <a:xfrm>
            <a:off x="6071105" y="1222575"/>
            <a:ext cx="2724448" cy="2390742"/>
          </a:xfrm>
          <a:prstGeom prst="rect">
            <a:avLst/>
          </a:prstGeom>
        </p:spPr>
      </p:pic>
      <p:sp>
        <p:nvSpPr>
          <p:cNvPr id="2" name="TextBox 1">
            <a:extLst>
              <a:ext uri="{FF2B5EF4-FFF2-40B4-BE49-F238E27FC236}">
                <a16:creationId xmlns:a16="http://schemas.microsoft.com/office/drawing/2014/main" id="{09BD19B5-3A41-4EC6-9124-E0A92DE9C785}"/>
              </a:ext>
            </a:extLst>
          </p:cNvPr>
          <p:cNvSpPr txBox="1"/>
          <p:nvPr/>
        </p:nvSpPr>
        <p:spPr>
          <a:xfrm>
            <a:off x="6071105" y="4098895"/>
            <a:ext cx="3886200" cy="276999"/>
          </a:xfrm>
          <a:prstGeom prst="rect">
            <a:avLst/>
          </a:prstGeom>
          <a:noFill/>
        </p:spPr>
        <p:txBody>
          <a:bodyPr wrap="square" rtlCol="0">
            <a:spAutoFit/>
          </a:bodyPr>
          <a:lstStyle/>
          <a:p>
            <a:r>
              <a:rPr lang="en-US" sz="1200" dirty="0">
                <a:latin typeface="+mn-lt"/>
                <a:hlinkClick r:id="rId5"/>
              </a:rPr>
              <a:t>NIH National Eye Institute, How the eyes work</a:t>
            </a:r>
            <a:endParaRPr lang="en-US" sz="1200" dirty="0">
              <a:latin typeface="+mn-lt"/>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Optic nerve and visual processing</a:t>
            </a:r>
            <a:endParaRPr sz="3600" b="1" dirty="0"/>
          </a:p>
        </p:txBody>
      </p:sp>
      <p:sp>
        <p:nvSpPr>
          <p:cNvPr id="424" name="Google Shape;424;p5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Optic nerve transports signals to the brain</a:t>
            </a:r>
            <a:endParaRPr sz="2000" dirty="0"/>
          </a:p>
          <a:p>
            <a:pPr marL="457200" lvl="0" indent="-381000" algn="l" rtl="0">
              <a:lnSpc>
                <a:spcPct val="100000"/>
              </a:lnSpc>
              <a:spcBef>
                <a:spcPts val="0"/>
              </a:spcBef>
              <a:buSzPct val="100000"/>
            </a:pPr>
            <a:r>
              <a:rPr lang="en" sz="2000" dirty="0"/>
              <a:t>Signal is processed by visual cortex</a:t>
            </a:r>
            <a:endParaRPr sz="2000" dirty="0"/>
          </a:p>
          <a:p>
            <a:pPr marL="457200" lvl="0" indent="-381000" algn="l" rtl="0">
              <a:lnSpc>
                <a:spcPct val="100000"/>
              </a:lnSpc>
              <a:spcBef>
                <a:spcPts val="0"/>
              </a:spcBef>
              <a:buSzPct val="100000"/>
            </a:pPr>
            <a:r>
              <a:rPr lang="en" sz="2000" dirty="0"/>
              <a:t>Lens forms an inverted image of an object and projects it onto the retina</a:t>
            </a:r>
            <a:endParaRPr sz="2000" dirty="0"/>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0476FB-7642-43E8-9F9F-4D09DC48F261}"/>
              </a:ext>
            </a:extLst>
          </p:cNvPr>
          <p:cNvSpPr>
            <a:spLocks noGrp="1"/>
          </p:cNvSpPr>
          <p:nvPr>
            <p:ph type="title"/>
          </p:nvPr>
        </p:nvSpPr>
        <p:spPr/>
        <p:txBody>
          <a:bodyPr/>
          <a:lstStyle/>
          <a:p>
            <a:r>
              <a:rPr lang="en-US" sz="3600" dirty="0"/>
              <a:t>Types of vision impairment</a:t>
            </a:r>
          </a:p>
        </p:txBody>
      </p:sp>
      <p:sp>
        <p:nvSpPr>
          <p:cNvPr id="2" name="Content Placeholder 1">
            <a:extLst>
              <a:ext uri="{FF2B5EF4-FFF2-40B4-BE49-F238E27FC236}">
                <a16:creationId xmlns:a16="http://schemas.microsoft.com/office/drawing/2014/main" id="{A241F7CB-6E8C-45C0-AB68-D6FEE03E9F3F}"/>
              </a:ext>
            </a:extLst>
          </p:cNvPr>
          <p:cNvSpPr>
            <a:spLocks noGrp="1"/>
          </p:cNvSpPr>
          <p:nvPr>
            <p:ph idx="1"/>
          </p:nvPr>
        </p:nvSpPr>
        <p:spPr>
          <a:xfrm>
            <a:off x="578427" y="957695"/>
            <a:ext cx="7886700" cy="3661173"/>
          </a:xfrm>
        </p:spPr>
        <p:txBody>
          <a:bodyPr numCol="2">
            <a:normAutofit/>
          </a:bodyPr>
          <a:lstStyle/>
          <a:p>
            <a:pPr marL="0" indent="0">
              <a:lnSpc>
                <a:spcPct val="110000"/>
              </a:lnSpc>
              <a:spcBef>
                <a:spcPts val="0"/>
              </a:spcBef>
              <a:buNone/>
            </a:pPr>
            <a:r>
              <a:rPr lang="en-US" sz="2000" b="1" dirty="0"/>
              <a:t>Nearsighted (Myopia)</a:t>
            </a:r>
          </a:p>
          <a:p>
            <a:pPr>
              <a:lnSpc>
                <a:spcPct val="110000"/>
              </a:lnSpc>
              <a:spcBef>
                <a:spcPts val="0"/>
              </a:spcBef>
              <a:spcAft>
                <a:spcPts val="1200"/>
              </a:spcAft>
            </a:pPr>
            <a:r>
              <a:rPr lang="en-US" sz="2000" dirty="0"/>
              <a:t>Trouble seeing objects that are far away</a:t>
            </a:r>
          </a:p>
          <a:p>
            <a:pPr marL="0" indent="0">
              <a:lnSpc>
                <a:spcPct val="110000"/>
              </a:lnSpc>
              <a:spcBef>
                <a:spcPts val="0"/>
              </a:spcBef>
              <a:buNone/>
            </a:pPr>
            <a:r>
              <a:rPr lang="en-US" sz="2000" b="1" dirty="0"/>
              <a:t>Farsighted (Hyperopia)</a:t>
            </a:r>
          </a:p>
          <a:p>
            <a:pPr>
              <a:lnSpc>
                <a:spcPct val="110000"/>
              </a:lnSpc>
              <a:spcBef>
                <a:spcPts val="0"/>
              </a:spcBef>
              <a:spcAft>
                <a:spcPts val="1200"/>
              </a:spcAft>
            </a:pPr>
            <a:r>
              <a:rPr lang="en-US" sz="2000" dirty="0"/>
              <a:t>Trouble seeing objects that are close</a:t>
            </a:r>
          </a:p>
          <a:p>
            <a:pPr marL="0" indent="0">
              <a:lnSpc>
                <a:spcPct val="110000"/>
              </a:lnSpc>
              <a:spcBef>
                <a:spcPts val="0"/>
              </a:spcBef>
              <a:buNone/>
            </a:pPr>
            <a:r>
              <a:rPr lang="en-US" sz="2000" b="1" dirty="0"/>
              <a:t>Irregular vision (Astigmatism)</a:t>
            </a:r>
          </a:p>
          <a:p>
            <a:pPr>
              <a:lnSpc>
                <a:spcPct val="110000"/>
              </a:lnSpc>
              <a:spcBef>
                <a:spcPts val="0"/>
              </a:spcBef>
              <a:spcAft>
                <a:spcPts val="1200"/>
              </a:spcAft>
            </a:pPr>
            <a:r>
              <a:rPr lang="en-US" sz="2000" dirty="0"/>
              <a:t>Abnormal eye shape makes vision blurry or distorted</a:t>
            </a:r>
          </a:p>
          <a:p>
            <a:pPr marL="0" indent="0">
              <a:lnSpc>
                <a:spcPct val="110000"/>
              </a:lnSpc>
              <a:spcBef>
                <a:spcPts val="0"/>
              </a:spcBef>
              <a:buNone/>
            </a:pPr>
            <a:r>
              <a:rPr lang="en-US" sz="2000" b="1" dirty="0"/>
              <a:t>Lazy eye (Amblyopia)</a:t>
            </a:r>
          </a:p>
          <a:p>
            <a:pPr>
              <a:lnSpc>
                <a:spcPct val="110000"/>
              </a:lnSpc>
              <a:spcBef>
                <a:spcPts val="0"/>
              </a:spcBef>
            </a:pPr>
            <a:r>
              <a:rPr lang="en-US" sz="2000" dirty="0"/>
              <a:t>One eye is weaker than the other</a:t>
            </a:r>
          </a:p>
          <a:p>
            <a:pPr>
              <a:lnSpc>
                <a:spcPct val="110000"/>
              </a:lnSpc>
              <a:spcBef>
                <a:spcPts val="0"/>
              </a:spcBef>
            </a:pPr>
            <a:endParaRPr lang="en-US" sz="2000" dirty="0"/>
          </a:p>
          <a:p>
            <a:pPr marL="0" indent="0">
              <a:lnSpc>
                <a:spcPct val="110000"/>
              </a:lnSpc>
              <a:spcBef>
                <a:spcPts val="0"/>
              </a:spcBef>
              <a:buNone/>
            </a:pPr>
            <a:endParaRPr lang="en-US" sz="2000" dirty="0"/>
          </a:p>
          <a:p>
            <a:pPr marL="0" indent="0">
              <a:lnSpc>
                <a:spcPct val="110000"/>
              </a:lnSpc>
              <a:spcBef>
                <a:spcPts val="0"/>
              </a:spcBef>
              <a:buNone/>
            </a:pPr>
            <a:r>
              <a:rPr lang="en-US" sz="2000" b="1" dirty="0"/>
              <a:t>Wandering eye (Strabismus)</a:t>
            </a:r>
          </a:p>
          <a:p>
            <a:pPr>
              <a:lnSpc>
                <a:spcPct val="110000"/>
              </a:lnSpc>
              <a:spcBef>
                <a:spcPts val="0"/>
              </a:spcBef>
            </a:pPr>
            <a:r>
              <a:rPr lang="en-US" sz="2000" dirty="0"/>
              <a:t>Eyes don’t line up or are crossed</a:t>
            </a:r>
          </a:p>
          <a:p>
            <a:pPr>
              <a:lnSpc>
                <a:spcPct val="110000"/>
              </a:lnSpc>
              <a:spcBef>
                <a:spcPts val="0"/>
              </a:spcBef>
            </a:pPr>
            <a:endParaRPr lang="en-US" sz="2000" dirty="0"/>
          </a:p>
        </p:txBody>
      </p:sp>
    </p:spTree>
    <p:custDataLst>
      <p:tags r:id="rId1"/>
    </p:custDataLst>
    <p:extLst>
      <p:ext uri="{BB962C8B-B14F-4D97-AF65-F5344CB8AC3E}">
        <p14:creationId xmlns:p14="http://schemas.microsoft.com/office/powerpoint/2010/main" val="832117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Type of Vision Impairment: Amblyopia</a:t>
            </a:r>
            <a:endParaRPr b="1" dirty="0"/>
          </a:p>
        </p:txBody>
      </p:sp>
      <p:sp>
        <p:nvSpPr>
          <p:cNvPr id="474" name="Google Shape;474;p64"/>
          <p:cNvSpPr txBox="1">
            <a:spLocks noGrp="1"/>
          </p:cNvSpPr>
          <p:nvPr>
            <p:ph idx="1"/>
          </p:nvPr>
        </p:nvSpPr>
        <p:spPr>
          <a:xfrm>
            <a:off x="628649" y="1369219"/>
            <a:ext cx="8379619"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Clr>
                <a:srgbClr val="404040"/>
              </a:buClr>
              <a:buSzPct val="100000"/>
            </a:pPr>
            <a:r>
              <a:rPr lang="en" sz="2000" dirty="0">
                <a:highlight>
                  <a:srgbClr val="FFFFFF"/>
                </a:highlight>
              </a:rPr>
              <a:t>Sometimes called “lazy eye”</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chemeClr val="lt1"/>
                </a:highlight>
              </a:rPr>
              <a:t>Decrease in vision occurs when one or both eyes send a blurry image to the brain</a:t>
            </a:r>
            <a:endParaRPr sz="2000" dirty="0">
              <a:highlight>
                <a:schemeClr val="lt1"/>
              </a:highlight>
            </a:endParaRPr>
          </a:p>
          <a:p>
            <a:pPr marL="457200" lvl="0" indent="-381000" algn="l" rtl="0">
              <a:lnSpc>
                <a:spcPct val="100000"/>
              </a:lnSpc>
              <a:spcBef>
                <a:spcPts val="0"/>
              </a:spcBef>
              <a:buClr>
                <a:srgbClr val="333333"/>
              </a:buClr>
              <a:buSzPct val="100000"/>
            </a:pPr>
            <a:r>
              <a:rPr lang="en" sz="2000" dirty="0">
                <a:highlight>
                  <a:schemeClr val="lt1"/>
                </a:highlight>
              </a:rPr>
              <a:t>Brain learns to see only blurry with that eye</a:t>
            </a:r>
            <a:endParaRPr sz="2000" dirty="0">
              <a:highlight>
                <a:srgbClr val="FFFFFF"/>
              </a:highlight>
            </a:endParaRPr>
          </a:p>
          <a:p>
            <a:pPr marL="457200" indent="-381000">
              <a:lnSpc>
                <a:spcPct val="100000"/>
              </a:lnSpc>
              <a:spcBef>
                <a:spcPts val="0"/>
              </a:spcBef>
              <a:buClr>
                <a:srgbClr val="404040"/>
              </a:buClr>
              <a:buSzPct val="100000"/>
            </a:pPr>
            <a:r>
              <a:rPr lang="en-US" sz="2000" dirty="0">
                <a:highlight>
                  <a:schemeClr val="lt1"/>
                </a:highlight>
              </a:rPr>
              <a:t>Can happen even with no structural problems of the eye</a:t>
            </a:r>
          </a:p>
          <a:p>
            <a:pPr marL="457200" lvl="0" indent="-381000" algn="l" rtl="0">
              <a:lnSpc>
                <a:spcPct val="100000"/>
              </a:lnSpc>
              <a:spcBef>
                <a:spcPts val="0"/>
              </a:spcBef>
              <a:buClr>
                <a:srgbClr val="404040"/>
              </a:buClr>
              <a:buSzPct val="100000"/>
            </a:pPr>
            <a:r>
              <a:rPr lang="en-US" sz="2000" dirty="0">
                <a:highlight>
                  <a:srgbClr val="FFFFFF"/>
                </a:highlight>
              </a:rPr>
              <a:t>Found in about 2% of 6- to 72-month-old children</a:t>
            </a:r>
          </a:p>
          <a:p>
            <a:pPr marL="457200" lvl="0" indent="0" algn="l" rtl="0">
              <a:lnSpc>
                <a:spcPct val="100000"/>
              </a:lnSpc>
              <a:spcBef>
                <a:spcPts val="1600"/>
              </a:spcBef>
              <a:spcAft>
                <a:spcPts val="1600"/>
              </a:spcAft>
              <a:buNone/>
            </a:pPr>
            <a:endParaRPr sz="2000" dirty="0">
              <a:solidFill>
                <a:srgbClr val="404040"/>
              </a:solidFill>
              <a:highlight>
                <a:srgbClr val="FFFFFF"/>
              </a:highlight>
            </a:endParaRPr>
          </a:p>
        </p:txBody>
      </p:sp>
      <p:sp>
        <p:nvSpPr>
          <p:cNvPr id="2" name="TextBox 1">
            <a:extLst>
              <a:ext uri="{FF2B5EF4-FFF2-40B4-BE49-F238E27FC236}">
                <a16:creationId xmlns:a16="http://schemas.microsoft.com/office/drawing/2014/main" id="{864D08C3-3BFC-4364-90FE-E59EEFF0B39B}"/>
              </a:ext>
            </a:extLst>
          </p:cNvPr>
          <p:cNvSpPr txBox="1"/>
          <p:nvPr/>
        </p:nvSpPr>
        <p:spPr>
          <a:xfrm>
            <a:off x="1353740" y="3836194"/>
            <a:ext cx="5475685" cy="369332"/>
          </a:xfrm>
          <a:prstGeom prst="rect">
            <a:avLst/>
          </a:prstGeom>
          <a:solidFill>
            <a:schemeClr val="accent1">
              <a:lumMod val="20000"/>
              <a:lumOff val="80000"/>
            </a:schemeClr>
          </a:solidFill>
        </p:spPr>
        <p:txBody>
          <a:bodyPr wrap="square" rtlCol="0">
            <a:spAutoFit/>
          </a:bodyPr>
          <a:lstStyle/>
          <a:p>
            <a:r>
              <a:rPr lang="en-US" sz="1800" dirty="0">
                <a:latin typeface="+mn-lt"/>
              </a:rPr>
              <a:t>Most common cause of vision impairment in children</a:t>
            </a:r>
            <a:endParaRPr lang="en-US" dirty="0"/>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457200" y="736996"/>
            <a:ext cx="8229600" cy="3940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IDEA Part C: Early Intervention Services</a:t>
            </a:r>
            <a:endParaRPr b="1" dirty="0">
              <a:latin typeface="+mj-lt"/>
            </a:endParaRPr>
          </a:p>
        </p:txBody>
      </p:sp>
      <p:sp>
        <p:nvSpPr>
          <p:cNvPr id="81" name="Google Shape;81;p16"/>
          <p:cNvSpPr txBox="1">
            <a:spLocks noGrp="1"/>
          </p:cNvSpPr>
          <p:nvPr>
            <p:ph idx="1"/>
          </p:nvPr>
        </p:nvSpPr>
        <p:spPr>
          <a:xfrm>
            <a:off x="457200" y="1309255"/>
            <a:ext cx="8229600" cy="3263504"/>
          </a:xfrm>
          <a:prstGeom prst="rect">
            <a:avLst/>
          </a:prstGeom>
        </p:spPr>
        <p:txBody>
          <a:bodyPr spcFirstLastPara="1" wrap="square" lIns="91425" tIns="91425" rIns="91425" bIns="91425" anchor="t" anchorCtr="0">
            <a:noAutofit/>
          </a:bodyPr>
          <a:lstStyle/>
          <a:p>
            <a:pPr marL="419100" indent="-342900">
              <a:lnSpc>
                <a:spcPct val="100000"/>
              </a:lnSpc>
              <a:spcBef>
                <a:spcPts val="0"/>
              </a:spcBef>
              <a:buClr>
                <a:srgbClr val="212529"/>
              </a:buClr>
              <a:buSzPts val="2400"/>
            </a:pPr>
            <a:r>
              <a:rPr lang="en" sz="2000" dirty="0"/>
              <a:t>Services are voluntary for parents of eligible children ages 0 - 3</a:t>
            </a:r>
            <a:endParaRPr sz="2000" dirty="0"/>
          </a:p>
          <a:p>
            <a:pPr marL="419100" indent="-342900">
              <a:lnSpc>
                <a:spcPct val="100000"/>
              </a:lnSpc>
              <a:spcBef>
                <a:spcPts val="0"/>
              </a:spcBef>
              <a:buClr>
                <a:srgbClr val="212529"/>
              </a:buClr>
              <a:buSzPts val="2400"/>
            </a:pPr>
            <a:r>
              <a:rPr lang="en" sz="2000" dirty="0"/>
              <a:t>Eligibility for early intervention services is determined by individual states</a:t>
            </a:r>
            <a:endParaRPr sz="2000" dirty="0"/>
          </a:p>
          <a:p>
            <a:pPr marL="419100" indent="-342900">
              <a:lnSpc>
                <a:spcPct val="100000"/>
              </a:lnSpc>
              <a:spcBef>
                <a:spcPts val="0"/>
              </a:spcBef>
              <a:buClr>
                <a:srgbClr val="212529"/>
              </a:buClr>
              <a:buSzPts val="2400"/>
            </a:pPr>
            <a:r>
              <a:rPr lang="en" sz="2000" dirty="0"/>
              <a:t>Services are provided in the “natural environment,” </a:t>
            </a:r>
            <a:endParaRPr sz="2000" dirty="0"/>
          </a:p>
          <a:p>
            <a:pPr marL="901700" lvl="1" indent="-342900" algn="l" rtl="0">
              <a:lnSpc>
                <a:spcPct val="100000"/>
              </a:lnSpc>
              <a:spcBef>
                <a:spcPts val="0"/>
              </a:spcBef>
              <a:buClr>
                <a:srgbClr val="212529"/>
              </a:buClr>
              <a:buSzPts val="2000"/>
              <a:buFont typeface="Calibri" panose="020F0502020204030204" pitchFamily="34" charset="0"/>
              <a:buChar char="₋"/>
            </a:pPr>
            <a:r>
              <a:rPr lang="en" dirty="0"/>
              <a:t>Environment in which child would be (home, daycare) with or without a disability</a:t>
            </a:r>
            <a:endParaRPr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6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3600" b="1" dirty="0"/>
              <a:t>Type of Vision Impairment: Strabismus  </a:t>
            </a:r>
            <a:r>
              <a:rPr lang="en" sz="3600" b="1" dirty="0">
                <a:solidFill>
                  <a:srgbClr val="333333"/>
                </a:solidFill>
                <a:highlight>
                  <a:srgbClr val="FFFFFF"/>
                </a:highlight>
              </a:rPr>
              <a:t>   </a:t>
            </a:r>
            <a:endParaRPr sz="3600" b="1" dirty="0"/>
          </a:p>
        </p:txBody>
      </p:sp>
      <p:sp>
        <p:nvSpPr>
          <p:cNvPr id="481" name="Google Shape;481;p65"/>
          <p:cNvSpPr txBox="1">
            <a:spLocks noGrp="1"/>
          </p:cNvSpPr>
          <p:nvPr>
            <p:ph idx="1"/>
          </p:nvPr>
        </p:nvSpPr>
        <p:spPr>
          <a:xfrm>
            <a:off x="457200" y="1162178"/>
            <a:ext cx="7886700" cy="3263504"/>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Clr>
                <a:srgbClr val="333333"/>
              </a:buClr>
              <a:buSzPct val="100000"/>
            </a:pPr>
            <a:r>
              <a:rPr lang="en" sz="2000" dirty="0">
                <a:highlight>
                  <a:srgbClr val="FFFFFF"/>
                </a:highlight>
              </a:rPr>
              <a:t>Sometimes called “wandering eye”</a:t>
            </a:r>
            <a:endParaRPr sz="2000" dirty="0">
              <a:highlight>
                <a:srgbClr val="FFFFFF"/>
              </a:highlight>
            </a:endParaRPr>
          </a:p>
          <a:p>
            <a:pPr marL="457200" indent="-381000">
              <a:lnSpc>
                <a:spcPct val="100000"/>
              </a:lnSpc>
              <a:spcBef>
                <a:spcPts val="0"/>
              </a:spcBef>
              <a:buClr>
                <a:srgbClr val="333333"/>
              </a:buClr>
              <a:buSzPct val="100000"/>
            </a:pPr>
            <a:r>
              <a:rPr lang="en-US" sz="2000" dirty="0">
                <a:highlight>
                  <a:schemeClr val="lt1"/>
                </a:highlight>
              </a:rPr>
              <a:t>Caused by abnormality of neuromuscular control of eye movement or poor eye muscle strength (less common)</a:t>
            </a:r>
            <a:endParaRPr lang="en-US"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Eyes don’t line up or are crossed</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The eyes (one or both) may turn inward, outward, up, or down</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More than one condition may be present</a:t>
            </a:r>
            <a:endParaRPr sz="2000" dirty="0">
              <a:highlight>
                <a:srgbClr val="FFFFFF"/>
              </a:highlight>
            </a:endParaRPr>
          </a:p>
        </p:txBody>
      </p:sp>
      <p:sp>
        <p:nvSpPr>
          <p:cNvPr id="2" name="TextBox 1">
            <a:extLst>
              <a:ext uri="{FF2B5EF4-FFF2-40B4-BE49-F238E27FC236}">
                <a16:creationId xmlns:a16="http://schemas.microsoft.com/office/drawing/2014/main" id="{D3962E20-FA41-4118-BE67-AEA5447589E8}"/>
              </a:ext>
            </a:extLst>
          </p:cNvPr>
          <p:cNvSpPr txBox="1"/>
          <p:nvPr/>
        </p:nvSpPr>
        <p:spPr>
          <a:xfrm>
            <a:off x="385763" y="3786187"/>
            <a:ext cx="8536781" cy="369332"/>
          </a:xfrm>
          <a:prstGeom prst="rect">
            <a:avLst/>
          </a:prstGeom>
          <a:solidFill>
            <a:schemeClr val="accent1">
              <a:lumMod val="20000"/>
              <a:lumOff val="80000"/>
            </a:schemeClr>
          </a:solidFill>
        </p:spPr>
        <p:txBody>
          <a:bodyPr wrap="square" rtlCol="0">
            <a:spAutoFit/>
          </a:bodyPr>
          <a:lstStyle/>
          <a:p>
            <a:r>
              <a:rPr lang="en-US" sz="1800" dirty="0">
                <a:latin typeface="+mn-lt"/>
              </a:rPr>
              <a:t>One of the most common, intermittent eye problems in infants younger than 6 months</a:t>
            </a: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t>Less C</a:t>
            </a:r>
            <a:r>
              <a:rPr lang="en-US" sz="3600" dirty="0"/>
              <a:t>o</a:t>
            </a:r>
            <a:r>
              <a:rPr lang="en" sz="3600" dirty="0"/>
              <a:t>mmon </a:t>
            </a:r>
            <a:r>
              <a:rPr lang="en" sz="3600" b="1" dirty="0"/>
              <a:t>Visual Impairments </a:t>
            </a:r>
            <a:endParaRPr sz="3600" b="1" dirty="0"/>
          </a:p>
        </p:txBody>
      </p:sp>
      <p:sp>
        <p:nvSpPr>
          <p:cNvPr id="488" name="Google Shape;488;p66"/>
          <p:cNvSpPr txBox="1">
            <a:spLocks noGrp="1"/>
          </p:cNvSpPr>
          <p:nvPr>
            <p:ph idx="1"/>
          </p:nvPr>
        </p:nvSpPr>
        <p:spPr>
          <a:xfrm>
            <a:off x="628650" y="1064687"/>
            <a:ext cx="7886700" cy="3263504"/>
          </a:xfrm>
          <a:prstGeom prst="rect">
            <a:avLst/>
          </a:prstGeom>
        </p:spPr>
        <p:txBody>
          <a:bodyPr spcFirstLastPara="1" wrap="square" lIns="91425" tIns="91425" rIns="91425" bIns="91425" anchor="t" anchorCtr="0">
            <a:noAutofit/>
          </a:bodyPr>
          <a:lstStyle/>
          <a:p>
            <a:pPr marL="361950" indent="-285750">
              <a:lnSpc>
                <a:spcPct val="100000"/>
              </a:lnSpc>
              <a:spcBef>
                <a:spcPts val="0"/>
              </a:spcBef>
              <a:buSzPct val="100000"/>
            </a:pPr>
            <a:r>
              <a:rPr lang="en" sz="2000" b="1" dirty="0"/>
              <a:t>Congenital Cataracts: </a:t>
            </a:r>
            <a:r>
              <a:rPr lang="en" sz="2000" dirty="0"/>
              <a:t>Lens of the eye is cloudy</a:t>
            </a:r>
            <a:endParaRPr sz="2000" dirty="0"/>
          </a:p>
          <a:p>
            <a:pPr marL="361950" indent="-285750">
              <a:lnSpc>
                <a:spcPct val="100000"/>
              </a:lnSpc>
              <a:spcBef>
                <a:spcPts val="0"/>
              </a:spcBef>
              <a:buSzPct val="100000"/>
            </a:pPr>
            <a:r>
              <a:rPr lang="en" sz="2000" b="1" dirty="0"/>
              <a:t>Retinopathy of Prematurity</a:t>
            </a:r>
            <a:r>
              <a:rPr lang="en" sz="2000" dirty="0"/>
              <a:t>: Retina hasn’t developed sufficiently before birth</a:t>
            </a:r>
            <a:endParaRPr sz="2000" dirty="0"/>
          </a:p>
          <a:p>
            <a:pPr marL="361950" indent="-285750">
              <a:lnSpc>
                <a:spcPct val="100000"/>
              </a:lnSpc>
              <a:spcBef>
                <a:spcPts val="0"/>
              </a:spcBef>
              <a:buSzPct val="100000"/>
            </a:pPr>
            <a:r>
              <a:rPr lang="en" sz="2000" b="1" dirty="0"/>
              <a:t>Retinitis Pigmentosa: </a:t>
            </a:r>
            <a:r>
              <a:rPr lang="en" sz="2000" dirty="0"/>
              <a:t>Rare inherited disease that destroys the retina</a:t>
            </a:r>
          </a:p>
          <a:p>
            <a:pPr marL="361950" indent="-285750">
              <a:lnSpc>
                <a:spcPct val="100000"/>
              </a:lnSpc>
              <a:spcBef>
                <a:spcPts val="0"/>
              </a:spcBef>
              <a:buSzPct val="100000"/>
            </a:pPr>
            <a:r>
              <a:rPr lang="en-US" sz="2000" b="1" dirty="0"/>
              <a:t>Coloboma: </a:t>
            </a:r>
            <a:r>
              <a:rPr lang="en-US" sz="2000" dirty="0"/>
              <a:t>A portion of the structure of the eye is missing</a:t>
            </a:r>
          </a:p>
          <a:p>
            <a:pPr marL="361950" indent="-285750">
              <a:lnSpc>
                <a:spcPct val="100000"/>
              </a:lnSpc>
              <a:spcBef>
                <a:spcPts val="0"/>
              </a:spcBef>
              <a:buSzPct val="100000"/>
            </a:pPr>
            <a:r>
              <a:rPr lang="en-US" sz="2000" b="1" dirty="0"/>
              <a:t>Optic Nerve Hypoplasia: </a:t>
            </a:r>
            <a:r>
              <a:rPr lang="en-US" sz="2000" dirty="0"/>
              <a:t>Underdeveloped fibers in the optic nerve affect depth perception, sensitivity to light, and acuity of vision</a:t>
            </a:r>
          </a:p>
          <a:p>
            <a:pPr marL="361950" indent="-285750">
              <a:lnSpc>
                <a:spcPct val="100000"/>
              </a:lnSpc>
              <a:spcBef>
                <a:spcPts val="0"/>
              </a:spcBef>
              <a:buSzPct val="100000"/>
            </a:pPr>
            <a:r>
              <a:rPr lang="en-US" sz="2000" b="1" dirty="0"/>
              <a:t>Cortical Visual Impairment (CVI): </a:t>
            </a:r>
            <a:r>
              <a:rPr lang="en-US" sz="2000" dirty="0"/>
              <a:t>Damage to the part of the brain related to vision, not to the eyes themselves</a:t>
            </a:r>
          </a:p>
          <a:p>
            <a:pPr marL="76200" lvl="0" indent="0" algn="l" rtl="0">
              <a:lnSpc>
                <a:spcPct val="100000"/>
              </a:lnSpc>
              <a:spcBef>
                <a:spcPts val="0"/>
              </a:spcBef>
              <a:spcAft>
                <a:spcPts val="600"/>
              </a:spcAft>
              <a:buSzPts val="2400"/>
              <a:buNone/>
            </a:pPr>
            <a:endParaRPr sz="1200" dirty="0"/>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9"/>
          <p:cNvSpPr txBox="1">
            <a:spLocks noGrp="1"/>
          </p:cNvSpPr>
          <p:nvPr>
            <p:ph type="title"/>
          </p:nvPr>
        </p:nvSpPr>
        <p:spPr>
          <a:xfrm>
            <a:off x="350044" y="163675"/>
            <a:ext cx="8165306" cy="994172"/>
          </a:xfrm>
          <a:prstGeom prst="rect">
            <a:avLst/>
          </a:prstGeom>
        </p:spPr>
        <p:txBody>
          <a:bodyPr spcFirstLastPara="1" wrap="square" lIns="91425" tIns="91425" rIns="91425" bIns="91425" anchor="t" anchorCtr="0">
            <a:noAutofit/>
          </a:bodyPr>
          <a:lstStyle/>
          <a:p>
            <a:pPr marL="0" lvl="0" indent="0" algn="l" rtl="0">
              <a:lnSpc>
                <a:spcPct val="133333"/>
              </a:lnSpc>
              <a:spcBef>
                <a:spcPts val="0"/>
              </a:spcBef>
              <a:spcAft>
                <a:spcPts val="0"/>
              </a:spcAft>
              <a:buNone/>
            </a:pPr>
            <a:r>
              <a:rPr lang="en" b="1" dirty="0">
                <a:solidFill>
                  <a:srgbClr val="000000"/>
                </a:solidFill>
                <a:highlight>
                  <a:srgbClr val="FFFFFF"/>
                </a:highlight>
              </a:rPr>
              <a:t>Vision Screening for Infants and Toddlers</a:t>
            </a:r>
            <a:endParaRPr b="1" dirty="0">
              <a:solidFill>
                <a:srgbClr val="000000"/>
              </a:solidFill>
              <a:highlight>
                <a:srgbClr val="FFFFFF"/>
              </a:highlight>
            </a:endParaRPr>
          </a:p>
        </p:txBody>
      </p:sp>
      <p:sp>
        <p:nvSpPr>
          <p:cNvPr id="509" name="Google Shape;509;p69"/>
          <p:cNvSpPr txBox="1">
            <a:spLocks noGrp="1"/>
          </p:cNvSpPr>
          <p:nvPr>
            <p:ph idx="1"/>
          </p:nvPr>
        </p:nvSpPr>
        <p:spPr>
          <a:xfrm>
            <a:off x="770226" y="880756"/>
            <a:ext cx="7886700" cy="3263504"/>
          </a:xfrm>
          <a:prstGeom prst="rect">
            <a:avLst/>
          </a:prstGeom>
        </p:spPr>
        <p:txBody>
          <a:bodyPr spcFirstLastPara="1" wrap="square" lIns="91425" tIns="91425" rIns="91425" bIns="91425" numCol="2" anchor="t" anchorCtr="0">
            <a:noAutofit/>
          </a:bodyPr>
          <a:lstStyle/>
          <a:p>
            <a:pPr marL="76200" lvl="0" indent="0" algn="l" rtl="0">
              <a:lnSpc>
                <a:spcPct val="100000"/>
              </a:lnSpc>
              <a:spcBef>
                <a:spcPts val="0"/>
              </a:spcBef>
              <a:buSzPct val="100000"/>
              <a:buNone/>
            </a:pPr>
            <a:r>
              <a:rPr lang="en" sz="2000" b="1" dirty="0"/>
              <a:t>Response to light</a:t>
            </a:r>
          </a:p>
          <a:p>
            <a:pPr marL="361950" indent="-285750">
              <a:lnSpc>
                <a:spcPct val="100000"/>
              </a:lnSpc>
              <a:spcBef>
                <a:spcPts val="0"/>
              </a:spcBef>
              <a:buSzPct val="100000"/>
            </a:pPr>
            <a:r>
              <a:rPr lang="en" sz="2000" dirty="0"/>
              <a:t>An infant will blink in response to a bright light</a:t>
            </a:r>
          </a:p>
          <a:p>
            <a:pPr marL="361950" indent="-285750">
              <a:lnSpc>
                <a:spcPct val="100000"/>
              </a:lnSpc>
              <a:spcBef>
                <a:spcPts val="0"/>
              </a:spcBef>
              <a:buSzPct val="100000"/>
            </a:pPr>
            <a:endParaRPr sz="2000" dirty="0"/>
          </a:p>
          <a:p>
            <a:pPr marL="76200" lvl="0" indent="0" algn="l" rtl="0">
              <a:lnSpc>
                <a:spcPct val="100000"/>
              </a:lnSpc>
              <a:spcBef>
                <a:spcPts val="0"/>
              </a:spcBef>
              <a:buSzPct val="100000"/>
              <a:buNone/>
            </a:pPr>
            <a:r>
              <a:rPr lang="en" sz="2000" b="1" dirty="0"/>
              <a:t>Pupil response</a:t>
            </a:r>
          </a:p>
          <a:p>
            <a:pPr marL="361950" indent="-285750">
              <a:lnSpc>
                <a:spcPct val="100000"/>
              </a:lnSpc>
              <a:spcBef>
                <a:spcPts val="0"/>
              </a:spcBef>
              <a:buSzPct val="100000"/>
            </a:pPr>
            <a:r>
              <a:rPr lang="en" sz="2000" dirty="0"/>
              <a:t>Shining a penlight in the eye</a:t>
            </a:r>
          </a:p>
          <a:p>
            <a:pPr marL="361950" indent="-285750">
              <a:lnSpc>
                <a:spcPct val="100000"/>
              </a:lnSpc>
              <a:spcBef>
                <a:spcPts val="0"/>
              </a:spcBef>
              <a:buSzPct val="100000"/>
            </a:pPr>
            <a:endParaRPr sz="2000" dirty="0"/>
          </a:p>
          <a:p>
            <a:pPr marL="76200" lvl="0" indent="0" algn="l" rtl="0">
              <a:lnSpc>
                <a:spcPct val="100000"/>
              </a:lnSpc>
              <a:spcBef>
                <a:spcPts val="0"/>
              </a:spcBef>
              <a:buSzPct val="100000"/>
              <a:buNone/>
            </a:pPr>
            <a:r>
              <a:rPr lang="en" sz="2000" b="1" dirty="0"/>
              <a:t>Ability to follow a target</a:t>
            </a:r>
          </a:p>
          <a:p>
            <a:pPr marL="361950" indent="-285750">
              <a:lnSpc>
                <a:spcPct val="100000"/>
              </a:lnSpc>
              <a:spcBef>
                <a:spcPts val="0"/>
              </a:spcBef>
              <a:buSzPct val="100000"/>
            </a:pPr>
            <a:r>
              <a:rPr lang="en" sz="2000" dirty="0"/>
              <a:t>Look at and follow an object or toy</a:t>
            </a:r>
          </a:p>
          <a:p>
            <a:pPr marL="76200" lvl="0" indent="0" algn="l" rtl="0">
              <a:lnSpc>
                <a:spcPct val="100000"/>
              </a:lnSpc>
              <a:spcBef>
                <a:spcPts val="0"/>
              </a:spcBef>
              <a:buSzPct val="100000"/>
              <a:buNone/>
            </a:pPr>
            <a:r>
              <a:rPr lang="en-US" sz="2000" b="1" dirty="0"/>
              <a:t>Visually evoked response testing</a:t>
            </a:r>
          </a:p>
          <a:p>
            <a:pPr marL="361950" indent="-285750">
              <a:lnSpc>
                <a:spcPct val="100000"/>
              </a:lnSpc>
              <a:spcBef>
                <a:spcPts val="0"/>
              </a:spcBef>
              <a:buSzPct val="100000"/>
            </a:pPr>
            <a:r>
              <a:rPr lang="en-US" sz="2000" dirty="0"/>
              <a:t>Stimulate the eyes with a bright light or pattern</a:t>
            </a:r>
          </a:p>
          <a:p>
            <a:pPr marL="361950" indent="-285750">
              <a:lnSpc>
                <a:spcPct val="100000"/>
              </a:lnSpc>
              <a:spcBef>
                <a:spcPts val="0"/>
              </a:spcBef>
              <a:buSzPct val="100000"/>
            </a:pPr>
            <a:endParaRPr lang="en-US" sz="2000" dirty="0"/>
          </a:p>
          <a:p>
            <a:pPr marL="76200" lvl="0" indent="0" algn="l" rtl="0">
              <a:lnSpc>
                <a:spcPct val="100000"/>
              </a:lnSpc>
              <a:spcBef>
                <a:spcPts val="0"/>
              </a:spcBef>
              <a:buSzPct val="100000"/>
              <a:buNone/>
            </a:pPr>
            <a:r>
              <a:rPr lang="en-US" sz="2000" b="1" dirty="0"/>
              <a:t>Cover and uncover test (toddlers)</a:t>
            </a:r>
          </a:p>
          <a:p>
            <a:pPr marL="361950" indent="-285750">
              <a:lnSpc>
                <a:spcPct val="100000"/>
              </a:lnSpc>
              <a:spcBef>
                <a:spcPts val="0"/>
              </a:spcBef>
              <a:buSzPct val="100000"/>
            </a:pPr>
            <a:r>
              <a:rPr lang="en-US" sz="2000" dirty="0"/>
              <a:t>Movement and alignment of the eyes that may happen when a child is focusing on an object</a:t>
            </a:r>
          </a:p>
          <a:p>
            <a:pPr marL="914400" lvl="1" indent="-355600" algn="l" rtl="0">
              <a:lnSpc>
                <a:spcPct val="100000"/>
              </a:lnSpc>
              <a:spcBef>
                <a:spcPts val="0"/>
              </a:spcBef>
              <a:spcAft>
                <a:spcPts val="600"/>
              </a:spcAft>
              <a:buSzPts val="2000"/>
              <a:buFont typeface="Arial" panose="020B0604020202020204" pitchFamily="34" charset="0"/>
              <a:buChar char="•"/>
            </a:pPr>
            <a:endParaRPr sz="1400" dirty="0"/>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71"/>
          <p:cNvSpPr txBox="1">
            <a:spLocks noGrp="1"/>
          </p:cNvSpPr>
          <p:nvPr>
            <p:ph type="title"/>
          </p:nvPr>
        </p:nvSpPr>
        <p:spPr>
          <a:xfrm>
            <a:off x="628650" y="163675"/>
            <a:ext cx="7886700" cy="961182"/>
          </a:xfrm>
          <a:prstGeom prst="rect">
            <a:avLst/>
          </a:prstGeom>
        </p:spPr>
        <p:txBody>
          <a:bodyPr spcFirstLastPara="1" wrap="square" lIns="91425" tIns="91425" rIns="91425" bIns="91425" anchor="t" anchorCtr="0">
            <a:noAutofit/>
          </a:bodyPr>
          <a:lstStyle/>
          <a:p>
            <a:pPr marL="0" lvl="0" indent="0" algn="l" rtl="0">
              <a:lnSpc>
                <a:spcPct val="133333"/>
              </a:lnSpc>
              <a:spcBef>
                <a:spcPts val="0"/>
              </a:spcBef>
              <a:spcAft>
                <a:spcPts val="0"/>
              </a:spcAft>
              <a:buClr>
                <a:schemeClr val="dk1"/>
              </a:buClr>
              <a:buSzPts val="1100"/>
              <a:buFont typeface="Arial"/>
              <a:buNone/>
            </a:pPr>
            <a:r>
              <a:rPr lang="en" b="1" dirty="0">
                <a:solidFill>
                  <a:srgbClr val="000000"/>
                </a:solidFill>
                <a:highlight>
                  <a:srgbClr val="FFFFFF"/>
                </a:highlight>
              </a:rPr>
              <a:t>Visual Screening Tests for a Preschooler</a:t>
            </a:r>
            <a:r>
              <a:rPr lang="en" dirty="0"/>
              <a:t>	</a:t>
            </a:r>
            <a:endParaRPr dirty="0"/>
          </a:p>
        </p:txBody>
      </p:sp>
      <p:sp>
        <p:nvSpPr>
          <p:cNvPr id="526" name="Google Shape;526;p71"/>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Clr>
                <a:srgbClr val="333333"/>
              </a:buClr>
              <a:buSzPts val="2400"/>
              <a:buNone/>
            </a:pPr>
            <a:r>
              <a:rPr lang="en" sz="2000" b="1" dirty="0">
                <a:solidFill>
                  <a:srgbClr val="333333"/>
                </a:solidFill>
                <a:highlight>
                  <a:srgbClr val="FFFFFF"/>
                </a:highlight>
              </a:rPr>
              <a:t>Visual acuity tests </a:t>
            </a:r>
          </a:p>
          <a:p>
            <a:pPr marL="361950" indent="-285750">
              <a:lnSpc>
                <a:spcPct val="150000"/>
              </a:lnSpc>
              <a:spcBef>
                <a:spcPts val="0"/>
              </a:spcBef>
              <a:buClr>
                <a:srgbClr val="333333"/>
              </a:buClr>
              <a:buSzPct val="100000"/>
            </a:pPr>
            <a:r>
              <a:rPr lang="en" sz="2000" dirty="0">
                <a:solidFill>
                  <a:srgbClr val="333333"/>
                </a:solidFill>
                <a:highlight>
                  <a:srgbClr val="FFFFFF"/>
                </a:highlight>
              </a:rPr>
              <a:t>Specific tests and charts used to measure near and distant vision</a:t>
            </a:r>
          </a:p>
          <a:p>
            <a:pPr marL="361950" indent="-285750">
              <a:lnSpc>
                <a:spcPct val="150000"/>
              </a:lnSpc>
              <a:spcBef>
                <a:spcPts val="0"/>
              </a:spcBef>
              <a:buClr>
                <a:srgbClr val="333333"/>
              </a:buClr>
              <a:buSzPct val="100000"/>
            </a:pPr>
            <a:r>
              <a:rPr lang="en" sz="2000" dirty="0">
                <a:solidFill>
                  <a:srgbClr val="333333"/>
                </a:solidFill>
                <a:highlight>
                  <a:srgbClr val="FFFFFF"/>
                </a:highlight>
              </a:rPr>
              <a:t>Charts may consist of pictures or stories instead of letters of the alphabet</a:t>
            </a:r>
            <a:br>
              <a:rPr lang="en" sz="2000" dirty="0">
                <a:solidFill>
                  <a:srgbClr val="333333"/>
                </a:solidFill>
                <a:highlight>
                  <a:srgbClr val="FFFFFF"/>
                </a:highlight>
              </a:rPr>
            </a:br>
            <a:endParaRPr sz="2000" dirty="0">
              <a:solidFill>
                <a:srgbClr val="333333"/>
              </a:solidFill>
              <a:highlight>
                <a:srgbClr val="FFFFFF"/>
              </a:highlight>
            </a:endParaRPr>
          </a:p>
          <a:p>
            <a:pPr marL="76200" lvl="0" indent="0" algn="l" rtl="0">
              <a:lnSpc>
                <a:spcPct val="150000"/>
              </a:lnSpc>
              <a:spcBef>
                <a:spcPts val="0"/>
              </a:spcBef>
              <a:buClr>
                <a:srgbClr val="333333"/>
              </a:buClr>
              <a:buSzPts val="2400"/>
              <a:buNone/>
            </a:pPr>
            <a:r>
              <a:rPr lang="en" sz="2000" b="1" dirty="0">
                <a:solidFill>
                  <a:srgbClr val="333333"/>
                </a:solidFill>
                <a:highlight>
                  <a:srgbClr val="FFFFFF"/>
                </a:highlight>
              </a:rPr>
              <a:t>Color testing</a:t>
            </a:r>
          </a:p>
          <a:p>
            <a:pPr marL="361950" indent="-285750">
              <a:lnSpc>
                <a:spcPct val="150000"/>
              </a:lnSpc>
              <a:spcBef>
                <a:spcPts val="0"/>
              </a:spcBef>
              <a:buClr>
                <a:srgbClr val="333333"/>
              </a:buClr>
              <a:buSzPct val="100000"/>
            </a:pPr>
            <a:r>
              <a:rPr lang="en" sz="2000" dirty="0">
                <a:solidFill>
                  <a:srgbClr val="333333"/>
                </a:solidFill>
                <a:highlight>
                  <a:srgbClr val="FFFFFF"/>
                </a:highlight>
              </a:rPr>
              <a:t>Determine color blindness</a:t>
            </a:r>
            <a:endParaRPr sz="2000" dirty="0">
              <a:solidFill>
                <a:srgbClr val="333333"/>
              </a:solidFill>
              <a:highlight>
                <a:srgbClr val="FFFFFF"/>
              </a:highlight>
            </a:endParaRP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97076B-0889-5091-1E02-DEFD9767A6B8}"/>
              </a:ext>
            </a:extLst>
          </p:cNvPr>
          <p:cNvSpPr>
            <a:spLocks noGrp="1"/>
          </p:cNvSpPr>
          <p:nvPr>
            <p:ph type="title"/>
          </p:nvPr>
        </p:nvSpPr>
        <p:spPr/>
        <p:txBody>
          <a:bodyPr/>
          <a:lstStyle/>
          <a:p>
            <a:r>
              <a:rPr lang="en-US" sz="3600" dirty="0"/>
              <a:t>Discussion</a:t>
            </a:r>
          </a:p>
        </p:txBody>
      </p:sp>
      <p:sp>
        <p:nvSpPr>
          <p:cNvPr id="4" name="Rectangle 1">
            <a:extLst>
              <a:ext uri="{FF2B5EF4-FFF2-40B4-BE49-F238E27FC236}">
                <a16:creationId xmlns:a16="http://schemas.microsoft.com/office/drawing/2014/main" id="{320D8A7E-EE94-9FF6-7DA8-C9AFDB2C37B6}"/>
              </a:ext>
            </a:extLst>
          </p:cNvPr>
          <p:cNvSpPr>
            <a:spLocks noGrp="1" noChangeArrowheads="1"/>
          </p:cNvSpPr>
          <p:nvPr>
            <p:ph idx="1"/>
          </p:nvPr>
        </p:nvSpPr>
        <p:spPr bwMode="auto">
          <a:xfrm>
            <a:off x="628650" y="1404068"/>
            <a:ext cx="78867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rPr>
              <a:t>What are the key differences in screening approaches for infants vs. preschoolers? </a:t>
            </a:r>
          </a:p>
          <a:p>
            <a:pPr defTabSz="914400" eaLnBrk="0" fontAlgn="base" hangingPunct="0">
              <a:lnSpc>
                <a:spcPct val="100000"/>
              </a:lnSpc>
              <a:spcBef>
                <a:spcPct val="0"/>
              </a:spcBef>
              <a:spcAft>
                <a:spcPct val="0"/>
              </a:spcAft>
            </a:pPr>
            <a:endParaRPr kumimoji="0" lang="en-US" altLang="en-US" sz="2000" b="0" i="0" u="none" strike="noStrike" cap="none" normalizeH="0" baseline="0" dirty="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000" b="0" i="0" u="none" strike="noStrike" cap="none" normalizeH="0" baseline="0" dirty="0">
                <a:ln>
                  <a:noFill/>
                </a:ln>
                <a:solidFill>
                  <a:schemeClr val="tx1"/>
                </a:solidFill>
                <a:effectLst/>
              </a:rPr>
              <a:t>How can early screening improve long-term outcomes? </a:t>
            </a:r>
          </a:p>
        </p:txBody>
      </p:sp>
    </p:spTree>
    <p:extLst>
      <p:ext uri="{BB962C8B-B14F-4D97-AF65-F5344CB8AC3E}">
        <p14:creationId xmlns:p14="http://schemas.microsoft.com/office/powerpoint/2010/main" val="35273736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Early Identification </a:t>
            </a:r>
            <a:endParaRPr sz="3600" b="1" dirty="0"/>
          </a:p>
        </p:txBody>
      </p:sp>
      <p:sp>
        <p:nvSpPr>
          <p:cNvPr id="541" name="Google Shape;541;p73"/>
          <p:cNvSpPr txBox="1">
            <a:spLocks noGrp="1"/>
          </p:cNvSpPr>
          <p:nvPr>
            <p:ph idx="1"/>
          </p:nvPr>
        </p:nvSpPr>
        <p:spPr>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buClr>
                <a:srgbClr val="333333"/>
              </a:buClr>
              <a:buSzPct val="100000"/>
              <a:buNone/>
            </a:pPr>
            <a:r>
              <a:rPr lang="en" sz="2000" dirty="0">
                <a:highlight>
                  <a:srgbClr val="FFFFFF"/>
                </a:highlight>
              </a:rPr>
              <a:t>The American Academy of Pediatrics (AAP) and the American Academy of Ophthalmology (AAO) recommend:</a:t>
            </a:r>
          </a:p>
          <a:p>
            <a:pPr marL="76200" lvl="0" indent="0" algn="l" rtl="0">
              <a:lnSpc>
                <a:spcPct val="100000"/>
              </a:lnSpc>
              <a:spcBef>
                <a:spcPts val="0"/>
              </a:spcBef>
              <a:buClr>
                <a:srgbClr val="333333"/>
              </a:buClr>
              <a:buSzPct val="100000"/>
              <a:buNone/>
            </a:pPr>
            <a:endParaRPr lang="en"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Vision screenings during newborn period</a:t>
            </a:r>
            <a:endParaRPr sz="2000" dirty="0">
              <a:highlight>
                <a:srgbClr val="FFFFFF"/>
              </a:highlight>
            </a:endParaRPr>
          </a:p>
          <a:p>
            <a:pPr marL="457200" lvl="0" indent="-381000" algn="l" rtl="0">
              <a:lnSpc>
                <a:spcPct val="100000"/>
              </a:lnSpc>
              <a:spcBef>
                <a:spcPts val="0"/>
              </a:spcBef>
              <a:buClr>
                <a:srgbClr val="333333"/>
              </a:buClr>
              <a:buSzPct val="100000"/>
            </a:pPr>
            <a:r>
              <a:rPr lang="en" sz="2000" dirty="0">
                <a:highlight>
                  <a:srgbClr val="FFFFFF"/>
                </a:highlight>
              </a:rPr>
              <a:t>Eye exams at regular wellness visits</a:t>
            </a:r>
            <a:endParaRPr sz="2000" dirty="0">
              <a:highlight>
                <a:srgbClr val="FFFFFF"/>
              </a:highlight>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title"/>
          </p:nvPr>
        </p:nvSpPr>
        <p:spPr>
          <a:xfrm>
            <a:off x="817336" y="258018"/>
            <a:ext cx="7886700" cy="994172"/>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US" sz="3600" dirty="0"/>
              <a:t>Prevention Protocols</a:t>
            </a:r>
            <a:endParaRPr sz="3600" dirty="0"/>
          </a:p>
        </p:txBody>
      </p:sp>
      <p:sp>
        <p:nvSpPr>
          <p:cNvPr id="547" name="Google Shape;547;p74"/>
          <p:cNvSpPr txBox="1">
            <a:spLocks noGrp="1"/>
          </p:cNvSpPr>
          <p:nvPr>
            <p:ph idx="1"/>
          </p:nvPr>
        </p:nvSpPr>
        <p:spPr>
          <a:prstGeom prst="rect">
            <a:avLst/>
          </a:prstGeom>
        </p:spPr>
        <p:txBody>
          <a:bodyPr spcFirstLastPara="1" wrap="square" lIns="91425" tIns="91425" rIns="91425" bIns="91425" anchor="t" anchorCtr="0">
            <a:noAutofit/>
          </a:bodyPr>
          <a:lstStyle/>
          <a:p>
            <a:pPr marL="76200" marR="0" lvl="0" indent="0" algn="l" rtl="0">
              <a:lnSpc>
                <a:spcPct val="100000"/>
              </a:lnSpc>
              <a:spcBef>
                <a:spcPts val="0"/>
              </a:spcBef>
              <a:buClr>
                <a:srgbClr val="333333"/>
              </a:buClr>
              <a:buSzPts val="2400"/>
              <a:buNone/>
            </a:pPr>
            <a:r>
              <a:rPr lang="en" sz="2000" dirty="0">
                <a:highlight>
                  <a:srgbClr val="FFFFFF"/>
                </a:highlight>
              </a:rPr>
              <a:t>The U.S. Preventive Services Task Force (USPSTF) recommends:</a:t>
            </a:r>
          </a:p>
          <a:p>
            <a:pPr marL="76200" marR="0" lvl="0" indent="0" algn="l" rtl="0">
              <a:lnSpc>
                <a:spcPct val="100000"/>
              </a:lnSpc>
              <a:spcBef>
                <a:spcPts val="0"/>
              </a:spcBef>
              <a:buClr>
                <a:srgbClr val="333333"/>
              </a:buClr>
              <a:buSzPts val="2400"/>
              <a:buNone/>
            </a:pPr>
            <a:endParaRPr lang="en" sz="2000" dirty="0">
              <a:highlight>
                <a:srgbClr val="FFFFFF"/>
              </a:highlight>
            </a:endParaRPr>
          </a:p>
          <a:p>
            <a:pPr marL="457200" marR="0" lvl="0" indent="-381000" algn="l" rtl="0">
              <a:lnSpc>
                <a:spcPct val="100000"/>
              </a:lnSpc>
              <a:spcBef>
                <a:spcPts val="0"/>
              </a:spcBef>
              <a:buClr>
                <a:srgbClr val="333333"/>
              </a:buClr>
              <a:buSzPct val="100000"/>
            </a:pPr>
            <a:r>
              <a:rPr lang="en" sz="2000" dirty="0">
                <a:highlight>
                  <a:srgbClr val="FFFFFF"/>
                </a:highlight>
              </a:rPr>
              <a:t>Specific screenings for amblyopia and strabismus, and visual acuity defects</a:t>
            </a:r>
            <a:endParaRPr sz="2000" dirty="0">
              <a:highlight>
                <a:srgbClr val="FFFFFF"/>
              </a:highlight>
            </a:endParaRPr>
          </a:p>
          <a:p>
            <a:pPr marL="457200" marR="0" lvl="0" indent="-381000" algn="l" rtl="0">
              <a:lnSpc>
                <a:spcPct val="100000"/>
              </a:lnSpc>
              <a:spcBef>
                <a:spcPts val="0"/>
              </a:spcBef>
              <a:buClr>
                <a:srgbClr val="333333"/>
              </a:buClr>
              <a:buSzPct val="100000"/>
            </a:pPr>
            <a:r>
              <a:rPr lang="en" sz="2000" dirty="0">
                <a:highlight>
                  <a:srgbClr val="FFFFFF"/>
                </a:highlight>
              </a:rPr>
              <a:t>Appropriate between ages 3-5 years old</a:t>
            </a:r>
            <a:endParaRPr sz="2000" dirty="0">
              <a:highlight>
                <a:srgbClr val="FFFFFF"/>
              </a:highlight>
            </a:endParaRPr>
          </a:p>
          <a:p>
            <a:pPr marL="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2E3CD0-C9F7-47C5-8BD4-93D1D1D7C317}"/>
              </a:ext>
            </a:extLst>
          </p:cNvPr>
          <p:cNvSpPr>
            <a:spLocks noGrp="1"/>
          </p:cNvSpPr>
          <p:nvPr>
            <p:ph type="title"/>
          </p:nvPr>
        </p:nvSpPr>
        <p:spPr/>
        <p:txBody>
          <a:bodyPr/>
          <a:lstStyle/>
          <a:p>
            <a:r>
              <a:rPr lang="en-US" sz="3600" dirty="0"/>
              <a:t>Assistive Devices/Visual Aids</a:t>
            </a:r>
          </a:p>
        </p:txBody>
      </p:sp>
      <p:sp>
        <p:nvSpPr>
          <p:cNvPr id="2" name="Content Placeholder 1">
            <a:extLst>
              <a:ext uri="{FF2B5EF4-FFF2-40B4-BE49-F238E27FC236}">
                <a16:creationId xmlns:a16="http://schemas.microsoft.com/office/drawing/2014/main" id="{E91DFE78-8A12-4726-972E-4F6755209716}"/>
              </a:ext>
            </a:extLst>
          </p:cNvPr>
          <p:cNvSpPr>
            <a:spLocks noGrp="1"/>
          </p:cNvSpPr>
          <p:nvPr>
            <p:ph idx="1"/>
          </p:nvPr>
        </p:nvSpPr>
        <p:spPr/>
        <p:txBody>
          <a:bodyPr/>
          <a:lstStyle/>
          <a:p>
            <a:pPr>
              <a:lnSpc>
                <a:spcPct val="100000"/>
              </a:lnSpc>
              <a:spcBef>
                <a:spcPts val="0"/>
              </a:spcBef>
            </a:pPr>
            <a:r>
              <a:rPr lang="en-US" sz="2000" dirty="0"/>
              <a:t>Glasses or corrective lenses</a:t>
            </a:r>
          </a:p>
          <a:p>
            <a:pPr>
              <a:lnSpc>
                <a:spcPct val="100000"/>
              </a:lnSpc>
              <a:spcBef>
                <a:spcPts val="0"/>
              </a:spcBef>
            </a:pPr>
            <a:r>
              <a:rPr lang="en-US" sz="2000" dirty="0"/>
              <a:t>Specialized low vision aids</a:t>
            </a:r>
          </a:p>
          <a:p>
            <a:pPr>
              <a:lnSpc>
                <a:spcPct val="100000"/>
              </a:lnSpc>
              <a:spcBef>
                <a:spcPts val="0"/>
              </a:spcBef>
            </a:pPr>
            <a:r>
              <a:rPr lang="en-US" sz="2000" dirty="0"/>
              <a:t>Assistive technology</a:t>
            </a:r>
          </a:p>
        </p:txBody>
      </p:sp>
    </p:spTree>
    <p:custDataLst>
      <p:tags r:id="rId1"/>
    </p:custDataLst>
    <p:extLst>
      <p:ext uri="{BB962C8B-B14F-4D97-AF65-F5344CB8AC3E}">
        <p14:creationId xmlns:p14="http://schemas.microsoft.com/office/powerpoint/2010/main" val="9268895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7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Glasses/Corrective Lenses</a:t>
            </a:r>
            <a:endParaRPr sz="3600" b="1" dirty="0"/>
          </a:p>
        </p:txBody>
      </p:sp>
      <p:sp>
        <p:nvSpPr>
          <p:cNvPr id="562" name="Google Shape;562;p76"/>
          <p:cNvSpPr txBox="1">
            <a:spLocks noGrp="1"/>
          </p:cNvSpPr>
          <p:nvPr>
            <p:ph idx="1"/>
          </p:nvPr>
        </p:nvSpPr>
        <p:spPr>
          <a:xfrm>
            <a:off x="628649" y="1369219"/>
            <a:ext cx="7100889" cy="3263504"/>
          </a:xfrm>
          <a:prstGeom prst="rect">
            <a:avLst/>
          </a:prstGeom>
        </p:spPr>
        <p:txBody>
          <a:bodyPr spcFirstLastPara="1" wrap="square" lIns="91425" tIns="91425" rIns="91425" bIns="91425" anchor="t" anchorCtr="0">
            <a:noAutofit/>
          </a:bodyPr>
          <a:lstStyle/>
          <a:p>
            <a:pPr marL="76200" lvl="0" indent="0" algn="l" rtl="0">
              <a:lnSpc>
                <a:spcPct val="100000"/>
              </a:lnSpc>
              <a:spcBef>
                <a:spcPts val="0"/>
              </a:spcBef>
              <a:spcAft>
                <a:spcPts val="1200"/>
              </a:spcAft>
              <a:buSzPts val="2400"/>
              <a:buNone/>
            </a:pPr>
            <a:r>
              <a:rPr lang="en" sz="2000" dirty="0"/>
              <a:t>Glasses/corrective lenses help eyes to focus light properly onto retina.</a:t>
            </a:r>
          </a:p>
          <a:p>
            <a:pPr marL="361950" indent="-285750">
              <a:lnSpc>
                <a:spcPct val="100000"/>
              </a:lnSpc>
              <a:spcBef>
                <a:spcPts val="0"/>
              </a:spcBef>
              <a:buSzPct val="100000"/>
            </a:pPr>
            <a:r>
              <a:rPr lang="en" sz="2000" dirty="0"/>
              <a:t>Glasses </a:t>
            </a:r>
          </a:p>
          <a:p>
            <a:pPr marL="361950" indent="-285750">
              <a:lnSpc>
                <a:spcPct val="100000"/>
              </a:lnSpc>
              <a:spcBef>
                <a:spcPts val="0"/>
              </a:spcBef>
              <a:buSzPct val="100000"/>
            </a:pPr>
            <a:r>
              <a:rPr lang="en" sz="2000" dirty="0"/>
              <a:t>Contacts</a:t>
            </a:r>
          </a:p>
          <a:p>
            <a:pPr marL="361950" indent="-285750">
              <a:lnSpc>
                <a:spcPct val="100000"/>
              </a:lnSpc>
              <a:spcBef>
                <a:spcPts val="0"/>
              </a:spcBef>
              <a:buSzPct val="100000"/>
            </a:pPr>
            <a:r>
              <a:rPr lang="en" sz="2000" dirty="0"/>
              <a:t>Intraocular lenses</a:t>
            </a:r>
            <a:endParaRPr sz="2000" dirty="0"/>
          </a:p>
          <a:p>
            <a:pPr marL="457200" lvl="0" indent="0" algn="l" rtl="0">
              <a:lnSpc>
                <a:spcPct val="100000"/>
              </a:lnSpc>
              <a:spcBef>
                <a:spcPts val="1600"/>
              </a:spcBef>
              <a:spcAft>
                <a:spcPts val="1600"/>
              </a:spcAft>
              <a:buNone/>
            </a:pPr>
            <a:endParaRPr sz="2000" dirty="0"/>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7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Low Vision Aids</a:t>
            </a:r>
            <a:endParaRPr sz="3600" b="1" dirty="0"/>
          </a:p>
        </p:txBody>
      </p:sp>
      <p:sp>
        <p:nvSpPr>
          <p:cNvPr id="569" name="Google Shape;569;p77"/>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Designed to improve visual performance </a:t>
            </a:r>
            <a:endParaRPr sz="2000" dirty="0"/>
          </a:p>
          <a:p>
            <a:pPr marL="457200" lvl="0" indent="-381000" algn="l" rtl="0">
              <a:lnSpc>
                <a:spcPct val="100000"/>
              </a:lnSpc>
              <a:spcBef>
                <a:spcPts val="0"/>
              </a:spcBef>
              <a:buSzPct val="100000"/>
            </a:pPr>
            <a:r>
              <a:rPr lang="en" sz="2000" dirty="0"/>
              <a:t>Enable academic and social adaptation </a:t>
            </a:r>
            <a:endParaRPr sz="2000" dirty="0"/>
          </a:p>
          <a:p>
            <a:pPr marL="457200" lvl="0" indent="-381000" algn="l" rtl="0">
              <a:lnSpc>
                <a:spcPct val="100000"/>
              </a:lnSpc>
              <a:spcBef>
                <a:spcPts val="0"/>
              </a:spcBef>
              <a:buSzPct val="100000"/>
            </a:pPr>
            <a:r>
              <a:rPr lang="en" sz="2000" dirty="0"/>
              <a:t>Provide enrichment of daily experiences</a:t>
            </a:r>
            <a:endParaRPr sz="2000" dirty="0"/>
          </a:p>
          <a:p>
            <a:pPr marL="457200" lvl="0" indent="-381000" algn="l" rtl="0">
              <a:lnSpc>
                <a:spcPct val="100000"/>
              </a:lnSpc>
              <a:spcBef>
                <a:spcPts val="0"/>
              </a:spcBef>
              <a:buSzPct val="100000"/>
            </a:pPr>
            <a:r>
              <a:rPr lang="en" sz="2000" dirty="0"/>
              <a:t>Can be optical or optical and electronic</a:t>
            </a:r>
            <a:endParaRPr sz="2000"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807358"/>
            <a:ext cx="8229600" cy="3940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j-lt"/>
              </a:rPr>
              <a:t>IDEA Part B: Educational Services</a:t>
            </a:r>
            <a:endParaRPr b="1" dirty="0">
              <a:latin typeface="+mj-lt"/>
            </a:endParaRPr>
          </a:p>
        </p:txBody>
      </p:sp>
      <p:sp>
        <p:nvSpPr>
          <p:cNvPr id="90" name="Google Shape;90;p17"/>
          <p:cNvSpPr txBox="1">
            <a:spLocks noGrp="1"/>
          </p:cNvSpPr>
          <p:nvPr>
            <p:ph idx="1"/>
          </p:nvPr>
        </p:nvSpPr>
        <p:spPr>
          <a:prstGeom prst="rect">
            <a:avLst/>
          </a:prstGeom>
        </p:spPr>
        <p:txBody>
          <a:bodyPr spcFirstLastPara="1" wrap="square" lIns="91425" tIns="91425" rIns="91425" bIns="91425" anchor="t" anchorCtr="0">
            <a:noAutofit/>
          </a:bodyPr>
          <a:lstStyle/>
          <a:p>
            <a:pPr marL="419100" indent="-342900">
              <a:lnSpc>
                <a:spcPct val="150000"/>
              </a:lnSpc>
              <a:spcBef>
                <a:spcPts val="0"/>
              </a:spcBef>
              <a:buClr>
                <a:srgbClr val="212529"/>
              </a:buClr>
              <a:buSzPts val="2400"/>
            </a:pPr>
            <a:r>
              <a:rPr lang="en" sz="2000" dirty="0"/>
              <a:t>Transition to Part B at age 3</a:t>
            </a:r>
            <a:endParaRPr sz="2000" dirty="0"/>
          </a:p>
          <a:p>
            <a:pPr marL="419100" indent="-342900">
              <a:lnSpc>
                <a:spcPct val="150000"/>
              </a:lnSpc>
              <a:spcBef>
                <a:spcPts val="0"/>
              </a:spcBef>
              <a:buClr>
                <a:srgbClr val="212529"/>
              </a:buClr>
              <a:buSzPts val="2400"/>
            </a:pPr>
            <a:r>
              <a:rPr lang="en" sz="2000" dirty="0"/>
              <a:t>Services are typically delivered in a school setting</a:t>
            </a:r>
            <a:endParaRPr sz="2000" dirty="0"/>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78"/>
          <p:cNvSpPr txBox="1">
            <a:spLocks noGrp="1"/>
          </p:cNvSpPr>
          <p:nvPr>
            <p:ph type="title"/>
          </p:nvPr>
        </p:nvSpPr>
        <p:spPr>
          <a:xfrm>
            <a:off x="628650" y="91104"/>
            <a:ext cx="7886700" cy="99417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Assistive Technology</a:t>
            </a:r>
            <a:endParaRPr sz="3600" b="1" dirty="0"/>
          </a:p>
        </p:txBody>
      </p:sp>
      <p:sp>
        <p:nvSpPr>
          <p:cNvPr id="576" name="Google Shape;576;p78"/>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Type of accommodation</a:t>
            </a:r>
            <a:endParaRPr sz="2000" dirty="0"/>
          </a:p>
          <a:p>
            <a:pPr marL="457200" lvl="0" indent="-381000" algn="l" rtl="0">
              <a:lnSpc>
                <a:spcPct val="100000"/>
              </a:lnSpc>
              <a:spcBef>
                <a:spcPts val="0"/>
              </a:spcBef>
              <a:buSzPct val="100000"/>
            </a:pPr>
            <a:r>
              <a:rPr lang="en" sz="2000" dirty="0"/>
              <a:t>Helps students with disabilities gain access to the curriculum</a:t>
            </a:r>
            <a:endParaRPr sz="2000" dirty="0"/>
          </a:p>
          <a:p>
            <a:pPr marL="457200" lvl="0" indent="-381000" algn="l" rtl="0">
              <a:lnSpc>
                <a:spcPct val="100000"/>
              </a:lnSpc>
              <a:spcBef>
                <a:spcPts val="0"/>
              </a:spcBef>
              <a:buSzPct val="100000"/>
            </a:pPr>
            <a:r>
              <a:rPr lang="en" sz="2000" dirty="0"/>
              <a:t>IEP team is responsible for considering assistive technology for students with disabilities </a:t>
            </a:r>
            <a:endParaRPr sz="2000" dirty="0"/>
          </a:p>
          <a:p>
            <a:pPr marL="457200" lvl="0" indent="-381000" algn="l" rtl="0">
              <a:lnSpc>
                <a:spcPct val="100000"/>
              </a:lnSpc>
              <a:spcBef>
                <a:spcPts val="0"/>
              </a:spcBef>
              <a:buSzPct val="100000"/>
            </a:pPr>
            <a:r>
              <a:rPr lang="en" sz="2000" dirty="0"/>
              <a:t>Providers and educators should be familiar with the process of trialing, choosing, requesting, training use of assistive technology</a:t>
            </a:r>
            <a:endParaRPr sz="2000" dirty="0"/>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7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Effect on Child Development </a:t>
            </a:r>
            <a:endParaRPr sz="3600" b="1" dirty="0"/>
          </a:p>
        </p:txBody>
      </p:sp>
      <p:sp>
        <p:nvSpPr>
          <p:cNvPr id="582" name="Google Shape;582;p7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50000"/>
              </a:lnSpc>
              <a:spcBef>
                <a:spcPts val="0"/>
              </a:spcBef>
              <a:buSzPct val="100000"/>
            </a:pPr>
            <a:r>
              <a:rPr lang="en" sz="2000" dirty="0"/>
              <a:t>Communication/language development</a:t>
            </a:r>
            <a:endParaRPr sz="2000" dirty="0"/>
          </a:p>
          <a:p>
            <a:pPr marL="457200" lvl="0" indent="-381000" algn="l" rtl="0">
              <a:lnSpc>
                <a:spcPct val="150000"/>
              </a:lnSpc>
              <a:spcBef>
                <a:spcPts val="0"/>
              </a:spcBef>
              <a:buSzPct val="100000"/>
            </a:pPr>
            <a:r>
              <a:rPr lang="en" sz="2000" dirty="0"/>
              <a:t>Cognitive development</a:t>
            </a:r>
            <a:endParaRPr sz="2000" dirty="0"/>
          </a:p>
          <a:p>
            <a:pPr marL="457200" lvl="0" indent="-381000" algn="l" rtl="0">
              <a:lnSpc>
                <a:spcPct val="150000"/>
              </a:lnSpc>
              <a:spcBef>
                <a:spcPts val="0"/>
              </a:spcBef>
              <a:buSzPct val="100000"/>
            </a:pPr>
            <a:r>
              <a:rPr lang="en" sz="2000" dirty="0"/>
              <a:t>Social development</a:t>
            </a:r>
            <a:endParaRPr sz="2000" dirty="0"/>
          </a:p>
          <a:p>
            <a:pPr marL="457200" lvl="0" indent="-381000" algn="l" rtl="0">
              <a:lnSpc>
                <a:spcPct val="150000"/>
              </a:lnSpc>
              <a:spcBef>
                <a:spcPts val="0"/>
              </a:spcBef>
              <a:buSzPct val="100000"/>
            </a:pPr>
            <a:r>
              <a:rPr lang="en" sz="2000" dirty="0"/>
              <a:t>Academic success</a:t>
            </a:r>
            <a:endParaRPr sz="2000" dirty="0"/>
          </a:p>
          <a:p>
            <a:pPr marL="0" lvl="0" indent="0" algn="l" rtl="0">
              <a:spcBef>
                <a:spcPts val="1600"/>
              </a:spcBef>
              <a:spcAft>
                <a:spcPts val="1600"/>
              </a:spcAft>
              <a:buNone/>
            </a:pPr>
            <a:endParaRPr sz="2000" dirty="0"/>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80"/>
          <p:cNvSpPr txBox="1">
            <a:spLocks noGrp="1"/>
          </p:cNvSpPr>
          <p:nvPr>
            <p:ph type="title"/>
          </p:nvPr>
        </p:nvSpPr>
        <p:spPr/>
        <p:txBody>
          <a:bodyPr/>
          <a:lstStyle/>
          <a:p>
            <a:pPr lvl="0"/>
            <a:r>
              <a:rPr lang="en-US" sz="3600" dirty="0"/>
              <a:t>Early Intervention Services for Vision</a:t>
            </a:r>
          </a:p>
        </p:txBody>
      </p:sp>
      <p:sp>
        <p:nvSpPr>
          <p:cNvPr id="589" name="Google Shape;589;p80"/>
          <p:cNvSpPr txBox="1">
            <a:spLocks noGrp="1"/>
          </p:cNvSpPr>
          <p:nvPr>
            <p:ph idx="1"/>
          </p:nvPr>
        </p:nvSpPr>
        <p:spPr/>
        <p:txBody>
          <a:bodyPr/>
          <a:lstStyle/>
          <a:p>
            <a:pPr lvl="0">
              <a:lnSpc>
                <a:spcPct val="100000"/>
              </a:lnSpc>
              <a:spcBef>
                <a:spcPts val="0"/>
              </a:spcBef>
            </a:pPr>
            <a:r>
              <a:rPr lang="en-US" sz="2000" dirty="0"/>
              <a:t>IDEA Part C</a:t>
            </a:r>
          </a:p>
          <a:p>
            <a:pPr lvl="0">
              <a:lnSpc>
                <a:spcPct val="100000"/>
              </a:lnSpc>
              <a:spcBef>
                <a:spcPts val="0"/>
              </a:spcBef>
            </a:pPr>
            <a:r>
              <a:rPr lang="en-US" sz="2000" dirty="0"/>
              <a:t>Qualification varies by state</a:t>
            </a:r>
          </a:p>
          <a:p>
            <a:pPr lvl="0">
              <a:lnSpc>
                <a:spcPct val="100000"/>
              </a:lnSpc>
              <a:spcBef>
                <a:spcPts val="0"/>
              </a:spcBef>
            </a:pPr>
            <a:r>
              <a:rPr lang="en-US" sz="2000" dirty="0"/>
              <a:t>Coaching model to train caregivers</a:t>
            </a:r>
          </a:p>
          <a:p>
            <a:pPr lvl="0">
              <a:lnSpc>
                <a:spcPct val="100000"/>
              </a:lnSpc>
              <a:spcBef>
                <a:spcPts val="0"/>
              </a:spcBef>
            </a:pPr>
            <a:r>
              <a:rPr lang="en-US" sz="2000" dirty="0"/>
              <a:t>Family-centered</a:t>
            </a: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81"/>
          <p:cNvSpPr txBox="1">
            <a:spLocks noGrp="1"/>
          </p:cNvSpPr>
          <p:nvPr>
            <p:ph type="title"/>
          </p:nvPr>
        </p:nvSpPr>
        <p:spPr/>
        <p:txBody>
          <a:bodyPr/>
          <a:lstStyle/>
          <a:p>
            <a:pPr lvl="0"/>
            <a:r>
              <a:rPr lang="en-US" sz="3600" dirty="0"/>
              <a:t>Sensory Training</a:t>
            </a:r>
          </a:p>
        </p:txBody>
      </p:sp>
      <p:sp>
        <p:nvSpPr>
          <p:cNvPr id="596" name="Google Shape;596;p81"/>
          <p:cNvSpPr txBox="1">
            <a:spLocks noGrp="1"/>
          </p:cNvSpPr>
          <p:nvPr>
            <p:ph idx="1"/>
          </p:nvPr>
        </p:nvSpPr>
        <p:spPr/>
        <p:txBody>
          <a:bodyPr/>
          <a:lstStyle/>
          <a:p>
            <a:pPr marL="0" lvl="0" indent="0">
              <a:lnSpc>
                <a:spcPct val="150000"/>
              </a:lnSpc>
              <a:spcBef>
                <a:spcPts val="0"/>
              </a:spcBef>
              <a:buNone/>
            </a:pPr>
            <a:r>
              <a:rPr lang="en-US" sz="2000" dirty="0"/>
              <a:t>A child with vision impairment should be taught to use the remaining senses effectively and collect information from the environment.</a:t>
            </a:r>
          </a:p>
        </p:txBody>
      </p:sp>
    </p:spTree>
    <p:custDataLst>
      <p:tags r:id="rId1"/>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83"/>
          <p:cNvSpPr txBox="1">
            <a:spLocks noGrp="1"/>
          </p:cNvSpPr>
          <p:nvPr>
            <p:ph type="title"/>
          </p:nvPr>
        </p:nvSpPr>
        <p:spPr/>
        <p:txBody>
          <a:bodyPr/>
          <a:lstStyle/>
          <a:p>
            <a:pPr lvl="0"/>
            <a:r>
              <a:rPr lang="en-US" sz="3600" dirty="0"/>
              <a:t>Disciplines Involved: Vision</a:t>
            </a:r>
          </a:p>
        </p:txBody>
      </p:sp>
      <p:sp>
        <p:nvSpPr>
          <p:cNvPr id="610" name="Google Shape;610;p83"/>
          <p:cNvSpPr txBox="1">
            <a:spLocks noGrp="1"/>
          </p:cNvSpPr>
          <p:nvPr>
            <p:ph idx="1"/>
          </p:nvPr>
        </p:nvSpPr>
        <p:spPr/>
        <p:txBody>
          <a:bodyPr/>
          <a:lstStyle/>
          <a:p>
            <a:pPr lvl="0">
              <a:lnSpc>
                <a:spcPct val="100000"/>
              </a:lnSpc>
              <a:spcBef>
                <a:spcPts val="0"/>
              </a:spcBef>
            </a:pPr>
            <a:r>
              <a:rPr lang="en-US" sz="2000" dirty="0"/>
              <a:t>Family</a:t>
            </a:r>
          </a:p>
          <a:p>
            <a:pPr lvl="0">
              <a:lnSpc>
                <a:spcPct val="100000"/>
              </a:lnSpc>
              <a:spcBef>
                <a:spcPts val="0"/>
              </a:spcBef>
            </a:pPr>
            <a:r>
              <a:rPr lang="en-US" sz="2000" dirty="0"/>
              <a:t>Vision Specialist</a:t>
            </a:r>
          </a:p>
          <a:p>
            <a:pPr lvl="0">
              <a:lnSpc>
                <a:spcPct val="100000"/>
              </a:lnSpc>
              <a:spcBef>
                <a:spcPts val="0"/>
              </a:spcBef>
            </a:pPr>
            <a:r>
              <a:rPr lang="en-US" sz="2000" dirty="0"/>
              <a:t>Special Education teacher</a:t>
            </a:r>
          </a:p>
          <a:p>
            <a:pPr lvl="0">
              <a:lnSpc>
                <a:spcPct val="100000"/>
              </a:lnSpc>
              <a:spcBef>
                <a:spcPts val="0"/>
              </a:spcBef>
            </a:pPr>
            <a:r>
              <a:rPr lang="en-US" sz="2000" dirty="0"/>
              <a:t>General Education teacher</a:t>
            </a:r>
          </a:p>
          <a:p>
            <a:pPr lvl="0">
              <a:lnSpc>
                <a:spcPct val="100000"/>
              </a:lnSpc>
              <a:spcBef>
                <a:spcPts val="0"/>
              </a:spcBef>
            </a:pPr>
            <a:r>
              <a:rPr lang="en-US" sz="2000" dirty="0"/>
              <a:t>Paraprofessionals</a:t>
            </a:r>
          </a:p>
          <a:p>
            <a:pPr lvl="0">
              <a:lnSpc>
                <a:spcPct val="100000"/>
              </a:lnSpc>
              <a:spcBef>
                <a:spcPts val="0"/>
              </a:spcBef>
            </a:pPr>
            <a:r>
              <a:rPr lang="en-US" sz="2000" dirty="0"/>
              <a:t>Other professionals as needed</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Family Empowerment: Vision </a:t>
            </a:r>
            <a:endParaRPr sz="3600" b="1" dirty="0"/>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Supports families to overcome challenges</a:t>
            </a:r>
            <a:endParaRPr sz="2000" dirty="0"/>
          </a:p>
          <a:p>
            <a:pPr marL="457200" lvl="0" indent="-381000" algn="l" rtl="0">
              <a:lnSpc>
                <a:spcPct val="100000"/>
              </a:lnSpc>
              <a:spcBef>
                <a:spcPts val="0"/>
              </a:spcBef>
              <a:buSzPct val="100000"/>
            </a:pPr>
            <a:r>
              <a:rPr lang="en" sz="2000" dirty="0"/>
              <a:t>Enables families to access resources</a:t>
            </a:r>
            <a:endParaRPr sz="2000" dirty="0"/>
          </a:p>
          <a:p>
            <a:pPr marL="457200" lvl="0" indent="-381000" algn="l" rtl="0">
              <a:lnSpc>
                <a:spcPct val="100000"/>
              </a:lnSpc>
              <a:spcBef>
                <a:spcPts val="0"/>
              </a:spcBef>
              <a:buSzPct val="100000"/>
            </a:pPr>
            <a:r>
              <a:rPr lang="en" sz="2000" dirty="0"/>
              <a:t>Improves overall quality of life</a:t>
            </a:r>
            <a:endParaRPr sz="2000" dirty="0"/>
          </a:p>
        </p:txBody>
      </p:sp>
    </p:spTree>
    <p:custDataLst>
      <p:tags r:id="rId1"/>
    </p:custDataLst>
    <p:extLst>
      <p:ext uri="{BB962C8B-B14F-4D97-AF65-F5344CB8AC3E}">
        <p14:creationId xmlns:p14="http://schemas.microsoft.com/office/powerpoint/2010/main" val="21175523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7"/>
          <p:cNvSpPr txBox="1">
            <a:spLocks noGrp="1"/>
          </p:cNvSpPr>
          <p:nvPr>
            <p:ph type="title"/>
          </p:nvPr>
        </p:nvSpPr>
        <p:spPr/>
        <p:txBody>
          <a:bodyPr/>
          <a:lstStyle/>
          <a:p>
            <a:pPr lvl="0"/>
            <a:r>
              <a:rPr lang="en-US" sz="3600" dirty="0"/>
              <a:t>Resources for Families: Vision</a:t>
            </a:r>
          </a:p>
        </p:txBody>
      </p:sp>
      <p:sp>
        <p:nvSpPr>
          <p:cNvPr id="638" name="Google Shape;638;p87"/>
          <p:cNvSpPr txBox="1">
            <a:spLocks noGrp="1"/>
          </p:cNvSpPr>
          <p:nvPr>
            <p:ph idx="1"/>
          </p:nvPr>
        </p:nvSpPr>
        <p:spPr/>
        <p:txBody>
          <a:bodyPr>
            <a:normAutofit/>
          </a:bodyPr>
          <a:lstStyle/>
          <a:p>
            <a:pPr lvl="0">
              <a:lnSpc>
                <a:spcPct val="100000"/>
              </a:lnSpc>
              <a:spcBef>
                <a:spcPts val="0"/>
              </a:spcBef>
            </a:pPr>
            <a:r>
              <a:rPr lang="en-US" sz="2000" dirty="0"/>
              <a:t>Screening and assessment resources</a:t>
            </a:r>
          </a:p>
          <a:p>
            <a:pPr lvl="0">
              <a:lnSpc>
                <a:spcPct val="100000"/>
              </a:lnSpc>
              <a:spcBef>
                <a:spcPts val="0"/>
              </a:spcBef>
            </a:pPr>
            <a:r>
              <a:rPr lang="en-US" sz="2000" dirty="0"/>
              <a:t>Information about vision impairment</a:t>
            </a:r>
          </a:p>
          <a:p>
            <a:pPr lvl="0">
              <a:lnSpc>
                <a:spcPct val="100000"/>
              </a:lnSpc>
              <a:spcBef>
                <a:spcPts val="0"/>
              </a:spcBef>
            </a:pPr>
            <a:r>
              <a:rPr lang="en-US" sz="2000" dirty="0"/>
              <a:t>Resources regarding communication options</a:t>
            </a:r>
          </a:p>
          <a:p>
            <a:pPr lvl="0">
              <a:lnSpc>
                <a:spcPct val="100000"/>
              </a:lnSpc>
              <a:spcBef>
                <a:spcPts val="0"/>
              </a:spcBef>
            </a:pPr>
            <a:r>
              <a:rPr lang="en-US" sz="2000" dirty="0"/>
              <a:t>Local and state resources</a:t>
            </a:r>
          </a:p>
          <a:p>
            <a:pPr lvl="0">
              <a:lnSpc>
                <a:spcPct val="100000"/>
              </a:lnSpc>
              <a:spcBef>
                <a:spcPts val="0"/>
              </a:spcBef>
            </a:pPr>
            <a:r>
              <a:rPr lang="en-US" sz="2000" dirty="0"/>
              <a:t>Federal programs</a:t>
            </a:r>
          </a:p>
          <a:p>
            <a:pPr lvl="0">
              <a:lnSpc>
                <a:spcPct val="100000"/>
              </a:lnSpc>
              <a:spcBef>
                <a:spcPts val="0"/>
              </a:spcBef>
            </a:pPr>
            <a:r>
              <a:rPr lang="en-US" sz="2000" dirty="0"/>
              <a:t>Educational resources</a:t>
            </a:r>
          </a:p>
          <a:p>
            <a:pPr lvl="0">
              <a:lnSpc>
                <a:spcPct val="100000"/>
              </a:lnSpc>
              <a:spcBef>
                <a:spcPts val="0"/>
              </a:spcBef>
            </a:pPr>
            <a:r>
              <a:rPr lang="en-US" sz="2000" dirty="0"/>
              <a:t>Professional organizations</a:t>
            </a:r>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5" name="Google Shape;645;p88"/>
          <p:cNvSpPr txBox="1">
            <a:spLocks noGrp="1"/>
          </p:cNvSpPr>
          <p:nvPr>
            <p:ph type="title"/>
          </p:nvPr>
        </p:nvSpPr>
        <p:spPr>
          <a:xfrm>
            <a:off x="628650" y="781561"/>
            <a:ext cx="7886700" cy="102002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b="1" dirty="0">
                <a:latin typeface="+mj-lt"/>
              </a:rPr>
              <a:t>Deaf-Blindness</a:t>
            </a:r>
            <a:endParaRPr sz="3600" b="1" dirty="0">
              <a:latin typeface="+mj-lt"/>
            </a:endParaRPr>
          </a:p>
        </p:txBody>
      </p:sp>
      <p:pic>
        <p:nvPicPr>
          <p:cNvPr id="3" name="Graphic 2" descr="Drawing of an ear with one diagonal line through it">
            <a:extLst>
              <a:ext uri="{FF2B5EF4-FFF2-40B4-BE49-F238E27FC236}">
                <a16:creationId xmlns:a16="http://schemas.microsoft.com/office/drawing/2014/main" id="{0CF777DD-5CF0-42E5-8004-F507DE336DF4}"/>
              </a:ext>
              <a:ext uri="{C183D7F6-B498-43B3-948B-1728B52AA6E4}">
                <adec:decorative xmlns:adec="http://schemas.microsoft.com/office/drawing/2017/decorative" val="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66252" y="2025600"/>
            <a:ext cx="1805748" cy="1805748"/>
          </a:xfrm>
          <a:prstGeom prst="rect">
            <a:avLst/>
          </a:prstGeom>
        </p:spPr>
      </p:pic>
      <p:pic>
        <p:nvPicPr>
          <p:cNvPr id="5" name="Graphic 4" descr="Drawing of an eye with one diagonal line through it">
            <a:extLst>
              <a:ext uri="{FF2B5EF4-FFF2-40B4-BE49-F238E27FC236}">
                <a16:creationId xmlns:a16="http://schemas.microsoft.com/office/drawing/2014/main" id="{8F26088A-1AF7-494E-8F15-078126EF9104}"/>
              </a:ext>
              <a:ext uri="{C183D7F6-B498-43B3-948B-1728B52AA6E4}">
                <adec:decorative xmlns:adec="http://schemas.microsoft.com/office/drawing/2017/decorative" val="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83363" y="2025600"/>
            <a:ext cx="1805748" cy="1805748"/>
          </a:xfrm>
          <a:prstGeom prst="rect">
            <a:avLst/>
          </a:prstGeom>
        </p:spPr>
      </p:pic>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613EACD-D632-7ABC-1861-6177CF057EAD}"/>
              </a:ext>
            </a:extLst>
          </p:cNvPr>
          <p:cNvSpPr>
            <a:spLocks noGrp="1"/>
          </p:cNvSpPr>
          <p:nvPr>
            <p:ph sz="quarter" idx="4"/>
          </p:nvPr>
        </p:nvSpPr>
        <p:spPr>
          <a:xfrm>
            <a:off x="5075712" y="1885950"/>
            <a:ext cx="3887391" cy="2763441"/>
          </a:xfrm>
        </p:spPr>
        <p:txBody>
          <a:bodyPr>
            <a:normAutofit/>
          </a:bodyPr>
          <a:lstStyle/>
          <a:p>
            <a:pPr>
              <a:lnSpc>
                <a:spcPct val="100000"/>
              </a:lnSpc>
              <a:spcBef>
                <a:spcPts val="0"/>
              </a:spcBef>
            </a:pPr>
            <a:r>
              <a:rPr lang="en-US" sz="2000" dirty="0"/>
              <a:t>Illness</a:t>
            </a:r>
          </a:p>
          <a:p>
            <a:pPr>
              <a:lnSpc>
                <a:spcPct val="100000"/>
              </a:lnSpc>
              <a:spcBef>
                <a:spcPts val="0"/>
              </a:spcBef>
            </a:pPr>
            <a:r>
              <a:rPr lang="en-US" sz="2000" dirty="0"/>
              <a:t>Injury/Accident</a:t>
            </a:r>
          </a:p>
        </p:txBody>
      </p:sp>
      <p:sp>
        <p:nvSpPr>
          <p:cNvPr id="4" name="Text Placeholder 3">
            <a:extLst>
              <a:ext uri="{FF2B5EF4-FFF2-40B4-BE49-F238E27FC236}">
                <a16:creationId xmlns:a16="http://schemas.microsoft.com/office/drawing/2014/main" id="{BAFEE0CB-D770-2CD1-7936-26DF9389FACA}"/>
              </a:ext>
            </a:extLst>
          </p:cNvPr>
          <p:cNvSpPr>
            <a:spLocks noGrp="1"/>
          </p:cNvSpPr>
          <p:nvPr>
            <p:ph type="body" sz="quarter" idx="3"/>
          </p:nvPr>
        </p:nvSpPr>
        <p:spPr>
          <a:xfrm>
            <a:off x="5902778" y="1268016"/>
            <a:ext cx="3887391" cy="617934"/>
          </a:xfrm>
        </p:spPr>
        <p:txBody>
          <a:bodyPr>
            <a:normAutofit/>
          </a:bodyPr>
          <a:lstStyle/>
          <a:p>
            <a:r>
              <a:rPr lang="en-US" sz="2000" dirty="0">
                <a:solidFill>
                  <a:schemeClr val="tx1">
                    <a:lumMod val="95000"/>
                    <a:lumOff val="5000"/>
                  </a:schemeClr>
                </a:solidFill>
              </a:rPr>
              <a:t>Acquired</a:t>
            </a:r>
          </a:p>
        </p:txBody>
      </p:sp>
      <p:sp>
        <p:nvSpPr>
          <p:cNvPr id="658" name="Google Shape;658;p90"/>
          <p:cNvSpPr txBox="1">
            <a:spLocks noGrp="1"/>
          </p:cNvSpPr>
          <p:nvPr>
            <p:ph sz="half" idx="2"/>
          </p:nvPr>
        </p:nvSpPr>
        <p:spPr>
          <a:xfrm>
            <a:off x="983123" y="1841195"/>
            <a:ext cx="3868340" cy="2763441"/>
          </a:xfrm>
          <a:prstGeom prst="rect">
            <a:avLst/>
          </a:prstGeom>
        </p:spPr>
        <p:txBody>
          <a:bodyPr spcFirstLastPara="1" wrap="square" lIns="91425" tIns="91425" rIns="91425" bIns="91425" anchor="t" anchorCtr="0">
            <a:noAutofit/>
          </a:bodyPr>
          <a:lstStyle/>
          <a:p>
            <a:pPr marL="459486" lvl="1" indent="-285750">
              <a:lnSpc>
                <a:spcPct val="100000"/>
              </a:lnSpc>
              <a:spcBef>
                <a:spcPts val="0"/>
              </a:spcBef>
              <a:buSzPct val="100000"/>
            </a:pPr>
            <a:r>
              <a:rPr lang="en-US" sz="2000" dirty="0"/>
              <a:t>Infection during pregnancy</a:t>
            </a:r>
          </a:p>
          <a:p>
            <a:pPr marL="457200" lvl="1" indent="-284163">
              <a:lnSpc>
                <a:spcPct val="100000"/>
              </a:lnSpc>
              <a:spcBef>
                <a:spcPts val="0"/>
              </a:spcBef>
              <a:buSzPct val="100000"/>
            </a:pPr>
            <a:r>
              <a:rPr lang="en-US" sz="2000" dirty="0"/>
              <a:t>Premature birth</a:t>
            </a:r>
          </a:p>
          <a:p>
            <a:pPr marL="457200" lvl="1" indent="-288925">
              <a:lnSpc>
                <a:spcPct val="100000"/>
              </a:lnSpc>
              <a:spcBef>
                <a:spcPts val="0"/>
              </a:spcBef>
              <a:buSzPct val="100000"/>
            </a:pPr>
            <a:r>
              <a:rPr lang="en-US" sz="2000" dirty="0"/>
              <a:t>Birth trauma</a:t>
            </a:r>
          </a:p>
          <a:p>
            <a:pPr marL="459486" lvl="1" indent="-285750">
              <a:lnSpc>
                <a:spcPct val="100000"/>
              </a:lnSpc>
              <a:spcBef>
                <a:spcPts val="0"/>
              </a:spcBef>
              <a:buSzPct val="100000"/>
            </a:pPr>
            <a:r>
              <a:rPr lang="en-US" sz="2000" dirty="0"/>
              <a:t>Rare genetic conditions</a:t>
            </a:r>
            <a:endParaRPr sz="2000" dirty="0"/>
          </a:p>
        </p:txBody>
      </p:sp>
      <p:sp>
        <p:nvSpPr>
          <p:cNvPr id="3" name="Text Placeholder 2">
            <a:extLst>
              <a:ext uri="{FF2B5EF4-FFF2-40B4-BE49-F238E27FC236}">
                <a16:creationId xmlns:a16="http://schemas.microsoft.com/office/drawing/2014/main" id="{26FA776E-849B-E266-6FAD-12A51353C950}"/>
              </a:ext>
            </a:extLst>
          </p:cNvPr>
          <p:cNvSpPr>
            <a:spLocks noGrp="1"/>
          </p:cNvSpPr>
          <p:nvPr>
            <p:ph type="body" idx="1"/>
          </p:nvPr>
        </p:nvSpPr>
        <p:spPr/>
        <p:txBody>
          <a:bodyPr>
            <a:normAutofit/>
          </a:bodyPr>
          <a:lstStyle/>
          <a:p>
            <a:pPr algn="ctr"/>
            <a:r>
              <a:rPr lang="en-US" sz="2000" dirty="0">
                <a:solidFill>
                  <a:schemeClr val="tx1">
                    <a:lumMod val="95000"/>
                    <a:lumOff val="5000"/>
                  </a:schemeClr>
                </a:solidFill>
              </a:rPr>
              <a:t>Congenital</a:t>
            </a:r>
          </a:p>
        </p:txBody>
      </p:sp>
      <p:sp>
        <p:nvSpPr>
          <p:cNvPr id="657" name="Google Shape;657;p9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dirty="0">
                <a:solidFill>
                  <a:schemeClr val="tx1">
                    <a:lumMod val="95000"/>
                    <a:lumOff val="5000"/>
                  </a:schemeClr>
                </a:solidFill>
                <a:latin typeface="+mj-lt"/>
              </a:rPr>
              <a:t>Causes and Types of Deaf-Blindness</a:t>
            </a:r>
            <a:endParaRPr sz="3600" b="1" dirty="0">
              <a:solidFill>
                <a:schemeClr val="tx1">
                  <a:lumMod val="95000"/>
                  <a:lumOff val="5000"/>
                </a:schemeClr>
              </a:solidFill>
              <a:latin typeface="+mj-lt"/>
            </a:endParaRPr>
          </a:p>
        </p:txBody>
      </p:sp>
    </p:spTree>
    <p:custDataLst>
      <p:tags r:id="rId1"/>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9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Assessment of Deaf-Blindness</a:t>
            </a:r>
            <a:endParaRPr sz="3600" b="1" dirty="0"/>
          </a:p>
        </p:txBody>
      </p:sp>
      <p:sp>
        <p:nvSpPr>
          <p:cNvPr id="665" name="Google Shape;665;p91"/>
          <p:cNvSpPr txBox="1">
            <a:spLocks noGrp="1"/>
          </p:cNvSpPr>
          <p:nvPr>
            <p:ph idx="1"/>
          </p:nvPr>
        </p:nvSpPr>
        <p:spPr>
          <a:xfrm>
            <a:off x="506773" y="952393"/>
            <a:ext cx="7886700" cy="556653"/>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ct val="100000"/>
              <a:buNone/>
            </a:pPr>
            <a:r>
              <a:rPr lang="en" sz="2000" b="1" dirty="0"/>
              <a:t>Authentic assessment</a:t>
            </a:r>
          </a:p>
        </p:txBody>
      </p:sp>
      <p:sp>
        <p:nvSpPr>
          <p:cNvPr id="2" name="TextBox 1">
            <a:extLst>
              <a:ext uri="{FF2B5EF4-FFF2-40B4-BE49-F238E27FC236}">
                <a16:creationId xmlns:a16="http://schemas.microsoft.com/office/drawing/2014/main" id="{199E24F3-5A6F-49AB-8E48-19818157FCCF}"/>
              </a:ext>
            </a:extLst>
          </p:cNvPr>
          <p:cNvSpPr txBox="1"/>
          <p:nvPr/>
        </p:nvSpPr>
        <p:spPr>
          <a:xfrm>
            <a:off x="392473" y="1641054"/>
            <a:ext cx="8115300" cy="3170099"/>
          </a:xfrm>
          <a:prstGeom prst="rect">
            <a:avLst/>
          </a:prstGeom>
          <a:noFill/>
        </p:spPr>
        <p:txBody>
          <a:bodyPr wrap="square" numCol="2" rtlCol="0">
            <a:spAutoFit/>
          </a:bodyPr>
          <a:lstStyle/>
          <a:p>
            <a:pPr marL="361950" indent="-285750">
              <a:spcBef>
                <a:spcPts val="0"/>
              </a:spcBef>
              <a:buSzPct val="100000"/>
              <a:buFont typeface="Arial" panose="020B0604020202020204" pitchFamily="34" charset="0"/>
              <a:buChar char="•"/>
            </a:pPr>
            <a:r>
              <a:rPr lang="en-US" sz="2000" dirty="0">
                <a:latin typeface="+mn-lt"/>
              </a:rPr>
              <a:t>Communication, social, motor skills</a:t>
            </a:r>
          </a:p>
          <a:p>
            <a:pPr marL="361950" indent="-285750">
              <a:spcBef>
                <a:spcPts val="0"/>
              </a:spcBef>
              <a:buSzPct val="100000"/>
              <a:buFont typeface="Arial" panose="020B0604020202020204" pitchFamily="34" charset="0"/>
              <a:buChar char="•"/>
            </a:pPr>
            <a:r>
              <a:rPr lang="en-US" sz="2000" dirty="0">
                <a:latin typeface="+mn-lt"/>
              </a:rPr>
              <a:t>Type and severity of vision and hearing loss</a:t>
            </a:r>
          </a:p>
          <a:p>
            <a:pPr marL="361950" indent="-285750">
              <a:spcBef>
                <a:spcPts val="0"/>
              </a:spcBef>
              <a:buSzPct val="100000"/>
              <a:buFont typeface="Arial" panose="020B0604020202020204" pitchFamily="34" charset="0"/>
              <a:buChar char="•"/>
            </a:pPr>
            <a:r>
              <a:rPr lang="en-US" sz="2000" dirty="0">
                <a:latin typeface="+mn-lt"/>
              </a:rPr>
              <a:t>Interests and temperament</a:t>
            </a:r>
          </a:p>
          <a:p>
            <a:pPr marL="361950" indent="-285750">
              <a:spcBef>
                <a:spcPts val="0"/>
              </a:spcBef>
              <a:buSzPct val="100000"/>
              <a:buFont typeface="Arial" panose="020B0604020202020204" pitchFamily="34" charset="0"/>
              <a:buChar char="•"/>
            </a:pPr>
            <a:r>
              <a:rPr lang="en-US" sz="2000" dirty="0">
                <a:latin typeface="+mn-lt"/>
              </a:rPr>
              <a:t>Cognitive development</a:t>
            </a:r>
          </a:p>
          <a:p>
            <a:pPr marL="361950" indent="-285750">
              <a:spcBef>
                <a:spcPts val="0"/>
              </a:spcBef>
              <a:buSzPct val="100000"/>
              <a:buFont typeface="Arial" panose="020B0604020202020204" pitchFamily="34" charset="0"/>
              <a:buChar char="•"/>
            </a:pPr>
            <a:endParaRPr lang="en-US" sz="2000" dirty="0">
              <a:latin typeface="+mn-lt"/>
            </a:endParaRPr>
          </a:p>
          <a:p>
            <a:pPr marL="361950" indent="-285750">
              <a:spcBef>
                <a:spcPts val="0"/>
              </a:spcBef>
              <a:buSzPct val="100000"/>
              <a:buFont typeface="Arial" panose="020B0604020202020204" pitchFamily="34" charset="0"/>
              <a:buChar char="•"/>
            </a:pPr>
            <a:endParaRPr lang="en-US" sz="2000" dirty="0">
              <a:latin typeface="+mn-lt"/>
            </a:endParaRPr>
          </a:p>
          <a:p>
            <a:pPr marL="361950" indent="-285750">
              <a:spcBef>
                <a:spcPts val="0"/>
              </a:spcBef>
              <a:buSzPct val="100000"/>
              <a:buFont typeface="Arial" panose="020B0604020202020204" pitchFamily="34" charset="0"/>
              <a:buChar char="•"/>
            </a:pPr>
            <a:endParaRPr lang="en-US" sz="2000" dirty="0">
              <a:latin typeface="+mn-lt"/>
            </a:endParaRPr>
          </a:p>
          <a:p>
            <a:pPr marL="76200">
              <a:spcBef>
                <a:spcPts val="0"/>
              </a:spcBef>
              <a:buSzPct val="100000"/>
            </a:pPr>
            <a:endParaRPr lang="en-US" sz="2000" dirty="0">
              <a:latin typeface="+mn-lt"/>
            </a:endParaRPr>
          </a:p>
          <a:p>
            <a:pPr marL="341313" indent="-265113">
              <a:spcBef>
                <a:spcPts val="0"/>
              </a:spcBef>
              <a:buSzPct val="100000"/>
              <a:buFont typeface="Arial" panose="020B0604020202020204" pitchFamily="34" charset="0"/>
              <a:buChar char="•"/>
            </a:pPr>
            <a:r>
              <a:rPr lang="en-US" sz="2000" dirty="0">
                <a:latin typeface="+mn-lt"/>
              </a:rPr>
              <a:t>Strengths and difficulties</a:t>
            </a:r>
          </a:p>
          <a:p>
            <a:pPr marL="341313" lvl="0" indent="-265113" algn="l" rtl="0">
              <a:spcBef>
                <a:spcPts val="0"/>
              </a:spcBef>
              <a:buSzPct val="100000"/>
              <a:buFont typeface="Arial" panose="020B0604020202020204" pitchFamily="34" charset="0"/>
              <a:buChar char="•"/>
            </a:pPr>
            <a:r>
              <a:rPr lang="en-US" sz="2000" dirty="0">
                <a:latin typeface="+mn-lt"/>
              </a:rPr>
              <a:t>Family involvement</a:t>
            </a:r>
          </a:p>
          <a:p>
            <a:pPr marL="341313" lvl="0" indent="-265113" algn="l" rtl="0">
              <a:spcBef>
                <a:spcPts val="0"/>
              </a:spcBef>
              <a:buSzPct val="100000"/>
              <a:buFont typeface="Arial" panose="020B0604020202020204" pitchFamily="34" charset="0"/>
              <a:buChar char="•"/>
            </a:pPr>
            <a:r>
              <a:rPr lang="en-US" sz="2000" dirty="0">
                <a:latin typeface="+mn-lt"/>
              </a:rPr>
              <a:t>Team of specialists</a:t>
            </a:r>
          </a:p>
          <a:p>
            <a:pPr marL="341313" lvl="0" indent="-265113" algn="l" rtl="0">
              <a:spcBef>
                <a:spcPts val="0"/>
              </a:spcBef>
              <a:buSzPct val="100000"/>
              <a:buFont typeface="Arial" panose="020B0604020202020204" pitchFamily="34" charset="0"/>
              <a:buChar char="•"/>
            </a:pPr>
            <a:r>
              <a:rPr lang="en-US" sz="2000" dirty="0">
                <a:latin typeface="+mn-lt"/>
              </a:rPr>
              <a:t>Observations across settings and activities</a:t>
            </a:r>
            <a:endParaRPr lang="en-US" sz="1600" dirty="0"/>
          </a:p>
        </p:txBody>
      </p:sp>
      <p:sp>
        <p:nvSpPr>
          <p:cNvPr id="3" name="TextBox 2">
            <a:extLst>
              <a:ext uri="{FF2B5EF4-FFF2-40B4-BE49-F238E27FC236}">
                <a16:creationId xmlns:a16="http://schemas.microsoft.com/office/drawing/2014/main" id="{42DAD878-D72A-4ED4-B731-D14B9C9E0295}"/>
              </a:ext>
            </a:extLst>
          </p:cNvPr>
          <p:cNvSpPr txBox="1"/>
          <p:nvPr/>
        </p:nvSpPr>
        <p:spPr>
          <a:xfrm>
            <a:off x="5374698" y="4091714"/>
            <a:ext cx="4271963" cy="276999"/>
          </a:xfrm>
          <a:prstGeom prst="rect">
            <a:avLst/>
          </a:prstGeom>
          <a:noFill/>
        </p:spPr>
        <p:txBody>
          <a:bodyPr wrap="square" rtlCol="0">
            <a:spAutoFit/>
          </a:bodyPr>
          <a:lstStyle/>
          <a:p>
            <a:r>
              <a:rPr lang="en-US" sz="1200" dirty="0">
                <a:latin typeface="+mn-lt"/>
                <a:hlinkClick r:id="rId4"/>
              </a:rPr>
              <a:t>National Center on Deaf-Blindness, Authentic Assessment</a:t>
            </a:r>
            <a:endParaRPr lang="en-US" sz="1200" dirty="0">
              <a:latin typeface="+mn-lt"/>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4C4F74-C6F6-4B53-BE9F-FB498CA1DAA4}"/>
              </a:ext>
            </a:extLst>
          </p:cNvPr>
          <p:cNvSpPr>
            <a:spLocks noGrp="1"/>
          </p:cNvSpPr>
          <p:nvPr>
            <p:ph sz="quarter" idx="4"/>
          </p:nvPr>
        </p:nvSpPr>
        <p:spPr>
          <a:xfrm>
            <a:off x="4629151" y="1657350"/>
            <a:ext cx="4283868" cy="2763441"/>
          </a:xfrm>
        </p:spPr>
        <p:txBody>
          <a:bodyPr>
            <a:normAutofit fontScale="92500"/>
          </a:bodyPr>
          <a:lstStyle/>
          <a:p>
            <a:pPr>
              <a:lnSpc>
                <a:spcPct val="170000"/>
              </a:lnSpc>
              <a:spcBef>
                <a:spcPts val="0"/>
              </a:spcBef>
            </a:pPr>
            <a:r>
              <a:rPr lang="en-US" sz="1400" dirty="0"/>
              <a:t>Local district public school: general education classroom</a:t>
            </a:r>
          </a:p>
          <a:p>
            <a:pPr>
              <a:lnSpc>
                <a:spcPct val="170000"/>
              </a:lnSpc>
              <a:spcBef>
                <a:spcPts val="0"/>
              </a:spcBef>
            </a:pPr>
            <a:r>
              <a:rPr lang="en-US" sz="1400" dirty="0"/>
              <a:t>Local district public school: general education classroom with resource room support</a:t>
            </a:r>
          </a:p>
          <a:p>
            <a:pPr>
              <a:lnSpc>
                <a:spcPct val="170000"/>
              </a:lnSpc>
              <a:spcBef>
                <a:spcPts val="0"/>
              </a:spcBef>
            </a:pPr>
            <a:r>
              <a:rPr lang="en-US" sz="1400" dirty="0"/>
              <a:t>Local district public school: separate or self-contained classroom</a:t>
            </a:r>
          </a:p>
          <a:p>
            <a:pPr>
              <a:lnSpc>
                <a:spcPct val="170000"/>
              </a:lnSpc>
              <a:spcBef>
                <a:spcPts val="0"/>
              </a:spcBef>
            </a:pPr>
            <a:r>
              <a:rPr lang="en-US" sz="1400" dirty="0"/>
              <a:t>Nonresidential (public or private/out-of district)</a:t>
            </a:r>
          </a:p>
          <a:p>
            <a:pPr>
              <a:lnSpc>
                <a:spcPct val="170000"/>
              </a:lnSpc>
              <a:spcBef>
                <a:spcPts val="0"/>
              </a:spcBef>
            </a:pPr>
            <a:r>
              <a:rPr lang="en-US" sz="1400" dirty="0"/>
              <a:t>Residential</a:t>
            </a:r>
          </a:p>
        </p:txBody>
      </p:sp>
      <p:sp>
        <p:nvSpPr>
          <p:cNvPr id="3" name="Text Placeholder 2">
            <a:extLst>
              <a:ext uri="{FF2B5EF4-FFF2-40B4-BE49-F238E27FC236}">
                <a16:creationId xmlns:a16="http://schemas.microsoft.com/office/drawing/2014/main" id="{5A52FF16-37CF-4F7C-A9FD-FB9169C4F458}"/>
              </a:ext>
            </a:extLst>
          </p:cNvPr>
          <p:cNvSpPr>
            <a:spLocks noGrp="1"/>
          </p:cNvSpPr>
          <p:nvPr>
            <p:ph type="body" sz="quarter" idx="3"/>
          </p:nvPr>
        </p:nvSpPr>
        <p:spPr>
          <a:xfrm>
            <a:off x="4629151" y="959049"/>
            <a:ext cx="3887391" cy="617934"/>
          </a:xfrm>
        </p:spPr>
        <p:txBody>
          <a:bodyPr/>
          <a:lstStyle/>
          <a:p>
            <a:r>
              <a:rPr lang="en-US" sz="2000" dirty="0">
                <a:solidFill>
                  <a:schemeClr val="tx1"/>
                </a:solidFill>
              </a:rPr>
              <a:t>Setting/Environment</a:t>
            </a:r>
          </a:p>
        </p:txBody>
      </p:sp>
      <p:sp>
        <p:nvSpPr>
          <p:cNvPr id="4" name="Content Placeholder 3">
            <a:extLst>
              <a:ext uri="{FF2B5EF4-FFF2-40B4-BE49-F238E27FC236}">
                <a16:creationId xmlns:a16="http://schemas.microsoft.com/office/drawing/2014/main" id="{826A6769-926E-4FFA-8258-D1428253949A}"/>
              </a:ext>
            </a:extLst>
          </p:cNvPr>
          <p:cNvSpPr>
            <a:spLocks noGrp="1"/>
          </p:cNvSpPr>
          <p:nvPr>
            <p:ph sz="half" idx="2"/>
          </p:nvPr>
        </p:nvSpPr>
        <p:spPr>
          <a:xfrm>
            <a:off x="646511" y="1678781"/>
            <a:ext cx="3868340" cy="2763441"/>
          </a:xfrm>
        </p:spPr>
        <p:txBody>
          <a:bodyPr>
            <a:noAutofit/>
          </a:bodyPr>
          <a:lstStyle/>
          <a:p>
            <a:pPr>
              <a:lnSpc>
                <a:spcPct val="170000"/>
              </a:lnSpc>
              <a:spcBef>
                <a:spcPts val="0"/>
              </a:spcBef>
            </a:pPr>
            <a:r>
              <a:rPr lang="en-US" sz="1400" dirty="0"/>
              <a:t>Inclusion</a:t>
            </a:r>
          </a:p>
          <a:p>
            <a:pPr>
              <a:lnSpc>
                <a:spcPct val="170000"/>
              </a:lnSpc>
              <a:spcBef>
                <a:spcPts val="0"/>
              </a:spcBef>
            </a:pPr>
            <a:r>
              <a:rPr lang="en-US" sz="1400" dirty="0"/>
              <a:t>Mainstreaming</a:t>
            </a:r>
          </a:p>
          <a:p>
            <a:pPr>
              <a:lnSpc>
                <a:spcPct val="170000"/>
              </a:lnSpc>
              <a:spcBef>
                <a:spcPts val="0"/>
              </a:spcBef>
            </a:pPr>
            <a:r>
              <a:rPr lang="en-US" sz="1400" dirty="0"/>
              <a:t>Reverse mainstreaming</a:t>
            </a:r>
          </a:p>
        </p:txBody>
      </p:sp>
      <p:sp>
        <p:nvSpPr>
          <p:cNvPr id="5" name="Text Placeholder 4">
            <a:extLst>
              <a:ext uri="{FF2B5EF4-FFF2-40B4-BE49-F238E27FC236}">
                <a16:creationId xmlns:a16="http://schemas.microsoft.com/office/drawing/2014/main" id="{FDEBB7C4-DE6A-48DA-BD82-9A09F34B7C6B}"/>
              </a:ext>
            </a:extLst>
          </p:cNvPr>
          <p:cNvSpPr>
            <a:spLocks noGrp="1"/>
          </p:cNvSpPr>
          <p:nvPr>
            <p:ph type="body" idx="1"/>
          </p:nvPr>
        </p:nvSpPr>
        <p:spPr>
          <a:xfrm>
            <a:off x="646511" y="1039416"/>
            <a:ext cx="3868340" cy="617934"/>
          </a:xfrm>
        </p:spPr>
        <p:txBody>
          <a:bodyPr/>
          <a:lstStyle/>
          <a:p>
            <a:r>
              <a:rPr lang="en-US" sz="2000" dirty="0">
                <a:solidFill>
                  <a:schemeClr val="tx1"/>
                </a:solidFill>
              </a:rPr>
              <a:t>Terms</a:t>
            </a:r>
          </a:p>
        </p:txBody>
      </p:sp>
      <p:sp>
        <p:nvSpPr>
          <p:cNvPr id="6" name="Title 5">
            <a:extLst>
              <a:ext uri="{FF2B5EF4-FFF2-40B4-BE49-F238E27FC236}">
                <a16:creationId xmlns:a16="http://schemas.microsoft.com/office/drawing/2014/main" id="{76E055A0-5803-4FA1-A68C-B8E4AED83C3A}"/>
              </a:ext>
            </a:extLst>
          </p:cNvPr>
          <p:cNvSpPr>
            <a:spLocks noGrp="1"/>
          </p:cNvSpPr>
          <p:nvPr>
            <p:ph type="title"/>
          </p:nvPr>
        </p:nvSpPr>
        <p:spPr/>
        <p:txBody>
          <a:bodyPr>
            <a:normAutofit/>
          </a:bodyPr>
          <a:lstStyle/>
          <a:p>
            <a:pPr algn="ctr"/>
            <a:r>
              <a:rPr lang="en-US" sz="3600" dirty="0">
                <a:solidFill>
                  <a:schemeClr val="tx1"/>
                </a:solidFill>
                <a:latin typeface="+mj-lt"/>
              </a:rPr>
              <a:t>Placement</a:t>
            </a:r>
          </a:p>
        </p:txBody>
      </p:sp>
      <p:sp>
        <p:nvSpPr>
          <p:cNvPr id="8" name="TextBox 7">
            <a:extLst>
              <a:ext uri="{FF2B5EF4-FFF2-40B4-BE49-F238E27FC236}">
                <a16:creationId xmlns:a16="http://schemas.microsoft.com/office/drawing/2014/main" id="{22367224-EB7A-462E-A27A-684BB25768E8}"/>
              </a:ext>
            </a:extLst>
          </p:cNvPr>
          <p:cNvSpPr txBox="1"/>
          <p:nvPr/>
        </p:nvSpPr>
        <p:spPr>
          <a:xfrm>
            <a:off x="5509532" y="4070622"/>
            <a:ext cx="4572000" cy="276999"/>
          </a:xfrm>
          <a:prstGeom prst="rect">
            <a:avLst/>
          </a:prstGeom>
          <a:noFill/>
        </p:spPr>
        <p:txBody>
          <a:bodyPr wrap="square">
            <a:spAutoFit/>
          </a:bodyPr>
          <a:lstStyle/>
          <a:p>
            <a:r>
              <a:rPr lang="en-US" sz="1200" dirty="0">
                <a:latin typeface="Calibri"/>
                <a:ea typeface="Calibri"/>
                <a:cs typeface="Calibri"/>
                <a:sym typeface="Calibri"/>
              </a:rPr>
              <a:t>(</a:t>
            </a:r>
            <a:r>
              <a:rPr lang="en-US" sz="1200" dirty="0" err="1">
                <a:latin typeface="Calibri"/>
                <a:ea typeface="Calibri"/>
                <a:cs typeface="Calibri"/>
                <a:sym typeface="Calibri"/>
              </a:rPr>
              <a:t>Lenihan</a:t>
            </a:r>
            <a:r>
              <a:rPr lang="en-US" sz="1200" dirty="0">
                <a:latin typeface="Calibri"/>
                <a:ea typeface="Calibri"/>
                <a:cs typeface="Calibri"/>
                <a:sym typeface="Calibri"/>
              </a:rPr>
              <a:t>, et al., 2020). Chapter 10 Educational Settings</a:t>
            </a:r>
          </a:p>
        </p:txBody>
      </p:sp>
    </p:spTree>
    <p:custDataLst>
      <p:tags r:id="rId1"/>
    </p:custDataLst>
    <p:extLst>
      <p:ext uri="{BB962C8B-B14F-4D97-AF65-F5344CB8AC3E}">
        <p14:creationId xmlns:p14="http://schemas.microsoft.com/office/powerpoint/2010/main" val="28931359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9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Life Skills Programs</a:t>
            </a:r>
            <a:endParaRPr sz="3600" b="1" dirty="0"/>
          </a:p>
          <a:p>
            <a:pPr marL="0" lvl="0" indent="0" algn="l" rtl="0">
              <a:spcBef>
                <a:spcPts val="0"/>
              </a:spcBef>
              <a:spcAft>
                <a:spcPts val="0"/>
              </a:spcAft>
              <a:buNone/>
            </a:pPr>
            <a:endParaRPr dirty="0"/>
          </a:p>
        </p:txBody>
      </p:sp>
      <p:sp>
        <p:nvSpPr>
          <p:cNvPr id="687" name="Google Shape;687;p94"/>
          <p:cNvSpPr txBox="1">
            <a:spLocks noGrp="1"/>
          </p:cNvSpPr>
          <p:nvPr>
            <p:ph idx="1"/>
          </p:nvPr>
        </p:nvSpPr>
        <p:spPr>
          <a:xfrm>
            <a:off x="628650" y="1097757"/>
            <a:ext cx="7886700" cy="3263504"/>
          </a:xfrm>
          <a:prstGeom prst="rect">
            <a:avLst/>
          </a:prstGeom>
        </p:spPr>
        <p:txBody>
          <a:bodyPr spcFirstLastPara="1" wrap="square" lIns="91425" tIns="91425" rIns="91425" bIns="91425" anchor="t" anchorCtr="0">
            <a:noAutofit/>
          </a:bodyPr>
          <a:lstStyle/>
          <a:p>
            <a:pPr marL="76200" lvl="0" indent="0" algn="l" rtl="0">
              <a:lnSpc>
                <a:spcPct val="150000"/>
              </a:lnSpc>
              <a:spcBef>
                <a:spcPts val="0"/>
              </a:spcBef>
              <a:buSzPts val="2400"/>
              <a:buNone/>
            </a:pPr>
            <a:r>
              <a:rPr lang="en" sz="2000" dirty="0">
                <a:highlight>
                  <a:srgbClr val="FFFFFF"/>
                </a:highlight>
              </a:rPr>
              <a:t>Goal is to enable greatest level of personal independence</a:t>
            </a:r>
            <a:endParaRPr sz="2000" dirty="0">
              <a:highlight>
                <a:srgbClr val="FFFFFF"/>
              </a:highlight>
            </a:endParaRPr>
          </a:p>
          <a:p>
            <a:pPr marL="76200" lvl="0" indent="0" algn="l" rtl="0">
              <a:lnSpc>
                <a:spcPct val="150000"/>
              </a:lnSpc>
              <a:spcBef>
                <a:spcPts val="0"/>
              </a:spcBef>
              <a:buSzPts val="2400"/>
              <a:buNone/>
            </a:pPr>
            <a:r>
              <a:rPr lang="en" sz="2000" dirty="0">
                <a:highlight>
                  <a:srgbClr val="FFFFFF"/>
                </a:highlight>
              </a:rPr>
              <a:t>Instruction is provided through a multisensory approach: </a:t>
            </a:r>
            <a:endParaRPr sz="2000" dirty="0">
              <a:highlight>
                <a:srgbClr val="FFFFFF"/>
              </a:highlight>
            </a:endParaRPr>
          </a:p>
          <a:p>
            <a:pPr marL="914400" lvl="1" indent="-355600" algn="l" rtl="0">
              <a:lnSpc>
                <a:spcPct val="150000"/>
              </a:lnSpc>
              <a:spcBef>
                <a:spcPts val="0"/>
              </a:spcBef>
              <a:buSzPts val="2000"/>
              <a:buFont typeface="Arial" panose="020B0604020202020204" pitchFamily="34" charset="0"/>
              <a:buChar char="•"/>
            </a:pPr>
            <a:endParaRPr dirty="0"/>
          </a:p>
        </p:txBody>
      </p:sp>
      <p:sp>
        <p:nvSpPr>
          <p:cNvPr id="2" name="TextBox 1">
            <a:extLst>
              <a:ext uri="{FF2B5EF4-FFF2-40B4-BE49-F238E27FC236}">
                <a16:creationId xmlns:a16="http://schemas.microsoft.com/office/drawing/2014/main" id="{4B190582-990D-7C34-3E4F-D0E276E9EF79}"/>
              </a:ext>
            </a:extLst>
          </p:cNvPr>
          <p:cNvSpPr txBox="1"/>
          <p:nvPr/>
        </p:nvSpPr>
        <p:spPr>
          <a:xfrm>
            <a:off x="1232807" y="2215276"/>
            <a:ext cx="6678386" cy="2585323"/>
          </a:xfrm>
          <a:prstGeom prst="rect">
            <a:avLst/>
          </a:prstGeom>
          <a:noFill/>
        </p:spPr>
        <p:txBody>
          <a:bodyPr wrap="square" numCol="2" rtlCol="0">
            <a:spAutoFit/>
          </a:bodyPr>
          <a:lstStyle/>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Visual</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Tactual</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Auditory</a:t>
            </a: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endParaRPr lang="en-US" sz="2000" dirty="0">
              <a:solidFill>
                <a:schemeClr val="tx1"/>
              </a:solidFill>
              <a:highlight>
                <a:srgbClr val="FFFFFF"/>
              </a:highlight>
              <a:latin typeface="+mn-lt"/>
            </a:endParaRP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Olfactory</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Gustatory</a:t>
            </a:r>
          </a:p>
          <a:p>
            <a:pPr marL="914400" lvl="1" indent="-355600" algn="l" rtl="0">
              <a:spcBef>
                <a:spcPts val="0"/>
              </a:spcBef>
              <a:buSzPts val="2000"/>
              <a:buFont typeface="Arial" panose="020B0604020202020204" pitchFamily="34" charset="0"/>
              <a:buChar char="•"/>
            </a:pPr>
            <a:r>
              <a:rPr lang="en-US" sz="2000" dirty="0">
                <a:solidFill>
                  <a:schemeClr val="tx1"/>
                </a:solidFill>
                <a:highlight>
                  <a:srgbClr val="FFFFFF"/>
                </a:highlight>
                <a:latin typeface="+mn-lt"/>
              </a:rPr>
              <a:t>Kinesthetic</a:t>
            </a:r>
            <a:endParaRPr lang="en-US" sz="2000" dirty="0">
              <a:solidFill>
                <a:schemeClr val="tx1"/>
              </a:solidFill>
              <a:latin typeface="+mn-lt"/>
            </a:endParaRPr>
          </a:p>
        </p:txBody>
      </p:sp>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00B27F-67BE-449D-ACA9-6284EC374642}"/>
              </a:ext>
            </a:extLst>
          </p:cNvPr>
          <p:cNvSpPr>
            <a:spLocks noGrp="1"/>
          </p:cNvSpPr>
          <p:nvPr>
            <p:ph sz="quarter" idx="4"/>
          </p:nvPr>
        </p:nvSpPr>
        <p:spPr/>
        <p:txBody>
          <a:bodyPr/>
          <a:lstStyle/>
          <a:p>
            <a:pPr marL="173736" marR="0" lvl="1" indent="-342900" algn="l" rtl="0">
              <a:lnSpc>
                <a:spcPct val="100000"/>
              </a:lnSpc>
              <a:spcBef>
                <a:spcPts val="0"/>
              </a:spcBef>
              <a:spcAft>
                <a:spcPts val="0"/>
              </a:spcAft>
              <a:buSzPts val="1800"/>
            </a:pPr>
            <a:r>
              <a:rPr lang="en-US" sz="2000" dirty="0">
                <a:ea typeface="Calibri"/>
                <a:cs typeface="Calibri"/>
                <a:sym typeface="Calibri"/>
              </a:rPr>
              <a:t>Moving to an object</a:t>
            </a:r>
          </a:p>
          <a:p>
            <a:pPr marL="173736" marR="0" lvl="1" indent="-342900" algn="l" rtl="0">
              <a:lnSpc>
                <a:spcPct val="100000"/>
              </a:lnSpc>
              <a:spcBef>
                <a:spcPts val="0"/>
              </a:spcBef>
              <a:spcAft>
                <a:spcPts val="0"/>
              </a:spcAft>
              <a:buSzPts val="1800"/>
            </a:pPr>
            <a:r>
              <a:rPr lang="en-US" sz="2000" dirty="0">
                <a:ea typeface="Calibri"/>
                <a:cs typeface="Calibri"/>
                <a:sym typeface="Calibri"/>
              </a:rPr>
              <a:t>Standing near an object</a:t>
            </a:r>
          </a:p>
          <a:p>
            <a:pPr marL="173736" marR="0" lvl="1" indent="-342900" algn="l" rtl="0">
              <a:lnSpc>
                <a:spcPct val="100000"/>
              </a:lnSpc>
              <a:spcBef>
                <a:spcPts val="0"/>
              </a:spcBef>
              <a:spcAft>
                <a:spcPts val="0"/>
              </a:spcAft>
              <a:buSzPts val="1800"/>
            </a:pPr>
            <a:r>
              <a:rPr lang="en-US" sz="2000" dirty="0">
                <a:ea typeface="Calibri"/>
                <a:cs typeface="Calibri"/>
                <a:sym typeface="Calibri"/>
              </a:rPr>
              <a:t>Eye gaze</a:t>
            </a:r>
          </a:p>
          <a:p>
            <a:pPr marL="173736" marR="0" lvl="1" indent="-342900" algn="l" rtl="0">
              <a:lnSpc>
                <a:spcPct val="100000"/>
              </a:lnSpc>
              <a:spcBef>
                <a:spcPts val="0"/>
              </a:spcBef>
              <a:spcAft>
                <a:spcPts val="0"/>
              </a:spcAft>
              <a:buSzPts val="1800"/>
            </a:pPr>
            <a:r>
              <a:rPr lang="en-US" sz="2000" dirty="0">
                <a:ea typeface="Calibri"/>
                <a:cs typeface="Calibri"/>
                <a:sym typeface="Calibri"/>
              </a:rPr>
              <a:t>Withdrawal</a:t>
            </a:r>
          </a:p>
          <a:p>
            <a:pPr marL="173736" marR="0" lvl="1" indent="-342900" algn="l" rtl="0">
              <a:lnSpc>
                <a:spcPct val="100000"/>
              </a:lnSpc>
              <a:spcBef>
                <a:spcPts val="0"/>
              </a:spcBef>
              <a:spcAft>
                <a:spcPts val="0"/>
              </a:spcAft>
              <a:buSzPts val="1800"/>
            </a:pPr>
            <a:r>
              <a:rPr lang="en-US" sz="2000" dirty="0">
                <a:ea typeface="Calibri"/>
                <a:cs typeface="Calibri"/>
                <a:sym typeface="Calibri"/>
              </a:rPr>
              <a:t>Changes in muscle tone</a:t>
            </a:r>
          </a:p>
          <a:p>
            <a:pPr>
              <a:lnSpc>
                <a:spcPct val="100000"/>
              </a:lnSpc>
            </a:pPr>
            <a:endParaRPr lang="en-US" sz="2800" dirty="0"/>
          </a:p>
        </p:txBody>
      </p:sp>
      <p:sp>
        <p:nvSpPr>
          <p:cNvPr id="3" name="Text Placeholder 2">
            <a:extLst>
              <a:ext uri="{FF2B5EF4-FFF2-40B4-BE49-F238E27FC236}">
                <a16:creationId xmlns:a16="http://schemas.microsoft.com/office/drawing/2014/main" id="{F5AF4DB5-AA4B-DD4C-B86A-57E88AABD02E}"/>
              </a:ext>
            </a:extLst>
          </p:cNvPr>
          <p:cNvSpPr>
            <a:spLocks noGrp="1"/>
          </p:cNvSpPr>
          <p:nvPr>
            <p:ph type="body" sz="quarter" idx="3"/>
          </p:nvPr>
        </p:nvSpPr>
        <p:spPr/>
        <p:txBody>
          <a:bodyPr>
            <a:normAutofit/>
          </a:bodyPr>
          <a:lstStyle/>
          <a:p>
            <a:r>
              <a:rPr lang="en-US" sz="2000" dirty="0">
                <a:solidFill>
                  <a:schemeClr val="tx1">
                    <a:lumMod val="95000"/>
                    <a:lumOff val="5000"/>
                  </a:schemeClr>
                </a:solidFill>
              </a:rPr>
              <a:t>Additional Difficulties</a:t>
            </a:r>
          </a:p>
        </p:txBody>
      </p:sp>
      <p:sp>
        <p:nvSpPr>
          <p:cNvPr id="4" name="Content Placeholder 3">
            <a:extLst>
              <a:ext uri="{FF2B5EF4-FFF2-40B4-BE49-F238E27FC236}">
                <a16:creationId xmlns:a16="http://schemas.microsoft.com/office/drawing/2014/main" id="{624674BA-E81B-EE24-7E09-D0F6D0E46B0B}"/>
              </a:ext>
            </a:extLst>
          </p:cNvPr>
          <p:cNvSpPr>
            <a:spLocks noGrp="1"/>
          </p:cNvSpPr>
          <p:nvPr>
            <p:ph sz="half" idx="2"/>
          </p:nvPr>
        </p:nvSpPr>
        <p:spPr/>
        <p:txBody>
          <a:bodyPr/>
          <a:lstStyle/>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Speech</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Sign</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Pictures</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Drawings</a:t>
            </a:r>
          </a:p>
          <a:p>
            <a:pPr marL="173736" marR="0" lvl="1" indent="-342900" algn="l" rtl="0">
              <a:lnSpc>
                <a:spcPct val="100000"/>
              </a:lnSpc>
              <a:spcBef>
                <a:spcPts val="0"/>
              </a:spcBef>
              <a:spcAft>
                <a:spcPts val="0"/>
              </a:spcAft>
              <a:buSzPts val="1800"/>
              <a:buFont typeface="Arial" panose="020B0604020202020204" pitchFamily="34" charset="0"/>
              <a:buChar char="•"/>
            </a:pPr>
            <a:r>
              <a:rPr lang="en-US" sz="2000" dirty="0"/>
              <a:t>Communication boards</a:t>
            </a:r>
          </a:p>
          <a:p>
            <a:pPr>
              <a:lnSpc>
                <a:spcPct val="100000"/>
              </a:lnSpc>
            </a:pPr>
            <a:endParaRPr lang="en-US" sz="2800" dirty="0"/>
          </a:p>
        </p:txBody>
      </p:sp>
      <p:sp>
        <p:nvSpPr>
          <p:cNvPr id="5" name="Text Placeholder 4">
            <a:extLst>
              <a:ext uri="{FF2B5EF4-FFF2-40B4-BE49-F238E27FC236}">
                <a16:creationId xmlns:a16="http://schemas.microsoft.com/office/drawing/2014/main" id="{0FD8A227-50A1-D5EA-DD70-948B123EA245}"/>
              </a:ext>
            </a:extLst>
          </p:cNvPr>
          <p:cNvSpPr>
            <a:spLocks noGrp="1"/>
          </p:cNvSpPr>
          <p:nvPr>
            <p:ph type="body" idx="1"/>
          </p:nvPr>
        </p:nvSpPr>
        <p:spPr/>
        <p:txBody>
          <a:bodyPr>
            <a:normAutofit/>
          </a:bodyPr>
          <a:lstStyle/>
          <a:p>
            <a:r>
              <a:rPr lang="en-US" sz="2000" dirty="0">
                <a:solidFill>
                  <a:schemeClr val="tx1">
                    <a:lumMod val="95000"/>
                    <a:lumOff val="5000"/>
                  </a:schemeClr>
                </a:solidFill>
              </a:rPr>
              <a:t>Common Difficulties</a:t>
            </a:r>
          </a:p>
        </p:txBody>
      </p:sp>
      <p:sp>
        <p:nvSpPr>
          <p:cNvPr id="6" name="Title 5">
            <a:extLst>
              <a:ext uri="{FF2B5EF4-FFF2-40B4-BE49-F238E27FC236}">
                <a16:creationId xmlns:a16="http://schemas.microsoft.com/office/drawing/2014/main" id="{96F1F4F4-F007-2FFD-1CBA-D49A051D8209}"/>
              </a:ext>
            </a:extLst>
          </p:cNvPr>
          <p:cNvSpPr>
            <a:spLocks noGrp="1"/>
          </p:cNvSpPr>
          <p:nvPr>
            <p:ph type="title"/>
          </p:nvPr>
        </p:nvSpPr>
        <p:spPr/>
        <p:txBody>
          <a:bodyPr>
            <a:normAutofit/>
          </a:bodyPr>
          <a:lstStyle/>
          <a:p>
            <a:pPr algn="ctr"/>
            <a:r>
              <a:rPr lang="en-US" sz="3600" dirty="0">
                <a:solidFill>
                  <a:schemeClr val="tx1"/>
                </a:solidFill>
                <a:latin typeface="+mj-lt"/>
              </a:rPr>
              <a:t>Communication</a:t>
            </a:r>
          </a:p>
        </p:txBody>
      </p:sp>
    </p:spTree>
    <p:custDataLst>
      <p:tags r:id="rId1"/>
    </p:custDataLst>
    <p:extLst>
      <p:ext uri="{BB962C8B-B14F-4D97-AF65-F5344CB8AC3E}">
        <p14:creationId xmlns:p14="http://schemas.microsoft.com/office/powerpoint/2010/main" val="10697418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9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Disciplines Involved: Deaf-Blind</a:t>
            </a:r>
            <a:endParaRPr sz="3600" b="1" dirty="0"/>
          </a:p>
        </p:txBody>
      </p:sp>
      <p:sp>
        <p:nvSpPr>
          <p:cNvPr id="710" name="Google Shape;710;p97"/>
          <p:cNvSpPr txBox="1">
            <a:spLocks noGrp="1"/>
          </p:cNvSpPr>
          <p:nvPr>
            <p:ph idx="1"/>
          </p:nvPr>
        </p:nvSpPr>
        <p:spPr>
          <a:xfrm>
            <a:off x="628650" y="1369219"/>
            <a:ext cx="7886700" cy="1888331"/>
          </a:xfrm>
          <a:prstGeom prst="rect">
            <a:avLst/>
          </a:prstGeom>
        </p:spPr>
        <p:txBody>
          <a:bodyPr spcFirstLastPara="1" wrap="square" lIns="91425" tIns="91425" rIns="91425" bIns="91425" numCol="2" anchor="t" anchorCtr="0">
            <a:noAutofit/>
          </a:bodyPr>
          <a:lstStyle/>
          <a:p>
            <a:pPr marL="457200" lvl="0" indent="-381000" algn="l" rtl="0">
              <a:lnSpc>
                <a:spcPct val="100000"/>
              </a:lnSpc>
              <a:spcBef>
                <a:spcPts val="0"/>
              </a:spcBef>
              <a:buSzPct val="100000"/>
            </a:pPr>
            <a:r>
              <a:rPr lang="en" sz="2000" dirty="0"/>
              <a:t>Family</a:t>
            </a:r>
          </a:p>
          <a:p>
            <a:pPr marL="457200" lvl="0" indent="-381000" algn="l" rtl="0">
              <a:lnSpc>
                <a:spcPct val="100000"/>
              </a:lnSpc>
              <a:spcBef>
                <a:spcPts val="0"/>
              </a:spcBef>
              <a:buSzPct val="100000"/>
            </a:pPr>
            <a:r>
              <a:rPr lang="en" sz="2000" dirty="0"/>
              <a:t>Deaf-blind Specialist</a:t>
            </a:r>
            <a:endParaRPr sz="2000" dirty="0"/>
          </a:p>
          <a:p>
            <a:pPr marL="457200" lvl="0" indent="-381000" algn="l" rtl="0">
              <a:lnSpc>
                <a:spcPct val="100000"/>
              </a:lnSpc>
              <a:spcBef>
                <a:spcPts val="0"/>
              </a:spcBef>
              <a:buSzPct val="100000"/>
            </a:pPr>
            <a:r>
              <a:rPr lang="en" sz="2000" dirty="0"/>
              <a:t>Teacher of the Deaf</a:t>
            </a:r>
            <a:endParaRPr sz="2000" dirty="0"/>
          </a:p>
          <a:p>
            <a:pPr marL="457200" lvl="0" indent="-381000" algn="l" rtl="0">
              <a:lnSpc>
                <a:spcPct val="100000"/>
              </a:lnSpc>
              <a:spcBef>
                <a:spcPts val="0"/>
              </a:spcBef>
              <a:buSzPct val="100000"/>
            </a:pPr>
            <a:r>
              <a:rPr lang="en" sz="2000" dirty="0"/>
              <a:t>Vision Specialist</a:t>
            </a:r>
            <a:endParaRPr sz="2000" dirty="0"/>
          </a:p>
          <a:p>
            <a:pPr marL="457200" lvl="0" indent="-381000" algn="l" rtl="0">
              <a:lnSpc>
                <a:spcPct val="100000"/>
              </a:lnSpc>
              <a:spcBef>
                <a:spcPts val="0"/>
              </a:spcBef>
              <a:buSzPct val="100000"/>
            </a:pPr>
            <a:r>
              <a:rPr lang="en" sz="2000" dirty="0"/>
              <a:t>Special Education teacher</a:t>
            </a:r>
            <a:endParaRPr sz="2000" dirty="0"/>
          </a:p>
          <a:p>
            <a:pPr marL="457200" lvl="0" indent="-381000" algn="l" rtl="0">
              <a:lnSpc>
                <a:spcPct val="100000"/>
              </a:lnSpc>
              <a:spcBef>
                <a:spcPts val="0"/>
              </a:spcBef>
              <a:buSzPct val="100000"/>
            </a:pPr>
            <a:r>
              <a:rPr lang="en" sz="2000" dirty="0"/>
              <a:t>Speech Language Pathologist</a:t>
            </a:r>
            <a:endParaRPr sz="2000" dirty="0"/>
          </a:p>
          <a:p>
            <a:pPr marL="457200" lvl="0" indent="-381000" algn="l" rtl="0">
              <a:lnSpc>
                <a:spcPct val="100000"/>
              </a:lnSpc>
              <a:spcBef>
                <a:spcPts val="0"/>
              </a:spcBef>
              <a:buSzPct val="100000"/>
            </a:pPr>
            <a:r>
              <a:rPr lang="en" sz="2000" dirty="0"/>
              <a:t>General Education teacher</a:t>
            </a:r>
            <a:endParaRPr sz="2000" dirty="0"/>
          </a:p>
          <a:p>
            <a:pPr marL="457200" lvl="0" indent="-381000" algn="l" rtl="0">
              <a:lnSpc>
                <a:spcPct val="100000"/>
              </a:lnSpc>
              <a:spcBef>
                <a:spcPts val="0"/>
              </a:spcBef>
              <a:buSzPct val="100000"/>
            </a:pPr>
            <a:r>
              <a:rPr lang="en" sz="2000" dirty="0"/>
              <a:t>Paraprofessionals</a:t>
            </a:r>
            <a:endParaRPr sz="2000" dirty="0"/>
          </a:p>
          <a:p>
            <a:pPr marL="457200" lvl="0" indent="-381000" algn="l" rtl="0">
              <a:lnSpc>
                <a:spcPct val="100000"/>
              </a:lnSpc>
              <a:spcBef>
                <a:spcPts val="0"/>
              </a:spcBef>
              <a:buSzPct val="100000"/>
            </a:pPr>
            <a:r>
              <a:rPr lang="en" sz="2000" dirty="0"/>
              <a:t>Audiologists</a:t>
            </a:r>
            <a:endParaRPr sz="2000" dirty="0"/>
          </a:p>
          <a:p>
            <a:pPr marL="457200" lvl="0" indent="-381000" algn="l" rtl="0">
              <a:lnSpc>
                <a:spcPct val="100000"/>
              </a:lnSpc>
              <a:spcBef>
                <a:spcPts val="0"/>
              </a:spcBef>
              <a:buSzPct val="100000"/>
            </a:pPr>
            <a:r>
              <a:rPr lang="en" sz="2000" dirty="0"/>
              <a:t>Other professionals as needed</a:t>
            </a:r>
            <a:endParaRPr sz="2000" dirty="0"/>
          </a:p>
        </p:txBody>
      </p:sp>
    </p:spTree>
    <p:custDataLst>
      <p:tags r:id="rId1"/>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dirty="0"/>
              <a:t>Family Empowerment: Deaf-Blind </a:t>
            </a:r>
            <a:endParaRPr sz="3600" dirty="0"/>
          </a:p>
        </p:txBody>
      </p:sp>
      <p:sp>
        <p:nvSpPr>
          <p:cNvPr id="346" name="Google Shape;346;p49"/>
          <p:cNvSpPr txBox="1">
            <a:spLocks noGrp="1"/>
          </p:cNvSpPr>
          <p:nvPr>
            <p:ph idx="1"/>
          </p:nvPr>
        </p:nvSpPr>
        <p:spPr>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buSzPct val="100000"/>
            </a:pPr>
            <a:r>
              <a:rPr lang="en" sz="2000" dirty="0"/>
              <a:t>Prioritizes family goals</a:t>
            </a:r>
            <a:endParaRPr sz="2000" dirty="0"/>
          </a:p>
          <a:p>
            <a:pPr marL="457200" lvl="0" indent="-381000" algn="l" rtl="0">
              <a:lnSpc>
                <a:spcPct val="100000"/>
              </a:lnSpc>
              <a:spcBef>
                <a:spcPts val="0"/>
              </a:spcBef>
              <a:buSzPct val="100000"/>
            </a:pPr>
            <a:r>
              <a:rPr lang="en" sz="2000" dirty="0"/>
              <a:t>Participatory decision-making</a:t>
            </a:r>
            <a:endParaRPr sz="2000" dirty="0"/>
          </a:p>
          <a:p>
            <a:pPr marL="457200" lvl="0" indent="-381000" algn="l" rtl="0">
              <a:lnSpc>
                <a:spcPct val="100000"/>
              </a:lnSpc>
              <a:spcBef>
                <a:spcPts val="0"/>
              </a:spcBef>
              <a:buSzPct val="100000"/>
            </a:pPr>
            <a:r>
              <a:rPr lang="en" sz="2000" dirty="0"/>
              <a:t>Service coordination and collaboration</a:t>
            </a:r>
            <a:endParaRPr sz="2000" dirty="0"/>
          </a:p>
          <a:p>
            <a:pPr marL="457200" lvl="0" indent="-381000" algn="l" rtl="0">
              <a:lnSpc>
                <a:spcPct val="100000"/>
              </a:lnSpc>
              <a:spcBef>
                <a:spcPts val="0"/>
              </a:spcBef>
              <a:buSzPct val="100000"/>
            </a:pPr>
            <a:r>
              <a:rPr lang="en" sz="2000" dirty="0"/>
              <a:t>Supporting families to overcome challenges</a:t>
            </a:r>
            <a:endParaRPr sz="2000" dirty="0"/>
          </a:p>
          <a:p>
            <a:pPr marL="457200" lvl="0" indent="-381000" algn="l" rtl="0">
              <a:lnSpc>
                <a:spcPct val="100000"/>
              </a:lnSpc>
              <a:spcBef>
                <a:spcPts val="0"/>
              </a:spcBef>
              <a:buSzPct val="100000"/>
            </a:pPr>
            <a:r>
              <a:rPr lang="en" sz="2000" dirty="0"/>
              <a:t>Enable families to access resources</a:t>
            </a:r>
            <a:endParaRPr sz="2000" dirty="0"/>
          </a:p>
          <a:p>
            <a:pPr marL="457200" lvl="0" indent="-381000" algn="l" rtl="0">
              <a:lnSpc>
                <a:spcPct val="100000"/>
              </a:lnSpc>
              <a:spcBef>
                <a:spcPts val="0"/>
              </a:spcBef>
              <a:buSzPct val="100000"/>
            </a:pPr>
            <a:r>
              <a:rPr lang="en" sz="2000" dirty="0"/>
              <a:t>Improve overall quality of life</a:t>
            </a:r>
            <a:endParaRPr sz="2000" dirty="0"/>
          </a:p>
        </p:txBody>
      </p:sp>
    </p:spTree>
    <p:custDataLst>
      <p:tags r:id="rId1"/>
    </p:custDataLst>
    <p:extLst>
      <p:ext uri="{BB962C8B-B14F-4D97-AF65-F5344CB8AC3E}">
        <p14:creationId xmlns:p14="http://schemas.microsoft.com/office/powerpoint/2010/main" val="2248963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02"/>
          <p:cNvSpPr txBox="1">
            <a:spLocks noGrp="1"/>
          </p:cNvSpPr>
          <p:nvPr>
            <p:ph type="title"/>
          </p:nvPr>
        </p:nvSpPr>
        <p:spPr/>
        <p:txBody>
          <a:bodyPr/>
          <a:lstStyle/>
          <a:p>
            <a:pPr lvl="0"/>
            <a:r>
              <a:rPr lang="en-US" sz="3600" dirty="0"/>
              <a:t>Family Empowerment: Deaf-Blind </a:t>
            </a:r>
          </a:p>
        </p:txBody>
      </p:sp>
      <p:sp>
        <p:nvSpPr>
          <p:cNvPr id="744" name="Google Shape;744;p102"/>
          <p:cNvSpPr txBox="1">
            <a:spLocks noGrp="1"/>
          </p:cNvSpPr>
          <p:nvPr>
            <p:ph idx="1"/>
          </p:nvPr>
        </p:nvSpPr>
        <p:spPr/>
        <p:txBody>
          <a:bodyPr/>
          <a:lstStyle/>
          <a:p>
            <a:pPr lvl="0">
              <a:lnSpc>
                <a:spcPct val="100000"/>
              </a:lnSpc>
              <a:spcBef>
                <a:spcPts val="0"/>
              </a:spcBef>
            </a:pPr>
            <a:r>
              <a:rPr lang="en-US" sz="2000" dirty="0"/>
              <a:t>Prioritizes family goals</a:t>
            </a:r>
          </a:p>
          <a:p>
            <a:pPr lvl="0">
              <a:lnSpc>
                <a:spcPct val="100000"/>
              </a:lnSpc>
              <a:spcBef>
                <a:spcPts val="0"/>
              </a:spcBef>
            </a:pPr>
            <a:r>
              <a:rPr lang="en-US" sz="2000" dirty="0"/>
              <a:t>Participatory decision-making</a:t>
            </a:r>
          </a:p>
          <a:p>
            <a:pPr lvl="0">
              <a:lnSpc>
                <a:spcPct val="100000"/>
              </a:lnSpc>
              <a:spcBef>
                <a:spcPts val="0"/>
              </a:spcBef>
            </a:pPr>
            <a:r>
              <a:rPr lang="en-US" sz="2000" dirty="0"/>
              <a:t>Service coordination and collaboration</a:t>
            </a:r>
          </a:p>
          <a:p>
            <a:pPr lvl="0">
              <a:lnSpc>
                <a:spcPct val="100000"/>
              </a:lnSpc>
              <a:spcBef>
                <a:spcPts val="0"/>
              </a:spcBef>
            </a:pPr>
            <a:r>
              <a:rPr lang="en-US" sz="2000" dirty="0"/>
              <a:t>Supports families to overcome challenges</a:t>
            </a:r>
          </a:p>
          <a:p>
            <a:pPr lvl="0">
              <a:lnSpc>
                <a:spcPct val="100000"/>
              </a:lnSpc>
              <a:spcBef>
                <a:spcPts val="0"/>
              </a:spcBef>
            </a:pPr>
            <a:r>
              <a:rPr lang="en-US" sz="2000" dirty="0"/>
              <a:t>Enables families to access resources</a:t>
            </a:r>
          </a:p>
          <a:p>
            <a:pPr lvl="0">
              <a:lnSpc>
                <a:spcPct val="100000"/>
              </a:lnSpc>
              <a:spcBef>
                <a:spcPts val="0"/>
              </a:spcBef>
            </a:pPr>
            <a:r>
              <a:rPr lang="en-US" sz="2000" dirty="0"/>
              <a:t>Improves overall quality of life</a:t>
            </a:r>
          </a:p>
          <a:p>
            <a:pPr lvl="0">
              <a:lnSpc>
                <a:spcPct val="100000"/>
              </a:lnSpc>
            </a:pPr>
            <a:endParaRPr lang="en-US" sz="2000" dirty="0"/>
          </a:p>
        </p:txBody>
      </p:sp>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87"/>
          <p:cNvSpPr txBox="1">
            <a:spLocks noGrp="1"/>
          </p:cNvSpPr>
          <p:nvPr>
            <p:ph type="title"/>
          </p:nvPr>
        </p:nvSpPr>
        <p:spPr/>
        <p:txBody>
          <a:bodyPr/>
          <a:lstStyle/>
          <a:p>
            <a:pPr lvl="0"/>
            <a:r>
              <a:rPr lang="en-US" sz="3600" dirty="0"/>
              <a:t>Resources for Families: Deaf-Blind </a:t>
            </a:r>
          </a:p>
        </p:txBody>
      </p:sp>
      <p:sp>
        <p:nvSpPr>
          <p:cNvPr id="638" name="Google Shape;638;p87"/>
          <p:cNvSpPr txBox="1">
            <a:spLocks noGrp="1"/>
          </p:cNvSpPr>
          <p:nvPr>
            <p:ph idx="1"/>
          </p:nvPr>
        </p:nvSpPr>
        <p:spPr/>
        <p:txBody>
          <a:bodyPr>
            <a:normAutofit/>
          </a:bodyPr>
          <a:lstStyle/>
          <a:p>
            <a:pPr lvl="0">
              <a:lnSpc>
                <a:spcPct val="100000"/>
              </a:lnSpc>
              <a:spcBef>
                <a:spcPts val="0"/>
              </a:spcBef>
            </a:pPr>
            <a:r>
              <a:rPr lang="en-US" sz="2000" dirty="0"/>
              <a:t>Screening and assessment resources</a:t>
            </a:r>
          </a:p>
          <a:p>
            <a:pPr lvl="0">
              <a:lnSpc>
                <a:spcPct val="100000"/>
              </a:lnSpc>
              <a:spcBef>
                <a:spcPts val="0"/>
              </a:spcBef>
            </a:pPr>
            <a:r>
              <a:rPr lang="en-US" sz="2000" dirty="0"/>
              <a:t>Information about vision impairment</a:t>
            </a:r>
          </a:p>
          <a:p>
            <a:pPr lvl="0">
              <a:lnSpc>
                <a:spcPct val="100000"/>
              </a:lnSpc>
              <a:spcBef>
                <a:spcPts val="0"/>
              </a:spcBef>
            </a:pPr>
            <a:r>
              <a:rPr lang="en-US" sz="2000" dirty="0"/>
              <a:t>Resources regarding communication options</a:t>
            </a:r>
          </a:p>
          <a:p>
            <a:pPr lvl="0">
              <a:lnSpc>
                <a:spcPct val="100000"/>
              </a:lnSpc>
              <a:spcBef>
                <a:spcPts val="0"/>
              </a:spcBef>
            </a:pPr>
            <a:r>
              <a:rPr lang="en-US" sz="2000" dirty="0"/>
              <a:t>Local and state resources</a:t>
            </a:r>
          </a:p>
          <a:p>
            <a:pPr lvl="0">
              <a:lnSpc>
                <a:spcPct val="100000"/>
              </a:lnSpc>
              <a:spcBef>
                <a:spcPts val="0"/>
              </a:spcBef>
            </a:pPr>
            <a:r>
              <a:rPr lang="en-US" sz="2000" dirty="0"/>
              <a:t>Federal programs</a:t>
            </a:r>
          </a:p>
          <a:p>
            <a:pPr lvl="0">
              <a:lnSpc>
                <a:spcPct val="100000"/>
              </a:lnSpc>
              <a:spcBef>
                <a:spcPts val="0"/>
              </a:spcBef>
            </a:pPr>
            <a:r>
              <a:rPr lang="en-US" sz="2000" dirty="0"/>
              <a:t>Educational resources</a:t>
            </a:r>
          </a:p>
          <a:p>
            <a:pPr lvl="0">
              <a:lnSpc>
                <a:spcPct val="100000"/>
              </a:lnSpc>
              <a:spcBef>
                <a:spcPts val="0"/>
              </a:spcBef>
            </a:pPr>
            <a:r>
              <a:rPr lang="en-US" sz="2000" dirty="0"/>
              <a:t>Professional organizations</a:t>
            </a:r>
          </a:p>
        </p:txBody>
      </p:sp>
    </p:spTree>
    <p:custDataLst>
      <p:tags r:id="rId1"/>
    </p:custDataLst>
    <p:extLst>
      <p:ext uri="{BB962C8B-B14F-4D97-AF65-F5344CB8AC3E}">
        <p14:creationId xmlns:p14="http://schemas.microsoft.com/office/powerpoint/2010/main" val="7543831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03"/>
          <p:cNvSpPr txBox="1">
            <a:spLocks noGrp="1"/>
          </p:cNvSpPr>
          <p:nvPr>
            <p:ph type="title"/>
          </p:nvPr>
        </p:nvSpPr>
        <p:spPr>
          <a:xfrm>
            <a:off x="639801" y="252883"/>
            <a:ext cx="7886700" cy="99417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Conclusion</a:t>
            </a:r>
            <a:endParaRPr sz="3600" b="1" dirty="0"/>
          </a:p>
        </p:txBody>
      </p:sp>
      <p:sp>
        <p:nvSpPr>
          <p:cNvPr id="751" name="Google Shape;751;p103"/>
          <p:cNvSpPr txBox="1">
            <a:spLocks noGrp="1"/>
          </p:cNvSpPr>
          <p:nvPr>
            <p:ph idx="1"/>
          </p:nvPr>
        </p:nvSpPr>
        <p:spPr>
          <a:xfrm>
            <a:off x="500063" y="1033823"/>
            <a:ext cx="7886700" cy="3263504"/>
          </a:xfrm>
          <a:prstGeom prst="rect">
            <a:avLst/>
          </a:prstGeom>
        </p:spPr>
        <p:txBody>
          <a:bodyPr spcFirstLastPara="1" wrap="square" lIns="91425" tIns="91425" rIns="91425" bIns="91425" anchor="t" anchorCtr="0">
            <a:noAutofit/>
          </a:bodyPr>
          <a:lstStyle/>
          <a:p>
            <a:pPr marL="457200" marR="0" lvl="0" indent="-381000" algn="l" rtl="0">
              <a:lnSpc>
                <a:spcPct val="100000"/>
              </a:lnSpc>
              <a:spcBef>
                <a:spcPts val="0"/>
              </a:spcBef>
              <a:spcAft>
                <a:spcPts val="1200"/>
              </a:spcAft>
              <a:buSzPct val="100000"/>
            </a:pPr>
            <a:r>
              <a:rPr lang="en" sz="2000" dirty="0"/>
              <a:t>The senses provide children with a means to adapt and regulate their responses to the world around them.</a:t>
            </a:r>
            <a:endParaRPr sz="2000" dirty="0"/>
          </a:p>
          <a:p>
            <a:pPr marL="457200" marR="0" lvl="0" indent="-381000" algn="l" rtl="0">
              <a:lnSpc>
                <a:spcPct val="100000"/>
              </a:lnSpc>
              <a:spcBef>
                <a:spcPts val="0"/>
              </a:spcBef>
              <a:spcAft>
                <a:spcPts val="1200"/>
              </a:spcAft>
              <a:buSzPct val="100000"/>
            </a:pPr>
            <a:r>
              <a:rPr lang="en" sz="2000" dirty="0"/>
              <a:t>As service providers and educators, we strive to support how children learn to live in and at times cope with the world around them, and find healthy outlets for expressing their needs, wants, and desires.</a:t>
            </a:r>
            <a:endParaRPr sz="2000" dirty="0"/>
          </a:p>
        </p:txBody>
      </p:sp>
    </p:spTree>
    <p:custDataLst>
      <p:tags r:id="rId1"/>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00"/>
          <p:cNvSpPr txBox="1">
            <a:spLocks noGrp="1"/>
          </p:cNvSpPr>
          <p:nvPr>
            <p:ph type="title"/>
          </p:nvPr>
        </p:nvSpPr>
        <p:spPr>
          <a:xfrm>
            <a:off x="628650" y="230581"/>
            <a:ext cx="7886700" cy="994172"/>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3600" b="1" dirty="0"/>
              <a:t>Resources for Families</a:t>
            </a:r>
            <a:endParaRPr sz="3600" b="1" dirty="0"/>
          </a:p>
        </p:txBody>
      </p:sp>
      <p:sp>
        <p:nvSpPr>
          <p:cNvPr id="730" name="Google Shape;730;p100"/>
          <p:cNvSpPr txBox="1">
            <a:spLocks noGrp="1"/>
          </p:cNvSpPr>
          <p:nvPr>
            <p:ph idx="1"/>
          </p:nvPr>
        </p:nvSpPr>
        <p:spPr>
          <a:xfrm>
            <a:off x="628650" y="1152475"/>
            <a:ext cx="7886700" cy="3263504"/>
          </a:xfrm>
          <a:prstGeom prst="rect">
            <a:avLst/>
          </a:prstGeom>
        </p:spPr>
        <p:txBody>
          <a:bodyPr spcFirstLastPara="1" wrap="square" lIns="91425" tIns="91425" rIns="91425" bIns="91425" anchor="t" anchorCtr="0">
            <a:noAutofit/>
          </a:bodyPr>
          <a:lstStyle/>
          <a:p>
            <a:pPr marL="457200" indent="-381000">
              <a:lnSpc>
                <a:spcPct val="100000"/>
              </a:lnSpc>
              <a:spcBef>
                <a:spcPts val="0"/>
              </a:spcBef>
              <a:spcAft>
                <a:spcPts val="600"/>
              </a:spcAft>
              <a:buSzPts val="2400"/>
            </a:pPr>
            <a:r>
              <a:rPr lang="en-US" sz="2000" dirty="0">
                <a:solidFill>
                  <a:srgbClr val="0563C1"/>
                </a:solidFill>
                <a:hlinkClick r:id="rId4">
                  <a:extLst>
                    <a:ext uri="{A12FA001-AC4F-418D-AE19-62706E023703}">
                      <ahyp:hlinkClr xmlns:ahyp="http://schemas.microsoft.com/office/drawing/2018/hyperlinkcolor" val="tx"/>
                    </a:ext>
                  </a:extLst>
                </a:hlinkClick>
              </a:rPr>
              <a:t>American Association of the Deafblind (AADB) </a:t>
            </a:r>
            <a:endParaRPr lang="en-US" sz="2000" dirty="0">
              <a:solidFill>
                <a:srgbClr val="0563C1"/>
              </a:solidFill>
            </a:endParaRPr>
          </a:p>
          <a:p>
            <a:pPr marL="457200" indent="-381000">
              <a:lnSpc>
                <a:spcPct val="100000"/>
              </a:lnSpc>
              <a:spcBef>
                <a:spcPts val="0"/>
              </a:spcBef>
              <a:spcAft>
                <a:spcPts val="600"/>
              </a:spcAft>
              <a:buSzPts val="2400"/>
            </a:pPr>
            <a:r>
              <a:rPr lang="en-US" sz="2000" dirty="0">
                <a:solidFill>
                  <a:srgbClr val="0563C1"/>
                </a:solidFill>
                <a:hlinkClick r:id="rId5">
                  <a:extLst>
                    <a:ext uri="{A12FA001-AC4F-418D-AE19-62706E023703}">
                      <ahyp:hlinkClr xmlns:ahyp="http://schemas.microsoft.com/office/drawing/2018/hyperlinkcolor" val="tx"/>
                    </a:ext>
                  </a:extLst>
                </a:hlinkClick>
              </a:rPr>
              <a:t>American Federation for the Blind (AFB) </a:t>
            </a:r>
            <a:endParaRPr lang="en-US" sz="2000" dirty="0">
              <a:solidFill>
                <a:srgbClr val="0563C1"/>
              </a:solidFill>
            </a:endParaRPr>
          </a:p>
          <a:p>
            <a:pPr marL="457200" indent="-381000">
              <a:lnSpc>
                <a:spcPct val="100000"/>
              </a:lnSpc>
              <a:spcBef>
                <a:spcPts val="0"/>
              </a:spcBef>
              <a:spcAft>
                <a:spcPts val="600"/>
              </a:spcAft>
              <a:buSzPts val="2400"/>
            </a:pPr>
            <a:r>
              <a:rPr lang="en-US" sz="2000" dirty="0">
                <a:solidFill>
                  <a:srgbClr val="0563C1"/>
                </a:solidFill>
                <a:hlinkClick r:id="rId6">
                  <a:extLst>
                    <a:ext uri="{A12FA001-AC4F-418D-AE19-62706E023703}">
                      <ahyp:hlinkClr xmlns:ahyp="http://schemas.microsoft.com/office/drawing/2018/hyperlinkcolor" val="tx"/>
                    </a:ext>
                  </a:extLst>
                </a:hlinkClick>
              </a:rPr>
              <a:t>CDC: Hearing Loss in Children: Resources </a:t>
            </a:r>
            <a:endParaRPr lang="en-US"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7">
                  <a:extLst>
                    <a:ext uri="{A12FA001-AC4F-418D-AE19-62706E023703}">
                      <ahyp:hlinkClr xmlns:ahyp="http://schemas.microsoft.com/office/drawing/2018/hyperlinkcolor" val="tx"/>
                    </a:ext>
                  </a:extLst>
                </a:hlinkClick>
              </a:rPr>
              <a:t>National Center on Deafblindness (NCDB)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8">
                  <a:extLst>
                    <a:ext uri="{A12FA001-AC4F-418D-AE19-62706E023703}">
                      <ahyp:hlinkClr xmlns:ahyp="http://schemas.microsoft.com/office/drawing/2018/hyperlinkcolor" val="tx"/>
                    </a:ext>
                  </a:extLst>
                </a:hlinkClick>
              </a:rPr>
              <a:t>National Family Association for Deafblind (NFADB)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9">
                  <a:extLst>
                    <a:ext uri="{A12FA001-AC4F-418D-AE19-62706E023703}">
                      <ahyp:hlinkClr xmlns:ahyp="http://schemas.microsoft.com/office/drawing/2018/hyperlinkcolor" val="tx"/>
                    </a:ext>
                  </a:extLst>
                </a:hlinkClick>
              </a:rPr>
              <a:t>Perkins School for the Blind </a:t>
            </a:r>
            <a:endParaRPr sz="2000" dirty="0">
              <a:solidFill>
                <a:srgbClr val="0563C1"/>
              </a:solidFill>
            </a:endParaRPr>
          </a:p>
          <a:p>
            <a:pPr marL="457200" marR="0" lvl="0" indent="-381000" algn="l" rtl="0">
              <a:lnSpc>
                <a:spcPct val="100000"/>
              </a:lnSpc>
              <a:spcBef>
                <a:spcPts val="0"/>
              </a:spcBef>
              <a:spcAft>
                <a:spcPts val="600"/>
              </a:spcAft>
              <a:buSzPts val="2400"/>
            </a:pPr>
            <a:r>
              <a:rPr lang="en" sz="2000" dirty="0">
                <a:solidFill>
                  <a:srgbClr val="0563C1"/>
                </a:solidFill>
                <a:hlinkClick r:id="rId10">
                  <a:extLst>
                    <a:ext uri="{A12FA001-AC4F-418D-AE19-62706E023703}">
                      <ahyp:hlinkClr xmlns:ahyp="http://schemas.microsoft.com/office/drawing/2018/hyperlinkcolor" val="tx"/>
                    </a:ext>
                  </a:extLst>
                </a:hlinkClick>
              </a:rPr>
              <a:t>State Deafblind Projects</a:t>
            </a:r>
            <a:endParaRPr lang="en" sz="2000" dirty="0">
              <a:solidFill>
                <a:srgbClr val="0563C1"/>
              </a:solidFill>
            </a:endParaRP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600"/>
              </a:spcAft>
              <a:buNone/>
            </a:pPr>
            <a:r>
              <a:rPr lang="en" sz="3600" b="1" dirty="0"/>
              <a:t>References</a:t>
            </a:r>
            <a:endParaRPr sz="3600" b="1" dirty="0"/>
          </a:p>
        </p:txBody>
      </p:sp>
      <p:sp>
        <p:nvSpPr>
          <p:cNvPr id="760" name="Google Shape;760;p104"/>
          <p:cNvSpPr txBox="1">
            <a:spLocks noGrp="1"/>
          </p:cNvSpPr>
          <p:nvPr>
            <p:ph idx="1"/>
          </p:nvPr>
        </p:nvSpPr>
        <p:spPr>
          <a:xfrm>
            <a:off x="521494" y="976820"/>
            <a:ext cx="8331233" cy="3671508"/>
          </a:xfrm>
          <a:prstGeom prst="rect">
            <a:avLst/>
          </a:prstGeom>
        </p:spPr>
        <p:txBody>
          <a:bodyPr spcFirstLastPara="1" wrap="square" lIns="91425" tIns="91425" rIns="91425" bIns="91425" anchor="t" anchorCtr="0">
            <a:noAutofit/>
          </a:bodyPr>
          <a:lstStyle/>
          <a:p>
            <a:pPr marL="517525" marR="0" indent="-517525">
              <a:lnSpc>
                <a:spcPct val="107000"/>
              </a:lnSpc>
              <a:spcBef>
                <a:spcPts val="0"/>
              </a:spcBef>
              <a:spcAft>
                <a:spcPts val="75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Batshaw, M. L., Roizen, N. J., &amp; Pellegrino, L. (Eds.). (2019).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Children with disabilities</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(8</a:t>
            </a:r>
            <a:r>
              <a:rPr lang="en-US" sz="1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ed.) Paul H. Brookes.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Boothroyd, A., &amp; </a:t>
            </a:r>
            <a:r>
              <a:rPr lang="en-US"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Gatty</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J. (2011). </a:t>
            </a:r>
            <a:r>
              <a:rPr lang="en-US" sz="14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deaf child in a hearing family: Nurturing development</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Plural Publishing.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400" dirty="0">
                <a:effectLst/>
                <a:latin typeface="Calibri" panose="020F0502020204030204" pitchFamily="34" charset="0"/>
                <a:ea typeface="Calibri" panose="020F0502020204030204" pitchFamily="34" charset="0"/>
                <a:cs typeface="Calibri" panose="020F0502020204030204" pitchFamily="34" charset="0"/>
              </a:rPr>
              <a:t>Goodman, S., &amp; Wittenstein, S. (Eds.). (2003). </a:t>
            </a:r>
            <a:r>
              <a:rPr lang="en-US" sz="1400" i="1" dirty="0">
                <a:effectLst/>
                <a:latin typeface="Calibri" panose="020F0502020204030204" pitchFamily="34" charset="0"/>
                <a:ea typeface="Calibri" panose="020F0502020204030204" pitchFamily="34" charset="0"/>
                <a:cs typeface="Calibri" panose="020F0502020204030204" pitchFamily="34" charset="0"/>
              </a:rPr>
              <a:t>Collaborative assessment: Working with students	who are blind or visually impaired, including those with additional disabilities</a:t>
            </a:r>
            <a:r>
              <a:rPr lang="en-US" sz="1400" dirty="0">
                <a:effectLst/>
                <a:latin typeface="Calibri" panose="020F0502020204030204" pitchFamily="34" charset="0"/>
                <a:ea typeface="Calibri" panose="020F0502020204030204" pitchFamily="34" charset="0"/>
                <a:cs typeface="Calibri" panose="020F0502020204030204" pitchFamily="34" charset="0"/>
              </a:rPr>
              <a:t>. AFB Press.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Kyzar, K. B., Brady, S. E., Summers, J. A., Haines, S. J., &amp; Turnbull, A. P. (2016). Services and supports, partnership, and family quality of life: Focus on deaf-blindness</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Exceptional Children, 83</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77-91. </a:t>
            </a:r>
            <a:r>
              <a:rPr lang="en-US" sz="1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https://doi.org/10.1177/0014402916655432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600"/>
              </a:spcAft>
              <a:buNone/>
            </a:pPr>
            <a:r>
              <a:rPr lang="en-US" sz="1400" dirty="0" err="1">
                <a:effectLst/>
                <a:latin typeface="Calibri" panose="020F0502020204030204" pitchFamily="34" charset="0"/>
                <a:ea typeface="Calibri" panose="020F0502020204030204" pitchFamily="34" charset="0"/>
                <a:cs typeface="Calibri" panose="020F0502020204030204" pitchFamily="34" charset="0"/>
              </a:rPr>
              <a:t>Lenihan</a:t>
            </a:r>
            <a:r>
              <a:rPr lang="en-US" sz="1400" dirty="0">
                <a:effectLst/>
                <a:latin typeface="Calibri" panose="020F0502020204030204" pitchFamily="34" charset="0"/>
                <a:ea typeface="Calibri" panose="020F0502020204030204" pitchFamily="34" charset="0"/>
                <a:cs typeface="Calibri" panose="020F0502020204030204" pitchFamily="34" charset="0"/>
              </a:rPr>
              <a:t>, S., Voss, J, White, E., &amp; </a:t>
            </a:r>
            <a:r>
              <a:rPr lang="en-US" sz="1400" dirty="0" err="1">
                <a:effectLst/>
                <a:latin typeface="Calibri" panose="020F0502020204030204" pitchFamily="34" charset="0"/>
                <a:ea typeface="Calibri" panose="020F0502020204030204" pitchFamily="34" charset="0"/>
                <a:cs typeface="Calibri" panose="020F0502020204030204" pitchFamily="34" charset="0"/>
              </a:rPr>
              <a:t>Salvucci</a:t>
            </a:r>
            <a:r>
              <a:rPr lang="en-US" sz="1400" dirty="0">
                <a:effectLst/>
                <a:latin typeface="Calibri" panose="020F0502020204030204" pitchFamily="34" charset="0"/>
                <a:ea typeface="Calibri" panose="020F0502020204030204" pitchFamily="34" charset="0"/>
                <a:cs typeface="Calibri" panose="020F0502020204030204" pitchFamily="34" charset="0"/>
              </a:rPr>
              <a:t>, D. (Eds.). (2020). </a:t>
            </a:r>
            <a:r>
              <a:rPr lang="en-US" sz="1400" i="1" dirty="0">
                <a:effectLst/>
                <a:latin typeface="Calibri" panose="020F0502020204030204" pitchFamily="34" charset="0"/>
                <a:ea typeface="Calibri" panose="020F0502020204030204" pitchFamily="34" charset="0"/>
                <a:cs typeface="Calibri" panose="020F0502020204030204" pitchFamily="34" charset="0"/>
              </a:rPr>
              <a:t>Preparing to teach, committing to learn: An introduction to educating children who are deaf/</a:t>
            </a:r>
            <a:r>
              <a:rPr lang="en-US" sz="1400" i="1" dirty="0">
                <a:latin typeface="Calibri" panose="020F0502020204030204" pitchFamily="34" charset="0"/>
                <a:ea typeface="Calibri" panose="020F0502020204030204" pitchFamily="34" charset="0"/>
                <a:cs typeface="Calibri" panose="020F0502020204030204" pitchFamily="34" charset="0"/>
              </a:rPr>
              <a:t>h</a:t>
            </a:r>
            <a:r>
              <a:rPr lang="en-US" sz="1400" i="1" dirty="0">
                <a:effectLst/>
                <a:latin typeface="Calibri" panose="020F0502020204030204" pitchFamily="34" charset="0"/>
                <a:ea typeface="Calibri" panose="020F0502020204030204" pitchFamily="34" charset="0"/>
                <a:cs typeface="Calibri" panose="020F0502020204030204" pitchFamily="34" charset="0"/>
              </a:rPr>
              <a:t>ard of hearing</a:t>
            </a:r>
            <a:r>
              <a:rPr lang="en-US" sz="1400" dirty="0">
                <a:effectLst/>
                <a:latin typeface="Calibri" panose="020F0502020204030204" pitchFamily="34" charset="0"/>
                <a:ea typeface="Calibri" panose="020F0502020204030204" pitchFamily="34" charset="0"/>
                <a:cs typeface="Calibri" panose="020F0502020204030204" pitchFamily="34" charset="0"/>
              </a:rPr>
              <a:t>. National Center for Hearing Assessment and Management, Utah University. </a:t>
            </a:r>
            <a:r>
              <a:rPr lang="en-US" sz="14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https://www.infanthearing.org/ebook-educating-children-dhh/</a:t>
            </a:r>
            <a:r>
              <a:rPr lang="en-US" sz="1400"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517525" marR="0" indent="-517525">
              <a:lnSpc>
                <a:spcPct val="107000"/>
              </a:lnSpc>
              <a:spcBef>
                <a:spcPts val="0"/>
              </a:spcBef>
              <a:spcAft>
                <a:spcPts val="750"/>
              </a:spcAft>
              <a:buNone/>
            </a:pP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Nicholas J. (2020). Cognitive assessment of children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ho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d</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eafblind: Perspectives and suggestions for </a:t>
            </a:r>
            <a:r>
              <a:rPr 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ssessments.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Frontiers in Psychology</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r>
              <a:rPr lang="en-US" sz="1400" i="1" dirty="0">
                <a:solidFill>
                  <a:srgbClr val="000000"/>
                </a:solidFill>
                <a:effectLst/>
                <a:latin typeface="Calibri" panose="020F0502020204030204" pitchFamily="34" charset="0"/>
                <a:ea typeface="Times New Roman" panose="02020603050405020304" pitchFamily="18" charset="0"/>
              </a:rPr>
              <a:t>,</a:t>
            </a:r>
            <a:r>
              <a:rPr lang="en-US" sz="1800" dirty="0">
                <a:solidFill>
                  <a:srgbClr val="000000"/>
                </a:solidFill>
                <a:effectLst/>
                <a:latin typeface="Calibri" panose="020F0502020204030204" pitchFamily="34" charset="0"/>
                <a:ea typeface="Times New Roman" panose="02020603050405020304" pitchFamily="18" charset="0"/>
              </a:rPr>
              <a:t> </a:t>
            </a:r>
            <a:r>
              <a:rPr lang="en-US" sz="1400" dirty="0">
                <a:solidFill>
                  <a:srgbClr val="000000"/>
                </a:solidFill>
                <a:effectLst/>
                <a:latin typeface="Calibri" panose="020F0502020204030204" pitchFamily="34" charset="0"/>
                <a:ea typeface="Times New Roman" panose="02020603050405020304" pitchFamily="18" charset="0"/>
              </a:rPr>
              <a:t>571358</a:t>
            </a:r>
            <a:r>
              <a:rPr lang="en-US" sz="1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6"/>
              </a:rPr>
              <a:t>https://doi.org/10.3389/fpsyg.2020.571358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F2020-E910-458D-954D-086F2E6510EA}"/>
              </a:ext>
            </a:extLst>
          </p:cNvPr>
          <p:cNvSpPr>
            <a:spLocks noGrp="1"/>
          </p:cNvSpPr>
          <p:nvPr>
            <p:ph type="title"/>
          </p:nvPr>
        </p:nvSpPr>
        <p:spPr/>
        <p:txBody>
          <a:bodyPr/>
          <a:lstStyle/>
          <a:p>
            <a:pPr algn="ctr"/>
            <a:r>
              <a:rPr lang="en-US" dirty="0"/>
              <a:t>Disclaimer</a:t>
            </a:r>
          </a:p>
        </p:txBody>
      </p:sp>
      <p:sp>
        <p:nvSpPr>
          <p:cNvPr id="2" name="Content Placeholder 1">
            <a:extLst>
              <a:ext uri="{FF2B5EF4-FFF2-40B4-BE49-F238E27FC236}">
                <a16:creationId xmlns:a16="http://schemas.microsoft.com/office/drawing/2014/main" id="{25826A4D-FDEE-4B62-A6D7-A15A62AF0965}"/>
              </a:ext>
            </a:extLst>
          </p:cNvPr>
          <p:cNvSpPr>
            <a:spLocks noGrp="1"/>
          </p:cNvSpPr>
          <p:nvPr>
            <p:ph idx="1"/>
          </p:nvPr>
        </p:nvSpPr>
        <p:spPr/>
        <p:txBody>
          <a:bodyPr/>
          <a:lstStyle/>
          <a:p>
            <a:pPr marL="0" indent="0">
              <a:lnSpc>
                <a:spcPct val="150000"/>
              </a:lnSpc>
              <a:buNone/>
            </a:pP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This is a product of the Early Childhood Intervention Doctoral Consortium (ECiDC), a project of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A.J. Pappanikou Center for Excellence in Developmental Disabilities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at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4"/>
              </a:rPr>
              <a:t>UConn Health</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The Center is funded through cooperative agreement number H325H190004 from the </a:t>
            </a:r>
            <a:r>
              <a:rPr lang="en-US" sz="18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5"/>
              </a:rPr>
              <a:t>Office of Special Education Programs</a:t>
            </a:r>
            <a:r>
              <a:rPr lang="en-US" sz="1800" dirty="0">
                <a:solidFill>
                  <a:srgbClr val="000000"/>
                </a:solidFill>
                <a:latin typeface="Calibri" panose="020F0502020204030204" pitchFamily="34" charset="0"/>
                <a:ea typeface="Calibri" panose="020F0502020204030204" pitchFamily="34" charset="0"/>
                <a:cs typeface="Calibri" panose="020F0502020204030204" pitchFamily="34" charset="0"/>
              </a:rPr>
              <a:t>, U.S. Department of Education. Materials and opinions expressed herein do not necessarily represent the Department of Education’s position or policy.</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dirty="0"/>
          </a:p>
        </p:txBody>
      </p:sp>
    </p:spTree>
    <p:custDataLst>
      <p:tags r:id="rId1"/>
    </p:custDataLst>
    <p:extLst>
      <p:ext uri="{BB962C8B-B14F-4D97-AF65-F5344CB8AC3E}">
        <p14:creationId xmlns:p14="http://schemas.microsoft.com/office/powerpoint/2010/main" val="1030539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4C4F74-C6F6-4B53-BE9F-FB498CA1DAA4}"/>
              </a:ext>
            </a:extLst>
          </p:cNvPr>
          <p:cNvSpPr>
            <a:spLocks noGrp="1"/>
          </p:cNvSpPr>
          <p:nvPr>
            <p:ph sz="quarter" idx="4"/>
          </p:nvPr>
        </p:nvSpPr>
        <p:spPr>
          <a:xfrm>
            <a:off x="4629151" y="1555752"/>
            <a:ext cx="4283868" cy="2763441"/>
          </a:xfrm>
        </p:spPr>
        <p:txBody>
          <a:bodyPr>
            <a:normAutofit/>
          </a:bodyPr>
          <a:lstStyle/>
          <a:p>
            <a:pPr>
              <a:lnSpc>
                <a:spcPct val="100000"/>
              </a:lnSpc>
              <a:spcBef>
                <a:spcPts val="0"/>
              </a:spcBef>
            </a:pPr>
            <a:r>
              <a:rPr lang="en-US" sz="2000" dirty="0"/>
              <a:t>Class within a class, or co-teaching </a:t>
            </a:r>
          </a:p>
          <a:p>
            <a:pPr>
              <a:lnSpc>
                <a:spcPct val="100000"/>
              </a:lnSpc>
              <a:spcBef>
                <a:spcPts val="0"/>
              </a:spcBef>
            </a:pPr>
            <a:r>
              <a:rPr lang="en-US" sz="2000" dirty="0"/>
              <a:t>Push-in services</a:t>
            </a:r>
          </a:p>
          <a:p>
            <a:pPr>
              <a:lnSpc>
                <a:spcPct val="100000"/>
              </a:lnSpc>
              <a:spcBef>
                <a:spcPts val="0"/>
              </a:spcBef>
            </a:pPr>
            <a:r>
              <a:rPr lang="en-US" sz="2000" dirty="0"/>
              <a:t>Pull-out services</a:t>
            </a:r>
          </a:p>
          <a:p>
            <a:pPr>
              <a:lnSpc>
                <a:spcPct val="100000"/>
              </a:lnSpc>
              <a:spcBef>
                <a:spcPts val="0"/>
              </a:spcBef>
            </a:pPr>
            <a:r>
              <a:rPr lang="en-US" sz="2000" dirty="0"/>
              <a:t>Resource room</a:t>
            </a:r>
          </a:p>
        </p:txBody>
      </p:sp>
      <p:sp>
        <p:nvSpPr>
          <p:cNvPr id="3" name="Text Placeholder 2">
            <a:extLst>
              <a:ext uri="{FF2B5EF4-FFF2-40B4-BE49-F238E27FC236}">
                <a16:creationId xmlns:a16="http://schemas.microsoft.com/office/drawing/2014/main" id="{5A52FF16-37CF-4F7C-A9FD-FB9169C4F458}"/>
              </a:ext>
            </a:extLst>
          </p:cNvPr>
          <p:cNvSpPr>
            <a:spLocks noGrp="1"/>
          </p:cNvSpPr>
          <p:nvPr>
            <p:ph type="body" sz="quarter" idx="3"/>
          </p:nvPr>
        </p:nvSpPr>
        <p:spPr>
          <a:xfrm>
            <a:off x="4610098" y="959249"/>
            <a:ext cx="3887391" cy="617934"/>
          </a:xfrm>
        </p:spPr>
        <p:txBody>
          <a:bodyPr/>
          <a:lstStyle/>
          <a:p>
            <a:r>
              <a:rPr lang="en-US" sz="2000" dirty="0">
                <a:solidFill>
                  <a:schemeClr val="tx1"/>
                </a:solidFill>
              </a:rPr>
              <a:t>Setting/Environment</a:t>
            </a:r>
          </a:p>
        </p:txBody>
      </p:sp>
      <p:sp>
        <p:nvSpPr>
          <p:cNvPr id="4" name="Content Placeholder 3">
            <a:extLst>
              <a:ext uri="{FF2B5EF4-FFF2-40B4-BE49-F238E27FC236}">
                <a16:creationId xmlns:a16="http://schemas.microsoft.com/office/drawing/2014/main" id="{826A6769-926E-4FFA-8258-D1428253949A}"/>
              </a:ext>
            </a:extLst>
          </p:cNvPr>
          <p:cNvSpPr>
            <a:spLocks noGrp="1"/>
          </p:cNvSpPr>
          <p:nvPr>
            <p:ph sz="half" idx="2"/>
          </p:nvPr>
        </p:nvSpPr>
        <p:spPr>
          <a:xfrm>
            <a:off x="646511" y="1577183"/>
            <a:ext cx="3868340" cy="2763441"/>
          </a:xfrm>
        </p:spPr>
        <p:txBody>
          <a:bodyPr>
            <a:normAutofit/>
          </a:bodyPr>
          <a:lstStyle/>
          <a:p>
            <a:pPr>
              <a:lnSpc>
                <a:spcPct val="100000"/>
              </a:lnSpc>
              <a:spcBef>
                <a:spcPts val="0"/>
              </a:spcBef>
            </a:pPr>
            <a:r>
              <a:rPr lang="en-US" sz="2000" dirty="0"/>
              <a:t>Remediation</a:t>
            </a:r>
          </a:p>
          <a:p>
            <a:pPr>
              <a:lnSpc>
                <a:spcPct val="100000"/>
              </a:lnSpc>
              <a:spcBef>
                <a:spcPts val="0"/>
              </a:spcBef>
            </a:pPr>
            <a:r>
              <a:rPr lang="en-US" sz="2000" dirty="0"/>
              <a:t>Modification</a:t>
            </a:r>
          </a:p>
          <a:p>
            <a:pPr>
              <a:lnSpc>
                <a:spcPct val="100000"/>
              </a:lnSpc>
              <a:spcBef>
                <a:spcPts val="0"/>
              </a:spcBef>
            </a:pPr>
            <a:r>
              <a:rPr lang="en-US" sz="2000" dirty="0"/>
              <a:t>Accommodations</a:t>
            </a:r>
          </a:p>
        </p:txBody>
      </p:sp>
      <p:sp>
        <p:nvSpPr>
          <p:cNvPr id="5" name="Text Placeholder 4">
            <a:extLst>
              <a:ext uri="{FF2B5EF4-FFF2-40B4-BE49-F238E27FC236}">
                <a16:creationId xmlns:a16="http://schemas.microsoft.com/office/drawing/2014/main" id="{FDEBB7C4-DE6A-48DA-BD82-9A09F34B7C6B}"/>
              </a:ext>
            </a:extLst>
          </p:cNvPr>
          <p:cNvSpPr>
            <a:spLocks noGrp="1"/>
          </p:cNvSpPr>
          <p:nvPr>
            <p:ph type="body" idx="1"/>
          </p:nvPr>
        </p:nvSpPr>
        <p:spPr>
          <a:xfrm>
            <a:off x="646511" y="937818"/>
            <a:ext cx="3868340" cy="617934"/>
          </a:xfrm>
        </p:spPr>
        <p:txBody>
          <a:bodyPr/>
          <a:lstStyle/>
          <a:p>
            <a:r>
              <a:rPr lang="en-US" sz="2000" dirty="0">
                <a:solidFill>
                  <a:schemeClr val="tx1"/>
                </a:solidFill>
              </a:rPr>
              <a:t>Supports and Curriculum Access</a:t>
            </a:r>
          </a:p>
        </p:txBody>
      </p:sp>
      <p:sp>
        <p:nvSpPr>
          <p:cNvPr id="6" name="Title 5">
            <a:extLst>
              <a:ext uri="{FF2B5EF4-FFF2-40B4-BE49-F238E27FC236}">
                <a16:creationId xmlns:a16="http://schemas.microsoft.com/office/drawing/2014/main" id="{76E055A0-5803-4FA1-A68C-B8E4AED83C3A}"/>
              </a:ext>
            </a:extLst>
          </p:cNvPr>
          <p:cNvSpPr>
            <a:spLocks noGrp="1"/>
          </p:cNvSpPr>
          <p:nvPr>
            <p:ph type="title"/>
          </p:nvPr>
        </p:nvSpPr>
        <p:spPr/>
        <p:txBody>
          <a:bodyPr>
            <a:normAutofit/>
          </a:bodyPr>
          <a:lstStyle/>
          <a:p>
            <a:pPr algn="ctr"/>
            <a:r>
              <a:rPr lang="en-US" sz="3600" dirty="0">
                <a:solidFill>
                  <a:schemeClr val="tx1"/>
                </a:solidFill>
                <a:latin typeface="+mj-lt"/>
              </a:rPr>
              <a:t>Services</a:t>
            </a:r>
          </a:p>
        </p:txBody>
      </p:sp>
      <p:sp>
        <p:nvSpPr>
          <p:cNvPr id="8" name="TextBox 7">
            <a:extLst>
              <a:ext uri="{FF2B5EF4-FFF2-40B4-BE49-F238E27FC236}">
                <a16:creationId xmlns:a16="http://schemas.microsoft.com/office/drawing/2014/main" id="{22367224-EB7A-462E-A27A-684BB25768E8}"/>
              </a:ext>
            </a:extLst>
          </p:cNvPr>
          <p:cNvSpPr txBox="1"/>
          <p:nvPr/>
        </p:nvSpPr>
        <p:spPr>
          <a:xfrm>
            <a:off x="5502274" y="4092394"/>
            <a:ext cx="4572000" cy="276999"/>
          </a:xfrm>
          <a:prstGeom prst="rect">
            <a:avLst/>
          </a:prstGeom>
          <a:noFill/>
        </p:spPr>
        <p:txBody>
          <a:bodyPr wrap="square">
            <a:spAutoFit/>
          </a:bodyPr>
          <a:lstStyle/>
          <a:p>
            <a:r>
              <a:rPr lang="en-US" sz="1200" dirty="0">
                <a:latin typeface="Calibri"/>
                <a:ea typeface="Calibri"/>
                <a:cs typeface="Calibri"/>
                <a:sym typeface="Calibri"/>
              </a:rPr>
              <a:t>(</a:t>
            </a:r>
            <a:r>
              <a:rPr lang="en-US" sz="1200" dirty="0" err="1">
                <a:latin typeface="Calibri"/>
                <a:ea typeface="Calibri"/>
                <a:cs typeface="Calibri"/>
                <a:sym typeface="Calibri"/>
              </a:rPr>
              <a:t>Lenihan</a:t>
            </a:r>
            <a:r>
              <a:rPr lang="en-US" sz="1200" dirty="0">
                <a:latin typeface="Calibri"/>
                <a:ea typeface="Calibri"/>
                <a:cs typeface="Calibri"/>
                <a:sym typeface="Calibri"/>
              </a:rPr>
              <a:t>, et al., 2020). Chapter 10 Educational Settings</a:t>
            </a:r>
          </a:p>
        </p:txBody>
      </p:sp>
    </p:spTree>
    <p:custDataLst>
      <p:tags r:id="rId1"/>
    </p:custDataLst>
    <p:extLst>
      <p:ext uri="{BB962C8B-B14F-4D97-AF65-F5344CB8AC3E}">
        <p14:creationId xmlns:p14="http://schemas.microsoft.com/office/powerpoint/2010/main" val="180340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3FD3A6-B6DD-4AB3-9FFB-99B097935650}"/>
              </a:ext>
            </a:extLst>
          </p:cNvPr>
          <p:cNvSpPr>
            <a:spLocks noGrp="1"/>
          </p:cNvSpPr>
          <p:nvPr>
            <p:ph type="title"/>
          </p:nvPr>
        </p:nvSpPr>
        <p:spPr>
          <a:xfrm>
            <a:off x="754849" y="591146"/>
            <a:ext cx="7886700" cy="1382315"/>
          </a:xfrm>
        </p:spPr>
        <p:txBody>
          <a:bodyPr>
            <a:normAutofit/>
          </a:bodyPr>
          <a:lstStyle/>
          <a:p>
            <a:pPr algn="ctr"/>
            <a:r>
              <a:rPr lang="en-US" sz="3600" dirty="0">
                <a:latin typeface="+mj-lt"/>
              </a:rPr>
              <a:t>Hearing Impairment</a:t>
            </a:r>
          </a:p>
        </p:txBody>
      </p:sp>
      <p:pic>
        <p:nvPicPr>
          <p:cNvPr id="4" name="Graphic 3" descr="Drawing of an ear with one diagonal line through it">
            <a:extLst>
              <a:ext uri="{FF2B5EF4-FFF2-40B4-BE49-F238E27FC236}">
                <a16:creationId xmlns:a16="http://schemas.microsoft.com/office/drawing/2014/main" id="{C7DCC937-40AA-4A63-9A3D-D0B120C3BA45}"/>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44525" y="2179201"/>
            <a:ext cx="1805748" cy="1805748"/>
          </a:xfrm>
          <a:prstGeom prst="rect">
            <a:avLst/>
          </a:prstGeom>
        </p:spPr>
      </p:pic>
    </p:spTree>
    <p:custDataLst>
      <p:tags r:id="rId1"/>
    </p:custDataLst>
    <p:extLst>
      <p:ext uri="{BB962C8B-B14F-4D97-AF65-F5344CB8AC3E}">
        <p14:creationId xmlns:p14="http://schemas.microsoft.com/office/powerpoint/2010/main" val="27628000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SIMPLE LIGHT - CALIBRI" val="d5VLCOiT"/>
  <p:tag name="ARTICULATE_DESIGN_ID_OFFICE THEME" val="QxaU2bUa"/>
  <p:tag name="ARTICULATE_SLIDE_THUMBNAIL_REFRESH" val="1"/>
  <p:tag name="ARTICULATE_SLIDE_COUNT" val="7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TotalTime>
  <Words>3103</Words>
  <Application>Microsoft Office PowerPoint</Application>
  <PresentationFormat>On-screen Show (16:9)</PresentationFormat>
  <Paragraphs>578</Paragraphs>
  <Slides>79</Slides>
  <Notes>62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79</vt:i4>
      </vt:variant>
    </vt:vector>
  </HeadingPairs>
  <TitlesOfParts>
    <vt:vector size="86" baseType="lpstr">
      <vt:lpstr>Arial</vt:lpstr>
      <vt:lpstr>Calibri</vt:lpstr>
      <vt:lpstr>Calibri Light</vt:lpstr>
      <vt:lpstr>Courier New</vt:lpstr>
      <vt:lpstr>Wingdings</vt:lpstr>
      <vt:lpstr>Office Theme</vt:lpstr>
      <vt:lpstr>1_Office Theme</vt:lpstr>
      <vt:lpstr>Characteristics and Etiology of Infants and Young Children with Disabilities</vt:lpstr>
      <vt:lpstr>Agenda</vt:lpstr>
      <vt:lpstr>Individuals with Disabilities Education Act (IDEA) I</vt:lpstr>
      <vt:lpstr>Individuals with Disabilities Education Act (IDEA) II</vt:lpstr>
      <vt:lpstr>IDEA Part C: Early Intervention Services</vt:lpstr>
      <vt:lpstr>IDEA Part B: Educational Services</vt:lpstr>
      <vt:lpstr>Placement</vt:lpstr>
      <vt:lpstr>Services</vt:lpstr>
      <vt:lpstr>Hearing Impairment</vt:lpstr>
      <vt:lpstr>Introduction to Hearing Impairment</vt:lpstr>
      <vt:lpstr>Anatomy and Physiology of the Ear</vt:lpstr>
      <vt:lpstr>The Outer Ear</vt:lpstr>
      <vt:lpstr>The Middle Ear</vt:lpstr>
      <vt:lpstr>The Inner Ear</vt:lpstr>
      <vt:lpstr>Discussion Questions</vt:lpstr>
      <vt:lpstr>Types of Hearing Impairment</vt:lpstr>
      <vt:lpstr>Conductive Hearing Loss</vt:lpstr>
      <vt:lpstr>Sensorineural Hearing Loss</vt:lpstr>
      <vt:lpstr>Mixed Hearing Loss</vt:lpstr>
      <vt:lpstr>Levels of Hearing Impairment Severity</vt:lpstr>
      <vt:lpstr>Discussion </vt:lpstr>
      <vt:lpstr>Pediatric Physiologic Hearing Tests</vt:lpstr>
      <vt:lpstr>Pediatric Behavioral Hearing Tests</vt:lpstr>
      <vt:lpstr>Audiogram</vt:lpstr>
      <vt:lpstr>Causes of Hearing Impairment in Children</vt:lpstr>
      <vt:lpstr>Early Identification and Prevention Protocols</vt:lpstr>
      <vt:lpstr>Assistive Devices: Hearing</vt:lpstr>
      <vt:lpstr>Hearing Aids</vt:lpstr>
      <vt:lpstr>Cochlear Implants</vt:lpstr>
      <vt:lpstr>FM Systems and Other Technology</vt:lpstr>
      <vt:lpstr>Effect on Child Development</vt:lpstr>
      <vt:lpstr>Communication Development</vt:lpstr>
      <vt:lpstr>Communication Modalities</vt:lpstr>
      <vt:lpstr>Language Development</vt:lpstr>
      <vt:lpstr>Cognitive Development</vt:lpstr>
      <vt:lpstr>Social Development</vt:lpstr>
      <vt:lpstr>Disciplines Involved: Hearing</vt:lpstr>
      <vt:lpstr>Early Intervention Services for Hearing</vt:lpstr>
      <vt:lpstr>Activity: Early Identification  and Intervention</vt:lpstr>
      <vt:lpstr>Family Empowerment: Hearing</vt:lpstr>
      <vt:lpstr>Resources for Families: Hearing</vt:lpstr>
      <vt:lpstr>Vision Impairment</vt:lpstr>
      <vt:lpstr>Introduction to Visual Impairment</vt:lpstr>
      <vt:lpstr>Outer Eye</vt:lpstr>
      <vt:lpstr>Eyeball</vt:lpstr>
      <vt:lpstr>How the Eye Works               </vt:lpstr>
      <vt:lpstr>Optic nerve and visual processing</vt:lpstr>
      <vt:lpstr>Types of vision impairment</vt:lpstr>
      <vt:lpstr>Type of Vision Impairment: Amblyopia</vt:lpstr>
      <vt:lpstr>Type of Vision Impairment: Strabismus     </vt:lpstr>
      <vt:lpstr>Less Common Visual Impairments </vt:lpstr>
      <vt:lpstr>Vision Screening for Infants and Toddlers</vt:lpstr>
      <vt:lpstr>Visual Screening Tests for a Preschooler </vt:lpstr>
      <vt:lpstr>Discussion</vt:lpstr>
      <vt:lpstr>Early Identification </vt:lpstr>
      <vt:lpstr>Prevention Protocols</vt:lpstr>
      <vt:lpstr>Assistive Devices/Visual Aids</vt:lpstr>
      <vt:lpstr>Glasses/Corrective Lenses</vt:lpstr>
      <vt:lpstr>Low Vision Aids</vt:lpstr>
      <vt:lpstr>Assistive Technology</vt:lpstr>
      <vt:lpstr>Effect on Child Development </vt:lpstr>
      <vt:lpstr>Early Intervention Services for Vision</vt:lpstr>
      <vt:lpstr>Sensory Training</vt:lpstr>
      <vt:lpstr>Disciplines Involved: Vision</vt:lpstr>
      <vt:lpstr>Family Empowerment: Vision </vt:lpstr>
      <vt:lpstr>Resources for Families: Vision</vt:lpstr>
      <vt:lpstr>Deaf-Blindness</vt:lpstr>
      <vt:lpstr>Causes and Types of Deaf-Blindness</vt:lpstr>
      <vt:lpstr>Assessment of Deaf-Blindness</vt:lpstr>
      <vt:lpstr>Life Skills Programs </vt:lpstr>
      <vt:lpstr>Communication</vt:lpstr>
      <vt:lpstr>Disciplines Involved: Deaf-Blind</vt:lpstr>
      <vt:lpstr>Family Empowerment: Deaf-Blind </vt:lpstr>
      <vt:lpstr>Family Empowerment: Deaf-Blind </vt:lpstr>
      <vt:lpstr>Resources for Families: Deaf-Blind </vt:lpstr>
      <vt:lpstr>Conclusion</vt:lpstr>
      <vt:lpstr>Resources for Families</vt:lpstr>
      <vt:lpstr>References</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Sensory Impairments</dc:title>
  <dc:creator>Zhang,Bingbing</dc:creator>
  <cp:lastModifiedBy>Mahmoud,Sara</cp:lastModifiedBy>
  <cp:revision>79</cp:revision>
  <dcterms:modified xsi:type="dcterms:W3CDTF">2025-10-28T19:04:25Z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C5EE3B49-A794-4C50-B233-5BBDCFAF0349</vt:lpwstr>
  </property>
  <property fmtid="{D5CDD505-2E9C-101B-9397-08002B2CF9AE}" pid="3" name="ArticulatePath">
    <vt:lpwstr>ECiDC Sensory Impairments Module PD Guide</vt:lpwstr>
  </property>
</Properties>
</file>