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heme/theme3.xml" ContentType="application/vnd.openxmlformats-officedocument.theme+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1.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2.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6" r:id="rId1"/>
    <p:sldMasterId id="2147483689" r:id="rId2"/>
  </p:sldMasterIdLst>
  <p:notesMasterIdLst>
    <p:notesMasterId r:id="rId56"/>
  </p:notesMasterIdLst>
  <p:sldIdLst>
    <p:sldId id="306" r:id="rId3"/>
    <p:sldId id="257" r:id="rId4"/>
    <p:sldId id="258" r:id="rId5"/>
    <p:sldId id="307" r:id="rId6"/>
    <p:sldId id="259" r:id="rId7"/>
    <p:sldId id="260" r:id="rId8"/>
    <p:sldId id="261" r:id="rId9"/>
    <p:sldId id="262" r:id="rId10"/>
    <p:sldId id="308" r:id="rId11"/>
    <p:sldId id="263" r:id="rId12"/>
    <p:sldId id="264" r:id="rId13"/>
    <p:sldId id="265" r:id="rId14"/>
    <p:sldId id="266" r:id="rId15"/>
    <p:sldId id="267" r:id="rId16"/>
    <p:sldId id="269" r:id="rId17"/>
    <p:sldId id="311" r:id="rId18"/>
    <p:sldId id="1084" r:id="rId19"/>
    <p:sldId id="1085" r:id="rId20"/>
    <p:sldId id="1086" r:id="rId21"/>
    <p:sldId id="1087" r:id="rId22"/>
    <p:sldId id="268" r:id="rId23"/>
    <p:sldId id="273" r:id="rId24"/>
    <p:sldId id="314" r:id="rId25"/>
    <p:sldId id="315" r:id="rId26"/>
    <p:sldId id="275" r:id="rId27"/>
    <p:sldId id="276" r:id="rId28"/>
    <p:sldId id="316" r:id="rId29"/>
    <p:sldId id="279" r:id="rId30"/>
    <p:sldId id="280" r:id="rId31"/>
    <p:sldId id="317" r:id="rId32"/>
    <p:sldId id="318" r:id="rId33"/>
    <p:sldId id="319" r:id="rId34"/>
    <p:sldId id="321" r:id="rId35"/>
    <p:sldId id="322" r:id="rId36"/>
    <p:sldId id="323" r:id="rId37"/>
    <p:sldId id="324" r:id="rId38"/>
    <p:sldId id="287" r:id="rId39"/>
    <p:sldId id="288" r:id="rId40"/>
    <p:sldId id="325" r:id="rId41"/>
    <p:sldId id="326" r:id="rId42"/>
    <p:sldId id="291" r:id="rId43"/>
    <p:sldId id="327" r:id="rId44"/>
    <p:sldId id="328" r:id="rId45"/>
    <p:sldId id="329" r:id="rId46"/>
    <p:sldId id="330" r:id="rId47"/>
    <p:sldId id="296" r:id="rId48"/>
    <p:sldId id="331" r:id="rId49"/>
    <p:sldId id="332" r:id="rId50"/>
    <p:sldId id="333" r:id="rId51"/>
    <p:sldId id="334" r:id="rId52"/>
    <p:sldId id="335" r:id="rId53"/>
    <p:sldId id="336" r:id="rId54"/>
    <p:sldId id="1083" r:id="rId55"/>
  </p:sldIdLst>
  <p:sldSz cx="9144000" cy="5143500" type="screen16x9"/>
  <p:notesSz cx="9144000" cy="5143500"/>
  <p:custDataLst>
    <p:tags r:id="rId5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08"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000FF"/>
    <a:srgbClr val="E4B487"/>
    <a:srgbClr val="C9C585"/>
    <a:srgbClr val="A6C3D1"/>
    <a:srgbClr val="FFC18E"/>
    <a:srgbClr val="F0A8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604" autoAdjust="0"/>
  </p:normalViewPr>
  <p:slideViewPr>
    <p:cSldViewPr>
      <p:cViewPr varScale="1">
        <p:scale>
          <a:sx n="126" d="100"/>
          <a:sy n="126" d="100"/>
        </p:scale>
        <p:origin x="1194" y="150"/>
      </p:cViewPr>
      <p:guideLst>
        <p:guide orient="horz" pos="708"/>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tags" Target="tags/tag1.xml"/><Relationship Id="rId61"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2571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257175"/>
          </a:xfrm>
          <a:prstGeom prst="rect">
            <a:avLst/>
          </a:prstGeom>
        </p:spPr>
        <p:txBody>
          <a:bodyPr vert="horz" lIns="91440" tIns="45720" rIns="91440" bIns="45720" rtlCol="0"/>
          <a:lstStyle>
            <a:lvl1pPr algn="r">
              <a:defRPr sz="1200"/>
            </a:lvl1pPr>
          </a:lstStyle>
          <a:p>
            <a:fld id="{CB4E1DA8-BF53-4E43-AEFC-18A83F5CC3EA}" type="datetimeFigureOut">
              <a:rPr lang="en-US" smtClean="0"/>
              <a:t>10/28/2025</a:t>
            </a:fld>
            <a:endParaRPr lang="en-US"/>
          </a:p>
        </p:txBody>
      </p:sp>
      <p:sp>
        <p:nvSpPr>
          <p:cNvPr id="4" name="Slide Image Placeholder 3"/>
          <p:cNvSpPr>
            <a:spLocks noGrp="1" noRot="1" noChangeAspect="1"/>
          </p:cNvSpPr>
          <p:nvPr>
            <p:ph type="sldImg" idx="2"/>
          </p:nvPr>
        </p:nvSpPr>
        <p:spPr>
          <a:xfrm>
            <a:off x="3028950" y="642938"/>
            <a:ext cx="3086100" cy="17367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2474913"/>
            <a:ext cx="7315200" cy="20256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4886325"/>
            <a:ext cx="3962400" cy="2571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4886325"/>
            <a:ext cx="3962400" cy="257175"/>
          </a:xfrm>
          <a:prstGeom prst="rect">
            <a:avLst/>
          </a:prstGeom>
        </p:spPr>
        <p:txBody>
          <a:bodyPr vert="horz" lIns="91440" tIns="45720" rIns="91440" bIns="45720" rtlCol="0" anchor="b"/>
          <a:lstStyle>
            <a:lvl1pPr algn="r">
              <a:defRPr sz="1200"/>
            </a:lvl1pPr>
          </a:lstStyle>
          <a:p>
            <a:fld id="{029D760A-4A47-4436-978A-B6A6FD2AFD29}" type="slidenum">
              <a:rPr lang="en-US" smtClean="0"/>
              <a:t>‹#›</a:t>
            </a:fld>
            <a:endParaRPr lang="en-US"/>
          </a:p>
        </p:txBody>
      </p:sp>
    </p:spTree>
    <p:extLst>
      <p:ext uri="{BB962C8B-B14F-4D97-AF65-F5344CB8AC3E}">
        <p14:creationId xmlns:p14="http://schemas.microsoft.com/office/powerpoint/2010/main" val="42624252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Causation has not been specifically determined; however, there are risk factors associated with spina bifida and other neural tube defects.</a:t>
            </a:r>
          </a:p>
          <a:p>
            <a:endParaRPr lang="en-US" dirty="0"/>
          </a:p>
        </p:txBody>
      </p:sp>
      <p:sp>
        <p:nvSpPr>
          <p:cNvPr id="4" name="Slide Number Placeholder 3"/>
          <p:cNvSpPr>
            <a:spLocks noGrp="1"/>
          </p:cNvSpPr>
          <p:nvPr>
            <p:ph type="sldNum" sz="quarter" idx="5"/>
          </p:nvPr>
        </p:nvSpPr>
        <p:spPr/>
        <p:txBody>
          <a:bodyPr/>
          <a:lstStyle/>
          <a:p>
            <a:fld id="{029D760A-4A47-4436-978A-B6A6FD2AFD29}" type="slidenum">
              <a:rPr lang="en-US" smtClean="0"/>
              <a:t>23</a:t>
            </a:fld>
            <a:endParaRPr lang="en-US"/>
          </a:p>
        </p:txBody>
      </p:sp>
    </p:spTree>
    <p:extLst>
      <p:ext uri="{BB962C8B-B14F-4D97-AF65-F5344CB8AC3E}">
        <p14:creationId xmlns:p14="http://schemas.microsoft.com/office/powerpoint/2010/main" val="23918847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29D760A-4A47-4436-978A-B6A6FD2AFD29}" type="slidenum">
              <a:rPr lang="en-US" smtClean="0"/>
              <a:t>30</a:t>
            </a:fld>
            <a:endParaRPr lang="en-US"/>
          </a:p>
        </p:txBody>
      </p:sp>
    </p:spTree>
    <p:extLst>
      <p:ext uri="{BB962C8B-B14F-4D97-AF65-F5344CB8AC3E}">
        <p14:creationId xmlns:p14="http://schemas.microsoft.com/office/powerpoint/2010/main" val="40327456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3.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4.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5.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6.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7.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userDrawn="1">
            <p:ph type="subTitle" idx="1"/>
          </p:nvPr>
        </p:nvSpPr>
        <p:spPr>
          <a:xfrm>
            <a:off x="628650" y="2021986"/>
            <a:ext cx="7886700" cy="2685276"/>
          </a:xfrm>
        </p:spPr>
        <p:txBody>
          <a:bodyPr/>
          <a:lstStyle>
            <a:lvl1pPr marL="0" indent="0" algn="l">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
        <p:nvSpPr>
          <p:cNvPr id="2" name="Title 1"/>
          <p:cNvSpPr>
            <a:spLocks noGrp="1"/>
          </p:cNvSpPr>
          <p:nvPr userDrawn="1">
            <p:ph type="ctrTitle" hasCustomPrompt="1"/>
          </p:nvPr>
        </p:nvSpPr>
        <p:spPr>
          <a:xfrm>
            <a:off x="0" y="925993"/>
            <a:ext cx="9144000" cy="900834"/>
          </a:xfrm>
        </p:spPr>
        <p:txBody>
          <a:bodyPr anchor="ctr">
            <a:normAutofit/>
          </a:bodyPr>
          <a:lstStyle>
            <a:lvl1pPr algn="ctr">
              <a:defRPr sz="3300" b="1">
                <a:solidFill>
                  <a:schemeClr val="tx1"/>
                </a:solidFill>
                <a:latin typeface="+mn-lt"/>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1101033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2" name="Title 1"/>
          <p:cNvSpPr>
            <a:spLocks noGrp="1"/>
          </p:cNvSpPr>
          <p:nvPr userDrawn="1">
            <p:ph type="title"/>
          </p:nvPr>
        </p:nvSpPr>
        <p:spPr/>
        <p:txBody>
          <a:bodyPr>
            <a:normAutofit/>
          </a:bodyPr>
          <a:lstStyle>
            <a:lvl1pPr>
              <a:defRPr sz="2700"/>
            </a:lvl1pPr>
          </a:lstStyle>
          <a:p>
            <a:r>
              <a:rPr lang="en-US" dirty="0"/>
              <a:t>Click to edit Master title style</a:t>
            </a:r>
          </a:p>
        </p:txBody>
      </p:sp>
    </p:spTree>
    <p:custDataLst>
      <p:tags r:id="rId1"/>
    </p:custDataLst>
    <p:extLst>
      <p:ext uri="{BB962C8B-B14F-4D97-AF65-F5344CB8AC3E}">
        <p14:creationId xmlns:p14="http://schemas.microsoft.com/office/powerpoint/2010/main" val="2064526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0F622-2E2E-90FD-48D2-17A406A4910D}"/>
              </a:ext>
            </a:extLst>
          </p:cNvPr>
          <p:cNvSpPr>
            <a:spLocks noGrp="1"/>
          </p:cNvSpPr>
          <p:nvPr>
            <p:ph type="title" hasCustomPrompt="1"/>
          </p:nvPr>
        </p:nvSpPr>
        <p:spPr>
          <a:xfrm>
            <a:off x="800100" y="1314450"/>
            <a:ext cx="7543800" cy="925117"/>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24DF453F-E3A1-5CD5-5F66-432963FA3CFB}"/>
              </a:ext>
            </a:extLst>
          </p:cNvPr>
          <p:cNvSpPr>
            <a:spLocks noGrp="1"/>
          </p:cNvSpPr>
          <p:nvPr>
            <p:ph type="dt" sz="half" idx="10"/>
          </p:nvPr>
        </p:nvSpPr>
        <p:spPr>
          <a:xfrm>
            <a:off x="628650" y="4767264"/>
            <a:ext cx="2057400" cy="273844"/>
          </a:xfrm>
          <a:prstGeom prst="rect">
            <a:avLst/>
          </a:prstGeom>
        </p:spPr>
        <p:txBody>
          <a:bodyPr/>
          <a:lstStyle/>
          <a:p>
            <a:fld id="{B38C20D7-698E-4528-AFE4-38F6E054D6D5}" type="datetimeFigureOut">
              <a:rPr lang="en-US" smtClean="0"/>
              <a:t>10/28/2025</a:t>
            </a:fld>
            <a:endParaRPr lang="en-US"/>
          </a:p>
        </p:txBody>
      </p:sp>
      <p:sp>
        <p:nvSpPr>
          <p:cNvPr id="4" name="Footer Placeholder 3">
            <a:extLst>
              <a:ext uri="{FF2B5EF4-FFF2-40B4-BE49-F238E27FC236}">
                <a16:creationId xmlns:a16="http://schemas.microsoft.com/office/drawing/2014/main" id="{30B78BB8-F176-F625-8ECB-6C393A7B64FF}"/>
              </a:ext>
            </a:extLst>
          </p:cNvPr>
          <p:cNvSpPr>
            <a:spLocks noGrp="1"/>
          </p:cNvSpPr>
          <p:nvPr>
            <p:ph type="ftr" sz="quarter" idx="11"/>
          </p:nvPr>
        </p:nvSpPr>
        <p:spPr>
          <a:xfrm>
            <a:off x="3028950" y="4767264"/>
            <a:ext cx="3086100" cy="273844"/>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E7731F7C-3FDA-80E9-D34E-B00AC8EEE7BA}"/>
              </a:ext>
            </a:extLst>
          </p:cNvPr>
          <p:cNvSpPr>
            <a:spLocks noGrp="1"/>
          </p:cNvSpPr>
          <p:nvPr>
            <p:ph type="sldNum" sz="quarter" idx="12"/>
          </p:nvPr>
        </p:nvSpPr>
        <p:spPr>
          <a:xfrm>
            <a:off x="6457950" y="4767264"/>
            <a:ext cx="2057400" cy="273844"/>
          </a:xfrm>
          <a:prstGeom prst="rect">
            <a:avLst/>
          </a:prstGeom>
        </p:spPr>
        <p:txBody>
          <a:bodyPr/>
          <a:lstStyle/>
          <a:p>
            <a:fld id="{0FE84A75-380D-49D2-A87F-182FC7068D9D}" type="slidenum">
              <a:rPr lang="en-US" smtClean="0"/>
              <a:t>‹#›</a:t>
            </a:fld>
            <a:endParaRPr lang="en-US"/>
          </a:p>
        </p:txBody>
      </p:sp>
    </p:spTree>
    <p:extLst>
      <p:ext uri="{BB962C8B-B14F-4D97-AF65-F5344CB8AC3E}">
        <p14:creationId xmlns:p14="http://schemas.microsoft.com/office/powerpoint/2010/main" val="14682678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7221C3D-AAD6-EDBA-FCB6-7B83E9303C89}"/>
              </a:ext>
            </a:extLst>
          </p:cNvPr>
          <p:cNvSpPr>
            <a:spLocks noGrp="1"/>
          </p:cNvSpPr>
          <p:nvPr>
            <p:ph type="title" hasCustomPrompt="1"/>
          </p:nvPr>
        </p:nvSpPr>
        <p:spPr>
          <a:xfrm>
            <a:off x="457200" y="342901"/>
            <a:ext cx="8229600" cy="394097"/>
          </a:xfrm>
          <a:prstGeom prst="rect">
            <a:avLst/>
          </a:prstGeom>
        </p:spPr>
        <p:txBody>
          <a:bodyPr/>
          <a:lstStyle>
            <a:lvl1pPr algn="ctr">
              <a:defRPr sz="2400" b="1">
                <a:latin typeface="Calibri Light" panose="020F0302020204030204" pitchFamily="34" charset="0"/>
                <a:cs typeface="Calibri Light" panose="020F0302020204030204" pitchFamily="34" charset="0"/>
              </a:defRPr>
            </a:lvl1pPr>
          </a:lstStyle>
          <a:p>
            <a:pPr algn="ctr"/>
            <a:r>
              <a:rPr lang="en-US" sz="2700" dirty="0">
                <a:latin typeface="+mj-lt"/>
              </a:rPr>
              <a:t>Title (Capitalize Each Word)</a:t>
            </a:r>
          </a:p>
        </p:txBody>
      </p:sp>
      <p:sp>
        <p:nvSpPr>
          <p:cNvPr id="5" name="Content Placeholder 2">
            <a:extLst>
              <a:ext uri="{FF2B5EF4-FFF2-40B4-BE49-F238E27FC236}">
                <a16:creationId xmlns:a16="http://schemas.microsoft.com/office/drawing/2014/main" id="{A9574A2B-29BA-B1A0-DC33-AAC784439D1B}"/>
              </a:ext>
            </a:extLst>
          </p:cNvPr>
          <p:cNvSpPr>
            <a:spLocks noGrp="1"/>
          </p:cNvSpPr>
          <p:nvPr>
            <p:ph idx="1"/>
          </p:nvPr>
        </p:nvSpPr>
        <p:spPr>
          <a:xfrm>
            <a:off x="457200" y="1143000"/>
            <a:ext cx="8229600" cy="3263504"/>
          </a:xfrm>
          <a:prstGeom prst="rect">
            <a:avLst/>
          </a:prstGeom>
        </p:spPr>
        <p:txBody>
          <a:bodyPr/>
          <a:lstStyle>
            <a:lvl1pPr marL="171450" indent="-171450">
              <a:defRPr sz="2100"/>
            </a:lvl1pPr>
            <a:lvl2pPr marL="600075" indent="-257175">
              <a:buFont typeface="Calibri" panose="020F0502020204030204" pitchFamily="34" charset="0"/>
              <a:buChar char="–"/>
              <a:defRPr sz="1800"/>
            </a:lvl2pPr>
            <a:lvl3pPr marL="940594" indent="-254794">
              <a:buSzPct val="80000"/>
              <a:buFont typeface="Courier New" panose="02070309020205020404" pitchFamily="49" charset="0"/>
              <a:buChar char="o"/>
              <a:defRPr sz="1500"/>
            </a:lvl3pPr>
            <a:lvl4pPr marL="1283494" indent="-254794">
              <a:buSzPct val="75000"/>
              <a:buFont typeface="Wingdings" panose="05000000000000000000" pitchFamily="2" charset="2"/>
              <a:buChar char="v"/>
              <a:defRPr sz="1350"/>
            </a:lvl4pPr>
            <a:lvl5pPr marL="1626394" indent="-254794">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Content Placeholder 2">
            <a:extLst>
              <a:ext uri="{FF2B5EF4-FFF2-40B4-BE49-F238E27FC236}">
                <a16:creationId xmlns:a16="http://schemas.microsoft.com/office/drawing/2014/main" id="{E268EF05-3C62-A786-0055-47409E5D1B8D}"/>
              </a:ext>
            </a:extLst>
          </p:cNvPr>
          <p:cNvSpPr>
            <a:spLocks noGrp="1"/>
          </p:cNvSpPr>
          <p:nvPr>
            <p:ph idx="1"/>
          </p:nvPr>
        </p:nvSpPr>
        <p:spPr>
          <a:xfrm>
            <a:off x="628650" y="1369219"/>
            <a:ext cx="7886700" cy="3263504"/>
          </a:xfrm>
        </p:spPr>
        <p:txBody>
          <a:bodyPr/>
          <a:lstStyle>
            <a:lvl2pPr marL="514350" indent="-171450">
              <a:buSzPct val="85000"/>
              <a:buFont typeface="Courier New" panose="02070309020205020404" pitchFamily="49" charset="0"/>
              <a:buChar char="o"/>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1">
            <a:extLst>
              <a:ext uri="{FF2B5EF4-FFF2-40B4-BE49-F238E27FC236}">
                <a16:creationId xmlns:a16="http://schemas.microsoft.com/office/drawing/2014/main" id="{E55E09DE-2E03-4C95-8764-386CDE2BD6CF}"/>
              </a:ext>
            </a:extLst>
          </p:cNvPr>
          <p:cNvSpPr>
            <a:spLocks noGrp="1"/>
          </p:cNvSpPr>
          <p:nvPr>
            <p:ph type="title" hasCustomPrompt="1"/>
          </p:nvPr>
        </p:nvSpPr>
        <p:spPr>
          <a:xfrm>
            <a:off x="628650" y="273844"/>
            <a:ext cx="7886700" cy="994172"/>
          </a:xfrm>
        </p:spPr>
        <p:txBody>
          <a:bodyPr>
            <a:normAutofit/>
          </a:bodyPr>
          <a:lstStyle>
            <a:lvl1pPr algn="ctr">
              <a:defRPr sz="3600" b="1">
                <a:solidFill>
                  <a:schemeClr val="tx1"/>
                </a:solidFill>
              </a:defRPr>
            </a:lvl1pPr>
          </a:lstStyle>
          <a:p>
            <a:r>
              <a:rPr lang="en-US" dirty="0"/>
              <a:t>Click To Edit Master Title Style</a:t>
            </a:r>
          </a:p>
        </p:txBody>
      </p:sp>
    </p:spTree>
    <p:extLst>
      <p:ext uri="{BB962C8B-B14F-4D97-AF65-F5344CB8AC3E}">
        <p14:creationId xmlns:p14="http://schemas.microsoft.com/office/powerpoint/2010/main" val="10059301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3" name="Subtitle 2"/>
          <p:cNvSpPr>
            <a:spLocks noGrp="1"/>
          </p:cNvSpPr>
          <p:nvPr userDrawn="1">
            <p:ph type="subTitle" idx="1"/>
          </p:nvPr>
        </p:nvSpPr>
        <p:spPr>
          <a:xfrm>
            <a:off x="628650" y="2021986"/>
            <a:ext cx="7886700" cy="2685276"/>
          </a:xfrm>
        </p:spPr>
        <p:txBody>
          <a:bodyPr/>
          <a:lstStyle>
            <a:lvl1pPr marL="0" indent="0" algn="l">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
        <p:nvSpPr>
          <p:cNvPr id="2" name="Title 1"/>
          <p:cNvSpPr>
            <a:spLocks noGrp="1"/>
          </p:cNvSpPr>
          <p:nvPr userDrawn="1">
            <p:ph type="ctrTitle" hasCustomPrompt="1"/>
          </p:nvPr>
        </p:nvSpPr>
        <p:spPr>
          <a:xfrm>
            <a:off x="0" y="925993"/>
            <a:ext cx="9144000" cy="900834"/>
          </a:xfrm>
        </p:spPr>
        <p:txBody>
          <a:bodyPr anchor="ctr">
            <a:normAutofit/>
          </a:bodyPr>
          <a:lstStyle>
            <a:lvl1pPr algn="ctr">
              <a:defRPr sz="3300" b="1">
                <a:solidFill>
                  <a:schemeClr val="tx1"/>
                </a:solidFill>
                <a:latin typeface="+mn-lt"/>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4615804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3" name="Text Placeholder 2"/>
          <p:cNvSpPr>
            <a:spLocks noGrp="1"/>
          </p:cNvSpPr>
          <p:nvPr userDrawn="1">
            <p:ph type="body" idx="1"/>
          </p:nvPr>
        </p:nvSpPr>
        <p:spPr>
          <a:xfrm>
            <a:off x="623888" y="3442098"/>
            <a:ext cx="7886700" cy="1125140"/>
          </a:xfrm>
        </p:spPr>
        <p:txBody>
          <a:bodyPr/>
          <a:lstStyle>
            <a:lvl1pPr marL="0" indent="0">
              <a:buNone/>
              <a:defRPr sz="1800">
                <a:solidFill>
                  <a:srgbClr val="001F5F"/>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Edit Master text styles</a:t>
            </a:r>
          </a:p>
        </p:txBody>
      </p:sp>
      <p:sp>
        <p:nvSpPr>
          <p:cNvPr id="2" name="Title 1"/>
          <p:cNvSpPr>
            <a:spLocks noGrp="1"/>
          </p:cNvSpPr>
          <p:nvPr userDrawn="1">
            <p:ph type="title"/>
          </p:nvPr>
        </p:nvSpPr>
        <p:spPr>
          <a:xfrm>
            <a:off x="623888" y="1282304"/>
            <a:ext cx="7886700" cy="2139553"/>
          </a:xfrm>
        </p:spPr>
        <p:txBody>
          <a:bodyPr anchor="b">
            <a:normAutofit/>
          </a:bodyPr>
          <a:lstStyle>
            <a:lvl1pPr>
              <a:defRPr sz="33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3737220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3" name="Content Placeholder 2"/>
          <p:cNvSpPr>
            <a:spLocks noGrp="1"/>
          </p:cNvSpPr>
          <p:nvPr userDrawn="1">
            <p:ph idx="1"/>
          </p:nvPr>
        </p:nvSpPr>
        <p:spPr/>
        <p:txBody>
          <a:bodyPr/>
          <a:lstStyle>
            <a:lvl2pPr marL="514350" indent="-171450">
              <a:buSzPct val="85000"/>
              <a:buFont typeface="Courier New" panose="02070309020205020404" pitchFamily="49" charset="0"/>
              <a:buChar char="o"/>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userDrawn="1">
            <p:ph type="title" hasCustomPrompt="1"/>
          </p:nvPr>
        </p:nvSpPr>
        <p:spPr/>
        <p:txBody>
          <a:bodyPr>
            <a:normAutofit/>
          </a:bodyPr>
          <a:lstStyle>
            <a:lvl1pPr algn="ctr">
              <a:defRPr sz="36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1481448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6" name="Content Placeholder 5"/>
          <p:cNvSpPr>
            <a:spLocks noGrp="1"/>
          </p:cNvSpPr>
          <p:nvPr userDrawn="1">
            <p:ph sz="quarter" idx="4"/>
          </p:nvPr>
        </p:nvSpPr>
        <p:spPr>
          <a:xfrm>
            <a:off x="4629150" y="1878806"/>
            <a:ext cx="3887391"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userDrawn="1">
            <p:ph type="body" sz="quarter" idx="3"/>
          </p:nvPr>
        </p:nvSpPr>
        <p:spPr>
          <a:xfrm>
            <a:off x="4629150" y="1260872"/>
            <a:ext cx="3887391" cy="617934"/>
          </a:xfrm>
        </p:spPr>
        <p:txBody>
          <a:bodyPr anchor="b"/>
          <a:lstStyle>
            <a:lvl1pPr marL="0" indent="0">
              <a:buNone/>
              <a:defRPr sz="1800" b="1">
                <a:solidFill>
                  <a:srgbClr val="001F5F"/>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Edit Master text styles</a:t>
            </a:r>
          </a:p>
        </p:txBody>
      </p:sp>
      <p:sp>
        <p:nvSpPr>
          <p:cNvPr id="4" name="Content Placeholder 3"/>
          <p:cNvSpPr>
            <a:spLocks noGrp="1"/>
          </p:cNvSpPr>
          <p:nvPr userDrawn="1">
            <p:ph sz="half" idx="2"/>
          </p:nvPr>
        </p:nvSpPr>
        <p:spPr>
          <a:xfrm>
            <a:off x="629842" y="1878806"/>
            <a:ext cx="3868340"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ext Placeholder 2"/>
          <p:cNvSpPr>
            <a:spLocks noGrp="1"/>
          </p:cNvSpPr>
          <p:nvPr userDrawn="1">
            <p:ph type="body" idx="1"/>
          </p:nvPr>
        </p:nvSpPr>
        <p:spPr>
          <a:xfrm>
            <a:off x="629842" y="1260872"/>
            <a:ext cx="3868340" cy="617934"/>
          </a:xfrm>
        </p:spPr>
        <p:txBody>
          <a:bodyPr anchor="b"/>
          <a:lstStyle>
            <a:lvl1pPr marL="0" indent="0">
              <a:buNone/>
              <a:defRPr sz="1800" b="1">
                <a:solidFill>
                  <a:srgbClr val="001F5F"/>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Edit Master text styles</a:t>
            </a:r>
          </a:p>
        </p:txBody>
      </p:sp>
      <p:sp>
        <p:nvSpPr>
          <p:cNvPr id="2" name="Title 1"/>
          <p:cNvSpPr>
            <a:spLocks noGrp="1"/>
          </p:cNvSpPr>
          <p:nvPr userDrawn="1">
            <p:ph type="title"/>
          </p:nvPr>
        </p:nvSpPr>
        <p:spPr>
          <a:xfrm>
            <a:off x="629841" y="273844"/>
            <a:ext cx="7886700" cy="994172"/>
          </a:xfrm>
        </p:spPr>
        <p:txBody>
          <a:bodyPr>
            <a:normAutofit/>
          </a:bodyPr>
          <a:lstStyle>
            <a:lvl1pPr>
              <a:defRPr sz="3000" b="1">
                <a:solidFill>
                  <a:srgbClr val="001F5F"/>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706478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userDrawn="1">
            <p:ph type="title"/>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54743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userDrawn="1">
            <p:ph idx="1"/>
          </p:nvPr>
        </p:nvSpPr>
        <p:spPr/>
        <p:txBody>
          <a:bodyPr/>
          <a:lstStyle>
            <a:lvl2pPr marL="514350" indent="-171450">
              <a:buSzPct val="85000"/>
              <a:buFont typeface="Courier New" panose="02070309020205020404" pitchFamily="49" charset="0"/>
              <a:buChar char="o"/>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userDrawn="1">
            <p:ph type="title" hasCustomPrompt="1"/>
          </p:nvPr>
        </p:nvSpPr>
        <p:spPr/>
        <p:txBody>
          <a:bodyPr>
            <a:normAutofit/>
          </a:bodyPr>
          <a:lstStyle>
            <a:lvl1pPr algn="ctr">
              <a:defRPr sz="36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1402319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userDrawn="1">
            <p:ph type="body" idx="1"/>
          </p:nvPr>
        </p:nvSpPr>
        <p:spPr>
          <a:xfrm>
            <a:off x="623888" y="3442098"/>
            <a:ext cx="7886700" cy="1125140"/>
          </a:xfrm>
        </p:spPr>
        <p:txBody>
          <a:bodyPr/>
          <a:lstStyle>
            <a:lvl1pPr marL="0" indent="0">
              <a:buNone/>
              <a:defRPr sz="1800">
                <a:solidFill>
                  <a:srgbClr val="001F5F"/>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Edit Master text styles</a:t>
            </a:r>
          </a:p>
        </p:txBody>
      </p:sp>
      <p:sp>
        <p:nvSpPr>
          <p:cNvPr id="2" name="Title 1"/>
          <p:cNvSpPr>
            <a:spLocks noGrp="1"/>
          </p:cNvSpPr>
          <p:nvPr userDrawn="1">
            <p:ph type="title"/>
          </p:nvPr>
        </p:nvSpPr>
        <p:spPr>
          <a:xfrm>
            <a:off x="623888" y="1282304"/>
            <a:ext cx="7886700" cy="2139553"/>
          </a:xfrm>
        </p:spPr>
        <p:txBody>
          <a:bodyPr anchor="b">
            <a:normAutofit/>
          </a:bodyPr>
          <a:lstStyle>
            <a:lvl1pPr>
              <a:defRPr sz="33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587525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629150"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Content Placeholder 2"/>
          <p:cNvSpPr>
            <a:spLocks noGrp="1"/>
          </p:cNvSpPr>
          <p:nvPr>
            <p:ph sz="half" idx="1"/>
          </p:nvPr>
        </p:nvSpPr>
        <p:spPr>
          <a:xfrm>
            <a:off x="628650"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861627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6" name="Content Placeholder 5"/>
          <p:cNvSpPr>
            <a:spLocks noGrp="1"/>
          </p:cNvSpPr>
          <p:nvPr userDrawn="1">
            <p:ph sz="quarter" idx="4"/>
          </p:nvPr>
        </p:nvSpPr>
        <p:spPr>
          <a:xfrm>
            <a:off x="4629150" y="1878806"/>
            <a:ext cx="3887391"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userDrawn="1">
            <p:ph type="body" sz="quarter" idx="3"/>
          </p:nvPr>
        </p:nvSpPr>
        <p:spPr>
          <a:xfrm>
            <a:off x="4629150" y="1260872"/>
            <a:ext cx="3887391" cy="617934"/>
          </a:xfrm>
        </p:spPr>
        <p:txBody>
          <a:bodyPr anchor="b"/>
          <a:lstStyle>
            <a:lvl1pPr marL="0" indent="0">
              <a:buNone/>
              <a:defRPr sz="1800" b="1">
                <a:solidFill>
                  <a:srgbClr val="001F5F"/>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Edit Master text styles</a:t>
            </a:r>
          </a:p>
        </p:txBody>
      </p:sp>
      <p:sp>
        <p:nvSpPr>
          <p:cNvPr id="4" name="Content Placeholder 3"/>
          <p:cNvSpPr>
            <a:spLocks noGrp="1"/>
          </p:cNvSpPr>
          <p:nvPr userDrawn="1">
            <p:ph sz="half" idx="2"/>
          </p:nvPr>
        </p:nvSpPr>
        <p:spPr>
          <a:xfrm>
            <a:off x="629842" y="1878806"/>
            <a:ext cx="3868340"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ext Placeholder 2"/>
          <p:cNvSpPr>
            <a:spLocks noGrp="1"/>
          </p:cNvSpPr>
          <p:nvPr userDrawn="1">
            <p:ph type="body" idx="1"/>
          </p:nvPr>
        </p:nvSpPr>
        <p:spPr>
          <a:xfrm>
            <a:off x="629842" y="1260872"/>
            <a:ext cx="3868340" cy="617934"/>
          </a:xfrm>
        </p:spPr>
        <p:txBody>
          <a:bodyPr anchor="b"/>
          <a:lstStyle>
            <a:lvl1pPr marL="0" indent="0">
              <a:buNone/>
              <a:defRPr sz="1800" b="1">
                <a:solidFill>
                  <a:srgbClr val="001F5F"/>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Edit Master text styles</a:t>
            </a:r>
          </a:p>
        </p:txBody>
      </p:sp>
      <p:sp>
        <p:nvSpPr>
          <p:cNvPr id="2" name="Title 1"/>
          <p:cNvSpPr>
            <a:spLocks noGrp="1"/>
          </p:cNvSpPr>
          <p:nvPr userDrawn="1">
            <p:ph type="title"/>
          </p:nvPr>
        </p:nvSpPr>
        <p:spPr>
          <a:xfrm>
            <a:off x="629841" y="273844"/>
            <a:ext cx="7886700" cy="994172"/>
          </a:xfrm>
        </p:spPr>
        <p:txBody>
          <a:bodyPr>
            <a:normAutofit/>
          </a:bodyPr>
          <a:lstStyle>
            <a:lvl1pPr>
              <a:defRPr sz="3000" b="1">
                <a:solidFill>
                  <a:srgbClr val="001F5F"/>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16036840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userDrawn="1">
            <p:ph type="title"/>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07554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p:cNvSpPr>
            <a:spLocks noGrp="1"/>
          </p:cNvSpPr>
          <p:nvPr userDrawn="1">
            <p:ph type="title"/>
          </p:nvPr>
        </p:nvSpPr>
        <p:spPr/>
        <p:txBody>
          <a:bodyPr>
            <a:normAutofit/>
          </a:bodyPr>
          <a:lstStyle>
            <a:lvl1pPr>
              <a:defRPr sz="2700"/>
            </a:lvl1pPr>
          </a:lstStyle>
          <a:p>
            <a:r>
              <a:rPr lang="en-US" dirty="0"/>
              <a:t>Click to edit Master title style</a:t>
            </a:r>
          </a:p>
        </p:txBody>
      </p:sp>
    </p:spTree>
    <p:custDataLst>
      <p:tags r:id="rId1"/>
    </p:custDataLst>
    <p:extLst>
      <p:ext uri="{BB962C8B-B14F-4D97-AF65-F5344CB8AC3E}">
        <p14:creationId xmlns:p14="http://schemas.microsoft.com/office/powerpoint/2010/main" val="2369396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
  <p:cSld name="1_Title Slide">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p:nvPr>
        </p:nvSpPr>
        <p:spPr>
          <a:xfrm>
            <a:off x="2101961" y="1454857"/>
            <a:ext cx="4940077" cy="1122680"/>
          </a:xfrm>
          <a:prstGeom prst="rect">
            <a:avLst/>
          </a:prstGeom>
        </p:spPr>
        <p:txBody>
          <a:bodyPr wrap="square" lIns="0" tIns="0" rIns="0" bIns="0">
            <a:spAutoFit/>
          </a:bodyPr>
          <a:lstStyle>
            <a:lvl1pPr>
              <a:defRPr sz="3600" b="0" i="0">
                <a:solidFill>
                  <a:srgbClr val="40474B"/>
                </a:solidFill>
                <a:latin typeface="Calibri"/>
                <a:cs typeface="Calibri"/>
              </a:defRPr>
            </a:lvl1pPr>
          </a:lstStyle>
          <a:p>
            <a:endParaRPr/>
          </a:p>
        </p:txBody>
      </p:sp>
      <p:sp>
        <p:nvSpPr>
          <p:cNvPr id="3" name="Holder 3"/>
          <p:cNvSpPr>
            <a:spLocks noGrp="1"/>
          </p:cNvSpPr>
          <p:nvPr>
            <p:ph type="subTitle" idx="4"/>
          </p:nvPr>
        </p:nvSpPr>
        <p:spPr>
          <a:xfrm>
            <a:off x="1371600" y="2880360"/>
            <a:ext cx="6400800" cy="1285875"/>
          </a:xfrm>
          <a:prstGeom prst="rect">
            <a:avLst/>
          </a:prstGeom>
        </p:spPr>
        <p:txBody>
          <a:bodyPr wrap="square" lIns="0" tIns="0" rIns="0" bIns="0">
            <a:spAutoFit/>
          </a:bodyPr>
          <a:lstStyle>
            <a:lvl1pPr>
              <a:defRPr/>
            </a:lvl1pPr>
          </a:lstStyle>
          <a:p>
            <a:endParaRPr/>
          </a:p>
        </p:txBody>
      </p:sp>
    </p:spTree>
    <p:custDataLst>
      <p:tags r:id="rId1"/>
    </p:custDataLst>
    <p:extLst>
      <p:ext uri="{BB962C8B-B14F-4D97-AF65-F5344CB8AC3E}">
        <p14:creationId xmlns:p14="http://schemas.microsoft.com/office/powerpoint/2010/main" val="659837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1_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0" i="0">
                <a:solidFill>
                  <a:srgbClr val="40474B"/>
                </a:solidFill>
                <a:latin typeface="Calibri"/>
                <a:cs typeface="Calibri"/>
              </a:defRPr>
            </a:lvl1pPr>
          </a:lstStyle>
          <a:p>
            <a:endParaRPr/>
          </a:p>
        </p:txBody>
      </p:sp>
      <p:sp>
        <p:nvSpPr>
          <p:cNvPr id="3" name="Holder 3"/>
          <p:cNvSpPr>
            <a:spLocks noGrp="1"/>
          </p:cNvSpPr>
          <p:nvPr>
            <p:ph sz="half" idx="2"/>
          </p:nvPr>
        </p:nvSpPr>
        <p:spPr>
          <a:xfrm>
            <a:off x="655650" y="1336147"/>
            <a:ext cx="3436620" cy="3394710"/>
          </a:xfrm>
          <a:prstGeom prst="rect">
            <a:avLst/>
          </a:prstGeom>
        </p:spPr>
        <p:txBody>
          <a:bodyPr wrap="square" lIns="0" tIns="0" rIns="0" bIns="0">
            <a:spAutoFit/>
          </a:bodyPr>
          <a:lstStyle>
            <a:lvl1pPr>
              <a:defRPr sz="1200" b="0" i="0">
                <a:solidFill>
                  <a:schemeClr val="tx1"/>
                </a:solidFill>
                <a:latin typeface="Calibri"/>
                <a:cs typeface="Calibri"/>
              </a:defRPr>
            </a:lvl1pPr>
          </a:lstStyle>
          <a:p>
            <a:endParaRPr/>
          </a:p>
        </p:txBody>
      </p:sp>
      <p:sp>
        <p:nvSpPr>
          <p:cNvPr id="4" name="Holder 4"/>
          <p:cNvSpPr>
            <a:spLocks noGrp="1"/>
          </p:cNvSpPr>
          <p:nvPr>
            <p:ph sz="half" idx="3"/>
          </p:nvPr>
        </p:nvSpPr>
        <p:spPr>
          <a:xfrm>
            <a:off x="4691100" y="1341338"/>
            <a:ext cx="4086859" cy="3307079"/>
          </a:xfrm>
          <a:prstGeom prst="rect">
            <a:avLst/>
          </a:prstGeom>
        </p:spPr>
        <p:txBody>
          <a:bodyPr wrap="square" lIns="0" tIns="0" rIns="0" bIns="0">
            <a:spAutoFit/>
          </a:bodyPr>
          <a:lstStyle>
            <a:lvl1pPr>
              <a:defRPr sz="1400" b="0" i="0">
                <a:solidFill>
                  <a:schemeClr val="tx1"/>
                </a:solidFill>
                <a:latin typeface="Calibri"/>
                <a:cs typeface="Calibri"/>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10/28/2025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ustDataLst>
      <p:tags r:id="rId1"/>
    </p:custDataLst>
    <p:extLst>
      <p:ext uri="{BB962C8B-B14F-4D97-AF65-F5344CB8AC3E}">
        <p14:creationId xmlns:p14="http://schemas.microsoft.com/office/powerpoint/2010/main" val="37629827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ags" Target="../tags/tag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dirty="0"/>
              <a:t>Click to edit Master title style</a:t>
            </a:r>
          </a:p>
        </p:txBody>
      </p:sp>
    </p:spTree>
    <p:custDataLst>
      <p:tags r:id="rId12"/>
    </p:custDataLst>
    <p:extLst>
      <p:ext uri="{BB962C8B-B14F-4D97-AF65-F5344CB8AC3E}">
        <p14:creationId xmlns:p14="http://schemas.microsoft.com/office/powerpoint/2010/main" val="3066896109"/>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88" r:id="rId10"/>
  </p:sldLayoutIdLst>
  <p:txStyles>
    <p:titleStyle>
      <a:lvl1pPr algn="l" defTabSz="685800" rtl="0" eaLnBrk="1" latinLnBrk="0" hangingPunct="1">
        <a:lnSpc>
          <a:spcPct val="90000"/>
        </a:lnSpc>
        <a:spcBef>
          <a:spcPct val="0"/>
        </a:spcBef>
        <a:buNone/>
        <a:defRPr sz="2700" b="1" kern="1200">
          <a:solidFill>
            <a:schemeClr val="tx1"/>
          </a:solidFill>
          <a:latin typeface="+mn-lt"/>
          <a:ea typeface="+mj-ea"/>
          <a:cs typeface="+mj-cs"/>
        </a:defRPr>
      </a:lvl1pPr>
    </p:titleStyle>
    <p:bodyStyle>
      <a:lvl1pPr marL="171450" indent="-171450" algn="l" defTabSz="685800" rtl="0" eaLnBrk="1" latinLnBrk="0" hangingPunct="1">
        <a:lnSpc>
          <a:spcPct val="10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10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10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00100" y="1828800"/>
            <a:ext cx="7543800" cy="925117"/>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8" name="Rectangle 7"/>
          <p:cNvSpPr/>
          <p:nvPr/>
        </p:nvSpPr>
        <p:spPr>
          <a:xfrm>
            <a:off x="0" y="4437918"/>
            <a:ext cx="9144000" cy="705583"/>
          </a:xfrm>
          <a:prstGeom prst="rect">
            <a:avLst/>
          </a:prstGeom>
          <a:solidFill>
            <a:srgbClr val="0020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7" name="Rectangle 6">
            <a:extLst>
              <a:ext uri="{FF2B5EF4-FFF2-40B4-BE49-F238E27FC236}">
                <a16:creationId xmlns:a16="http://schemas.microsoft.com/office/drawing/2014/main" id="{CAD8AABF-F7AD-2579-7EDE-AC509AA4465E}"/>
              </a:ext>
            </a:extLst>
          </p:cNvPr>
          <p:cNvSpPr/>
          <p:nvPr/>
        </p:nvSpPr>
        <p:spPr>
          <a:xfrm>
            <a:off x="0" y="4335523"/>
            <a:ext cx="9144000" cy="65027"/>
          </a:xfrm>
          <a:prstGeom prst="rect">
            <a:avLst/>
          </a:prstGeom>
          <a:solidFill>
            <a:srgbClr val="2E75B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1" name="Picture 10" descr="A black background with white text&#10;&#10;AI-generated content may be incorrect.">
            <a:extLst>
              <a:ext uri="{FF2B5EF4-FFF2-40B4-BE49-F238E27FC236}">
                <a16:creationId xmlns:a16="http://schemas.microsoft.com/office/drawing/2014/main" id="{3AE214BC-9579-20E9-C483-40C460418A27}"/>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781300" y="4414129"/>
            <a:ext cx="3581400" cy="729371"/>
          </a:xfrm>
          <a:prstGeom prst="rect">
            <a:avLst/>
          </a:prstGeom>
        </p:spPr>
      </p:pic>
    </p:spTree>
    <p:extLst>
      <p:ext uri="{BB962C8B-B14F-4D97-AF65-F5344CB8AC3E}">
        <p14:creationId xmlns:p14="http://schemas.microsoft.com/office/powerpoint/2010/main" val="2635818878"/>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Lst>
  <p:txStyles>
    <p:titleStyle>
      <a:lvl1pPr algn="ctr" defTabSz="685800" rtl="0" eaLnBrk="1" latinLnBrk="0" hangingPunct="1">
        <a:lnSpc>
          <a:spcPct val="90000"/>
        </a:lnSpc>
        <a:spcBef>
          <a:spcPct val="0"/>
        </a:spcBef>
        <a:buNone/>
        <a:defRPr sz="4950" b="1" kern="1200">
          <a:solidFill>
            <a:schemeClr val="tx1"/>
          </a:solidFill>
          <a:latin typeface="+mn-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4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1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8">
          <p15:clr>
            <a:srgbClr val="F26B43"/>
          </p15:clr>
        </p15:guide>
        <p15:guide id="2" pos="2880">
          <p15:clr>
            <a:srgbClr val="F26B43"/>
          </p15:clr>
        </p15:guide>
        <p15:guide id="3" pos="5472">
          <p15:clr>
            <a:srgbClr val="F26B43"/>
          </p15:clr>
        </p15:guide>
        <p15:guide id="4" orient="horz" pos="288">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ags" Target="../tags/tag18.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5.xml"/><Relationship Id="rId1" Type="http://schemas.openxmlformats.org/officeDocument/2006/relationships/tags" Target="../tags/tag27.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28.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29.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30.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31.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3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6.xml"/><Relationship Id="rId1" Type="http://schemas.openxmlformats.org/officeDocument/2006/relationships/tags" Target="../tags/tag3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ags" Target="../tags/tag1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34.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35.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5.xml"/><Relationship Id="rId1" Type="http://schemas.openxmlformats.org/officeDocument/2006/relationships/tags" Target="../tags/tag36.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37.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38.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tags" Target="../tags/tag39.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ags" Target="../tags/tag40.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tags" Target="../tags/tag41.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4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20.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7.xml"/><Relationship Id="rId1" Type="http://schemas.openxmlformats.org/officeDocument/2006/relationships/tags" Target="../tags/tag43.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44.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45.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46.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47.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48.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49.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50.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51.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5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21.xm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ags" Target="../tags/tag53.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54.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55.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56.xml"/></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57.xml"/></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ags" Target="../tags/tag58.xml"/></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59.xml"/></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60.xml"/></Relationships>
</file>

<file path=ppt/slides/_rels/slide48.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61.xml"/></Relationships>
</file>

<file path=ppt/slides/_rels/slide49.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ags" Target="../tags/tag6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22.xml"/></Relationships>
</file>

<file path=ppt/slides/_rels/slide50.xml.rels><?xml version="1.0" encoding="UTF-8" standalone="yes"?>
<Relationships xmlns="http://schemas.openxmlformats.org/package/2006/relationships"><Relationship Id="rId8" Type="http://schemas.openxmlformats.org/officeDocument/2006/relationships/hyperlink" Target="https://www.mayoclinic.org/diseases-conditions/spina-bifida/symptoms-causes/syc-20377860" TargetMode="External"/><Relationship Id="rId3" Type="http://schemas.openxmlformats.org/officeDocument/2006/relationships/hyperlink" Target="https://www.cdc.gov/ncbddd/spinabifida/facts.html" TargetMode="External"/><Relationship Id="rId7" Type="http://schemas.openxmlformats.org/officeDocument/2006/relationships/hyperlink" Target="https://www.parentcenterhub.org/spinabifida/" TargetMode="External"/><Relationship Id="rId2" Type="http://schemas.openxmlformats.org/officeDocument/2006/relationships/slideLayout" Target="../slideLayouts/slideLayout15.xml"/><Relationship Id="rId1" Type="http://schemas.openxmlformats.org/officeDocument/2006/relationships/tags" Target="../tags/tag63.xml"/><Relationship Id="rId6" Type="http://schemas.openxmlformats.org/officeDocument/2006/relationships/hyperlink" Target="https://www.cdc.gov/ncbddd/birthdefects/stories/spinabifida.html" TargetMode="External"/><Relationship Id="rId5" Type="http://schemas.openxmlformats.org/officeDocument/2006/relationships/hyperlink" Target="https://www.cdc.gov/ncbddd/spinabifida/toddler.html" TargetMode="External"/><Relationship Id="rId10" Type="http://schemas.openxmlformats.org/officeDocument/2006/relationships/hyperlink" Target="https://www.thesbrn.org/" TargetMode="External"/><Relationship Id="rId4" Type="http://schemas.openxmlformats.org/officeDocument/2006/relationships/hyperlink" Target="https://www.cdc.gov/ncbddd/spinabifida/infant.html" TargetMode="External"/><Relationship Id="rId9" Type="http://schemas.openxmlformats.org/officeDocument/2006/relationships/hyperlink" Target="https://www.spinabifidaassociation.org/" TargetMode="External"/></Relationships>
</file>

<file path=ppt/slides/_rels/slide51.xml.rels><?xml version="1.0" encoding="UTF-8" standalone="yes"?>
<Relationships xmlns="http://schemas.openxmlformats.org/package/2006/relationships"><Relationship Id="rId8" Type="http://schemas.openxmlformats.org/officeDocument/2006/relationships/hyperlink" Target="https://www.ninds.nih.gov/Disorders/All-Disorders/Muscular-Dystrophy-Information-Page" TargetMode="External"/><Relationship Id="rId3" Type="http://schemas.openxmlformats.org/officeDocument/2006/relationships/hyperlink" Target="https://www.cdc.gov/ncbddd/musculardystrophy/stories.html" TargetMode="External"/><Relationship Id="rId7" Type="http://schemas.openxmlformats.org/officeDocument/2006/relationships/hyperlink" Target="https://www.mdff.org/" TargetMode="External"/><Relationship Id="rId2" Type="http://schemas.openxmlformats.org/officeDocument/2006/relationships/slideLayout" Target="../slideLayouts/slideLayout15.xml"/><Relationship Id="rId1" Type="http://schemas.openxmlformats.org/officeDocument/2006/relationships/tags" Target="../tags/tag64.xml"/><Relationship Id="rId6" Type="http://schemas.openxmlformats.org/officeDocument/2006/relationships/hyperlink" Target="https://www.mda.org/care/mda-engage/community-webinars" TargetMode="External"/><Relationship Id="rId5" Type="http://schemas.openxmlformats.org/officeDocument/2006/relationships/hyperlink" Target="https://www.mda.org/disease/duchenne-muscular-dystrophy" TargetMode="External"/><Relationship Id="rId4" Type="http://schemas.openxmlformats.org/officeDocument/2006/relationships/hyperlink" Target="https://www.mda.org/" TargetMode="External"/><Relationship Id="rId9" Type="http://schemas.openxmlformats.org/officeDocument/2006/relationships/hyperlink" Target="https://www.parentprojectmd.org/" TargetMode="External"/></Relationships>
</file>

<file path=ppt/slides/_rels/slide52.xml.rels><?xml version="1.0" encoding="UTF-8" standalone="yes"?>
<Relationships xmlns="http://schemas.openxmlformats.org/package/2006/relationships"><Relationship Id="rId3" Type="http://schemas.openxmlformats.org/officeDocument/2006/relationships/hyperlink" Target="https://doi.org/10.1038/nrdp.2015.7" TargetMode="External"/><Relationship Id="rId2" Type="http://schemas.openxmlformats.org/officeDocument/2006/relationships/slideLayout" Target="../slideLayouts/slideLayout15.xml"/><Relationship Id="rId1" Type="http://schemas.openxmlformats.org/officeDocument/2006/relationships/tags" Target="../tags/tag65.xml"/><Relationship Id="rId5" Type="http://schemas.openxmlformats.org/officeDocument/2006/relationships/hyperlink" Target="https://doi.10.1017/s0012162204000283" TargetMode="External"/><Relationship Id="rId4" Type="http://schemas.openxmlformats.org/officeDocument/2006/relationships/hyperlink" Target="https://doi.org/10.5435/00124635-200203000-00009" TargetMode="External"/></Relationships>
</file>

<file path=ppt/slides/_rels/slide53.xml.rels><?xml version="1.0" encoding="UTF-8" standalone="yes"?>
<Relationships xmlns="http://schemas.openxmlformats.org/package/2006/relationships"><Relationship Id="rId3" Type="http://schemas.openxmlformats.org/officeDocument/2006/relationships/hyperlink" Target="http://www.uconnucedd.org/" TargetMode="External"/><Relationship Id="rId2" Type="http://schemas.openxmlformats.org/officeDocument/2006/relationships/slideLayout" Target="../slideLayouts/slideLayout15.xml"/><Relationship Id="rId1" Type="http://schemas.openxmlformats.org/officeDocument/2006/relationships/tags" Target="../tags/tag66.xml"/><Relationship Id="rId5" Type="http://schemas.openxmlformats.org/officeDocument/2006/relationships/hyperlink" Target="http://www2.ed.gov/about/offices/list/osers/osep/index.html" TargetMode="External"/><Relationship Id="rId4" Type="http://schemas.openxmlformats.org/officeDocument/2006/relationships/hyperlink" Target="http://www.uchc.edu/" TargetMode="Externa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23.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24.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25.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AAC3D192-8D6C-4F46-9280-01A055F19D0A}"/>
              </a:ext>
            </a:extLst>
          </p:cNvPr>
          <p:cNvSpPr>
            <a:spLocks noGrp="1"/>
          </p:cNvSpPr>
          <p:nvPr>
            <p:ph type="subTitle" idx="1"/>
          </p:nvPr>
        </p:nvSpPr>
        <p:spPr>
          <a:xfrm>
            <a:off x="1619250" y="3257550"/>
            <a:ext cx="5715000" cy="1390588"/>
          </a:xfrm>
        </p:spPr>
        <p:txBody>
          <a:bodyPr>
            <a:normAutofit/>
          </a:bodyPr>
          <a:lstStyle/>
          <a:p>
            <a:pPr algn="ctr"/>
            <a:r>
              <a:rPr lang="en-US" sz="2400" b="1" dirty="0">
                <a:latin typeface="+mj-lt"/>
              </a:rPr>
              <a:t>Spina Bifida and Muscular Dystrophy</a:t>
            </a:r>
          </a:p>
        </p:txBody>
      </p:sp>
      <p:sp>
        <p:nvSpPr>
          <p:cNvPr id="3" name="Title 2">
            <a:extLst>
              <a:ext uri="{FF2B5EF4-FFF2-40B4-BE49-F238E27FC236}">
                <a16:creationId xmlns:a16="http://schemas.microsoft.com/office/drawing/2014/main" id="{7A625B1D-9064-44FF-930A-3874D5550B2E}"/>
              </a:ext>
            </a:extLst>
          </p:cNvPr>
          <p:cNvSpPr>
            <a:spLocks noGrp="1"/>
          </p:cNvSpPr>
          <p:nvPr>
            <p:ph type="ctrTitle"/>
          </p:nvPr>
        </p:nvSpPr>
        <p:spPr>
          <a:xfrm>
            <a:off x="1828800" y="1670916"/>
            <a:ext cx="5295900" cy="900834"/>
          </a:xfrm>
        </p:spPr>
        <p:txBody>
          <a:bodyPr>
            <a:noAutofit/>
          </a:bodyPr>
          <a:lstStyle/>
          <a:p>
            <a:r>
              <a:rPr lang="en-US" sz="3600" dirty="0">
                <a:latin typeface="+mj-lt"/>
                <a:ea typeface="Comfortaa"/>
                <a:sym typeface="Comfortaa"/>
              </a:rPr>
              <a:t>Characteristics and Etiology of Infants and Young Children </a:t>
            </a:r>
            <a:br>
              <a:rPr lang="en-US" sz="3600" dirty="0">
                <a:latin typeface="+mj-lt"/>
                <a:ea typeface="Comfortaa"/>
                <a:sym typeface="Comfortaa"/>
              </a:rPr>
            </a:br>
            <a:r>
              <a:rPr lang="en-US" sz="3600" dirty="0">
                <a:latin typeface="+mj-lt"/>
                <a:ea typeface="Comfortaa"/>
                <a:sym typeface="Comfortaa"/>
              </a:rPr>
              <a:t>with Disabilities</a:t>
            </a:r>
            <a:endParaRPr lang="en-US" sz="3200" dirty="0">
              <a:latin typeface="+mj-lt"/>
            </a:endParaRPr>
          </a:p>
        </p:txBody>
      </p:sp>
    </p:spTree>
    <p:custDataLst>
      <p:tags r:id="rId1"/>
    </p:custDataLst>
    <p:extLst>
      <p:ext uri="{BB962C8B-B14F-4D97-AF65-F5344CB8AC3E}">
        <p14:creationId xmlns:p14="http://schemas.microsoft.com/office/powerpoint/2010/main" val="42446187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a:spLocks noGrp="1"/>
          </p:cNvSpPr>
          <p:nvPr>
            <p:ph type="title"/>
          </p:nvPr>
        </p:nvSpPr>
        <p:spPr>
          <a:xfrm>
            <a:off x="628650" y="183780"/>
            <a:ext cx="7886700" cy="566822"/>
          </a:xfrm>
          <a:prstGeom prst="rect">
            <a:avLst/>
          </a:prstGeom>
        </p:spPr>
        <p:txBody>
          <a:bodyPr vert="horz" wrap="square" lIns="0" tIns="12700" rIns="0" bIns="0" rtlCol="0">
            <a:spAutoFit/>
          </a:bodyPr>
          <a:lstStyle/>
          <a:p>
            <a:pPr marL="12700" marR="5080">
              <a:lnSpc>
                <a:spcPct val="100000"/>
              </a:lnSpc>
              <a:spcBef>
                <a:spcPts val="100"/>
              </a:spcBef>
            </a:pPr>
            <a:r>
              <a:rPr sz="3600" kern="0" dirty="0">
                <a:latin typeface="+mj-lt"/>
              </a:rPr>
              <a:t>Neural Tube</a:t>
            </a:r>
            <a:r>
              <a:rPr lang="en-US" sz="3600" kern="0" dirty="0">
                <a:latin typeface="+mj-lt"/>
              </a:rPr>
              <a:t> </a:t>
            </a:r>
            <a:r>
              <a:rPr sz="3600" kern="0" dirty="0">
                <a:latin typeface="+mj-lt"/>
              </a:rPr>
              <a:t>Development</a:t>
            </a:r>
          </a:p>
        </p:txBody>
      </p:sp>
      <p:sp>
        <p:nvSpPr>
          <p:cNvPr id="5" name="object 5" descr="Illustration of normal neural tube development, a normal spine at birth, and a spina bifida spine. "/>
          <p:cNvSpPr/>
          <p:nvPr/>
        </p:nvSpPr>
        <p:spPr>
          <a:xfrm>
            <a:off x="3124200" y="750602"/>
            <a:ext cx="3109761" cy="3247210"/>
          </a:xfrm>
          <a:prstGeom prst="rect">
            <a:avLst/>
          </a:prstGeom>
          <a:blipFill>
            <a:blip r:embed="rId3" cstate="print"/>
            <a:stretch>
              <a:fillRect/>
            </a:stretch>
          </a:blipFill>
        </p:spPr>
        <p:txBody>
          <a:bodyPr wrap="square" lIns="0" tIns="0" rIns="0" bIns="0" rtlCol="0"/>
          <a:lstStyle/>
          <a:p>
            <a:endParaRPr/>
          </a:p>
        </p:txBody>
      </p:sp>
      <p:sp>
        <p:nvSpPr>
          <p:cNvPr id="6" name="object 6"/>
          <p:cNvSpPr txBox="1"/>
          <p:nvPr/>
        </p:nvSpPr>
        <p:spPr>
          <a:xfrm>
            <a:off x="7086600" y="4095750"/>
            <a:ext cx="2057400" cy="228268"/>
          </a:xfrm>
          <a:prstGeom prst="rect">
            <a:avLst/>
          </a:prstGeom>
        </p:spPr>
        <p:txBody>
          <a:bodyPr vert="horz" wrap="square" lIns="0" tIns="12700" rIns="0" bIns="0" rtlCol="0">
            <a:spAutoFit/>
          </a:bodyPr>
          <a:lstStyle/>
          <a:p>
            <a:pPr marL="12700">
              <a:lnSpc>
                <a:spcPct val="100000"/>
              </a:lnSpc>
              <a:spcBef>
                <a:spcPts val="100"/>
              </a:spcBef>
            </a:pPr>
            <a:r>
              <a:rPr lang="en-US" sz="1400" dirty="0">
                <a:cs typeface="Times New Roman"/>
              </a:rPr>
              <a:t>Fleming et al., 2019, p. 662</a:t>
            </a:r>
            <a:endParaRPr sz="800" dirty="0">
              <a:cs typeface="Times New Roman"/>
            </a:endParaRPr>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E5978602-7EAA-40F2-9626-57235F755F2C}"/>
              </a:ext>
            </a:extLst>
          </p:cNvPr>
          <p:cNvSpPr>
            <a:spLocks noGrp="1"/>
          </p:cNvSpPr>
          <p:nvPr>
            <p:ph idx="1"/>
          </p:nvPr>
        </p:nvSpPr>
        <p:spPr/>
        <p:txBody>
          <a:bodyPr/>
          <a:lstStyle/>
          <a:p>
            <a:pPr marL="0" indent="0">
              <a:buNone/>
            </a:pPr>
            <a:r>
              <a:rPr lang="en-US" dirty="0"/>
              <a:t> </a:t>
            </a:r>
          </a:p>
        </p:txBody>
      </p:sp>
      <p:sp>
        <p:nvSpPr>
          <p:cNvPr id="3" name="object 3"/>
          <p:cNvSpPr txBox="1">
            <a:spLocks noGrp="1"/>
          </p:cNvSpPr>
          <p:nvPr>
            <p:ph type="title"/>
          </p:nvPr>
        </p:nvSpPr>
        <p:spPr>
          <a:xfrm>
            <a:off x="800100" y="133350"/>
            <a:ext cx="7543800" cy="566822"/>
          </a:xfrm>
          <a:prstGeom prst="rect">
            <a:avLst/>
          </a:prstGeom>
        </p:spPr>
        <p:txBody>
          <a:bodyPr vert="horz" wrap="square" lIns="0" tIns="12700" rIns="0" bIns="0" rtlCol="0">
            <a:spAutoFit/>
          </a:bodyPr>
          <a:lstStyle/>
          <a:p>
            <a:pPr marL="12700">
              <a:lnSpc>
                <a:spcPct val="100000"/>
              </a:lnSpc>
              <a:spcBef>
                <a:spcPts val="100"/>
              </a:spcBef>
            </a:pPr>
            <a:r>
              <a:rPr sz="3600" kern="0" dirty="0">
                <a:latin typeface="+mj-lt"/>
              </a:rPr>
              <a:t>Spina Bifida Prevalence</a:t>
            </a:r>
          </a:p>
        </p:txBody>
      </p:sp>
      <p:sp>
        <p:nvSpPr>
          <p:cNvPr id="2" name="TextBox 1">
            <a:extLst>
              <a:ext uri="{FF2B5EF4-FFF2-40B4-BE49-F238E27FC236}">
                <a16:creationId xmlns:a16="http://schemas.microsoft.com/office/drawing/2014/main" id="{1D5A0238-6731-93C0-F9E8-D7892370C336}"/>
              </a:ext>
            </a:extLst>
          </p:cNvPr>
          <p:cNvSpPr txBox="1"/>
          <p:nvPr/>
        </p:nvSpPr>
        <p:spPr>
          <a:xfrm>
            <a:off x="457200" y="1200150"/>
            <a:ext cx="6019800" cy="2554545"/>
          </a:xfrm>
          <a:prstGeom prst="rect">
            <a:avLst/>
          </a:prstGeom>
          <a:noFill/>
        </p:spPr>
        <p:txBody>
          <a:bodyPr wrap="square" rtlCol="0">
            <a:spAutoFit/>
          </a:bodyPr>
          <a:lstStyle/>
          <a:p>
            <a:pPr marL="297815" marR="5080" indent="-285750">
              <a:spcBef>
                <a:spcPts val="100"/>
              </a:spcBef>
              <a:buFont typeface="Arial" panose="020B0604020202020204" pitchFamily="34" charset="0"/>
              <a:buChar char="•"/>
              <a:tabLst>
                <a:tab pos="363855" algn="l"/>
                <a:tab pos="364490" algn="l"/>
              </a:tabLst>
            </a:pPr>
            <a:r>
              <a:rPr lang="en-US" sz="2000" kern="0" dirty="0">
                <a:cs typeface="Calibri"/>
              </a:rPr>
              <a:t>Spina Bifida is the most common congenital disability.</a:t>
            </a:r>
          </a:p>
          <a:p>
            <a:pPr marL="285750" indent="-285750">
              <a:spcBef>
                <a:spcPts val="10"/>
              </a:spcBef>
              <a:buFont typeface="Arial" panose="020B0604020202020204" pitchFamily="34" charset="0"/>
              <a:buChar char="•"/>
            </a:pPr>
            <a:endParaRPr lang="en-US" sz="2000" kern="0" dirty="0">
              <a:cs typeface="Calibri"/>
            </a:endParaRPr>
          </a:p>
          <a:p>
            <a:pPr marL="297815" marR="31750" indent="-285750">
              <a:buFont typeface="Arial" panose="020B0604020202020204" pitchFamily="34" charset="0"/>
              <a:buChar char="•"/>
              <a:tabLst>
                <a:tab pos="363855" algn="l"/>
                <a:tab pos="364490" algn="l"/>
              </a:tabLst>
            </a:pPr>
            <a:r>
              <a:rPr lang="en-US" sz="2000" kern="0" dirty="0">
                <a:cs typeface="Calibri"/>
              </a:rPr>
              <a:t>Prevalence (along with other neural tube defects) is approximately 0.5-0.8 per 1000 births in Europe and USA.</a:t>
            </a:r>
          </a:p>
          <a:p>
            <a:endParaRPr lang="en-US" sz="2000" dirty="0"/>
          </a:p>
          <a:p>
            <a:endParaRPr lang="en-US" sz="2000" dirty="0"/>
          </a:p>
        </p:txBody>
      </p:sp>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2AF38B6A-E9ED-404A-B972-9A525251E4EA}"/>
              </a:ext>
            </a:extLst>
          </p:cNvPr>
          <p:cNvSpPr>
            <a:spLocks noGrp="1"/>
          </p:cNvSpPr>
          <p:nvPr>
            <p:ph idx="1"/>
          </p:nvPr>
        </p:nvSpPr>
        <p:spPr/>
        <p:txBody>
          <a:bodyPr>
            <a:normAutofit fontScale="25000" lnSpcReduction="20000"/>
          </a:bodyPr>
          <a:lstStyle/>
          <a:p>
            <a:pPr marL="0" indent="0">
              <a:buNone/>
            </a:pPr>
            <a:r>
              <a:rPr lang="en-US" dirty="0"/>
              <a:t>     </a:t>
            </a:r>
          </a:p>
        </p:txBody>
      </p:sp>
      <p:sp>
        <p:nvSpPr>
          <p:cNvPr id="3" name="object 3"/>
          <p:cNvSpPr txBox="1">
            <a:spLocks noGrp="1"/>
          </p:cNvSpPr>
          <p:nvPr>
            <p:ph type="title"/>
          </p:nvPr>
        </p:nvSpPr>
        <p:spPr>
          <a:xfrm>
            <a:off x="914400" y="-247650"/>
            <a:ext cx="7543800" cy="1028487"/>
          </a:xfrm>
          <a:prstGeom prst="rect">
            <a:avLst/>
          </a:prstGeom>
        </p:spPr>
        <p:txBody>
          <a:bodyPr vert="horz" wrap="square" lIns="0" tIns="469900" rIns="0" bIns="0" rtlCol="0">
            <a:spAutoFit/>
          </a:bodyPr>
          <a:lstStyle/>
          <a:p>
            <a:pPr marL="13335">
              <a:lnSpc>
                <a:spcPct val="100000"/>
              </a:lnSpc>
              <a:spcBef>
                <a:spcPts val="600"/>
              </a:spcBef>
              <a:tabLst>
                <a:tab pos="2235200" algn="l"/>
              </a:tabLst>
            </a:pPr>
            <a:r>
              <a:rPr sz="3600" kern="0" dirty="0">
                <a:latin typeface="+mj-lt"/>
              </a:rPr>
              <a:t>Spina Bifida</a:t>
            </a:r>
            <a:r>
              <a:rPr lang="en-US" sz="3600" kern="0" dirty="0">
                <a:latin typeface="+mj-lt"/>
              </a:rPr>
              <a:t> </a:t>
            </a:r>
            <a:r>
              <a:rPr sz="3600" kern="0" dirty="0">
                <a:uFill>
                  <a:solidFill>
                    <a:srgbClr val="40474B"/>
                  </a:solidFill>
                </a:uFill>
                <a:latin typeface="+mj-lt"/>
              </a:rPr>
              <a:t>Prenatal</a:t>
            </a:r>
            <a:r>
              <a:rPr sz="3600" kern="0" dirty="0">
                <a:latin typeface="+mj-lt"/>
              </a:rPr>
              <a:t> Diagnosis</a:t>
            </a:r>
          </a:p>
        </p:txBody>
      </p:sp>
      <p:sp>
        <p:nvSpPr>
          <p:cNvPr id="2" name="TextBox 1">
            <a:extLst>
              <a:ext uri="{FF2B5EF4-FFF2-40B4-BE49-F238E27FC236}">
                <a16:creationId xmlns:a16="http://schemas.microsoft.com/office/drawing/2014/main" id="{D6A3C64A-A26C-A331-119F-F0F3E1791B0F}"/>
              </a:ext>
            </a:extLst>
          </p:cNvPr>
          <p:cNvSpPr txBox="1"/>
          <p:nvPr/>
        </p:nvSpPr>
        <p:spPr>
          <a:xfrm>
            <a:off x="457200" y="1078051"/>
            <a:ext cx="6629400" cy="3170099"/>
          </a:xfrm>
          <a:prstGeom prst="rect">
            <a:avLst/>
          </a:prstGeom>
          <a:noFill/>
        </p:spPr>
        <p:txBody>
          <a:bodyPr wrap="square" rtlCol="0">
            <a:spAutoFit/>
          </a:bodyPr>
          <a:lstStyle/>
          <a:p>
            <a:pPr marL="297815" marR="394970" indent="-285750">
              <a:spcBef>
                <a:spcPts val="0"/>
              </a:spcBef>
              <a:buFont typeface="Arial" panose="020B0604020202020204" pitchFamily="34" charset="0"/>
              <a:buChar char="•"/>
              <a:tabLst>
                <a:tab pos="363855" algn="l"/>
                <a:tab pos="364490" algn="l"/>
              </a:tabLst>
            </a:pPr>
            <a:r>
              <a:rPr lang="en-US" sz="2000" kern="0" dirty="0">
                <a:cs typeface="Calibri"/>
              </a:rPr>
              <a:t>Prenatal diagnosis often happens between the 15th and 20th weeks gestation during standard prenatal testing via blood testing.</a:t>
            </a:r>
          </a:p>
          <a:p>
            <a:pPr marL="297815" marR="5080" indent="-285750">
              <a:spcBef>
                <a:spcPts val="0"/>
              </a:spcBef>
              <a:buFont typeface="Arial" panose="020B0604020202020204" pitchFamily="34" charset="0"/>
              <a:buChar char="•"/>
              <a:tabLst>
                <a:tab pos="363855" algn="l"/>
                <a:tab pos="364490" algn="l"/>
              </a:tabLst>
            </a:pPr>
            <a:r>
              <a:rPr lang="en-US" sz="2000" kern="0" dirty="0">
                <a:cs typeface="Calibri"/>
              </a:rPr>
              <a:t>When alpha-fetoprotein (AFP) is detected at high levels in the blood sample of the mother, it is a red flag for neural tube defects (or other developmental abnormalities).</a:t>
            </a:r>
          </a:p>
          <a:p>
            <a:pPr marL="297815" marR="356870" indent="-285750">
              <a:spcBef>
                <a:spcPts val="0"/>
              </a:spcBef>
              <a:buFont typeface="Arial" panose="020B0604020202020204" pitchFamily="34" charset="0"/>
              <a:buChar char="•"/>
              <a:tabLst>
                <a:tab pos="363855" algn="l"/>
                <a:tab pos="364490" algn="l"/>
              </a:tabLst>
            </a:pPr>
            <a:r>
              <a:rPr lang="en-US" sz="2000" kern="0" dirty="0">
                <a:cs typeface="Calibri"/>
              </a:rPr>
              <a:t>Additional tests may be ordered at that time, such as ultrasound and/or amniocentesis.</a:t>
            </a:r>
          </a:p>
          <a:p>
            <a:endParaRPr lang="en-US" sz="2000" dirty="0"/>
          </a:p>
          <a:p>
            <a:endParaRPr lang="en-US" sz="2000" dirty="0"/>
          </a:p>
        </p:txBody>
      </p:sp>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AD4DE7-43E7-4A5F-A1F2-9418CF233F13}"/>
              </a:ext>
            </a:extLst>
          </p:cNvPr>
          <p:cNvSpPr>
            <a:spLocks noGrp="1"/>
          </p:cNvSpPr>
          <p:nvPr>
            <p:ph idx="1"/>
          </p:nvPr>
        </p:nvSpPr>
        <p:spPr/>
        <p:txBody>
          <a:bodyPr>
            <a:normAutofit fontScale="25000" lnSpcReduction="20000"/>
          </a:bodyPr>
          <a:lstStyle/>
          <a:p>
            <a:pPr marL="0" indent="0">
              <a:buNone/>
            </a:pPr>
            <a:r>
              <a:rPr lang="en-US" dirty="0"/>
              <a:t>   </a:t>
            </a:r>
          </a:p>
        </p:txBody>
      </p:sp>
      <p:sp>
        <p:nvSpPr>
          <p:cNvPr id="2" name="object 2"/>
          <p:cNvSpPr txBox="1">
            <a:spLocks noGrp="1"/>
          </p:cNvSpPr>
          <p:nvPr>
            <p:ph type="title"/>
          </p:nvPr>
        </p:nvSpPr>
        <p:spPr>
          <a:xfrm>
            <a:off x="304800" y="259531"/>
            <a:ext cx="8286750" cy="566822"/>
          </a:xfrm>
          <a:prstGeom prst="rect">
            <a:avLst/>
          </a:prstGeom>
        </p:spPr>
        <p:txBody>
          <a:bodyPr vert="horz" wrap="square" lIns="0" tIns="12700" rIns="0" bIns="0" rtlCol="0">
            <a:spAutoFit/>
          </a:bodyPr>
          <a:lstStyle/>
          <a:p>
            <a:pPr marL="12700">
              <a:lnSpc>
                <a:spcPct val="100000"/>
              </a:lnSpc>
              <a:spcBef>
                <a:spcPts val="600"/>
              </a:spcBef>
              <a:tabLst>
                <a:tab pos="2234565" algn="l"/>
              </a:tabLst>
            </a:pPr>
            <a:r>
              <a:rPr sz="3600" kern="0" dirty="0">
                <a:latin typeface="+mj-lt"/>
              </a:rPr>
              <a:t>Spina Bifida</a:t>
            </a:r>
            <a:r>
              <a:rPr lang="en-US" sz="3600" kern="0" dirty="0">
                <a:latin typeface="+mj-lt"/>
              </a:rPr>
              <a:t> </a:t>
            </a:r>
            <a:r>
              <a:rPr sz="3600" kern="0" dirty="0">
                <a:uFill>
                  <a:solidFill>
                    <a:srgbClr val="40474B"/>
                  </a:solidFill>
                </a:uFill>
                <a:latin typeface="+mj-lt"/>
              </a:rPr>
              <a:t>Prenatal</a:t>
            </a:r>
            <a:r>
              <a:rPr sz="3600" kern="0" dirty="0">
                <a:latin typeface="+mj-lt"/>
              </a:rPr>
              <a:t> Diagnosis:</a:t>
            </a:r>
            <a:r>
              <a:rPr lang="en-US" sz="3600" kern="0" dirty="0">
                <a:latin typeface="+mj-lt"/>
              </a:rPr>
              <a:t> </a:t>
            </a:r>
            <a:r>
              <a:rPr sz="3600" kern="0" dirty="0">
                <a:latin typeface="+mj-lt"/>
              </a:rPr>
              <a:t>Ultrasound</a:t>
            </a:r>
          </a:p>
        </p:txBody>
      </p:sp>
      <p:sp>
        <p:nvSpPr>
          <p:cNvPr id="5" name="TextBox 4">
            <a:extLst>
              <a:ext uri="{FF2B5EF4-FFF2-40B4-BE49-F238E27FC236}">
                <a16:creationId xmlns:a16="http://schemas.microsoft.com/office/drawing/2014/main" id="{E5DE8072-170F-4B7A-8A8C-F00387353CF8}"/>
              </a:ext>
            </a:extLst>
          </p:cNvPr>
          <p:cNvSpPr txBox="1"/>
          <p:nvPr/>
        </p:nvSpPr>
        <p:spPr>
          <a:xfrm>
            <a:off x="381000" y="3486150"/>
            <a:ext cx="8382000" cy="506292"/>
          </a:xfrm>
          <a:prstGeom prst="rect">
            <a:avLst/>
          </a:prstGeom>
          <a:solidFill>
            <a:schemeClr val="accent1">
              <a:lumMod val="20000"/>
              <a:lumOff val="80000"/>
            </a:schemeClr>
          </a:solidFill>
        </p:spPr>
        <p:txBody>
          <a:bodyPr wrap="square" rtlCol="0">
            <a:spAutoFit/>
          </a:bodyPr>
          <a:lstStyle/>
          <a:p>
            <a:pPr algn="ctr">
              <a:lnSpc>
                <a:spcPct val="150000"/>
              </a:lnSpc>
            </a:pPr>
            <a:r>
              <a:rPr lang="en-US" sz="2000" kern="0" dirty="0">
                <a:cs typeface="Calibri"/>
              </a:rPr>
              <a:t>Ultrasound is also known as sonography and diagnostic medical sonography.</a:t>
            </a:r>
          </a:p>
        </p:txBody>
      </p:sp>
      <p:sp>
        <p:nvSpPr>
          <p:cNvPr id="4" name="TextBox 3">
            <a:extLst>
              <a:ext uri="{FF2B5EF4-FFF2-40B4-BE49-F238E27FC236}">
                <a16:creationId xmlns:a16="http://schemas.microsoft.com/office/drawing/2014/main" id="{8AD2CEA6-4B35-31D1-F17A-AF58F8E1CA2F}"/>
              </a:ext>
            </a:extLst>
          </p:cNvPr>
          <p:cNvSpPr txBox="1"/>
          <p:nvPr/>
        </p:nvSpPr>
        <p:spPr>
          <a:xfrm>
            <a:off x="403860" y="1340643"/>
            <a:ext cx="7162800" cy="1631216"/>
          </a:xfrm>
          <a:prstGeom prst="rect">
            <a:avLst/>
          </a:prstGeom>
          <a:noFill/>
        </p:spPr>
        <p:txBody>
          <a:bodyPr wrap="square" rtlCol="0">
            <a:spAutoFit/>
          </a:bodyPr>
          <a:lstStyle/>
          <a:p>
            <a:pPr marL="297815" marR="5080" indent="-285750">
              <a:spcBef>
                <a:spcPts val="0"/>
              </a:spcBef>
              <a:buFont typeface="Arial" panose="020B0604020202020204" pitchFamily="34" charset="0"/>
              <a:buChar char="•"/>
              <a:tabLst>
                <a:tab pos="363855" algn="l"/>
                <a:tab pos="364490" algn="l"/>
              </a:tabLst>
            </a:pPr>
            <a:r>
              <a:rPr lang="en-US" sz="2000" kern="0" dirty="0">
                <a:cs typeface="Calibri"/>
              </a:rPr>
              <a:t>An ultrasound transducer projects an image of the fetus onto a screen via high frequency sound waves.</a:t>
            </a:r>
          </a:p>
          <a:p>
            <a:pPr marL="297815" marR="5080" indent="-285750">
              <a:spcBef>
                <a:spcPts val="0"/>
              </a:spcBef>
              <a:buFont typeface="Arial" panose="020B0604020202020204" pitchFamily="34" charset="0"/>
              <a:buChar char="•"/>
              <a:tabLst>
                <a:tab pos="363855" algn="l"/>
                <a:tab pos="364490" algn="l"/>
              </a:tabLst>
            </a:pPr>
            <a:r>
              <a:rPr lang="en-US" sz="2000" kern="0" dirty="0">
                <a:cs typeface="Calibri"/>
              </a:rPr>
              <a:t>Effective, non-invasive diagnostic tool.</a:t>
            </a:r>
          </a:p>
          <a:p>
            <a:endParaRPr lang="en-US" sz="2000" dirty="0"/>
          </a:p>
          <a:p>
            <a:endParaRPr lang="en-US" sz="2000" dirty="0"/>
          </a:p>
        </p:txBody>
      </p:sp>
    </p:spTree>
    <p:custDataLst>
      <p:tags r:id="rId1"/>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E86C5455-4703-4BAD-9FF0-6A6EF4640642}"/>
              </a:ext>
            </a:extLst>
          </p:cNvPr>
          <p:cNvSpPr>
            <a:spLocks noGrp="1"/>
          </p:cNvSpPr>
          <p:nvPr>
            <p:ph idx="1"/>
          </p:nvPr>
        </p:nvSpPr>
        <p:spPr>
          <a:xfrm>
            <a:off x="533400" y="1047750"/>
            <a:ext cx="8134350" cy="4164149"/>
          </a:xfrm>
        </p:spPr>
        <p:txBody>
          <a:bodyPr>
            <a:noAutofit/>
          </a:bodyPr>
          <a:lstStyle/>
          <a:p>
            <a:pPr marL="297815" indent="-285750">
              <a:lnSpc>
                <a:spcPct val="100000"/>
              </a:lnSpc>
              <a:spcBef>
                <a:spcPts val="0"/>
              </a:spcBef>
              <a:buFont typeface="Arial" panose="020B0604020202020204" pitchFamily="34" charset="0"/>
              <a:buChar char="•"/>
              <a:tabLst>
                <a:tab pos="347980" algn="l"/>
                <a:tab pos="349250" algn="l"/>
              </a:tabLst>
            </a:pPr>
            <a:r>
              <a:rPr lang="en-US" sz="2000" kern="0" dirty="0">
                <a:cs typeface="Calibri"/>
              </a:rPr>
              <a:t>Viable test for diagnosing spina bifida</a:t>
            </a:r>
          </a:p>
          <a:p>
            <a:pPr marL="297815" indent="-285750">
              <a:lnSpc>
                <a:spcPct val="100000"/>
              </a:lnSpc>
              <a:spcBef>
                <a:spcPts val="0"/>
              </a:spcBef>
              <a:buFont typeface="Arial" panose="020B0604020202020204" pitchFamily="34" charset="0"/>
              <a:buChar char="•"/>
              <a:tabLst>
                <a:tab pos="347980" algn="l"/>
                <a:tab pos="349250" algn="l"/>
              </a:tabLst>
            </a:pPr>
            <a:r>
              <a:rPr lang="en-US" sz="2000" kern="0" dirty="0">
                <a:cs typeface="Calibri"/>
              </a:rPr>
              <a:t>Warranted when ultrasound is insufficient, generally secondary to maternal obesity</a:t>
            </a:r>
          </a:p>
          <a:p>
            <a:pPr marL="297815" indent="-285750">
              <a:lnSpc>
                <a:spcPct val="100000"/>
              </a:lnSpc>
              <a:spcBef>
                <a:spcPts val="0"/>
              </a:spcBef>
              <a:buFont typeface="Arial" panose="020B0604020202020204" pitchFamily="34" charset="0"/>
              <a:buChar char="•"/>
              <a:tabLst>
                <a:tab pos="348615" algn="l"/>
                <a:tab pos="349250" algn="l"/>
              </a:tabLst>
            </a:pPr>
            <a:r>
              <a:rPr lang="en-US" sz="2000" kern="0" dirty="0">
                <a:cs typeface="Calibri"/>
              </a:rPr>
              <a:t>Details:</a:t>
            </a:r>
            <a:endParaRPr lang="en-US" sz="1800" kern="0" dirty="0">
              <a:cs typeface="Calibri"/>
            </a:endParaRPr>
          </a:p>
          <a:p>
            <a:pPr marL="697865" lvl="1" indent="-342900">
              <a:lnSpc>
                <a:spcPct val="100000"/>
              </a:lnSpc>
              <a:spcBef>
                <a:spcPts val="0"/>
              </a:spcBef>
              <a:buSzPct val="100000"/>
              <a:buFont typeface="Calibri" panose="020F0502020204030204" pitchFamily="34" charset="0"/>
              <a:buChar char="₋"/>
              <a:tabLst>
                <a:tab pos="348615" algn="l"/>
                <a:tab pos="349250" algn="l"/>
              </a:tabLst>
            </a:pPr>
            <a:r>
              <a:rPr lang="en-US" sz="1800" kern="0" dirty="0">
                <a:cs typeface="Calibri"/>
              </a:rPr>
              <a:t>Ultrasound used to see the exact location of the fetus</a:t>
            </a:r>
          </a:p>
          <a:p>
            <a:pPr marL="697865" lvl="1" indent="-342900">
              <a:lnSpc>
                <a:spcPct val="100000"/>
              </a:lnSpc>
              <a:spcBef>
                <a:spcPts val="0"/>
              </a:spcBef>
              <a:buSzPct val="100000"/>
              <a:buFont typeface="Calibri" panose="020F0502020204030204" pitchFamily="34" charset="0"/>
              <a:buChar char="₋"/>
              <a:tabLst>
                <a:tab pos="348615" algn="l"/>
                <a:tab pos="349250" algn="l"/>
              </a:tabLst>
            </a:pPr>
            <a:r>
              <a:rPr lang="en-US" sz="1800" kern="0" dirty="0">
                <a:cs typeface="Calibri"/>
              </a:rPr>
              <a:t>A hollow needle is inserted into the uterus through the abdominal wall to collect amniotic fluid</a:t>
            </a:r>
          </a:p>
          <a:p>
            <a:pPr marL="697865" lvl="1" indent="-342900">
              <a:lnSpc>
                <a:spcPct val="100000"/>
              </a:lnSpc>
              <a:spcBef>
                <a:spcPts val="0"/>
              </a:spcBef>
              <a:buSzPct val="100000"/>
              <a:buFont typeface="Calibri" panose="020F0502020204030204" pitchFamily="34" charset="0"/>
              <a:buChar char="₋"/>
              <a:tabLst>
                <a:tab pos="348615" algn="l"/>
                <a:tab pos="349250" algn="l"/>
              </a:tabLst>
            </a:pPr>
            <a:r>
              <a:rPr lang="en-US" sz="1800" kern="0" dirty="0">
                <a:cs typeface="Calibri"/>
              </a:rPr>
              <a:t>The amniotic fluid is tested for levels of AFP</a:t>
            </a:r>
          </a:p>
          <a:p>
            <a:pPr marL="697865" lvl="1" indent="-342900">
              <a:lnSpc>
                <a:spcPct val="100000"/>
              </a:lnSpc>
              <a:spcBef>
                <a:spcPts val="0"/>
              </a:spcBef>
              <a:buSzPct val="100000"/>
              <a:buFont typeface="Calibri" panose="020F0502020204030204" pitchFamily="34" charset="0"/>
              <a:buChar char="₋"/>
              <a:tabLst>
                <a:tab pos="348615" algn="l"/>
                <a:tab pos="349250" algn="l"/>
              </a:tabLst>
            </a:pPr>
            <a:r>
              <a:rPr lang="en-US" sz="1800" kern="0" dirty="0">
                <a:cs typeface="Calibri"/>
              </a:rPr>
              <a:t>Depending on the level of AFP detected, a diagnosis of spina bifida can be made</a:t>
            </a:r>
          </a:p>
        </p:txBody>
      </p:sp>
      <p:sp>
        <p:nvSpPr>
          <p:cNvPr id="2" name="object 2"/>
          <p:cNvSpPr txBox="1">
            <a:spLocks noGrp="1"/>
          </p:cNvSpPr>
          <p:nvPr>
            <p:ph type="title"/>
          </p:nvPr>
        </p:nvSpPr>
        <p:spPr>
          <a:xfrm>
            <a:off x="114300" y="236401"/>
            <a:ext cx="8915400" cy="566822"/>
          </a:xfrm>
          <a:prstGeom prst="rect">
            <a:avLst/>
          </a:prstGeom>
        </p:spPr>
        <p:txBody>
          <a:bodyPr vert="horz" wrap="square" lIns="0" tIns="12700" rIns="0" bIns="0" rtlCol="0">
            <a:spAutoFit/>
          </a:bodyPr>
          <a:lstStyle/>
          <a:p>
            <a:pPr marL="12700">
              <a:lnSpc>
                <a:spcPct val="100000"/>
              </a:lnSpc>
              <a:spcBef>
                <a:spcPts val="100"/>
              </a:spcBef>
            </a:pPr>
            <a:r>
              <a:rPr sz="3600" kern="0" dirty="0">
                <a:latin typeface="+mj-lt"/>
              </a:rPr>
              <a:t>Spina Bifida </a:t>
            </a:r>
            <a:r>
              <a:rPr sz="3600" kern="0" dirty="0">
                <a:uFill>
                  <a:solidFill>
                    <a:srgbClr val="40474B"/>
                  </a:solidFill>
                </a:uFill>
                <a:latin typeface="+mj-lt"/>
              </a:rPr>
              <a:t>Prenatal</a:t>
            </a:r>
            <a:r>
              <a:rPr sz="3600" kern="0" dirty="0">
                <a:latin typeface="+mj-lt"/>
              </a:rPr>
              <a:t> Diagnosis: Amniocentesis</a:t>
            </a:r>
          </a:p>
        </p:txBody>
      </p:sp>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9FFBC7F-1C9B-42BB-8D41-B61E3EC4A564}"/>
              </a:ext>
            </a:extLst>
          </p:cNvPr>
          <p:cNvSpPr>
            <a:spLocks noGrp="1"/>
          </p:cNvSpPr>
          <p:nvPr>
            <p:ph idx="1"/>
          </p:nvPr>
        </p:nvSpPr>
        <p:spPr/>
        <p:txBody>
          <a:bodyPr/>
          <a:lstStyle/>
          <a:p>
            <a:pPr marL="0" marR="565785" indent="0">
              <a:spcBef>
                <a:spcPts val="0"/>
              </a:spcBef>
              <a:spcAft>
                <a:spcPts val="1200"/>
              </a:spcAft>
              <a:buNone/>
            </a:pPr>
            <a:r>
              <a:rPr lang="en-US" sz="2000" dirty="0"/>
              <a:t> </a:t>
            </a:r>
          </a:p>
        </p:txBody>
      </p:sp>
      <p:sp>
        <p:nvSpPr>
          <p:cNvPr id="5" name="object 5"/>
          <p:cNvSpPr txBox="1">
            <a:spLocks noGrp="1"/>
          </p:cNvSpPr>
          <p:nvPr>
            <p:ph type="title"/>
          </p:nvPr>
        </p:nvSpPr>
        <p:spPr>
          <a:xfrm>
            <a:off x="1066800" y="176128"/>
            <a:ext cx="7543800" cy="566822"/>
          </a:xfrm>
          <a:prstGeom prst="rect">
            <a:avLst/>
          </a:prstGeom>
        </p:spPr>
        <p:txBody>
          <a:bodyPr vert="horz" wrap="square" lIns="0" tIns="12700" rIns="0" bIns="0" rtlCol="0">
            <a:spAutoFit/>
          </a:bodyPr>
          <a:lstStyle/>
          <a:p>
            <a:pPr marL="12700">
              <a:lnSpc>
                <a:spcPct val="100000"/>
              </a:lnSpc>
              <a:spcBef>
                <a:spcPts val="100"/>
              </a:spcBef>
            </a:pPr>
            <a:r>
              <a:rPr sz="3600" kern="0" dirty="0">
                <a:latin typeface="+mj-lt"/>
              </a:rPr>
              <a:t>Prenatal Surgery for Spina Bifida</a:t>
            </a:r>
          </a:p>
        </p:txBody>
      </p:sp>
      <p:sp>
        <p:nvSpPr>
          <p:cNvPr id="3" name="TextBox 2">
            <a:extLst>
              <a:ext uri="{FF2B5EF4-FFF2-40B4-BE49-F238E27FC236}">
                <a16:creationId xmlns:a16="http://schemas.microsoft.com/office/drawing/2014/main" id="{6883CED9-12F0-55BF-81F8-D5C91FDA886B}"/>
              </a:ext>
            </a:extLst>
          </p:cNvPr>
          <p:cNvSpPr txBox="1"/>
          <p:nvPr/>
        </p:nvSpPr>
        <p:spPr>
          <a:xfrm>
            <a:off x="381000" y="1123950"/>
            <a:ext cx="5715000" cy="2154436"/>
          </a:xfrm>
          <a:prstGeom prst="rect">
            <a:avLst/>
          </a:prstGeom>
          <a:noFill/>
        </p:spPr>
        <p:txBody>
          <a:bodyPr wrap="square" rtlCol="0">
            <a:spAutoFit/>
          </a:bodyPr>
          <a:lstStyle/>
          <a:p>
            <a:pPr marR="565785">
              <a:spcAft>
                <a:spcPts val="1200"/>
              </a:spcAft>
            </a:pPr>
            <a:r>
              <a:rPr lang="en-US" sz="2000" b="1" kern="0" dirty="0">
                <a:cs typeface="Calibri"/>
              </a:rPr>
              <a:t>There are two common prenatal spinal repair surgeries:</a:t>
            </a:r>
            <a:endParaRPr lang="en-US" b="1" kern="0" dirty="0">
              <a:cs typeface="Calibri"/>
            </a:endParaRPr>
          </a:p>
          <a:p>
            <a:pPr marL="469900" marR="225425" indent="-351790">
              <a:lnSpc>
                <a:spcPct val="150000"/>
              </a:lnSpc>
              <a:spcBef>
                <a:spcPts val="0"/>
              </a:spcBef>
              <a:spcAft>
                <a:spcPts val="1200"/>
              </a:spcAft>
              <a:buFont typeface="Arial" panose="020B0604020202020204" pitchFamily="34" charset="0"/>
              <a:buChar char="•"/>
              <a:tabLst>
                <a:tab pos="469265" algn="l"/>
                <a:tab pos="469900" algn="l"/>
              </a:tabLst>
            </a:pPr>
            <a:r>
              <a:rPr lang="en-US" kern="0" dirty="0">
                <a:cs typeface="Calibri"/>
              </a:rPr>
              <a:t>“Open hysterectomy” surgery</a:t>
            </a:r>
          </a:p>
          <a:p>
            <a:pPr marL="469900" indent="-351790">
              <a:lnSpc>
                <a:spcPct val="150000"/>
              </a:lnSpc>
              <a:spcBef>
                <a:spcPts val="0"/>
              </a:spcBef>
              <a:buFont typeface="Arial" panose="020B0604020202020204" pitchFamily="34" charset="0"/>
              <a:buChar char="•"/>
              <a:tabLst>
                <a:tab pos="469265" algn="l"/>
                <a:tab pos="469900" algn="l"/>
              </a:tabLst>
            </a:pPr>
            <a:r>
              <a:rPr lang="en-US" kern="0" dirty="0" err="1">
                <a:cs typeface="Calibri"/>
              </a:rPr>
              <a:t>Fetoscopic</a:t>
            </a:r>
            <a:r>
              <a:rPr lang="en-US" kern="0" dirty="0">
                <a:cs typeface="Calibri"/>
              </a:rPr>
              <a:t> surgery</a:t>
            </a:r>
            <a:endParaRPr lang="en-US" dirty="0"/>
          </a:p>
          <a:p>
            <a:endParaRPr lang="en-US" sz="2000" dirty="0"/>
          </a:p>
        </p:txBody>
      </p:sp>
    </p:spTree>
    <p:custDataLst>
      <p:tags r:id="rId1"/>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1911815-4E1D-426A-9207-BC01A8CC4941}"/>
              </a:ext>
            </a:extLst>
          </p:cNvPr>
          <p:cNvSpPr>
            <a:spLocks noGrp="1"/>
          </p:cNvSpPr>
          <p:nvPr>
            <p:ph sz="quarter" idx="4"/>
          </p:nvPr>
        </p:nvSpPr>
        <p:spPr>
          <a:xfrm>
            <a:off x="4629150" y="1713309"/>
            <a:ext cx="4133850" cy="2763441"/>
          </a:xfrm>
        </p:spPr>
        <p:txBody>
          <a:bodyPr>
            <a:noAutofit/>
          </a:bodyPr>
          <a:lstStyle/>
          <a:p>
            <a:pPr marL="397077" marR="71118" indent="-380990">
              <a:lnSpc>
                <a:spcPct val="100000"/>
              </a:lnSpc>
              <a:spcBef>
                <a:spcPts val="0"/>
              </a:spcBef>
              <a:buFont typeface="Arial" panose="020B0604020202020204" pitchFamily="34" charset="0"/>
              <a:buChar char="•"/>
              <a:tabLst>
                <a:tab pos="485128" algn="l"/>
                <a:tab pos="485975" algn="l"/>
              </a:tabLst>
            </a:pPr>
            <a:r>
              <a:rPr lang="en-US" sz="1800" kern="0" dirty="0">
                <a:latin typeface="Calibri"/>
                <a:cs typeface="Calibri"/>
              </a:rPr>
              <a:t>Possible vaginal delivery in current and future pregnancies</a:t>
            </a:r>
          </a:p>
          <a:p>
            <a:pPr marL="397077" indent="-380990">
              <a:lnSpc>
                <a:spcPct val="100000"/>
              </a:lnSpc>
              <a:spcBef>
                <a:spcPts val="0"/>
              </a:spcBef>
              <a:buFont typeface="Arial" panose="020B0604020202020204" pitchFamily="34" charset="0"/>
              <a:buChar char="•"/>
              <a:tabLst>
                <a:tab pos="485128" algn="l"/>
                <a:tab pos="485975" algn="l"/>
              </a:tabLst>
            </a:pPr>
            <a:r>
              <a:rPr lang="en-US" sz="1800" kern="0" dirty="0">
                <a:latin typeface="Calibri"/>
                <a:cs typeface="Calibri"/>
              </a:rPr>
              <a:t>Decreased uterine rupture risk</a:t>
            </a:r>
          </a:p>
          <a:p>
            <a:pPr marL="397077" marR="6773" indent="-380990">
              <a:lnSpc>
                <a:spcPct val="100000"/>
              </a:lnSpc>
              <a:spcBef>
                <a:spcPts val="0"/>
              </a:spcBef>
              <a:buFont typeface="Arial" panose="020B0604020202020204" pitchFamily="34" charset="0"/>
              <a:buChar char="•"/>
              <a:tabLst>
                <a:tab pos="485128" algn="l"/>
                <a:tab pos="485975" algn="l"/>
              </a:tabLst>
            </a:pPr>
            <a:r>
              <a:rPr lang="en-US" sz="1800" kern="0" dirty="0">
                <a:latin typeface="Calibri"/>
                <a:cs typeface="Calibri"/>
              </a:rPr>
              <a:t>Greater chance to avoid complications with uterine scarring in future pregnancies</a:t>
            </a:r>
          </a:p>
          <a:p>
            <a:pPr marL="397077" marR="453802" indent="-380990">
              <a:lnSpc>
                <a:spcPct val="100000"/>
              </a:lnSpc>
              <a:spcBef>
                <a:spcPts val="0"/>
              </a:spcBef>
              <a:buClr>
                <a:srgbClr val="454545"/>
              </a:buClr>
              <a:buFont typeface="Arial" panose="020B0604020202020204" pitchFamily="34" charset="0"/>
              <a:buChar char="•"/>
              <a:tabLst>
                <a:tab pos="485128" algn="l"/>
                <a:tab pos="485975" algn="l"/>
              </a:tabLst>
            </a:pPr>
            <a:r>
              <a:rPr lang="en-US" sz="1800" kern="0" dirty="0">
                <a:latin typeface="Calibri"/>
                <a:cs typeface="Calibri"/>
              </a:rPr>
              <a:t>Increased gestational period of 37-38 weeks</a:t>
            </a:r>
          </a:p>
          <a:p>
            <a:pPr>
              <a:lnSpc>
                <a:spcPct val="100000"/>
              </a:lnSpc>
            </a:pPr>
            <a:endParaRPr lang="en-US" sz="1800" dirty="0"/>
          </a:p>
        </p:txBody>
      </p:sp>
      <p:sp>
        <p:nvSpPr>
          <p:cNvPr id="3" name="Text Placeholder 2">
            <a:extLst>
              <a:ext uri="{FF2B5EF4-FFF2-40B4-BE49-F238E27FC236}">
                <a16:creationId xmlns:a16="http://schemas.microsoft.com/office/drawing/2014/main" id="{1438306D-2AAF-4468-8899-336D622FA763}"/>
              </a:ext>
            </a:extLst>
          </p:cNvPr>
          <p:cNvSpPr>
            <a:spLocks noGrp="1"/>
          </p:cNvSpPr>
          <p:nvPr>
            <p:ph type="body" sz="quarter" idx="3"/>
          </p:nvPr>
        </p:nvSpPr>
        <p:spPr>
          <a:xfrm>
            <a:off x="4629150" y="882253"/>
            <a:ext cx="4133850" cy="831056"/>
          </a:xfrm>
        </p:spPr>
        <p:txBody>
          <a:bodyPr>
            <a:normAutofit/>
          </a:bodyPr>
          <a:lstStyle/>
          <a:p>
            <a:r>
              <a:rPr lang="en-US" dirty="0">
                <a:solidFill>
                  <a:schemeClr val="tx1">
                    <a:lumMod val="95000"/>
                    <a:lumOff val="5000"/>
                  </a:schemeClr>
                </a:solidFill>
              </a:rPr>
              <a:t>Additional benefits of fetoscopic surgery</a:t>
            </a:r>
          </a:p>
        </p:txBody>
      </p:sp>
      <p:sp>
        <p:nvSpPr>
          <p:cNvPr id="4" name="Content Placeholder 3">
            <a:extLst>
              <a:ext uri="{FF2B5EF4-FFF2-40B4-BE49-F238E27FC236}">
                <a16:creationId xmlns:a16="http://schemas.microsoft.com/office/drawing/2014/main" id="{E8C2F43E-5D5F-4594-B162-BAD8C9F45095}"/>
              </a:ext>
            </a:extLst>
          </p:cNvPr>
          <p:cNvSpPr>
            <a:spLocks noGrp="1"/>
          </p:cNvSpPr>
          <p:nvPr>
            <p:ph sz="half" idx="2"/>
          </p:nvPr>
        </p:nvSpPr>
        <p:spPr>
          <a:xfrm>
            <a:off x="457200" y="1713309"/>
            <a:ext cx="4040982" cy="2763441"/>
          </a:xfrm>
        </p:spPr>
        <p:txBody>
          <a:bodyPr>
            <a:noAutofit/>
          </a:bodyPr>
          <a:lstStyle/>
          <a:p>
            <a:pPr marL="397077" marR="6773" indent="-380990">
              <a:lnSpc>
                <a:spcPct val="100000"/>
              </a:lnSpc>
              <a:spcBef>
                <a:spcPts val="0"/>
              </a:spcBef>
              <a:buFont typeface="Arial" panose="020B0604020202020204" pitchFamily="34" charset="0"/>
              <a:buChar char="•"/>
              <a:tabLst>
                <a:tab pos="485128" algn="l"/>
                <a:tab pos="485975" algn="l"/>
              </a:tabLst>
            </a:pPr>
            <a:r>
              <a:rPr lang="en-US" sz="1800" kern="0" dirty="0">
                <a:latin typeface="Calibri"/>
                <a:cs typeface="Calibri"/>
              </a:rPr>
              <a:t>Overall better outcomes by decreasing exposure of spinal nerves to deteriorating effects of amniotic fluid</a:t>
            </a:r>
          </a:p>
          <a:p>
            <a:pPr marL="397077" marR="6773" indent="-380990">
              <a:lnSpc>
                <a:spcPct val="100000"/>
              </a:lnSpc>
              <a:spcBef>
                <a:spcPts val="0"/>
              </a:spcBef>
              <a:buFont typeface="Arial" panose="020B0604020202020204" pitchFamily="34" charset="0"/>
              <a:buChar char="•"/>
              <a:tabLst>
                <a:tab pos="485128" algn="l"/>
                <a:tab pos="485975" algn="l"/>
              </a:tabLst>
            </a:pPr>
            <a:r>
              <a:rPr lang="en-US" sz="1800" kern="0" dirty="0">
                <a:latin typeface="Calibri"/>
                <a:cs typeface="Calibri"/>
              </a:rPr>
              <a:t>Greater chance of preserving ambulation, bladder and bowel control</a:t>
            </a:r>
          </a:p>
          <a:p>
            <a:pPr marL="397077" marR="6773" indent="-380990">
              <a:lnSpc>
                <a:spcPct val="100000"/>
              </a:lnSpc>
              <a:spcBef>
                <a:spcPts val="0"/>
              </a:spcBef>
              <a:buFont typeface="Arial" panose="020B0604020202020204" pitchFamily="34" charset="0"/>
              <a:buChar char="•"/>
              <a:tabLst>
                <a:tab pos="485128" algn="l"/>
                <a:tab pos="485975" algn="l"/>
              </a:tabLst>
            </a:pPr>
            <a:r>
              <a:rPr lang="en-US" sz="1800" kern="0" dirty="0">
                <a:latin typeface="Calibri"/>
                <a:cs typeface="Calibri"/>
              </a:rPr>
              <a:t>Lower risk of hydrocephalus and brain shunt</a:t>
            </a:r>
          </a:p>
          <a:p>
            <a:pPr>
              <a:lnSpc>
                <a:spcPct val="100000"/>
              </a:lnSpc>
            </a:pPr>
            <a:endParaRPr lang="en-US" sz="1800" dirty="0"/>
          </a:p>
        </p:txBody>
      </p:sp>
      <p:sp>
        <p:nvSpPr>
          <p:cNvPr id="5" name="Text Placeholder 4">
            <a:extLst>
              <a:ext uri="{FF2B5EF4-FFF2-40B4-BE49-F238E27FC236}">
                <a16:creationId xmlns:a16="http://schemas.microsoft.com/office/drawing/2014/main" id="{0831ABD9-623C-4E04-B408-7D3100D5D850}"/>
              </a:ext>
            </a:extLst>
          </p:cNvPr>
          <p:cNvSpPr>
            <a:spLocks noGrp="1"/>
          </p:cNvSpPr>
          <p:nvPr>
            <p:ph type="body" idx="1"/>
          </p:nvPr>
        </p:nvSpPr>
        <p:spPr>
          <a:xfrm>
            <a:off x="304800" y="958453"/>
            <a:ext cx="4267200" cy="754856"/>
          </a:xfrm>
        </p:spPr>
        <p:txBody>
          <a:bodyPr>
            <a:normAutofit/>
          </a:bodyPr>
          <a:lstStyle/>
          <a:p>
            <a:r>
              <a:rPr lang="en-US" dirty="0">
                <a:solidFill>
                  <a:schemeClr val="tx1">
                    <a:lumMod val="95000"/>
                    <a:lumOff val="5000"/>
                  </a:schemeClr>
                </a:solidFill>
              </a:rPr>
              <a:t>“Open hysterectomy” &amp; fetoscopic surgery</a:t>
            </a:r>
          </a:p>
        </p:txBody>
      </p:sp>
      <p:sp>
        <p:nvSpPr>
          <p:cNvPr id="6" name="Title 5">
            <a:extLst>
              <a:ext uri="{FF2B5EF4-FFF2-40B4-BE49-F238E27FC236}">
                <a16:creationId xmlns:a16="http://schemas.microsoft.com/office/drawing/2014/main" id="{16CF835E-38EC-47A0-A1D4-6CD028E0172A}"/>
              </a:ext>
            </a:extLst>
          </p:cNvPr>
          <p:cNvSpPr>
            <a:spLocks noGrp="1"/>
          </p:cNvSpPr>
          <p:nvPr>
            <p:ph type="title"/>
          </p:nvPr>
        </p:nvSpPr>
        <p:spPr/>
        <p:txBody>
          <a:bodyPr>
            <a:normAutofit/>
          </a:bodyPr>
          <a:lstStyle/>
          <a:p>
            <a:pPr algn="ctr"/>
            <a:r>
              <a:rPr lang="en-US" sz="3600" dirty="0">
                <a:solidFill>
                  <a:schemeClr val="tx1">
                    <a:lumMod val="95000"/>
                    <a:lumOff val="5000"/>
                  </a:schemeClr>
                </a:solidFill>
                <a:latin typeface="+mj-lt"/>
              </a:rPr>
              <a:t>Benefits of Prenatal Surgery</a:t>
            </a:r>
          </a:p>
        </p:txBody>
      </p:sp>
    </p:spTree>
    <p:custDataLst>
      <p:tags r:id="rId1"/>
    </p:custDataLst>
    <p:extLst>
      <p:ext uri="{BB962C8B-B14F-4D97-AF65-F5344CB8AC3E}">
        <p14:creationId xmlns:p14="http://schemas.microsoft.com/office/powerpoint/2010/main" val="12171967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A7EA34A-9993-23F1-07A2-C1EDF6E0F9FC}"/>
              </a:ext>
            </a:extLst>
          </p:cNvPr>
          <p:cNvSpPr>
            <a:spLocks noGrp="1" noChangeArrowheads="1"/>
          </p:cNvSpPr>
          <p:nvPr>
            <p:ph idx="1"/>
          </p:nvPr>
        </p:nvSpPr>
        <p:spPr bwMode="auto">
          <a:xfrm>
            <a:off x="533400" y="971550"/>
            <a:ext cx="788670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eaLnBrk="0" fontAlgn="base" hangingPunct="0">
              <a:lnSpc>
                <a:spcPct val="100000"/>
              </a:lnSpc>
              <a:spcBef>
                <a:spcPct val="0"/>
              </a:spcBef>
              <a:spcAft>
                <a:spcPct val="0"/>
              </a:spcAft>
            </a:pPr>
            <a:r>
              <a:rPr kumimoji="0" lang="en-US" altLang="en-US" sz="2000" b="0" i="0" u="none" strike="noStrike" cap="none" normalizeH="0" baseline="0" dirty="0">
                <a:ln>
                  <a:noFill/>
                </a:ln>
                <a:solidFill>
                  <a:schemeClr val="tx1"/>
                </a:solidFill>
                <a:effectLst/>
              </a:rPr>
              <a:t>Divide students into small groups. </a:t>
            </a:r>
          </a:p>
          <a:p>
            <a:pPr defTabSz="914400" eaLnBrk="0" fontAlgn="base" hangingPunct="0">
              <a:lnSpc>
                <a:spcPct val="100000"/>
              </a:lnSpc>
              <a:spcBef>
                <a:spcPct val="0"/>
              </a:spcBef>
              <a:spcAft>
                <a:spcPct val="0"/>
              </a:spcAft>
            </a:pPr>
            <a:r>
              <a:rPr kumimoji="0" lang="en-US" altLang="en-US" sz="2000" b="0" i="0" u="none" strike="noStrike" cap="none" normalizeH="0" baseline="0" dirty="0">
                <a:ln>
                  <a:noFill/>
                </a:ln>
                <a:solidFill>
                  <a:schemeClr val="tx1"/>
                </a:solidFill>
                <a:effectLst/>
              </a:rPr>
              <a:t>Each group receives a fictional case (e.g., a pregnant woman with elevated AFP levels). </a:t>
            </a:r>
          </a:p>
          <a:p>
            <a:pPr defTabSz="914400" eaLnBrk="0" fontAlgn="base" hangingPunct="0">
              <a:lnSpc>
                <a:spcPct val="100000"/>
              </a:lnSpc>
              <a:spcBef>
                <a:spcPct val="0"/>
              </a:spcBef>
              <a:spcAft>
                <a:spcPct val="0"/>
              </a:spcAft>
            </a:pPr>
            <a:r>
              <a:rPr kumimoji="0" lang="en-US" altLang="en-US" sz="2000" b="0" i="0" u="none" strike="noStrike" cap="none" normalizeH="0" baseline="0" dirty="0">
                <a:ln>
                  <a:noFill/>
                </a:ln>
                <a:solidFill>
                  <a:schemeClr val="tx1"/>
                </a:solidFill>
                <a:effectLst/>
              </a:rPr>
              <a:t>Students map out the diagnostic steps: blood test → ultrasound → amniocentesis → possible surgery. </a:t>
            </a:r>
          </a:p>
          <a:p>
            <a:pPr defTabSz="914400" eaLnBrk="0" fontAlgn="base" hangingPunct="0">
              <a:lnSpc>
                <a:spcPct val="100000"/>
              </a:lnSpc>
              <a:spcBef>
                <a:spcPct val="0"/>
              </a:spcBef>
              <a:spcAft>
                <a:spcPct val="0"/>
              </a:spcAft>
            </a:pPr>
            <a:r>
              <a:rPr kumimoji="0" lang="en-US" altLang="en-US" sz="2000" b="0" i="0" u="none" strike="noStrike" cap="none" normalizeH="0" baseline="0" dirty="0">
                <a:ln>
                  <a:noFill/>
                </a:ln>
                <a:solidFill>
                  <a:schemeClr val="tx1"/>
                </a:solidFill>
                <a:effectLst/>
              </a:rPr>
              <a:t>Groups present their pathway and justify decisions. </a:t>
            </a:r>
          </a:p>
        </p:txBody>
      </p:sp>
      <p:sp>
        <p:nvSpPr>
          <p:cNvPr id="3" name="Title 2">
            <a:extLst>
              <a:ext uri="{FF2B5EF4-FFF2-40B4-BE49-F238E27FC236}">
                <a16:creationId xmlns:a16="http://schemas.microsoft.com/office/drawing/2014/main" id="{0833ECE2-0B88-9471-66B8-47B28D0394C3}"/>
              </a:ext>
            </a:extLst>
          </p:cNvPr>
          <p:cNvSpPr>
            <a:spLocks noGrp="1"/>
          </p:cNvSpPr>
          <p:nvPr>
            <p:ph type="title"/>
          </p:nvPr>
        </p:nvSpPr>
        <p:spPr>
          <a:xfrm>
            <a:off x="946351" y="285750"/>
            <a:ext cx="7543800" cy="925117"/>
          </a:xfrm>
        </p:spPr>
        <p:txBody>
          <a:bodyPr>
            <a:noAutofit/>
          </a:bodyPr>
          <a:lstStyle/>
          <a:p>
            <a:r>
              <a:rPr lang="en-US" dirty="0">
                <a:latin typeface="+mj-lt"/>
              </a:rPr>
              <a:t>Activity: Diagnostic Pathway Simulation</a:t>
            </a:r>
          </a:p>
        </p:txBody>
      </p:sp>
    </p:spTree>
    <p:extLst>
      <p:ext uri="{BB962C8B-B14F-4D97-AF65-F5344CB8AC3E}">
        <p14:creationId xmlns:p14="http://schemas.microsoft.com/office/powerpoint/2010/main" val="9396893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5C76D39-2192-F921-DBC1-2B816FDAE2ED}"/>
              </a:ext>
            </a:extLst>
          </p:cNvPr>
          <p:cNvSpPr>
            <a:spLocks noGrp="1"/>
          </p:cNvSpPr>
          <p:nvPr>
            <p:ph idx="1"/>
          </p:nvPr>
        </p:nvSpPr>
        <p:spPr/>
        <p:txBody>
          <a:bodyPr/>
          <a:lstStyle/>
          <a:p>
            <a:pPr marL="0" indent="0">
              <a:buNone/>
            </a:pPr>
            <a:r>
              <a:rPr lang="en-US" dirty="0"/>
              <a:t>  </a:t>
            </a:r>
          </a:p>
        </p:txBody>
      </p:sp>
      <p:sp>
        <p:nvSpPr>
          <p:cNvPr id="3" name="Title 2">
            <a:extLst>
              <a:ext uri="{FF2B5EF4-FFF2-40B4-BE49-F238E27FC236}">
                <a16:creationId xmlns:a16="http://schemas.microsoft.com/office/drawing/2014/main" id="{F8EFDB6D-DF50-D5FD-53E9-39D1F7E73FE9}"/>
              </a:ext>
            </a:extLst>
          </p:cNvPr>
          <p:cNvSpPr>
            <a:spLocks noGrp="1"/>
          </p:cNvSpPr>
          <p:nvPr>
            <p:ph type="title"/>
          </p:nvPr>
        </p:nvSpPr>
        <p:spPr>
          <a:xfrm>
            <a:off x="838200" y="275033"/>
            <a:ext cx="7543800" cy="925117"/>
          </a:xfrm>
        </p:spPr>
        <p:txBody>
          <a:bodyPr/>
          <a:lstStyle/>
          <a:p>
            <a:r>
              <a:rPr lang="en-US" dirty="0">
                <a:latin typeface="+mj-lt"/>
              </a:rPr>
              <a:t>Activity: Early Intervention Role Play</a:t>
            </a:r>
          </a:p>
        </p:txBody>
      </p:sp>
      <p:sp>
        <p:nvSpPr>
          <p:cNvPr id="4" name="TextBox 3">
            <a:extLst>
              <a:ext uri="{FF2B5EF4-FFF2-40B4-BE49-F238E27FC236}">
                <a16:creationId xmlns:a16="http://schemas.microsoft.com/office/drawing/2014/main" id="{9EFACAAE-4AC2-9056-AB9A-3758039AF061}"/>
              </a:ext>
            </a:extLst>
          </p:cNvPr>
          <p:cNvSpPr txBox="1"/>
          <p:nvPr/>
        </p:nvSpPr>
        <p:spPr>
          <a:xfrm>
            <a:off x="609600" y="1160205"/>
            <a:ext cx="7086600" cy="2554545"/>
          </a:xfrm>
          <a:prstGeom prst="rect">
            <a:avLst/>
          </a:prstGeom>
          <a:noFill/>
        </p:spPr>
        <p:txBody>
          <a:bodyPr wrap="square" rtlCol="0">
            <a:spAutoFit/>
          </a:bodyPr>
          <a:lstStyle/>
          <a:p>
            <a:r>
              <a:rPr lang="en-US" sz="2000" b="1" dirty="0"/>
              <a:t>Instructions:</a:t>
            </a:r>
            <a:endParaRPr lang="en-US" sz="2000" dirty="0"/>
          </a:p>
          <a:p>
            <a:pPr marL="285750" indent="-285750">
              <a:buFont typeface="Arial" panose="020B0604020202020204" pitchFamily="34" charset="0"/>
              <a:buChar char="•"/>
            </a:pPr>
            <a:r>
              <a:rPr lang="en-US" sz="2000" dirty="0"/>
              <a:t>Assign roles: OT, PT, ST, educator, parent.</a:t>
            </a:r>
          </a:p>
          <a:p>
            <a:pPr marL="285750" indent="-285750">
              <a:buFont typeface="Arial" panose="020B0604020202020204" pitchFamily="34" charset="0"/>
              <a:buChar char="•"/>
            </a:pPr>
            <a:r>
              <a:rPr lang="en-US" sz="2000" dirty="0"/>
              <a:t>Present a child profile (e.g., a 2-year-old with myelomeningocele).</a:t>
            </a:r>
          </a:p>
          <a:p>
            <a:pPr marL="285750" indent="-285750">
              <a:buFont typeface="Arial" panose="020B0604020202020204" pitchFamily="34" charset="0"/>
              <a:buChar char="•"/>
            </a:pPr>
            <a:r>
              <a:rPr lang="en-US" sz="2000" dirty="0"/>
              <a:t>Each role contributes to an intervention plan.</a:t>
            </a:r>
          </a:p>
          <a:p>
            <a:pPr marL="285750" indent="-285750">
              <a:buFont typeface="Arial" panose="020B0604020202020204" pitchFamily="34" charset="0"/>
              <a:buChar char="•"/>
            </a:pPr>
            <a:r>
              <a:rPr lang="en-US" sz="2000" dirty="0"/>
              <a:t>Debrief on collaboration and family-centered care.</a:t>
            </a:r>
          </a:p>
          <a:p>
            <a:pPr marL="285750" indent="-285750">
              <a:buFont typeface="Arial" panose="020B0604020202020204" pitchFamily="34" charset="0"/>
              <a:buChar char="•"/>
            </a:pPr>
            <a:endParaRPr lang="en-US" sz="2000" dirty="0"/>
          </a:p>
          <a:p>
            <a:endParaRPr lang="en-US" sz="2000" dirty="0"/>
          </a:p>
        </p:txBody>
      </p:sp>
    </p:spTree>
    <p:extLst>
      <p:ext uri="{BB962C8B-B14F-4D97-AF65-F5344CB8AC3E}">
        <p14:creationId xmlns:p14="http://schemas.microsoft.com/office/powerpoint/2010/main" val="26883140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71F70E9-8584-284A-C70F-C61FB015E7A0}"/>
              </a:ext>
            </a:extLst>
          </p:cNvPr>
          <p:cNvSpPr>
            <a:spLocks noGrp="1"/>
          </p:cNvSpPr>
          <p:nvPr>
            <p:ph idx="1"/>
          </p:nvPr>
        </p:nvSpPr>
        <p:spPr/>
        <p:txBody>
          <a:bodyPr/>
          <a:lstStyle/>
          <a:p>
            <a:pPr marL="0" indent="0">
              <a:buNone/>
            </a:pPr>
            <a:r>
              <a:rPr lang="en-US" dirty="0"/>
              <a:t>  </a:t>
            </a:r>
          </a:p>
        </p:txBody>
      </p:sp>
      <p:sp>
        <p:nvSpPr>
          <p:cNvPr id="3" name="Title 2">
            <a:extLst>
              <a:ext uri="{FF2B5EF4-FFF2-40B4-BE49-F238E27FC236}">
                <a16:creationId xmlns:a16="http://schemas.microsoft.com/office/drawing/2014/main" id="{07F9B919-B25C-DF0C-AB63-B489D9CB5945}"/>
              </a:ext>
            </a:extLst>
          </p:cNvPr>
          <p:cNvSpPr>
            <a:spLocks noGrp="1"/>
          </p:cNvSpPr>
          <p:nvPr>
            <p:ph type="title"/>
          </p:nvPr>
        </p:nvSpPr>
        <p:spPr>
          <a:xfrm>
            <a:off x="800100" y="198833"/>
            <a:ext cx="7543800" cy="925117"/>
          </a:xfrm>
        </p:spPr>
        <p:txBody>
          <a:bodyPr/>
          <a:lstStyle/>
          <a:p>
            <a:r>
              <a:rPr lang="en-US" dirty="0">
                <a:latin typeface="+mj-lt"/>
              </a:rPr>
              <a:t>Discussion: </a:t>
            </a:r>
          </a:p>
        </p:txBody>
      </p:sp>
      <p:sp>
        <p:nvSpPr>
          <p:cNvPr id="4" name="TextBox 3">
            <a:extLst>
              <a:ext uri="{FF2B5EF4-FFF2-40B4-BE49-F238E27FC236}">
                <a16:creationId xmlns:a16="http://schemas.microsoft.com/office/drawing/2014/main" id="{46132A9B-6FF3-79AA-6CD1-2C90F71D3651}"/>
              </a:ext>
            </a:extLst>
          </p:cNvPr>
          <p:cNvSpPr txBox="1"/>
          <p:nvPr/>
        </p:nvSpPr>
        <p:spPr>
          <a:xfrm>
            <a:off x="457200" y="1352550"/>
            <a:ext cx="7543800" cy="1631216"/>
          </a:xfrm>
          <a:prstGeom prst="rect">
            <a:avLst/>
          </a:prstGeom>
          <a:noFill/>
        </p:spPr>
        <p:txBody>
          <a:bodyPr wrap="square" rtlCol="0">
            <a:spAutoFit/>
          </a:bodyPr>
          <a:lstStyle/>
          <a:p>
            <a:r>
              <a:rPr lang="en-US" sz="2000" dirty="0"/>
              <a:t>Think back to the last few slides: </a:t>
            </a:r>
          </a:p>
          <a:p>
            <a:endParaRPr lang="en-US" sz="2000" dirty="0"/>
          </a:p>
          <a:p>
            <a:r>
              <a:rPr lang="en-US" sz="2000" dirty="0"/>
              <a:t>How do early signs of Muscular Dystrophy impact developmental milestones in infancy and toddlerhood?</a:t>
            </a:r>
          </a:p>
          <a:p>
            <a:endParaRPr lang="en-US" sz="2000" dirty="0"/>
          </a:p>
        </p:txBody>
      </p:sp>
    </p:spTree>
    <p:extLst>
      <p:ext uri="{BB962C8B-B14F-4D97-AF65-F5344CB8AC3E}">
        <p14:creationId xmlns:p14="http://schemas.microsoft.com/office/powerpoint/2010/main" val="3713381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8F432BAA-0B71-4257-9C3F-ACD6DF5D627B}"/>
              </a:ext>
            </a:extLst>
          </p:cNvPr>
          <p:cNvSpPr>
            <a:spLocks noGrp="1"/>
          </p:cNvSpPr>
          <p:nvPr>
            <p:ph type="body" idx="1"/>
          </p:nvPr>
        </p:nvSpPr>
        <p:spPr>
          <a:xfrm>
            <a:off x="3124200" y="2876550"/>
            <a:ext cx="3810000" cy="1125140"/>
          </a:xfrm>
        </p:spPr>
        <p:txBody>
          <a:bodyPr>
            <a:normAutofit/>
          </a:bodyPr>
          <a:lstStyle/>
          <a:p>
            <a:pPr marL="0" indent="0">
              <a:buNone/>
            </a:pPr>
            <a:r>
              <a:rPr lang="en-US" sz="2200" b="1" dirty="0">
                <a:solidFill>
                  <a:schemeClr val="tx1"/>
                </a:solidFill>
                <a:latin typeface="+mj-lt"/>
              </a:rPr>
              <a:t>Prenatal to Early Childhood</a:t>
            </a:r>
          </a:p>
        </p:txBody>
      </p:sp>
      <p:sp>
        <p:nvSpPr>
          <p:cNvPr id="5" name="Title 4">
            <a:extLst>
              <a:ext uri="{FF2B5EF4-FFF2-40B4-BE49-F238E27FC236}">
                <a16:creationId xmlns:a16="http://schemas.microsoft.com/office/drawing/2014/main" id="{921E0697-EE45-48BA-8EE9-B73031B14286}"/>
              </a:ext>
            </a:extLst>
          </p:cNvPr>
          <p:cNvSpPr>
            <a:spLocks noGrp="1"/>
          </p:cNvSpPr>
          <p:nvPr>
            <p:ph type="title"/>
          </p:nvPr>
        </p:nvSpPr>
        <p:spPr>
          <a:xfrm>
            <a:off x="628650" y="1276350"/>
            <a:ext cx="7886700" cy="1441846"/>
          </a:xfrm>
        </p:spPr>
        <p:txBody>
          <a:bodyPr>
            <a:normAutofit/>
          </a:bodyPr>
          <a:lstStyle/>
          <a:p>
            <a:pPr algn="ctr"/>
            <a:r>
              <a:rPr lang="en-US" sz="3600" dirty="0">
                <a:latin typeface="+mj-lt"/>
              </a:rPr>
              <a:t>Spina Bifida</a:t>
            </a:r>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A4EF698-3E62-E27C-9DA9-C0D764925E3C}"/>
              </a:ext>
            </a:extLst>
          </p:cNvPr>
          <p:cNvSpPr>
            <a:spLocks noGrp="1"/>
          </p:cNvSpPr>
          <p:nvPr>
            <p:ph idx="1"/>
          </p:nvPr>
        </p:nvSpPr>
        <p:spPr/>
        <p:txBody>
          <a:bodyPr/>
          <a:lstStyle/>
          <a:p>
            <a:pPr marL="0" indent="0">
              <a:buNone/>
            </a:pPr>
            <a:r>
              <a:rPr lang="en-US" dirty="0"/>
              <a:t>   </a:t>
            </a:r>
          </a:p>
        </p:txBody>
      </p:sp>
      <p:sp>
        <p:nvSpPr>
          <p:cNvPr id="3" name="Title 2">
            <a:extLst>
              <a:ext uri="{FF2B5EF4-FFF2-40B4-BE49-F238E27FC236}">
                <a16:creationId xmlns:a16="http://schemas.microsoft.com/office/drawing/2014/main" id="{40EA5EA7-6415-A722-CDC4-6DCD59FF2AF7}"/>
              </a:ext>
            </a:extLst>
          </p:cNvPr>
          <p:cNvSpPr>
            <a:spLocks noGrp="1"/>
          </p:cNvSpPr>
          <p:nvPr>
            <p:ph type="title"/>
          </p:nvPr>
        </p:nvSpPr>
        <p:spPr>
          <a:xfrm>
            <a:off x="838200" y="275033"/>
            <a:ext cx="7543800" cy="925117"/>
          </a:xfrm>
        </p:spPr>
        <p:txBody>
          <a:bodyPr/>
          <a:lstStyle/>
          <a:p>
            <a:r>
              <a:rPr lang="en-US" dirty="0">
                <a:latin typeface="+mj-lt"/>
              </a:rPr>
              <a:t>Activity: Discussion</a:t>
            </a:r>
          </a:p>
        </p:txBody>
      </p:sp>
      <p:sp>
        <p:nvSpPr>
          <p:cNvPr id="4" name="TextBox 3">
            <a:extLst>
              <a:ext uri="{FF2B5EF4-FFF2-40B4-BE49-F238E27FC236}">
                <a16:creationId xmlns:a16="http://schemas.microsoft.com/office/drawing/2014/main" id="{242E9998-D702-2FA3-74CE-60DB3E547462}"/>
              </a:ext>
            </a:extLst>
          </p:cNvPr>
          <p:cNvSpPr txBox="1"/>
          <p:nvPr/>
        </p:nvSpPr>
        <p:spPr>
          <a:xfrm>
            <a:off x="381000" y="1276350"/>
            <a:ext cx="8153400" cy="1938992"/>
          </a:xfrm>
          <a:prstGeom prst="rect">
            <a:avLst/>
          </a:prstGeom>
          <a:noFill/>
        </p:spPr>
        <p:txBody>
          <a:bodyPr wrap="square" rtlCol="0">
            <a:spAutoFit/>
          </a:bodyPr>
          <a:lstStyle/>
          <a:p>
            <a:pPr marL="285750" indent="-285750">
              <a:buFont typeface="Arial" panose="020B0604020202020204" pitchFamily="34" charset="0"/>
              <a:buChar char="•"/>
            </a:pPr>
            <a:r>
              <a:rPr lang="en-US" sz="2000" dirty="0"/>
              <a:t>In what ways can early intervention services be adapted to meet the unique needs of children with progressive conditions like Muscular Dystrophy?</a:t>
            </a:r>
          </a:p>
          <a:p>
            <a:endParaRPr lang="en-US" sz="2000" dirty="0"/>
          </a:p>
          <a:p>
            <a:pPr marL="742950" lvl="1" indent="-285750">
              <a:buFont typeface="Calibri" panose="020F0502020204030204" pitchFamily="34" charset="0"/>
              <a:buChar char="₋"/>
            </a:pPr>
            <a:r>
              <a:rPr lang="en-US" dirty="0"/>
              <a:t>Discuss flexibility, family support and assistive technology.</a:t>
            </a:r>
          </a:p>
          <a:p>
            <a:endParaRPr lang="en-US" sz="2000" dirty="0"/>
          </a:p>
        </p:txBody>
      </p:sp>
    </p:spTree>
    <p:extLst>
      <p:ext uri="{BB962C8B-B14F-4D97-AF65-F5344CB8AC3E}">
        <p14:creationId xmlns:p14="http://schemas.microsoft.com/office/powerpoint/2010/main" val="39596491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ADB09479-048D-4E85-BFB2-88929402B986}"/>
              </a:ext>
            </a:extLst>
          </p:cNvPr>
          <p:cNvSpPr>
            <a:spLocks noGrp="1"/>
          </p:cNvSpPr>
          <p:nvPr>
            <p:ph idx="1"/>
          </p:nvPr>
        </p:nvSpPr>
        <p:spPr/>
        <p:txBody>
          <a:bodyPr>
            <a:normAutofit fontScale="25000" lnSpcReduction="20000"/>
          </a:bodyPr>
          <a:lstStyle/>
          <a:p>
            <a:pPr marL="0" indent="0">
              <a:buNone/>
            </a:pPr>
            <a:r>
              <a:rPr lang="en-US" dirty="0"/>
              <a:t>    </a:t>
            </a:r>
          </a:p>
        </p:txBody>
      </p:sp>
      <p:sp>
        <p:nvSpPr>
          <p:cNvPr id="4" name="object 4"/>
          <p:cNvSpPr txBox="1">
            <a:spLocks noGrp="1"/>
          </p:cNvSpPr>
          <p:nvPr>
            <p:ph type="title"/>
          </p:nvPr>
        </p:nvSpPr>
        <p:spPr>
          <a:xfrm>
            <a:off x="800100" y="0"/>
            <a:ext cx="7543800" cy="566822"/>
          </a:xfrm>
          <a:prstGeom prst="rect">
            <a:avLst/>
          </a:prstGeom>
        </p:spPr>
        <p:txBody>
          <a:bodyPr vert="horz" wrap="square" lIns="0" tIns="12700" rIns="0" bIns="0" rtlCol="0">
            <a:spAutoFit/>
          </a:bodyPr>
          <a:lstStyle/>
          <a:p>
            <a:pPr marL="12700">
              <a:lnSpc>
                <a:spcPct val="100000"/>
              </a:lnSpc>
              <a:spcBef>
                <a:spcPts val="100"/>
              </a:spcBef>
              <a:tabLst>
                <a:tab pos="2234565" algn="l"/>
                <a:tab pos="4044950" algn="l"/>
              </a:tabLst>
            </a:pPr>
            <a:r>
              <a:rPr sz="3600" kern="0" dirty="0">
                <a:latin typeface="+mj-lt"/>
              </a:rPr>
              <a:t>Spina Bifida</a:t>
            </a:r>
            <a:r>
              <a:rPr lang="en-US" sz="3600" kern="0" dirty="0">
                <a:latin typeface="+mj-lt"/>
              </a:rPr>
              <a:t> – </a:t>
            </a:r>
            <a:r>
              <a:rPr lang="en-US" sz="3600" kern="0" dirty="0">
                <a:uFill>
                  <a:solidFill>
                    <a:srgbClr val="40474B"/>
                  </a:solidFill>
                </a:uFill>
                <a:latin typeface="+mj-lt"/>
              </a:rPr>
              <a:t>Postnatal Diagnosis</a:t>
            </a:r>
            <a:endParaRPr sz="3600" kern="0" dirty="0">
              <a:latin typeface="+mj-lt"/>
            </a:endParaRPr>
          </a:p>
        </p:txBody>
      </p:sp>
      <p:sp>
        <p:nvSpPr>
          <p:cNvPr id="2" name="TextBox 1">
            <a:extLst>
              <a:ext uri="{FF2B5EF4-FFF2-40B4-BE49-F238E27FC236}">
                <a16:creationId xmlns:a16="http://schemas.microsoft.com/office/drawing/2014/main" id="{02E54E69-C410-F1B0-99B7-AAB30B26223D}"/>
              </a:ext>
            </a:extLst>
          </p:cNvPr>
          <p:cNvSpPr txBox="1"/>
          <p:nvPr/>
        </p:nvSpPr>
        <p:spPr>
          <a:xfrm>
            <a:off x="457200" y="819150"/>
            <a:ext cx="7239000" cy="3754874"/>
          </a:xfrm>
          <a:prstGeom prst="rect">
            <a:avLst/>
          </a:prstGeom>
          <a:noFill/>
        </p:spPr>
        <p:txBody>
          <a:bodyPr wrap="square" rtlCol="0">
            <a:spAutoFit/>
          </a:bodyPr>
          <a:lstStyle/>
          <a:p>
            <a:r>
              <a:rPr lang="en-US" sz="2000" b="1" dirty="0"/>
              <a:t>Postnatal diagnosis typically occurs when:</a:t>
            </a:r>
          </a:p>
          <a:p>
            <a:endParaRPr lang="en-US" sz="2000" b="1" dirty="0"/>
          </a:p>
          <a:p>
            <a:pPr marL="298450" indent="-285750">
              <a:spcBef>
                <a:spcPts val="0"/>
              </a:spcBef>
              <a:buFont typeface="Arial" panose="020B0604020202020204" pitchFamily="34" charset="0"/>
              <a:buChar char="•"/>
              <a:tabLst>
                <a:tab pos="440690" algn="l"/>
              </a:tabLst>
            </a:pPr>
            <a:r>
              <a:rPr lang="en-US" sz="2000" kern="0" dirty="0">
                <a:cs typeface="Calibri"/>
              </a:rPr>
              <a:t>Prenatal screening was not completed</a:t>
            </a:r>
          </a:p>
          <a:p>
            <a:pPr marL="298450" marR="5080" indent="-285750">
              <a:spcBef>
                <a:spcPts val="0"/>
              </a:spcBef>
              <a:buFont typeface="Arial" panose="020B0604020202020204" pitchFamily="34" charset="0"/>
              <a:buChar char="•"/>
              <a:tabLst>
                <a:tab pos="440690" algn="l"/>
              </a:tabLst>
            </a:pPr>
            <a:r>
              <a:rPr lang="en-US" sz="2000" kern="0" dirty="0">
                <a:cs typeface="Calibri"/>
              </a:rPr>
              <a:t>Prenatal screening was completed but did not indicate high levels of AFP</a:t>
            </a:r>
          </a:p>
          <a:p>
            <a:pPr marL="298450" marR="370840" indent="-285750">
              <a:spcBef>
                <a:spcPts val="0"/>
              </a:spcBef>
              <a:buFont typeface="Arial" panose="020B0604020202020204" pitchFamily="34" charset="0"/>
              <a:buChar char="•"/>
              <a:tabLst>
                <a:tab pos="440690" algn="l"/>
              </a:tabLst>
            </a:pPr>
            <a:r>
              <a:rPr lang="en-US" sz="2000" kern="0" dirty="0">
                <a:cs typeface="Calibri"/>
              </a:rPr>
              <a:t>Ultrasound imaging did not demonstrate visual differences in the development of the spinal column</a:t>
            </a:r>
          </a:p>
          <a:p>
            <a:pPr marL="298450" marR="421640" indent="-285750">
              <a:spcBef>
                <a:spcPts val="0"/>
              </a:spcBef>
              <a:buFont typeface="Arial" panose="020B0604020202020204" pitchFamily="34" charset="0"/>
              <a:buChar char="•"/>
              <a:tabLst>
                <a:tab pos="440690" algn="l"/>
              </a:tabLst>
            </a:pPr>
            <a:r>
              <a:rPr lang="en-US" sz="2000" kern="0" dirty="0">
                <a:cs typeface="Calibri"/>
              </a:rPr>
              <a:t>Amniocentesis testing was not deemed necessary for conclusive diagnosis</a:t>
            </a:r>
          </a:p>
          <a:p>
            <a:pPr marL="298450" marR="6350" indent="-285750">
              <a:spcBef>
                <a:spcPts val="0"/>
              </a:spcBef>
              <a:buFont typeface="Arial" panose="020B0604020202020204" pitchFamily="34" charset="0"/>
              <a:buChar char="•"/>
              <a:tabLst>
                <a:tab pos="440690" algn="l"/>
              </a:tabLst>
            </a:pPr>
            <a:r>
              <a:rPr lang="en-US" sz="2000" kern="0" dirty="0">
                <a:cs typeface="Calibri"/>
              </a:rPr>
              <a:t>Postnatal diagnosis is most common with spina bifida occulta due to the spinal cord and spinal bones appearing intact</a:t>
            </a:r>
          </a:p>
          <a:p>
            <a:endParaRPr lang="en-US" sz="2000" dirty="0"/>
          </a:p>
        </p:txBody>
      </p:sp>
    </p:spTree>
    <p:custDataLst>
      <p:tags r:id="rId1"/>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B6D8E501-7963-4C2E-9BBA-FB1F2DB21317}"/>
              </a:ext>
            </a:extLst>
          </p:cNvPr>
          <p:cNvSpPr>
            <a:spLocks noGrp="1"/>
          </p:cNvSpPr>
          <p:nvPr>
            <p:ph idx="1"/>
          </p:nvPr>
        </p:nvSpPr>
        <p:spPr/>
        <p:txBody>
          <a:bodyPr/>
          <a:lstStyle/>
          <a:p>
            <a:pPr marL="0" indent="0">
              <a:buNone/>
            </a:pPr>
            <a:r>
              <a:rPr lang="en-US" dirty="0"/>
              <a:t>    </a:t>
            </a:r>
          </a:p>
        </p:txBody>
      </p:sp>
      <p:sp>
        <p:nvSpPr>
          <p:cNvPr id="3" name="object 3"/>
          <p:cNvSpPr txBox="1">
            <a:spLocks noGrp="1"/>
          </p:cNvSpPr>
          <p:nvPr>
            <p:ph type="title"/>
          </p:nvPr>
        </p:nvSpPr>
        <p:spPr>
          <a:xfrm>
            <a:off x="800100" y="0"/>
            <a:ext cx="7543800" cy="566822"/>
          </a:xfrm>
          <a:prstGeom prst="rect">
            <a:avLst/>
          </a:prstGeom>
        </p:spPr>
        <p:txBody>
          <a:bodyPr vert="horz" wrap="square" lIns="0" tIns="12700" rIns="0" bIns="0" rtlCol="0">
            <a:spAutoFit/>
          </a:bodyPr>
          <a:lstStyle/>
          <a:p>
            <a:pPr marL="12700">
              <a:lnSpc>
                <a:spcPct val="100000"/>
              </a:lnSpc>
              <a:spcBef>
                <a:spcPts val="100"/>
              </a:spcBef>
              <a:tabLst>
                <a:tab pos="1823085" algn="l"/>
              </a:tabLst>
            </a:pPr>
            <a:r>
              <a:rPr lang="en-US" sz="3600" kern="0" dirty="0">
                <a:latin typeface="+mj-lt"/>
              </a:rPr>
              <a:t>Postnatal </a:t>
            </a:r>
            <a:r>
              <a:rPr sz="3600" kern="0" dirty="0">
                <a:latin typeface="+mj-lt"/>
              </a:rPr>
              <a:t>Surgery for Spina Bifida</a:t>
            </a:r>
          </a:p>
        </p:txBody>
      </p:sp>
      <p:sp>
        <p:nvSpPr>
          <p:cNvPr id="2" name="TextBox 1">
            <a:extLst>
              <a:ext uri="{FF2B5EF4-FFF2-40B4-BE49-F238E27FC236}">
                <a16:creationId xmlns:a16="http://schemas.microsoft.com/office/drawing/2014/main" id="{386D0A7A-9FFB-352A-934E-88834F4FB653}"/>
              </a:ext>
            </a:extLst>
          </p:cNvPr>
          <p:cNvSpPr txBox="1"/>
          <p:nvPr/>
        </p:nvSpPr>
        <p:spPr>
          <a:xfrm>
            <a:off x="381000" y="1047750"/>
            <a:ext cx="6781800" cy="2246769"/>
          </a:xfrm>
          <a:prstGeom prst="rect">
            <a:avLst/>
          </a:prstGeom>
          <a:noFill/>
        </p:spPr>
        <p:txBody>
          <a:bodyPr wrap="square" rtlCol="0">
            <a:spAutoFit/>
          </a:bodyPr>
          <a:lstStyle/>
          <a:p>
            <a:pPr marL="285750" marR="5080" indent="-285750">
              <a:spcBef>
                <a:spcPts val="0"/>
              </a:spcBef>
              <a:buFont typeface="Arial" panose="020B0604020202020204" pitchFamily="34" charset="0"/>
              <a:buChar char="•"/>
            </a:pPr>
            <a:r>
              <a:rPr lang="en-US" sz="2000" kern="0" dirty="0">
                <a:cs typeface="Calibri"/>
              </a:rPr>
              <a:t>Postnatal surgery is typically scheduled within 48 hours from birth.</a:t>
            </a:r>
          </a:p>
          <a:p>
            <a:pPr marL="285750" marR="5080" indent="-285750">
              <a:spcBef>
                <a:spcPts val="0"/>
              </a:spcBef>
              <a:buFont typeface="Arial" panose="020B0604020202020204" pitchFamily="34" charset="0"/>
              <a:buChar char="•"/>
            </a:pPr>
            <a:endParaRPr lang="en-US" sz="2000" kern="0" dirty="0">
              <a:cs typeface="Calibri"/>
            </a:endParaRPr>
          </a:p>
          <a:p>
            <a:pPr marL="285750" marR="135255" indent="-285750">
              <a:spcBef>
                <a:spcPts val="0"/>
              </a:spcBef>
              <a:buFont typeface="Arial" panose="020B0604020202020204" pitchFamily="34" charset="0"/>
              <a:buChar char="•"/>
            </a:pPr>
            <a:r>
              <a:rPr lang="en-US" sz="2000" kern="0" dirty="0">
                <a:cs typeface="Calibri"/>
              </a:rPr>
              <a:t>The timeline is imperative to reduce the risk of meningitis from developing following birth.</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endParaRPr lang="en-US" sz="2000" dirty="0"/>
          </a:p>
        </p:txBody>
      </p:sp>
    </p:spTree>
    <p:custDataLst>
      <p:tags r:id="rId1"/>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75137D0-C5C4-432A-8FD4-D3E9FB51A9BC}"/>
              </a:ext>
            </a:extLst>
          </p:cNvPr>
          <p:cNvSpPr>
            <a:spLocks noGrp="1"/>
          </p:cNvSpPr>
          <p:nvPr>
            <p:ph idx="1"/>
          </p:nvPr>
        </p:nvSpPr>
        <p:spPr/>
        <p:txBody>
          <a:bodyPr/>
          <a:lstStyle/>
          <a:p>
            <a:pPr marL="0" indent="0">
              <a:buNone/>
            </a:pPr>
            <a:r>
              <a:rPr lang="en-US" dirty="0"/>
              <a:t>  </a:t>
            </a:r>
          </a:p>
        </p:txBody>
      </p:sp>
      <p:sp>
        <p:nvSpPr>
          <p:cNvPr id="3" name="Title 2">
            <a:extLst>
              <a:ext uri="{FF2B5EF4-FFF2-40B4-BE49-F238E27FC236}">
                <a16:creationId xmlns:a16="http://schemas.microsoft.com/office/drawing/2014/main" id="{1A92A88A-8A3D-4133-A38F-B0C960ED40F7}"/>
              </a:ext>
            </a:extLst>
          </p:cNvPr>
          <p:cNvSpPr>
            <a:spLocks noGrp="1"/>
          </p:cNvSpPr>
          <p:nvPr>
            <p:ph type="title"/>
          </p:nvPr>
        </p:nvSpPr>
        <p:spPr>
          <a:xfrm>
            <a:off x="990600" y="11430"/>
            <a:ext cx="7543800" cy="925117"/>
          </a:xfrm>
        </p:spPr>
        <p:txBody>
          <a:bodyPr/>
          <a:lstStyle/>
          <a:p>
            <a:r>
              <a:rPr lang="en-US" dirty="0">
                <a:latin typeface="+mj-lt"/>
              </a:rPr>
              <a:t>Etiology of Spina Bifida: Genetic Risks</a:t>
            </a:r>
          </a:p>
        </p:txBody>
      </p:sp>
      <p:sp>
        <p:nvSpPr>
          <p:cNvPr id="4" name="TextBox 3">
            <a:extLst>
              <a:ext uri="{FF2B5EF4-FFF2-40B4-BE49-F238E27FC236}">
                <a16:creationId xmlns:a16="http://schemas.microsoft.com/office/drawing/2014/main" id="{03BC6319-3EDA-855D-8AC0-17A203E57E20}"/>
              </a:ext>
            </a:extLst>
          </p:cNvPr>
          <p:cNvSpPr txBox="1"/>
          <p:nvPr/>
        </p:nvSpPr>
        <p:spPr>
          <a:xfrm>
            <a:off x="228600" y="971550"/>
            <a:ext cx="6858000" cy="3016210"/>
          </a:xfrm>
          <a:prstGeom prst="rect">
            <a:avLst/>
          </a:prstGeom>
          <a:noFill/>
        </p:spPr>
        <p:txBody>
          <a:bodyPr wrap="square" rtlCol="0">
            <a:spAutoFit/>
          </a:bodyPr>
          <a:lstStyle/>
          <a:p>
            <a:pPr marL="285750" indent="-285750">
              <a:spcBef>
                <a:spcPts val="0"/>
              </a:spcBef>
              <a:spcAft>
                <a:spcPts val="600"/>
              </a:spcAft>
              <a:buFont typeface="Arial" panose="020B0604020202020204" pitchFamily="34" charset="0"/>
              <a:buChar char="•"/>
            </a:pPr>
            <a:r>
              <a:rPr lang="en-US" sz="2000" dirty="0"/>
              <a:t>Heritability: After the first child with spina bifida, there is a 3% increased risk with the second pregnancy, and a 10% increased risk with 2 or more previous children with spina bifida.</a:t>
            </a:r>
          </a:p>
          <a:p>
            <a:pPr marL="285750" indent="-285750">
              <a:spcBef>
                <a:spcPts val="0"/>
              </a:spcBef>
              <a:spcAft>
                <a:spcPts val="600"/>
              </a:spcAft>
              <a:buFont typeface="Arial" panose="020B0604020202020204" pitchFamily="34" charset="0"/>
              <a:buChar char="•"/>
            </a:pPr>
            <a:r>
              <a:rPr lang="en-US" sz="2000" dirty="0"/>
              <a:t>Maternal history of a neural tube defect.</a:t>
            </a:r>
          </a:p>
          <a:p>
            <a:pPr marL="285750" indent="-285750">
              <a:spcBef>
                <a:spcPts val="0"/>
              </a:spcBef>
              <a:buFont typeface="Arial" panose="020B0604020202020204" pitchFamily="34" charset="0"/>
              <a:buChar char="•"/>
            </a:pPr>
            <a:r>
              <a:rPr lang="en-US" sz="2000" dirty="0"/>
              <a:t>Low comorbidity with chromosomal disorders, noted approximately less than 10% of the time.</a:t>
            </a:r>
          </a:p>
          <a:p>
            <a:endParaRPr lang="en-US" sz="2000" dirty="0"/>
          </a:p>
          <a:p>
            <a:endParaRPr lang="en-US" sz="2000" dirty="0"/>
          </a:p>
        </p:txBody>
      </p:sp>
    </p:spTree>
    <p:custDataLst>
      <p:tags r:id="rId1"/>
    </p:custDataLst>
    <p:extLst>
      <p:ext uri="{BB962C8B-B14F-4D97-AF65-F5344CB8AC3E}">
        <p14:creationId xmlns:p14="http://schemas.microsoft.com/office/powerpoint/2010/main" val="16578151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D42CE13-BF39-41F3-9F95-9F0A4CB0D9C8}"/>
              </a:ext>
            </a:extLst>
          </p:cNvPr>
          <p:cNvSpPr>
            <a:spLocks noGrp="1"/>
          </p:cNvSpPr>
          <p:nvPr>
            <p:ph idx="1"/>
          </p:nvPr>
        </p:nvSpPr>
        <p:spPr>
          <a:xfrm>
            <a:off x="476250" y="1123950"/>
            <a:ext cx="7886700" cy="3364707"/>
          </a:xfrm>
        </p:spPr>
        <p:txBody>
          <a:bodyPr>
            <a:normAutofit/>
          </a:bodyPr>
          <a:lstStyle/>
          <a:p>
            <a:pPr>
              <a:lnSpc>
                <a:spcPct val="100000"/>
              </a:lnSpc>
              <a:spcBef>
                <a:spcPts val="0"/>
              </a:spcBef>
            </a:pPr>
            <a:r>
              <a:rPr lang="en-US" sz="2000" dirty="0"/>
              <a:t>Folate deficiency is the number one factor, but not always related.</a:t>
            </a:r>
          </a:p>
          <a:p>
            <a:pPr>
              <a:lnSpc>
                <a:spcPct val="100000"/>
              </a:lnSpc>
              <a:spcBef>
                <a:spcPts val="0"/>
              </a:spcBef>
            </a:pPr>
            <a:r>
              <a:rPr lang="en-US" sz="2000" dirty="0"/>
              <a:t>Valproic acid (</a:t>
            </a:r>
            <a:r>
              <a:rPr lang="en-US" sz="2000" i="1" dirty="0"/>
              <a:t>Depakene</a:t>
            </a:r>
            <a:r>
              <a:rPr lang="en-US" sz="2000" dirty="0"/>
              <a:t>), an anti-seizure medication, may interfere with folate and folic acid uptake with pregnant women.</a:t>
            </a:r>
          </a:p>
          <a:p>
            <a:pPr>
              <a:lnSpc>
                <a:spcPct val="100000"/>
              </a:lnSpc>
              <a:spcBef>
                <a:spcPts val="0"/>
              </a:spcBef>
            </a:pPr>
            <a:r>
              <a:rPr lang="en-US" sz="2000" dirty="0"/>
              <a:t>Maternal obesity to severe obesity.</a:t>
            </a:r>
          </a:p>
          <a:p>
            <a:pPr>
              <a:lnSpc>
                <a:spcPct val="100000"/>
              </a:lnSpc>
              <a:spcBef>
                <a:spcPts val="0"/>
              </a:spcBef>
            </a:pPr>
            <a:r>
              <a:rPr lang="en-US" sz="2000" dirty="0"/>
              <a:t>Diabetes, particularly when blood sugar is not sufficiently controlled.</a:t>
            </a:r>
          </a:p>
          <a:p>
            <a:pPr>
              <a:lnSpc>
                <a:spcPct val="100000"/>
              </a:lnSpc>
              <a:spcBef>
                <a:spcPts val="0"/>
              </a:spcBef>
            </a:pPr>
            <a:r>
              <a:rPr lang="en-US" sz="2000" dirty="0"/>
              <a:t>Elevated core body temperature during the first month of pregnancy, secondary to fever or the use of a sauna or hot tub.</a:t>
            </a:r>
          </a:p>
          <a:p>
            <a:pPr>
              <a:lnSpc>
                <a:spcPct val="100000"/>
              </a:lnSpc>
            </a:pPr>
            <a:endParaRPr lang="en-US" dirty="0"/>
          </a:p>
        </p:txBody>
      </p:sp>
      <p:sp>
        <p:nvSpPr>
          <p:cNvPr id="3" name="Title 2">
            <a:extLst>
              <a:ext uri="{FF2B5EF4-FFF2-40B4-BE49-F238E27FC236}">
                <a16:creationId xmlns:a16="http://schemas.microsoft.com/office/drawing/2014/main" id="{449BFE20-CA14-426B-BFFF-6CD04AA0E5B7}"/>
              </a:ext>
            </a:extLst>
          </p:cNvPr>
          <p:cNvSpPr>
            <a:spLocks noGrp="1"/>
          </p:cNvSpPr>
          <p:nvPr>
            <p:ph type="title"/>
          </p:nvPr>
        </p:nvSpPr>
        <p:spPr>
          <a:xfrm>
            <a:off x="457200" y="273844"/>
            <a:ext cx="8382000" cy="994172"/>
          </a:xfrm>
        </p:spPr>
        <p:txBody>
          <a:bodyPr>
            <a:normAutofit/>
          </a:bodyPr>
          <a:lstStyle/>
          <a:p>
            <a:r>
              <a:rPr lang="en-US" dirty="0">
                <a:latin typeface="+mj-lt"/>
              </a:rPr>
              <a:t>Etiology of Spina Bifida: Non-Genetic Risks</a:t>
            </a:r>
          </a:p>
        </p:txBody>
      </p:sp>
    </p:spTree>
    <p:custDataLst>
      <p:tags r:id="rId1"/>
    </p:custDataLst>
    <p:extLst>
      <p:ext uri="{BB962C8B-B14F-4D97-AF65-F5344CB8AC3E}">
        <p14:creationId xmlns:p14="http://schemas.microsoft.com/office/powerpoint/2010/main" val="19107966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25563E9C-0B1A-418A-B8E6-9E2021791243}"/>
              </a:ext>
            </a:extLst>
          </p:cNvPr>
          <p:cNvSpPr>
            <a:spLocks noGrp="1"/>
          </p:cNvSpPr>
          <p:nvPr>
            <p:ph idx="1"/>
          </p:nvPr>
        </p:nvSpPr>
        <p:spPr/>
        <p:txBody>
          <a:bodyPr>
            <a:normAutofit fontScale="25000" lnSpcReduction="20000"/>
          </a:bodyPr>
          <a:lstStyle/>
          <a:p>
            <a:pPr marL="0" indent="0">
              <a:buNone/>
            </a:pPr>
            <a:r>
              <a:rPr lang="en-US" dirty="0"/>
              <a:t>   </a:t>
            </a:r>
          </a:p>
        </p:txBody>
      </p:sp>
      <p:sp>
        <p:nvSpPr>
          <p:cNvPr id="3" name="object 3"/>
          <p:cNvSpPr txBox="1">
            <a:spLocks noGrp="1"/>
          </p:cNvSpPr>
          <p:nvPr>
            <p:ph type="title"/>
          </p:nvPr>
        </p:nvSpPr>
        <p:spPr>
          <a:xfrm>
            <a:off x="152400" y="176128"/>
            <a:ext cx="8362950" cy="566822"/>
          </a:xfrm>
          <a:prstGeom prst="rect">
            <a:avLst/>
          </a:prstGeom>
        </p:spPr>
        <p:txBody>
          <a:bodyPr vert="horz" wrap="square" lIns="0" tIns="12700" rIns="0" bIns="0" rtlCol="0">
            <a:spAutoFit/>
          </a:bodyPr>
          <a:lstStyle/>
          <a:p>
            <a:pPr marL="12700">
              <a:lnSpc>
                <a:spcPct val="100000"/>
              </a:lnSpc>
              <a:spcBef>
                <a:spcPts val="1200"/>
              </a:spcBef>
            </a:pPr>
            <a:r>
              <a:rPr sz="3600" kern="0" dirty="0">
                <a:latin typeface="+mj-lt"/>
              </a:rPr>
              <a:t>Spina Bifida</a:t>
            </a:r>
            <a:r>
              <a:rPr lang="en-US" sz="3600" kern="0" dirty="0">
                <a:latin typeface="+mj-lt"/>
              </a:rPr>
              <a:t>:</a:t>
            </a:r>
            <a:r>
              <a:rPr sz="3600" kern="0" dirty="0">
                <a:latin typeface="+mj-lt"/>
              </a:rPr>
              <a:t> Long-Term Health</a:t>
            </a:r>
          </a:p>
        </p:txBody>
      </p:sp>
      <p:sp>
        <p:nvSpPr>
          <p:cNvPr id="2" name="TextBox 1">
            <a:extLst>
              <a:ext uri="{FF2B5EF4-FFF2-40B4-BE49-F238E27FC236}">
                <a16:creationId xmlns:a16="http://schemas.microsoft.com/office/drawing/2014/main" id="{53E24681-711C-1A64-0908-A60ABF1D8365}"/>
              </a:ext>
            </a:extLst>
          </p:cNvPr>
          <p:cNvSpPr txBox="1"/>
          <p:nvPr/>
        </p:nvSpPr>
        <p:spPr>
          <a:xfrm>
            <a:off x="457200" y="1047750"/>
            <a:ext cx="8001000" cy="2554545"/>
          </a:xfrm>
          <a:prstGeom prst="rect">
            <a:avLst/>
          </a:prstGeom>
          <a:noFill/>
        </p:spPr>
        <p:txBody>
          <a:bodyPr wrap="square" rtlCol="0">
            <a:spAutoFit/>
          </a:bodyPr>
          <a:lstStyle/>
          <a:p>
            <a:pPr marL="298450" marR="5080" indent="-285750">
              <a:spcBef>
                <a:spcPts val="0"/>
              </a:spcBef>
              <a:spcAft>
                <a:spcPts val="1200"/>
              </a:spcAft>
              <a:buFont typeface="Arial" panose="020B0604020202020204" pitchFamily="34" charset="0"/>
              <a:buChar char="•"/>
            </a:pPr>
            <a:r>
              <a:rPr lang="en-US" sz="2000" kern="0" dirty="0">
                <a:cs typeface="Calibri"/>
              </a:rPr>
              <a:t>Depending on the variation of spina bifida and the level of spinal cord impact, long term health trajectories differ significantly.</a:t>
            </a:r>
          </a:p>
          <a:p>
            <a:pPr marL="298450" marR="227329" indent="-285750">
              <a:spcBef>
                <a:spcPts val="0"/>
              </a:spcBef>
              <a:spcAft>
                <a:spcPts val="1200"/>
              </a:spcAft>
              <a:buFont typeface="Arial" panose="020B0604020202020204" pitchFamily="34" charset="0"/>
              <a:buChar char="•"/>
            </a:pPr>
            <a:r>
              <a:rPr lang="en-US" sz="2000" kern="0" dirty="0">
                <a:cs typeface="Calibri"/>
              </a:rPr>
              <a:t>Because the spinal cord is not impacted with </a:t>
            </a:r>
            <a:r>
              <a:rPr lang="en-US" sz="2000" b="1" kern="0" dirty="0">
                <a:cs typeface="Calibri"/>
              </a:rPr>
              <a:t>spina bifida occulta </a:t>
            </a:r>
            <a:r>
              <a:rPr lang="en-US" sz="2000" kern="0" dirty="0">
                <a:cs typeface="Calibri"/>
              </a:rPr>
              <a:t>or </a:t>
            </a:r>
            <a:r>
              <a:rPr lang="en-US" sz="2000" b="1" kern="0" dirty="0">
                <a:cs typeface="Calibri"/>
              </a:rPr>
              <a:t>meningocele</a:t>
            </a:r>
            <a:r>
              <a:rPr lang="en-US" sz="2000" kern="0" dirty="0">
                <a:cs typeface="Calibri"/>
              </a:rPr>
              <a:t>, individuals may not suffer any significant health related issues as a result of the condition.</a:t>
            </a:r>
          </a:p>
          <a:p>
            <a:endParaRPr lang="en-US" sz="2000" dirty="0"/>
          </a:p>
          <a:p>
            <a:endParaRPr lang="en-US" sz="2000" dirty="0"/>
          </a:p>
        </p:txBody>
      </p:sp>
    </p:spTree>
    <p:custDataLst>
      <p:tags r:id="rId1"/>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476250" y="252328"/>
            <a:ext cx="7886700" cy="566822"/>
          </a:xfrm>
          <a:prstGeom prst="rect">
            <a:avLst/>
          </a:prstGeom>
        </p:spPr>
        <p:txBody>
          <a:bodyPr vert="horz" wrap="square" lIns="0" tIns="12700" rIns="0" bIns="0" rtlCol="0">
            <a:spAutoFit/>
          </a:bodyPr>
          <a:lstStyle/>
          <a:p>
            <a:pPr marR="5080" indent="12700">
              <a:lnSpc>
                <a:spcPct val="100000"/>
              </a:lnSpc>
              <a:spcBef>
                <a:spcPts val="800"/>
              </a:spcBef>
            </a:pPr>
            <a:r>
              <a:rPr lang="en-US" sz="3600" kern="0" dirty="0">
                <a:latin typeface="+mj-lt"/>
              </a:rPr>
              <a:t>Myelomeningocele: </a:t>
            </a:r>
            <a:r>
              <a:rPr sz="3600" kern="0" dirty="0">
                <a:latin typeface="+mj-lt"/>
              </a:rPr>
              <a:t>Long-Term Health</a:t>
            </a:r>
            <a:endParaRPr sz="3300" kern="0" dirty="0">
              <a:latin typeface="+mj-lt"/>
            </a:endParaRPr>
          </a:p>
        </p:txBody>
      </p:sp>
      <p:sp>
        <p:nvSpPr>
          <p:cNvPr id="4" name="object 4"/>
          <p:cNvSpPr txBox="1">
            <a:spLocks noGrp="1"/>
          </p:cNvSpPr>
          <p:nvPr>
            <p:ph sz="half" idx="4294967295"/>
          </p:nvPr>
        </p:nvSpPr>
        <p:spPr>
          <a:xfrm>
            <a:off x="4572000" y="1047750"/>
            <a:ext cx="4268787" cy="2967479"/>
          </a:xfrm>
          <a:prstGeom prst="rect">
            <a:avLst/>
          </a:prstGeom>
        </p:spPr>
        <p:txBody>
          <a:bodyPr vert="horz" wrap="square" lIns="0" tIns="12700" rIns="0" bIns="0" rtlCol="0">
            <a:spAutoFit/>
          </a:bodyPr>
          <a:lstStyle/>
          <a:p>
            <a:pPr marL="298450" marR="652780" indent="-285750">
              <a:lnSpc>
                <a:spcPct val="100000"/>
              </a:lnSpc>
              <a:spcBef>
                <a:spcPts val="0"/>
              </a:spcBef>
              <a:buSzPct val="125000"/>
              <a:tabLst>
                <a:tab pos="421640" algn="l"/>
                <a:tab pos="422275" algn="l"/>
              </a:tabLst>
            </a:pPr>
            <a:r>
              <a:rPr sz="1600" kern="0" dirty="0"/>
              <a:t>Meningitis may develop with infants</a:t>
            </a:r>
            <a:r>
              <a:rPr lang="en-US" sz="1600" kern="0" dirty="0"/>
              <a:t> </a:t>
            </a:r>
            <a:r>
              <a:rPr sz="1600" kern="0" dirty="0"/>
              <a:t>resulting in brain injury</a:t>
            </a:r>
            <a:r>
              <a:rPr lang="en-US" sz="1600" kern="0" dirty="0"/>
              <a:t>.</a:t>
            </a:r>
            <a:endParaRPr sz="1600" kern="0" dirty="0"/>
          </a:p>
          <a:p>
            <a:pPr marL="298450" marR="5080" indent="-285750">
              <a:lnSpc>
                <a:spcPct val="100000"/>
              </a:lnSpc>
              <a:spcBef>
                <a:spcPts val="0"/>
              </a:spcBef>
              <a:buSzPct val="125000"/>
              <a:tabLst>
                <a:tab pos="421640" algn="l"/>
                <a:tab pos="422275" algn="l"/>
              </a:tabLst>
            </a:pPr>
            <a:r>
              <a:rPr sz="1600" kern="0" dirty="0"/>
              <a:t>Spinal cord tethering: spinal nerves attach to the scar tissue where the spinal opening was surgically closed, limiting growth of the spinal cord over time and leading to progressive loss of bowel and bladder control, and loss of lower extremity muscle strength</a:t>
            </a:r>
            <a:r>
              <a:rPr lang="en-US" sz="1600" kern="0" dirty="0"/>
              <a:t>.</a:t>
            </a:r>
            <a:endParaRPr sz="1600" kern="0" dirty="0"/>
          </a:p>
          <a:p>
            <a:pPr marL="298450" indent="-285750">
              <a:lnSpc>
                <a:spcPct val="100000"/>
              </a:lnSpc>
              <a:spcBef>
                <a:spcPts val="0"/>
              </a:spcBef>
              <a:buSzPct val="125000"/>
              <a:tabLst>
                <a:tab pos="421640" algn="l"/>
                <a:tab pos="422275" algn="l"/>
              </a:tabLst>
            </a:pPr>
            <a:r>
              <a:rPr sz="1600" kern="0" dirty="0"/>
              <a:t>Latex allergies and subsequent anaphylaxis</a:t>
            </a:r>
            <a:r>
              <a:rPr lang="en-US" sz="1600" kern="0" dirty="0"/>
              <a:t>.</a:t>
            </a:r>
            <a:endParaRPr sz="1600" kern="0" dirty="0"/>
          </a:p>
          <a:p>
            <a:pPr marL="298450" indent="-285750">
              <a:lnSpc>
                <a:spcPct val="100000"/>
              </a:lnSpc>
              <a:spcBef>
                <a:spcPts val="0"/>
              </a:spcBef>
              <a:buSzPct val="125000"/>
              <a:tabLst>
                <a:tab pos="421640" algn="l"/>
                <a:tab pos="422275" algn="l"/>
              </a:tabLst>
            </a:pPr>
            <a:r>
              <a:rPr sz="1600" kern="0" dirty="0"/>
              <a:t>Gastrointestinal disorders</a:t>
            </a:r>
            <a:r>
              <a:rPr lang="en-US" sz="1600" kern="0" dirty="0"/>
              <a:t>.</a:t>
            </a:r>
            <a:endParaRPr sz="1600" kern="0" dirty="0"/>
          </a:p>
          <a:p>
            <a:pPr marL="298450" marR="239395" indent="-285750">
              <a:lnSpc>
                <a:spcPct val="100000"/>
              </a:lnSpc>
              <a:spcBef>
                <a:spcPts val="0"/>
              </a:spcBef>
              <a:buSzPct val="125000"/>
              <a:tabLst>
                <a:tab pos="421640" algn="l"/>
                <a:tab pos="422275" algn="l"/>
              </a:tabLst>
            </a:pPr>
            <a:r>
              <a:rPr sz="1600" kern="0" dirty="0"/>
              <a:t>Clinical depression, especially as children age</a:t>
            </a:r>
            <a:r>
              <a:rPr lang="en-US" sz="1600" kern="0" dirty="0"/>
              <a:t>.</a:t>
            </a:r>
            <a:endParaRPr sz="1600" kern="0" dirty="0"/>
          </a:p>
        </p:txBody>
      </p:sp>
      <p:sp>
        <p:nvSpPr>
          <p:cNvPr id="2" name="object 2"/>
          <p:cNvSpPr txBox="1"/>
          <p:nvPr/>
        </p:nvSpPr>
        <p:spPr>
          <a:xfrm>
            <a:off x="341313" y="1047750"/>
            <a:ext cx="4191996" cy="3213700"/>
          </a:xfrm>
          <a:prstGeom prst="rect">
            <a:avLst/>
          </a:prstGeom>
        </p:spPr>
        <p:txBody>
          <a:bodyPr vert="horz" wrap="square" lIns="0" tIns="12700" rIns="0" bIns="0" rtlCol="0">
            <a:spAutoFit/>
          </a:bodyPr>
          <a:lstStyle/>
          <a:p>
            <a:pPr marL="298450" indent="-285750">
              <a:buSzPct val="125000"/>
              <a:buFont typeface="Arial" panose="020B0604020202020204" pitchFamily="34" charset="0"/>
              <a:buChar char="•"/>
              <a:tabLst>
                <a:tab pos="421640" algn="l"/>
                <a:tab pos="422275" algn="l"/>
              </a:tabLst>
            </a:pPr>
            <a:r>
              <a:rPr sz="1600" kern="0" dirty="0">
                <a:cs typeface="Calibri"/>
              </a:rPr>
              <a:t>Hydrocephalus and shunting</a:t>
            </a:r>
            <a:r>
              <a:rPr lang="en-US" sz="1600" kern="0" dirty="0">
                <a:cs typeface="Calibri"/>
              </a:rPr>
              <a:t>.</a:t>
            </a:r>
            <a:endParaRPr sz="1600" kern="0" dirty="0">
              <a:cs typeface="Calibri"/>
            </a:endParaRPr>
          </a:p>
          <a:p>
            <a:pPr marL="298450" marR="36195" indent="-285750">
              <a:buSzPct val="125000"/>
              <a:buFont typeface="Arial" panose="020B0604020202020204" pitchFamily="34" charset="0"/>
              <a:buChar char="•"/>
              <a:tabLst>
                <a:tab pos="421640" algn="l"/>
                <a:tab pos="422275" algn="l"/>
              </a:tabLst>
            </a:pPr>
            <a:r>
              <a:rPr sz="1600" kern="0" dirty="0">
                <a:cs typeface="Calibri"/>
              </a:rPr>
              <a:t>Chiari II malformation with comorbid</a:t>
            </a:r>
            <a:r>
              <a:rPr lang="en-US" sz="1600" kern="0" dirty="0">
                <a:cs typeface="Calibri"/>
              </a:rPr>
              <a:t> </a:t>
            </a:r>
            <a:r>
              <a:rPr sz="1600" kern="0" dirty="0">
                <a:cs typeface="Calibri"/>
              </a:rPr>
              <a:t>breathing and swallowing difficulty; surgery</a:t>
            </a:r>
            <a:r>
              <a:rPr lang="en-US" sz="1600" kern="0" dirty="0">
                <a:cs typeface="Calibri"/>
              </a:rPr>
              <a:t> </a:t>
            </a:r>
            <a:r>
              <a:rPr sz="1600" kern="0" dirty="0">
                <a:cs typeface="Calibri"/>
              </a:rPr>
              <a:t>is sometimes necessary to alleviate compression at the brainstem</a:t>
            </a:r>
            <a:r>
              <a:rPr lang="en-US" sz="1600" kern="0" dirty="0">
                <a:cs typeface="Calibri"/>
              </a:rPr>
              <a:t>.</a:t>
            </a:r>
            <a:endParaRPr sz="1600" kern="0" dirty="0">
              <a:cs typeface="Calibri"/>
            </a:endParaRPr>
          </a:p>
          <a:p>
            <a:pPr marL="298450" indent="-285750">
              <a:buSzPct val="125000"/>
              <a:buFont typeface="Arial" panose="020B0604020202020204" pitchFamily="34" charset="0"/>
              <a:buChar char="•"/>
              <a:tabLst>
                <a:tab pos="421640" algn="l"/>
                <a:tab pos="422275" algn="l"/>
              </a:tabLst>
            </a:pPr>
            <a:r>
              <a:rPr sz="1600" kern="0" dirty="0">
                <a:cs typeface="Calibri"/>
              </a:rPr>
              <a:t>Lower limb weakness or paralysis</a:t>
            </a:r>
            <a:r>
              <a:rPr lang="en-US" sz="1600" kern="0" dirty="0">
                <a:cs typeface="Calibri"/>
              </a:rPr>
              <a:t>.</a:t>
            </a:r>
            <a:endParaRPr sz="1600" kern="0" dirty="0">
              <a:cs typeface="Calibri"/>
            </a:endParaRPr>
          </a:p>
          <a:p>
            <a:pPr marL="298450" marR="5080" indent="-285750">
              <a:buSzPct val="125000"/>
              <a:buFont typeface="Arial" panose="020B0604020202020204" pitchFamily="34" charset="0"/>
              <a:buChar char="•"/>
              <a:tabLst>
                <a:tab pos="421640" algn="l"/>
                <a:tab pos="422275" algn="l"/>
              </a:tabLst>
            </a:pPr>
            <a:r>
              <a:rPr sz="1600" kern="0" dirty="0">
                <a:cs typeface="Calibri"/>
              </a:rPr>
              <a:t>Deep pressure sores from back to feet that</a:t>
            </a:r>
            <a:r>
              <a:rPr lang="en-US" sz="1600" kern="0" dirty="0">
                <a:cs typeface="Calibri"/>
              </a:rPr>
              <a:t> </a:t>
            </a:r>
            <a:r>
              <a:rPr sz="1600" kern="0" dirty="0">
                <a:cs typeface="Calibri"/>
              </a:rPr>
              <a:t>are difficult to treat</a:t>
            </a:r>
            <a:r>
              <a:rPr lang="en-US" sz="1600" kern="0" dirty="0">
                <a:cs typeface="Calibri"/>
              </a:rPr>
              <a:t>.</a:t>
            </a:r>
            <a:endParaRPr sz="1600" kern="0" dirty="0">
              <a:cs typeface="Calibri"/>
            </a:endParaRPr>
          </a:p>
          <a:p>
            <a:pPr marL="298450" marR="122555" indent="-285750">
              <a:buSzPct val="125000"/>
              <a:buFont typeface="Arial" panose="020B0604020202020204" pitchFamily="34" charset="0"/>
              <a:buChar char="•"/>
              <a:tabLst>
                <a:tab pos="421640" algn="l"/>
                <a:tab pos="422275" algn="l"/>
              </a:tabLst>
            </a:pPr>
            <a:r>
              <a:rPr sz="1600" kern="0" dirty="0">
                <a:cs typeface="Calibri"/>
              </a:rPr>
              <a:t>Urinary and fecal incontinence, and risk of</a:t>
            </a:r>
            <a:r>
              <a:rPr lang="en-US" sz="1600" kern="0" dirty="0">
                <a:cs typeface="Calibri"/>
              </a:rPr>
              <a:t> </a:t>
            </a:r>
            <a:r>
              <a:rPr sz="1600" kern="0" dirty="0">
                <a:cs typeface="Calibri"/>
              </a:rPr>
              <a:t>urinary tract infections</a:t>
            </a:r>
            <a:r>
              <a:rPr lang="en-US" sz="1600" kern="0" dirty="0">
                <a:cs typeface="Calibri"/>
              </a:rPr>
              <a:t>.</a:t>
            </a:r>
            <a:endParaRPr sz="1600" kern="0" dirty="0">
              <a:cs typeface="Calibri"/>
            </a:endParaRPr>
          </a:p>
          <a:p>
            <a:pPr marL="298450" marR="396875" indent="-285750">
              <a:buSzPct val="125000"/>
              <a:buFont typeface="Arial" panose="020B0604020202020204" pitchFamily="34" charset="0"/>
              <a:buChar char="•"/>
              <a:tabLst>
                <a:tab pos="421640" algn="l"/>
                <a:tab pos="422275" algn="l"/>
              </a:tabLst>
            </a:pPr>
            <a:r>
              <a:rPr sz="1600" kern="0" dirty="0">
                <a:cs typeface="Calibri"/>
              </a:rPr>
              <a:t>Orthopedic abnormalities: talipes (club foot), contractures, hip dislocation, scoliosis, kyphosis</a:t>
            </a:r>
            <a:r>
              <a:rPr lang="en-US" sz="1600" kern="0" dirty="0">
                <a:cs typeface="Calibri"/>
              </a:rPr>
              <a:t>.</a:t>
            </a:r>
            <a:endParaRPr sz="1600" kern="0" dirty="0">
              <a:cs typeface="Calibri"/>
            </a:endParaRPr>
          </a:p>
        </p:txBody>
      </p:sp>
    </p:spTree>
    <p:custDataLst>
      <p:tags r:id="rId1"/>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8F432BAA-0B71-4257-9C3F-ACD6DF5D627B}"/>
              </a:ext>
            </a:extLst>
          </p:cNvPr>
          <p:cNvSpPr>
            <a:spLocks noGrp="1"/>
          </p:cNvSpPr>
          <p:nvPr>
            <p:ph type="body" idx="1"/>
          </p:nvPr>
        </p:nvSpPr>
        <p:spPr>
          <a:xfrm>
            <a:off x="2743200" y="2876550"/>
            <a:ext cx="3810000" cy="1125140"/>
          </a:xfrm>
        </p:spPr>
        <p:txBody>
          <a:bodyPr>
            <a:normAutofit/>
          </a:bodyPr>
          <a:lstStyle/>
          <a:p>
            <a:pPr marL="0" indent="0">
              <a:buNone/>
            </a:pPr>
            <a:r>
              <a:rPr lang="en-US" sz="2400" b="1" dirty="0">
                <a:solidFill>
                  <a:schemeClr val="tx1"/>
                </a:solidFill>
                <a:latin typeface="+mj-lt"/>
              </a:rPr>
              <a:t>Prenatal to Early Childhood</a:t>
            </a:r>
          </a:p>
        </p:txBody>
      </p:sp>
      <p:sp>
        <p:nvSpPr>
          <p:cNvPr id="5" name="Title 4">
            <a:extLst>
              <a:ext uri="{FF2B5EF4-FFF2-40B4-BE49-F238E27FC236}">
                <a16:creationId xmlns:a16="http://schemas.microsoft.com/office/drawing/2014/main" id="{921E0697-EE45-48BA-8EE9-B73031B14286}"/>
              </a:ext>
            </a:extLst>
          </p:cNvPr>
          <p:cNvSpPr>
            <a:spLocks noGrp="1"/>
          </p:cNvSpPr>
          <p:nvPr>
            <p:ph type="title"/>
          </p:nvPr>
        </p:nvSpPr>
        <p:spPr>
          <a:xfrm>
            <a:off x="457200" y="1276350"/>
            <a:ext cx="7886700" cy="1441846"/>
          </a:xfrm>
        </p:spPr>
        <p:txBody>
          <a:bodyPr>
            <a:normAutofit/>
          </a:bodyPr>
          <a:lstStyle/>
          <a:p>
            <a:pPr algn="ctr"/>
            <a:r>
              <a:rPr lang="en-US" sz="3600" dirty="0">
                <a:latin typeface="+mj-lt"/>
              </a:rPr>
              <a:t>Muscular Dystrophy</a:t>
            </a:r>
          </a:p>
        </p:txBody>
      </p:sp>
    </p:spTree>
    <p:custDataLst>
      <p:tags r:id="rId1"/>
    </p:custDataLst>
    <p:extLst>
      <p:ext uri="{BB962C8B-B14F-4D97-AF65-F5344CB8AC3E}">
        <p14:creationId xmlns:p14="http://schemas.microsoft.com/office/powerpoint/2010/main" val="27633233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381000" y="353332"/>
            <a:ext cx="7886700" cy="566822"/>
          </a:xfrm>
          <a:prstGeom prst="rect">
            <a:avLst/>
          </a:prstGeom>
        </p:spPr>
        <p:txBody>
          <a:bodyPr vert="horz" wrap="square" lIns="0" tIns="12700" rIns="0" bIns="0" rtlCol="0">
            <a:spAutoFit/>
          </a:bodyPr>
          <a:lstStyle/>
          <a:p>
            <a:pPr marL="12700" algn="ctr">
              <a:lnSpc>
                <a:spcPct val="100000"/>
              </a:lnSpc>
              <a:spcBef>
                <a:spcPts val="100"/>
              </a:spcBef>
            </a:pPr>
            <a:r>
              <a:rPr sz="3600" kern="0" dirty="0">
                <a:latin typeface="+mj-lt"/>
              </a:rPr>
              <a:t>Types of Muscular Dystrophy</a:t>
            </a:r>
          </a:p>
        </p:txBody>
      </p:sp>
      <p:sp>
        <p:nvSpPr>
          <p:cNvPr id="6" name="object 6"/>
          <p:cNvSpPr txBox="1"/>
          <p:nvPr/>
        </p:nvSpPr>
        <p:spPr>
          <a:xfrm>
            <a:off x="906690" y="1650365"/>
            <a:ext cx="3325585" cy="2159822"/>
          </a:xfrm>
          <a:prstGeom prst="rect">
            <a:avLst/>
          </a:prstGeom>
          <a:solidFill>
            <a:schemeClr val="accent1">
              <a:lumMod val="20000"/>
              <a:lumOff val="80000"/>
            </a:schemeClr>
          </a:solidFill>
        </p:spPr>
        <p:txBody>
          <a:bodyPr vert="horz" wrap="square" lIns="0" tIns="12700" rIns="0" bIns="0" rtlCol="0">
            <a:spAutoFit/>
          </a:bodyPr>
          <a:lstStyle/>
          <a:p>
            <a:pPr marL="853440">
              <a:lnSpc>
                <a:spcPct val="100000"/>
              </a:lnSpc>
              <a:spcBef>
                <a:spcPts val="100"/>
              </a:spcBef>
            </a:pPr>
            <a:r>
              <a:rPr sz="2200" b="1" kern="0" dirty="0">
                <a:solidFill>
                  <a:schemeClr val="tx1">
                    <a:lumMod val="95000"/>
                    <a:lumOff val="5000"/>
                  </a:schemeClr>
                </a:solidFill>
                <a:cs typeface="Calibri"/>
              </a:rPr>
              <a:t>Duchenne</a:t>
            </a:r>
          </a:p>
          <a:p>
            <a:pPr marL="554990" marR="436880" indent="-351790">
              <a:lnSpc>
                <a:spcPct val="150000"/>
              </a:lnSpc>
              <a:buFont typeface="Arial" panose="020B0604020202020204" pitchFamily="34" charset="0"/>
              <a:buChar char="•"/>
              <a:tabLst>
                <a:tab pos="554990" algn="l"/>
                <a:tab pos="555625" algn="l"/>
              </a:tabLst>
            </a:pPr>
            <a:r>
              <a:rPr sz="1600" kern="0" dirty="0">
                <a:solidFill>
                  <a:schemeClr val="tx1">
                    <a:lumMod val="95000"/>
                    <a:lumOff val="5000"/>
                  </a:schemeClr>
                </a:solidFill>
                <a:cs typeface="Arial"/>
              </a:rPr>
              <a:t>Most common in early</a:t>
            </a:r>
            <a:r>
              <a:rPr lang="en-US" sz="1600" kern="0" dirty="0">
                <a:solidFill>
                  <a:schemeClr val="tx1">
                    <a:lumMod val="95000"/>
                    <a:lumOff val="5000"/>
                  </a:schemeClr>
                </a:solidFill>
                <a:cs typeface="Arial"/>
              </a:rPr>
              <a:t> </a:t>
            </a:r>
            <a:r>
              <a:rPr sz="1600" kern="0" dirty="0">
                <a:solidFill>
                  <a:schemeClr val="tx1">
                    <a:lumMod val="95000"/>
                    <a:lumOff val="5000"/>
                  </a:schemeClr>
                </a:solidFill>
                <a:cs typeface="Arial"/>
              </a:rPr>
              <a:t>childhood</a:t>
            </a:r>
          </a:p>
          <a:p>
            <a:pPr marL="554990" indent="-351790">
              <a:lnSpc>
                <a:spcPct val="150000"/>
              </a:lnSpc>
              <a:buFont typeface="Arial" panose="020B0604020202020204" pitchFamily="34" charset="0"/>
              <a:buChar char="•"/>
              <a:tabLst>
                <a:tab pos="554990" algn="l"/>
                <a:tab pos="555625" algn="l"/>
              </a:tabLst>
            </a:pPr>
            <a:r>
              <a:rPr sz="1600" kern="0" dirty="0">
                <a:solidFill>
                  <a:schemeClr val="tx1">
                    <a:lumMod val="95000"/>
                    <a:lumOff val="5000"/>
                  </a:schemeClr>
                </a:solidFill>
                <a:cs typeface="Arial"/>
              </a:rPr>
              <a:t>Only in boys</a:t>
            </a:r>
          </a:p>
          <a:p>
            <a:pPr marL="554990" indent="-351790">
              <a:lnSpc>
                <a:spcPct val="150000"/>
              </a:lnSpc>
              <a:buFont typeface="Arial" panose="020B0604020202020204" pitchFamily="34" charset="0"/>
              <a:buChar char="•"/>
              <a:tabLst>
                <a:tab pos="554990" algn="l"/>
                <a:tab pos="555625" algn="l"/>
              </a:tabLst>
            </a:pPr>
            <a:r>
              <a:rPr sz="1600" kern="0" dirty="0">
                <a:solidFill>
                  <a:schemeClr val="tx1">
                    <a:lumMod val="95000"/>
                    <a:lumOff val="5000"/>
                  </a:schemeClr>
                </a:solidFill>
                <a:cs typeface="Arial"/>
              </a:rPr>
              <a:t>Signs begin before age 2</a:t>
            </a:r>
            <a:endParaRPr lang="en-US" sz="1600" kern="0" dirty="0">
              <a:solidFill>
                <a:schemeClr val="tx1">
                  <a:lumMod val="95000"/>
                  <a:lumOff val="5000"/>
                </a:schemeClr>
              </a:solidFill>
              <a:cs typeface="Arial"/>
            </a:endParaRPr>
          </a:p>
          <a:p>
            <a:pPr marL="203200">
              <a:lnSpc>
                <a:spcPct val="150000"/>
              </a:lnSpc>
              <a:tabLst>
                <a:tab pos="554990" algn="l"/>
                <a:tab pos="555625" algn="l"/>
              </a:tabLst>
            </a:pPr>
            <a:endParaRPr sz="1600" kern="0" dirty="0">
              <a:solidFill>
                <a:schemeClr val="tx1">
                  <a:lumMod val="95000"/>
                  <a:lumOff val="5000"/>
                </a:schemeClr>
              </a:solidFill>
              <a:cs typeface="Arial"/>
            </a:endParaRPr>
          </a:p>
        </p:txBody>
      </p:sp>
      <p:sp>
        <p:nvSpPr>
          <p:cNvPr id="7" name="object 7"/>
          <p:cNvSpPr txBox="1"/>
          <p:nvPr/>
        </p:nvSpPr>
        <p:spPr>
          <a:xfrm>
            <a:off x="4599214" y="1650365"/>
            <a:ext cx="3325586" cy="2159822"/>
          </a:xfrm>
          <a:prstGeom prst="rect">
            <a:avLst/>
          </a:prstGeom>
          <a:solidFill>
            <a:schemeClr val="accent1">
              <a:lumMod val="20000"/>
              <a:lumOff val="80000"/>
            </a:schemeClr>
          </a:solidFill>
        </p:spPr>
        <p:txBody>
          <a:bodyPr vert="horz" wrap="square" lIns="0" tIns="12700" rIns="0" bIns="0" rtlCol="0">
            <a:spAutoFit/>
          </a:bodyPr>
          <a:lstStyle/>
          <a:p>
            <a:pPr marL="807085">
              <a:lnSpc>
                <a:spcPct val="100000"/>
              </a:lnSpc>
              <a:spcBef>
                <a:spcPts val="100"/>
              </a:spcBef>
            </a:pPr>
            <a:r>
              <a:rPr sz="2200" b="1" kern="0" dirty="0">
                <a:solidFill>
                  <a:schemeClr val="tx1">
                    <a:lumMod val="95000"/>
                    <a:lumOff val="5000"/>
                  </a:schemeClr>
                </a:solidFill>
                <a:cs typeface="Calibri"/>
              </a:rPr>
              <a:t>Congenital</a:t>
            </a:r>
          </a:p>
          <a:p>
            <a:pPr marL="571500" marR="394335" indent="-351790">
              <a:lnSpc>
                <a:spcPct val="150000"/>
              </a:lnSpc>
              <a:buFont typeface="Arial" panose="020B0604020202020204" pitchFamily="34" charset="0"/>
              <a:buChar char="•"/>
              <a:tabLst>
                <a:tab pos="571500" algn="l"/>
                <a:tab pos="572135" algn="l"/>
              </a:tabLst>
            </a:pPr>
            <a:r>
              <a:rPr sz="1600" kern="0" dirty="0">
                <a:solidFill>
                  <a:schemeClr val="tx1">
                    <a:lumMod val="95000"/>
                    <a:lumOff val="5000"/>
                  </a:schemeClr>
                </a:solidFill>
                <a:cs typeface="Arial"/>
              </a:rPr>
              <a:t>Group of more than 30 types of muscular dystrophy</a:t>
            </a:r>
          </a:p>
          <a:p>
            <a:pPr marL="571500" indent="-351790">
              <a:lnSpc>
                <a:spcPct val="150000"/>
              </a:lnSpc>
              <a:buFont typeface="Arial" panose="020B0604020202020204" pitchFamily="34" charset="0"/>
              <a:buChar char="•"/>
              <a:tabLst>
                <a:tab pos="571500" algn="l"/>
                <a:tab pos="572135" algn="l"/>
              </a:tabLst>
            </a:pPr>
            <a:r>
              <a:rPr sz="1600" kern="0" dirty="0">
                <a:solidFill>
                  <a:schemeClr val="tx1">
                    <a:lumMod val="95000"/>
                    <a:lumOff val="5000"/>
                  </a:schemeClr>
                </a:solidFill>
                <a:cs typeface="Arial"/>
              </a:rPr>
              <a:t>Boys </a:t>
            </a:r>
            <a:r>
              <a:rPr lang="en-US" sz="1600" kern="0" dirty="0">
                <a:solidFill>
                  <a:schemeClr val="tx1">
                    <a:lumMod val="95000"/>
                    <a:lumOff val="5000"/>
                  </a:schemeClr>
                </a:solidFill>
                <a:cs typeface="Arial"/>
              </a:rPr>
              <a:t>and</a:t>
            </a:r>
            <a:r>
              <a:rPr sz="1600" kern="0" dirty="0">
                <a:solidFill>
                  <a:schemeClr val="tx1">
                    <a:lumMod val="95000"/>
                    <a:lumOff val="5000"/>
                  </a:schemeClr>
                </a:solidFill>
                <a:cs typeface="Arial"/>
              </a:rPr>
              <a:t> girls</a:t>
            </a:r>
          </a:p>
          <a:p>
            <a:pPr marL="571500" indent="-351790">
              <a:lnSpc>
                <a:spcPct val="150000"/>
              </a:lnSpc>
              <a:buFont typeface="Arial" panose="020B0604020202020204" pitchFamily="34" charset="0"/>
              <a:buChar char="•"/>
              <a:tabLst>
                <a:tab pos="571500" algn="l"/>
                <a:tab pos="572135" algn="l"/>
              </a:tabLst>
            </a:pPr>
            <a:r>
              <a:rPr sz="1600" kern="0" dirty="0">
                <a:solidFill>
                  <a:schemeClr val="tx1">
                    <a:lumMod val="95000"/>
                    <a:lumOff val="5000"/>
                  </a:schemeClr>
                </a:solidFill>
                <a:cs typeface="Arial"/>
              </a:rPr>
              <a:t>Signs begin before age 2</a:t>
            </a:r>
            <a:endParaRPr lang="en-US" sz="1600" kern="0" dirty="0">
              <a:solidFill>
                <a:schemeClr val="tx1">
                  <a:lumMod val="95000"/>
                  <a:lumOff val="5000"/>
                </a:schemeClr>
              </a:solidFill>
              <a:cs typeface="Arial"/>
            </a:endParaRPr>
          </a:p>
          <a:p>
            <a:pPr marL="219710">
              <a:lnSpc>
                <a:spcPct val="150000"/>
              </a:lnSpc>
              <a:tabLst>
                <a:tab pos="571500" algn="l"/>
                <a:tab pos="572135" algn="l"/>
              </a:tabLst>
            </a:pPr>
            <a:endParaRPr sz="1600" kern="0" dirty="0">
              <a:solidFill>
                <a:schemeClr val="tx1">
                  <a:lumMod val="95000"/>
                  <a:lumOff val="5000"/>
                </a:schemeClr>
              </a:solidFill>
              <a:cs typeface="Arial"/>
            </a:endParaRPr>
          </a:p>
        </p:txBody>
      </p:sp>
    </p:spTree>
    <p:custDataLst>
      <p:tags r:id="rId1"/>
    </p:custData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033220BD-3992-4B9C-B25A-B8BE1C95C1D7}"/>
              </a:ext>
            </a:extLst>
          </p:cNvPr>
          <p:cNvSpPr>
            <a:spLocks noGrp="1"/>
          </p:cNvSpPr>
          <p:nvPr>
            <p:ph idx="1"/>
          </p:nvPr>
        </p:nvSpPr>
        <p:spPr/>
        <p:txBody>
          <a:bodyPr/>
          <a:lstStyle/>
          <a:p>
            <a:pPr marL="0" indent="0">
              <a:buNone/>
            </a:pPr>
            <a:r>
              <a:rPr lang="en-US" dirty="0"/>
              <a:t> </a:t>
            </a:r>
          </a:p>
        </p:txBody>
      </p:sp>
      <p:sp>
        <p:nvSpPr>
          <p:cNvPr id="3" name="object 3"/>
          <p:cNvSpPr txBox="1">
            <a:spLocks noGrp="1"/>
          </p:cNvSpPr>
          <p:nvPr>
            <p:ph type="title"/>
          </p:nvPr>
        </p:nvSpPr>
        <p:spPr>
          <a:xfrm>
            <a:off x="800100" y="176128"/>
            <a:ext cx="7543800" cy="566822"/>
          </a:xfrm>
          <a:prstGeom prst="rect">
            <a:avLst/>
          </a:prstGeom>
        </p:spPr>
        <p:txBody>
          <a:bodyPr vert="horz" wrap="square" lIns="0" tIns="12700" rIns="0" bIns="0" rtlCol="0">
            <a:spAutoFit/>
          </a:bodyPr>
          <a:lstStyle/>
          <a:p>
            <a:pPr marL="12700">
              <a:lnSpc>
                <a:spcPct val="100000"/>
              </a:lnSpc>
              <a:spcBef>
                <a:spcPts val="100"/>
              </a:spcBef>
            </a:pPr>
            <a:r>
              <a:rPr sz="3600" kern="0" dirty="0">
                <a:solidFill>
                  <a:schemeClr val="tx1">
                    <a:lumMod val="95000"/>
                    <a:lumOff val="5000"/>
                  </a:schemeClr>
                </a:solidFill>
                <a:latin typeface="+mj-lt"/>
              </a:rPr>
              <a:t>Etiology of Muscular Dystrophy</a:t>
            </a:r>
          </a:p>
        </p:txBody>
      </p:sp>
      <p:sp>
        <p:nvSpPr>
          <p:cNvPr id="2" name="TextBox 1">
            <a:extLst>
              <a:ext uri="{FF2B5EF4-FFF2-40B4-BE49-F238E27FC236}">
                <a16:creationId xmlns:a16="http://schemas.microsoft.com/office/drawing/2014/main" id="{404C167C-F9A2-97A1-15C0-B3E138E90495}"/>
              </a:ext>
            </a:extLst>
          </p:cNvPr>
          <p:cNvSpPr txBox="1"/>
          <p:nvPr/>
        </p:nvSpPr>
        <p:spPr>
          <a:xfrm>
            <a:off x="381000" y="1047750"/>
            <a:ext cx="6172200" cy="1938992"/>
          </a:xfrm>
          <a:prstGeom prst="rect">
            <a:avLst/>
          </a:prstGeom>
          <a:noFill/>
        </p:spPr>
        <p:txBody>
          <a:bodyPr wrap="square" rtlCol="0">
            <a:spAutoFit/>
          </a:bodyPr>
          <a:lstStyle/>
          <a:p>
            <a:pPr marL="297815" indent="-285750">
              <a:spcBef>
                <a:spcPts val="0"/>
              </a:spcBef>
              <a:buFont typeface="Arial" panose="020B0604020202020204" pitchFamily="34" charset="0"/>
              <a:buChar char="•"/>
              <a:tabLst>
                <a:tab pos="356235" algn="l"/>
                <a:tab pos="356870" algn="l"/>
              </a:tabLst>
            </a:pPr>
            <a:r>
              <a:rPr lang="en-US" sz="2000" kern="0" dirty="0">
                <a:solidFill>
                  <a:schemeClr val="tx2">
                    <a:lumMod val="50000"/>
                  </a:schemeClr>
                </a:solidFill>
                <a:cs typeface="Arial"/>
              </a:rPr>
              <a:t>Inherited</a:t>
            </a:r>
          </a:p>
          <a:p>
            <a:pPr marL="297815" indent="-285750">
              <a:spcBef>
                <a:spcPts val="0"/>
              </a:spcBef>
              <a:buFont typeface="Arial" panose="020B0604020202020204" pitchFamily="34" charset="0"/>
              <a:buChar char="•"/>
              <a:tabLst>
                <a:tab pos="356235" algn="l"/>
                <a:tab pos="356870" algn="l"/>
              </a:tabLst>
            </a:pPr>
            <a:r>
              <a:rPr lang="en-US" sz="2000" kern="0" dirty="0">
                <a:solidFill>
                  <a:schemeClr val="tx2">
                    <a:lumMod val="50000"/>
                  </a:schemeClr>
                </a:solidFill>
                <a:cs typeface="Arial"/>
              </a:rPr>
              <a:t>Caused by a genetic mutation</a:t>
            </a:r>
          </a:p>
          <a:p>
            <a:pPr marL="297815" indent="-285750">
              <a:spcBef>
                <a:spcPts val="0"/>
              </a:spcBef>
              <a:buFont typeface="Arial" panose="020B0604020202020204" pitchFamily="34" charset="0"/>
              <a:buChar char="•"/>
              <a:tabLst>
                <a:tab pos="356235" algn="l"/>
                <a:tab pos="356870" algn="l"/>
              </a:tabLst>
            </a:pPr>
            <a:r>
              <a:rPr lang="en-US" sz="2000" kern="0" dirty="0">
                <a:solidFill>
                  <a:schemeClr val="tx2">
                    <a:lumMod val="50000"/>
                  </a:schemeClr>
                </a:solidFill>
                <a:cs typeface="Arial"/>
              </a:rPr>
              <a:t>Duchenne Muscular Dystrophy usually involves a deletion in the dystrophin gene.</a:t>
            </a:r>
          </a:p>
          <a:p>
            <a:endParaRPr lang="en-US" sz="2000" dirty="0"/>
          </a:p>
          <a:p>
            <a:endParaRPr lang="en-US" sz="2000" dirty="0"/>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752E68E-EFF4-46B8-A171-C73558EC0982}"/>
              </a:ext>
            </a:extLst>
          </p:cNvPr>
          <p:cNvSpPr>
            <a:spLocks noGrp="1"/>
          </p:cNvSpPr>
          <p:nvPr>
            <p:ph idx="1"/>
          </p:nvPr>
        </p:nvSpPr>
        <p:spPr>
          <a:xfrm>
            <a:off x="762000" y="1123950"/>
            <a:ext cx="7296150" cy="3263504"/>
          </a:xfrm>
        </p:spPr>
        <p:txBody>
          <a:bodyPr>
            <a:normAutofit/>
          </a:bodyPr>
          <a:lstStyle/>
          <a:p>
            <a:pPr marL="0" marR="5080" indent="0">
              <a:lnSpc>
                <a:spcPct val="100000"/>
              </a:lnSpc>
              <a:spcBef>
                <a:spcPts val="600"/>
              </a:spcBef>
              <a:buNone/>
            </a:pPr>
            <a:r>
              <a:rPr lang="en-US" sz="2000" kern="0" dirty="0">
                <a:latin typeface="Calibri"/>
                <a:cs typeface="Calibri"/>
              </a:rPr>
              <a:t>Spina Bifida is a congenital disability of the central nervous system that is caused by a neural tube defect.</a:t>
            </a:r>
          </a:p>
          <a:p>
            <a:pPr marL="0" marR="5080" indent="0">
              <a:lnSpc>
                <a:spcPct val="100000"/>
              </a:lnSpc>
              <a:spcBef>
                <a:spcPts val="600"/>
              </a:spcBef>
              <a:buNone/>
            </a:pPr>
            <a:endParaRPr lang="en-US" sz="2000" kern="0" dirty="0">
              <a:latin typeface="Calibri"/>
              <a:cs typeface="Calibri"/>
            </a:endParaRPr>
          </a:p>
          <a:p>
            <a:pPr marL="0" indent="0">
              <a:lnSpc>
                <a:spcPct val="100000"/>
              </a:lnSpc>
              <a:spcBef>
                <a:spcPts val="600"/>
              </a:spcBef>
              <a:buNone/>
            </a:pPr>
            <a:r>
              <a:rPr lang="en-US" sz="2000" kern="0" dirty="0">
                <a:latin typeface="Calibri"/>
                <a:cs typeface="Calibri"/>
              </a:rPr>
              <a:t>It occurs when a portion of the spine does not close fully resulting in malformations of the spinal cord and, or spinal bones.</a:t>
            </a:r>
          </a:p>
        </p:txBody>
      </p:sp>
      <p:sp>
        <p:nvSpPr>
          <p:cNvPr id="6" name="Title"/>
          <p:cNvSpPr txBox="1">
            <a:spLocks noGrp="1"/>
          </p:cNvSpPr>
          <p:nvPr>
            <p:ph type="title"/>
          </p:nvPr>
        </p:nvSpPr>
        <p:spPr>
          <a:xfrm>
            <a:off x="800100" y="209550"/>
            <a:ext cx="7543800" cy="566822"/>
          </a:xfrm>
          <a:prstGeom prst="rect">
            <a:avLst/>
          </a:prstGeom>
        </p:spPr>
        <p:txBody>
          <a:bodyPr vert="horz" wrap="square" lIns="0" tIns="12700" rIns="0" bIns="0" rtlCol="0">
            <a:spAutoFit/>
          </a:bodyPr>
          <a:lstStyle/>
          <a:p>
            <a:pPr marL="12700" algn="ctr">
              <a:lnSpc>
                <a:spcPct val="100000"/>
              </a:lnSpc>
              <a:spcBef>
                <a:spcPts val="100"/>
              </a:spcBef>
            </a:pPr>
            <a:r>
              <a:rPr sz="3600" kern="0" dirty="0">
                <a:latin typeface="+mj-lt"/>
              </a:rPr>
              <a:t>What is Spina Bifida?</a:t>
            </a:r>
          </a:p>
        </p:txBody>
      </p:sp>
    </p:spTree>
    <p:custDataLst>
      <p:tags r:id="rId1"/>
    </p:custData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381000" y="353332"/>
            <a:ext cx="7886700" cy="566822"/>
          </a:xfrm>
          <a:prstGeom prst="rect">
            <a:avLst/>
          </a:prstGeom>
        </p:spPr>
        <p:txBody>
          <a:bodyPr vert="horz" wrap="square" lIns="0" tIns="12700" rIns="0" bIns="0" rtlCol="0">
            <a:spAutoFit/>
          </a:bodyPr>
          <a:lstStyle/>
          <a:p>
            <a:pPr marL="12700" algn="ctr">
              <a:lnSpc>
                <a:spcPct val="100000"/>
              </a:lnSpc>
              <a:spcBef>
                <a:spcPts val="100"/>
              </a:spcBef>
            </a:pPr>
            <a:r>
              <a:rPr lang="en-US" sz="3600" kern="0" dirty="0">
                <a:latin typeface="+mj-lt"/>
              </a:rPr>
              <a:t>Prevalence</a:t>
            </a:r>
            <a:r>
              <a:rPr sz="3600" kern="0" dirty="0">
                <a:latin typeface="+mj-lt"/>
              </a:rPr>
              <a:t> of Muscular Dystrophy</a:t>
            </a:r>
          </a:p>
        </p:txBody>
      </p:sp>
      <p:sp>
        <p:nvSpPr>
          <p:cNvPr id="6" name="object 6"/>
          <p:cNvSpPr txBox="1"/>
          <p:nvPr/>
        </p:nvSpPr>
        <p:spPr>
          <a:xfrm>
            <a:off x="906690" y="1650365"/>
            <a:ext cx="3325585" cy="1790490"/>
          </a:xfrm>
          <a:prstGeom prst="rect">
            <a:avLst/>
          </a:prstGeom>
          <a:solidFill>
            <a:schemeClr val="accent1">
              <a:lumMod val="20000"/>
              <a:lumOff val="80000"/>
            </a:schemeClr>
          </a:solidFill>
        </p:spPr>
        <p:txBody>
          <a:bodyPr vert="horz" wrap="square" lIns="0" tIns="12700" rIns="0" bIns="0" rtlCol="0">
            <a:spAutoFit/>
          </a:bodyPr>
          <a:lstStyle/>
          <a:p>
            <a:pPr marL="853440">
              <a:lnSpc>
                <a:spcPct val="100000"/>
              </a:lnSpc>
              <a:spcBef>
                <a:spcPts val="100"/>
              </a:spcBef>
            </a:pPr>
            <a:r>
              <a:rPr lang="en-US" sz="2200" b="1" kern="0" dirty="0">
                <a:solidFill>
                  <a:schemeClr val="tx1">
                    <a:lumMod val="95000"/>
                    <a:lumOff val="5000"/>
                  </a:schemeClr>
                </a:solidFill>
                <a:cs typeface="Calibri"/>
              </a:rPr>
              <a:t>  </a:t>
            </a:r>
            <a:r>
              <a:rPr sz="2200" b="1" kern="0" dirty="0">
                <a:solidFill>
                  <a:schemeClr val="tx1">
                    <a:lumMod val="95000"/>
                    <a:lumOff val="5000"/>
                  </a:schemeClr>
                </a:solidFill>
                <a:cs typeface="Calibri"/>
              </a:rPr>
              <a:t>Duchenne</a:t>
            </a:r>
          </a:p>
          <a:p>
            <a:pPr marL="554990" marR="436880" indent="-351790">
              <a:lnSpc>
                <a:spcPct val="150000"/>
              </a:lnSpc>
              <a:buFont typeface="Arial" panose="020B0604020202020204" pitchFamily="34" charset="0"/>
              <a:buChar char="•"/>
              <a:tabLst>
                <a:tab pos="554990" algn="l"/>
                <a:tab pos="555625" algn="l"/>
              </a:tabLst>
            </a:pPr>
            <a:r>
              <a:rPr lang="en-US" sz="1600" kern="0" dirty="0">
                <a:solidFill>
                  <a:schemeClr val="tx1">
                    <a:lumMod val="95000"/>
                    <a:lumOff val="5000"/>
                  </a:schemeClr>
                </a:solidFill>
                <a:cs typeface="Arial"/>
              </a:rPr>
              <a:t>About 1 in 3,300 – 3,500 male births</a:t>
            </a:r>
          </a:p>
          <a:p>
            <a:pPr marL="203200" marR="436880">
              <a:lnSpc>
                <a:spcPct val="150000"/>
              </a:lnSpc>
              <a:tabLst>
                <a:tab pos="554990" algn="l"/>
                <a:tab pos="555625" algn="l"/>
              </a:tabLst>
            </a:pPr>
            <a:endParaRPr lang="en-US" sz="1600" kern="0" dirty="0">
              <a:solidFill>
                <a:schemeClr val="tx1">
                  <a:lumMod val="95000"/>
                  <a:lumOff val="5000"/>
                </a:schemeClr>
              </a:solidFill>
              <a:cs typeface="Arial"/>
            </a:endParaRPr>
          </a:p>
          <a:p>
            <a:pPr marL="203200">
              <a:lnSpc>
                <a:spcPct val="150000"/>
              </a:lnSpc>
              <a:tabLst>
                <a:tab pos="554990" algn="l"/>
                <a:tab pos="555625" algn="l"/>
              </a:tabLst>
            </a:pPr>
            <a:endParaRPr sz="1600" kern="0" dirty="0">
              <a:solidFill>
                <a:schemeClr val="tx1">
                  <a:lumMod val="95000"/>
                  <a:lumOff val="5000"/>
                </a:schemeClr>
              </a:solidFill>
              <a:cs typeface="Arial"/>
            </a:endParaRPr>
          </a:p>
        </p:txBody>
      </p:sp>
      <p:sp>
        <p:nvSpPr>
          <p:cNvPr id="7" name="object 7"/>
          <p:cNvSpPr txBox="1"/>
          <p:nvPr/>
        </p:nvSpPr>
        <p:spPr>
          <a:xfrm>
            <a:off x="4599214" y="1650365"/>
            <a:ext cx="3325586" cy="1790490"/>
          </a:xfrm>
          <a:prstGeom prst="rect">
            <a:avLst/>
          </a:prstGeom>
          <a:solidFill>
            <a:schemeClr val="accent1">
              <a:lumMod val="20000"/>
              <a:lumOff val="80000"/>
            </a:schemeClr>
          </a:solidFill>
        </p:spPr>
        <p:txBody>
          <a:bodyPr vert="horz" wrap="square" lIns="0" tIns="12700" rIns="0" bIns="0" rtlCol="0">
            <a:spAutoFit/>
          </a:bodyPr>
          <a:lstStyle/>
          <a:p>
            <a:pPr marL="807085">
              <a:lnSpc>
                <a:spcPct val="100000"/>
              </a:lnSpc>
              <a:spcBef>
                <a:spcPts val="100"/>
              </a:spcBef>
            </a:pPr>
            <a:r>
              <a:rPr lang="en-US" sz="2200" b="1" kern="0" dirty="0">
                <a:solidFill>
                  <a:schemeClr val="tx1">
                    <a:lumMod val="95000"/>
                    <a:lumOff val="5000"/>
                  </a:schemeClr>
                </a:solidFill>
                <a:cs typeface="Calibri"/>
              </a:rPr>
              <a:t>    </a:t>
            </a:r>
            <a:r>
              <a:rPr sz="2200" b="1" kern="0" dirty="0">
                <a:solidFill>
                  <a:schemeClr val="tx1">
                    <a:lumMod val="95000"/>
                    <a:lumOff val="5000"/>
                  </a:schemeClr>
                </a:solidFill>
                <a:cs typeface="Calibri"/>
              </a:rPr>
              <a:t>Congenital</a:t>
            </a:r>
          </a:p>
          <a:p>
            <a:pPr marL="571500" marR="394335" indent="-351790">
              <a:lnSpc>
                <a:spcPct val="150000"/>
              </a:lnSpc>
              <a:buFont typeface="Arial" panose="020B0604020202020204" pitchFamily="34" charset="0"/>
              <a:buChar char="•"/>
              <a:tabLst>
                <a:tab pos="571500" algn="l"/>
                <a:tab pos="572135" algn="l"/>
              </a:tabLst>
            </a:pPr>
            <a:r>
              <a:rPr lang="en-US" sz="1600" kern="0" dirty="0">
                <a:solidFill>
                  <a:schemeClr val="tx1">
                    <a:lumMod val="95000"/>
                    <a:lumOff val="5000"/>
                  </a:schemeClr>
                </a:solidFill>
                <a:cs typeface="Arial"/>
              </a:rPr>
              <a:t>Exact prevalence unknown.</a:t>
            </a:r>
          </a:p>
          <a:p>
            <a:pPr marL="571500" marR="394335" indent="-351790">
              <a:lnSpc>
                <a:spcPct val="150000"/>
              </a:lnSpc>
              <a:buFont typeface="Arial" panose="020B0604020202020204" pitchFamily="34" charset="0"/>
              <a:buChar char="•"/>
              <a:tabLst>
                <a:tab pos="571500" algn="l"/>
                <a:tab pos="572135" algn="l"/>
              </a:tabLst>
            </a:pPr>
            <a:r>
              <a:rPr lang="en-US" sz="1600" kern="0" dirty="0">
                <a:solidFill>
                  <a:schemeClr val="tx1">
                    <a:lumMod val="95000"/>
                    <a:lumOff val="5000"/>
                  </a:schemeClr>
                </a:solidFill>
                <a:cs typeface="Arial"/>
              </a:rPr>
              <a:t>Italy: 1 in 125,000 births</a:t>
            </a:r>
          </a:p>
          <a:p>
            <a:pPr marL="571500" marR="394335" indent="-351790">
              <a:lnSpc>
                <a:spcPct val="150000"/>
              </a:lnSpc>
              <a:buFont typeface="Arial" panose="020B0604020202020204" pitchFamily="34" charset="0"/>
              <a:buChar char="•"/>
              <a:tabLst>
                <a:tab pos="571500" algn="l"/>
                <a:tab pos="572135" algn="l"/>
              </a:tabLst>
            </a:pPr>
            <a:r>
              <a:rPr lang="en-US" sz="1600" kern="0" dirty="0">
                <a:solidFill>
                  <a:schemeClr val="tx1">
                    <a:lumMod val="95000"/>
                    <a:lumOff val="5000"/>
                  </a:schemeClr>
                </a:solidFill>
                <a:cs typeface="Arial"/>
              </a:rPr>
              <a:t>Sweden: 1 in 16,000 births</a:t>
            </a:r>
          </a:p>
          <a:p>
            <a:pPr marL="219710">
              <a:lnSpc>
                <a:spcPct val="150000"/>
              </a:lnSpc>
              <a:tabLst>
                <a:tab pos="571500" algn="l"/>
                <a:tab pos="572135" algn="l"/>
              </a:tabLst>
            </a:pPr>
            <a:endParaRPr sz="1600" kern="0" dirty="0">
              <a:solidFill>
                <a:schemeClr val="tx1">
                  <a:lumMod val="95000"/>
                  <a:lumOff val="5000"/>
                </a:schemeClr>
              </a:solidFill>
              <a:cs typeface="Arial"/>
            </a:endParaRPr>
          </a:p>
        </p:txBody>
      </p:sp>
    </p:spTree>
    <p:custDataLst>
      <p:tags r:id="rId1"/>
    </p:custDataLst>
    <p:extLst>
      <p:ext uri="{BB962C8B-B14F-4D97-AF65-F5344CB8AC3E}">
        <p14:creationId xmlns:p14="http://schemas.microsoft.com/office/powerpoint/2010/main" val="21951312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F4A50B2-46EE-403C-8FF4-816A85B7D05C}"/>
              </a:ext>
            </a:extLst>
          </p:cNvPr>
          <p:cNvSpPr>
            <a:spLocks noGrp="1"/>
          </p:cNvSpPr>
          <p:nvPr>
            <p:ph idx="1"/>
          </p:nvPr>
        </p:nvSpPr>
        <p:spPr/>
        <p:txBody>
          <a:bodyPr>
            <a:normAutofit fontScale="25000" lnSpcReduction="20000"/>
          </a:bodyPr>
          <a:lstStyle/>
          <a:p>
            <a:pPr marL="0" indent="0">
              <a:lnSpc>
                <a:spcPct val="150000"/>
              </a:lnSpc>
              <a:spcBef>
                <a:spcPts val="0"/>
              </a:spcBef>
              <a:buNone/>
            </a:pPr>
            <a:r>
              <a:rPr lang="en-US" sz="2000" dirty="0"/>
              <a:t>   </a:t>
            </a:r>
          </a:p>
        </p:txBody>
      </p:sp>
      <p:sp>
        <p:nvSpPr>
          <p:cNvPr id="3" name="Title 2">
            <a:extLst>
              <a:ext uri="{FF2B5EF4-FFF2-40B4-BE49-F238E27FC236}">
                <a16:creationId xmlns:a16="http://schemas.microsoft.com/office/drawing/2014/main" id="{565531C6-EBBE-4C2D-A10D-0E1EE045754D}"/>
              </a:ext>
            </a:extLst>
          </p:cNvPr>
          <p:cNvSpPr>
            <a:spLocks noGrp="1"/>
          </p:cNvSpPr>
          <p:nvPr>
            <p:ph type="title"/>
          </p:nvPr>
        </p:nvSpPr>
        <p:spPr>
          <a:xfrm>
            <a:off x="685800" y="275033"/>
            <a:ext cx="7543800" cy="925117"/>
          </a:xfrm>
        </p:spPr>
        <p:txBody>
          <a:bodyPr>
            <a:normAutofit/>
          </a:bodyPr>
          <a:lstStyle/>
          <a:p>
            <a:r>
              <a:rPr lang="en-US" dirty="0">
                <a:latin typeface="+mj-lt"/>
              </a:rPr>
              <a:t>Characteristics of Muscular Dystrophy I</a:t>
            </a:r>
          </a:p>
        </p:txBody>
      </p:sp>
      <p:sp>
        <p:nvSpPr>
          <p:cNvPr id="4" name="TextBox 3">
            <a:extLst>
              <a:ext uri="{FF2B5EF4-FFF2-40B4-BE49-F238E27FC236}">
                <a16:creationId xmlns:a16="http://schemas.microsoft.com/office/drawing/2014/main" id="{FF4CD1A0-CFE8-8C80-12F8-9EC52CFA9F59}"/>
              </a:ext>
            </a:extLst>
          </p:cNvPr>
          <p:cNvSpPr txBox="1"/>
          <p:nvPr/>
        </p:nvSpPr>
        <p:spPr>
          <a:xfrm>
            <a:off x="685800" y="1123950"/>
            <a:ext cx="6705600" cy="2246769"/>
          </a:xfrm>
          <a:prstGeom prst="rect">
            <a:avLst/>
          </a:prstGeom>
          <a:noFill/>
        </p:spPr>
        <p:txBody>
          <a:bodyPr wrap="square" rtlCol="0">
            <a:spAutoFit/>
          </a:bodyPr>
          <a:lstStyle/>
          <a:p>
            <a:r>
              <a:rPr lang="en-US" sz="2000" b="1" dirty="0"/>
              <a:t>Initial Signs &amp; Symptoms</a:t>
            </a:r>
          </a:p>
          <a:p>
            <a:pPr marL="285750" indent="-285750">
              <a:spcBef>
                <a:spcPts val="0"/>
              </a:spcBef>
              <a:buFont typeface="Arial" panose="020B0604020202020204" pitchFamily="34" charset="0"/>
              <a:buChar char="•"/>
            </a:pPr>
            <a:r>
              <a:rPr lang="en-US" sz="2000" dirty="0"/>
              <a:t>Frequent falls</a:t>
            </a:r>
          </a:p>
          <a:p>
            <a:pPr marL="285750" indent="-285750">
              <a:spcBef>
                <a:spcPts val="0"/>
              </a:spcBef>
              <a:buFont typeface="Arial" panose="020B0604020202020204" pitchFamily="34" charset="0"/>
              <a:buChar char="•"/>
            </a:pPr>
            <a:r>
              <a:rPr lang="en-US" sz="2000" dirty="0"/>
              <a:t>Delayed walking</a:t>
            </a:r>
          </a:p>
          <a:p>
            <a:pPr marL="285750" indent="-285750">
              <a:spcBef>
                <a:spcPts val="0"/>
              </a:spcBef>
              <a:buFont typeface="Arial" panose="020B0604020202020204" pitchFamily="34" charset="0"/>
              <a:buChar char="•"/>
            </a:pPr>
            <a:r>
              <a:rPr lang="en-US" sz="2000" dirty="0"/>
              <a:t>Tiptoe walking</a:t>
            </a:r>
          </a:p>
          <a:p>
            <a:pPr marL="285750" indent="-285750">
              <a:spcBef>
                <a:spcPts val="0"/>
              </a:spcBef>
              <a:buFont typeface="Arial" panose="020B0604020202020204" pitchFamily="34" charset="0"/>
              <a:buChar char="•"/>
            </a:pPr>
            <a:r>
              <a:rPr lang="en-US" sz="2000" dirty="0"/>
              <a:t>Pseudohypertrophy: apparent muscle enlargement due to overgrowth of connective tissue</a:t>
            </a:r>
          </a:p>
          <a:p>
            <a:endParaRPr lang="en-US" sz="2000" dirty="0"/>
          </a:p>
        </p:txBody>
      </p:sp>
    </p:spTree>
    <p:custDataLst>
      <p:tags r:id="rId1"/>
    </p:custDataLst>
    <p:extLst>
      <p:ext uri="{BB962C8B-B14F-4D97-AF65-F5344CB8AC3E}">
        <p14:creationId xmlns:p14="http://schemas.microsoft.com/office/powerpoint/2010/main" val="11622179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F4A50B2-46EE-403C-8FF4-816A85B7D05C}"/>
              </a:ext>
            </a:extLst>
          </p:cNvPr>
          <p:cNvSpPr>
            <a:spLocks noGrp="1"/>
          </p:cNvSpPr>
          <p:nvPr>
            <p:ph idx="1"/>
          </p:nvPr>
        </p:nvSpPr>
        <p:spPr/>
        <p:txBody>
          <a:bodyPr>
            <a:normAutofit fontScale="25000" lnSpcReduction="20000"/>
          </a:bodyPr>
          <a:lstStyle/>
          <a:p>
            <a:pPr marL="0" indent="0">
              <a:lnSpc>
                <a:spcPct val="150000"/>
              </a:lnSpc>
              <a:spcBef>
                <a:spcPts val="0"/>
              </a:spcBef>
              <a:buNone/>
            </a:pPr>
            <a:r>
              <a:rPr lang="en-US" sz="2000" dirty="0"/>
              <a:t>  </a:t>
            </a:r>
          </a:p>
        </p:txBody>
      </p:sp>
      <p:sp>
        <p:nvSpPr>
          <p:cNvPr id="3" name="Title 2">
            <a:extLst>
              <a:ext uri="{FF2B5EF4-FFF2-40B4-BE49-F238E27FC236}">
                <a16:creationId xmlns:a16="http://schemas.microsoft.com/office/drawing/2014/main" id="{565531C6-EBBE-4C2D-A10D-0E1EE045754D}"/>
              </a:ext>
            </a:extLst>
          </p:cNvPr>
          <p:cNvSpPr>
            <a:spLocks noGrp="1"/>
          </p:cNvSpPr>
          <p:nvPr>
            <p:ph type="title"/>
          </p:nvPr>
        </p:nvSpPr>
        <p:spPr>
          <a:xfrm>
            <a:off x="800100" y="198833"/>
            <a:ext cx="7543800" cy="925117"/>
          </a:xfrm>
        </p:spPr>
        <p:txBody>
          <a:bodyPr>
            <a:normAutofit/>
          </a:bodyPr>
          <a:lstStyle/>
          <a:p>
            <a:r>
              <a:rPr lang="en-US" dirty="0">
                <a:latin typeface="+mj-lt"/>
              </a:rPr>
              <a:t>Characteristics of Muscular Dystrophy II</a:t>
            </a:r>
          </a:p>
        </p:txBody>
      </p:sp>
      <p:sp>
        <p:nvSpPr>
          <p:cNvPr id="4" name="TextBox 3">
            <a:extLst>
              <a:ext uri="{FF2B5EF4-FFF2-40B4-BE49-F238E27FC236}">
                <a16:creationId xmlns:a16="http://schemas.microsoft.com/office/drawing/2014/main" id="{5EF42678-5D46-0251-8ABB-E871CD85DED1}"/>
              </a:ext>
            </a:extLst>
          </p:cNvPr>
          <p:cNvSpPr txBox="1"/>
          <p:nvPr/>
        </p:nvSpPr>
        <p:spPr>
          <a:xfrm>
            <a:off x="457200" y="1047750"/>
            <a:ext cx="6896100" cy="2554545"/>
          </a:xfrm>
          <a:prstGeom prst="rect">
            <a:avLst/>
          </a:prstGeom>
          <a:noFill/>
        </p:spPr>
        <p:txBody>
          <a:bodyPr wrap="square" rtlCol="0">
            <a:spAutoFit/>
          </a:bodyPr>
          <a:lstStyle/>
          <a:p>
            <a:r>
              <a:rPr lang="en-US" sz="2000" b="1" dirty="0"/>
              <a:t>Other Signs</a:t>
            </a:r>
          </a:p>
          <a:p>
            <a:pPr marL="285750" indent="-285750">
              <a:spcBef>
                <a:spcPts val="0"/>
              </a:spcBef>
              <a:buFont typeface="Arial" panose="020B0604020202020204" pitchFamily="34" charset="0"/>
              <a:buChar char="•"/>
            </a:pPr>
            <a:r>
              <a:rPr lang="en-US" sz="2000" dirty="0"/>
              <a:t>Hip muscle weakness: difficulty climbing on the playground, going up stairs, running</a:t>
            </a:r>
          </a:p>
          <a:p>
            <a:pPr marL="285750" indent="-285750">
              <a:spcBef>
                <a:spcPts val="0"/>
              </a:spcBef>
              <a:buFont typeface="Arial" panose="020B0604020202020204" pitchFamily="34" charset="0"/>
              <a:buChar char="•"/>
            </a:pPr>
            <a:r>
              <a:rPr lang="en-US" sz="2000" dirty="0"/>
              <a:t>Waddling gait: weakness in the gluteus </a:t>
            </a:r>
            <a:r>
              <a:rPr lang="en-US" sz="2000" dirty="0" err="1"/>
              <a:t>medius</a:t>
            </a:r>
            <a:r>
              <a:rPr lang="en-US" sz="2000" dirty="0"/>
              <a:t> muscles</a:t>
            </a:r>
          </a:p>
          <a:p>
            <a:pPr marL="285750" indent="-285750">
              <a:spcBef>
                <a:spcPts val="0"/>
              </a:spcBef>
              <a:buFont typeface="Arial" panose="020B0604020202020204" pitchFamily="34" charset="0"/>
              <a:buChar char="•"/>
            </a:pPr>
            <a:r>
              <a:rPr lang="en-US" sz="2000" dirty="0"/>
              <a:t>Gowers sign: weakness in the quadriceps and gluteus maximus muscles makes it hard to rise from the floor to a standing position</a:t>
            </a:r>
          </a:p>
          <a:p>
            <a:endParaRPr lang="en-US" sz="2000" dirty="0"/>
          </a:p>
        </p:txBody>
      </p:sp>
    </p:spTree>
    <p:custDataLst>
      <p:tags r:id="rId1"/>
    </p:custDataLst>
    <p:extLst>
      <p:ext uri="{BB962C8B-B14F-4D97-AF65-F5344CB8AC3E}">
        <p14:creationId xmlns:p14="http://schemas.microsoft.com/office/powerpoint/2010/main" val="2628593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BA46F8D-2401-4341-9934-8904B4FF3622}"/>
              </a:ext>
            </a:extLst>
          </p:cNvPr>
          <p:cNvSpPr>
            <a:spLocks noGrp="1"/>
          </p:cNvSpPr>
          <p:nvPr>
            <p:ph idx="1"/>
          </p:nvPr>
        </p:nvSpPr>
        <p:spPr/>
        <p:txBody>
          <a:bodyPr>
            <a:normAutofit fontScale="25000" lnSpcReduction="20000"/>
          </a:bodyPr>
          <a:lstStyle/>
          <a:p>
            <a:pPr marL="0" indent="0">
              <a:buNone/>
            </a:pPr>
            <a:r>
              <a:rPr lang="en-US" sz="2000" dirty="0"/>
              <a:t>  </a:t>
            </a:r>
          </a:p>
        </p:txBody>
      </p:sp>
      <p:sp>
        <p:nvSpPr>
          <p:cNvPr id="3" name="Title 2">
            <a:extLst>
              <a:ext uri="{FF2B5EF4-FFF2-40B4-BE49-F238E27FC236}">
                <a16:creationId xmlns:a16="http://schemas.microsoft.com/office/drawing/2014/main" id="{ED3CCCC8-3D54-4372-B3C1-3DB5DE147C4F}"/>
              </a:ext>
            </a:extLst>
          </p:cNvPr>
          <p:cNvSpPr>
            <a:spLocks noGrp="1"/>
          </p:cNvSpPr>
          <p:nvPr>
            <p:ph type="title"/>
          </p:nvPr>
        </p:nvSpPr>
        <p:spPr>
          <a:xfrm>
            <a:off x="800100" y="198833"/>
            <a:ext cx="7543800" cy="925117"/>
          </a:xfrm>
        </p:spPr>
        <p:txBody>
          <a:bodyPr/>
          <a:lstStyle/>
          <a:p>
            <a:r>
              <a:rPr lang="en-US" dirty="0">
                <a:latin typeface="+mj-lt"/>
              </a:rPr>
              <a:t>Diagnosis I</a:t>
            </a:r>
          </a:p>
        </p:txBody>
      </p:sp>
      <p:sp>
        <p:nvSpPr>
          <p:cNvPr id="4" name="TextBox 3">
            <a:extLst>
              <a:ext uri="{FF2B5EF4-FFF2-40B4-BE49-F238E27FC236}">
                <a16:creationId xmlns:a16="http://schemas.microsoft.com/office/drawing/2014/main" id="{FE8ACB07-485F-987E-BB6D-EC412BD56ADF}"/>
              </a:ext>
            </a:extLst>
          </p:cNvPr>
          <p:cNvSpPr txBox="1"/>
          <p:nvPr/>
        </p:nvSpPr>
        <p:spPr>
          <a:xfrm>
            <a:off x="381000" y="925117"/>
            <a:ext cx="7620000" cy="1631216"/>
          </a:xfrm>
          <a:prstGeom prst="rect">
            <a:avLst/>
          </a:prstGeom>
          <a:noFill/>
        </p:spPr>
        <p:txBody>
          <a:bodyPr wrap="square" rtlCol="0">
            <a:spAutoFit/>
          </a:bodyPr>
          <a:lstStyle/>
          <a:p>
            <a:r>
              <a:rPr lang="en-US" sz="2000" b="1" dirty="0"/>
              <a:t>Physical Exam</a:t>
            </a:r>
          </a:p>
          <a:p>
            <a:pPr marL="285750" indent="-285750">
              <a:buFont typeface="Arial" panose="020B0604020202020204" pitchFamily="34" charset="0"/>
              <a:buChar char="•"/>
            </a:pPr>
            <a:r>
              <a:rPr lang="en-US" sz="2000" dirty="0"/>
              <a:t>Active and passive range of motion of major joints</a:t>
            </a:r>
          </a:p>
          <a:p>
            <a:pPr marL="285750" indent="-285750">
              <a:buFont typeface="Arial" panose="020B0604020202020204" pitchFamily="34" charset="0"/>
              <a:buChar char="•"/>
            </a:pPr>
            <a:r>
              <a:rPr lang="en-US" sz="2000" dirty="0"/>
              <a:t>Abnormal muscle tone</a:t>
            </a:r>
          </a:p>
          <a:p>
            <a:pPr marL="285750" indent="-285750">
              <a:buFont typeface="Arial" panose="020B0604020202020204" pitchFamily="34" charset="0"/>
              <a:buChar char="•"/>
            </a:pPr>
            <a:r>
              <a:rPr lang="en-US" sz="2000" dirty="0"/>
              <a:t>Abnormal curvature of the spine</a:t>
            </a:r>
          </a:p>
          <a:p>
            <a:endParaRPr lang="en-US" sz="2000" dirty="0"/>
          </a:p>
        </p:txBody>
      </p:sp>
    </p:spTree>
    <p:custDataLst>
      <p:tags r:id="rId1"/>
    </p:custDataLst>
    <p:extLst>
      <p:ext uri="{BB962C8B-B14F-4D97-AF65-F5344CB8AC3E}">
        <p14:creationId xmlns:p14="http://schemas.microsoft.com/office/powerpoint/2010/main" val="4001845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EE6BDEE-A3EE-48D0-92BF-D4C6C459D89A}"/>
              </a:ext>
            </a:extLst>
          </p:cNvPr>
          <p:cNvSpPr>
            <a:spLocks noGrp="1"/>
          </p:cNvSpPr>
          <p:nvPr>
            <p:ph idx="1"/>
          </p:nvPr>
        </p:nvSpPr>
        <p:spPr/>
        <p:txBody>
          <a:bodyPr>
            <a:normAutofit fontScale="25000" lnSpcReduction="20000"/>
          </a:bodyPr>
          <a:lstStyle/>
          <a:p>
            <a:pPr marL="0" indent="0">
              <a:buNone/>
            </a:pPr>
            <a:r>
              <a:rPr lang="en-US" sz="2000" dirty="0"/>
              <a:t>   </a:t>
            </a:r>
          </a:p>
        </p:txBody>
      </p:sp>
      <p:sp>
        <p:nvSpPr>
          <p:cNvPr id="3" name="Title 2">
            <a:extLst>
              <a:ext uri="{FF2B5EF4-FFF2-40B4-BE49-F238E27FC236}">
                <a16:creationId xmlns:a16="http://schemas.microsoft.com/office/drawing/2014/main" id="{D20AA89C-D0FB-4B91-B3F8-FB399C61069A}"/>
              </a:ext>
            </a:extLst>
          </p:cNvPr>
          <p:cNvSpPr>
            <a:spLocks noGrp="1"/>
          </p:cNvSpPr>
          <p:nvPr>
            <p:ph type="title"/>
          </p:nvPr>
        </p:nvSpPr>
        <p:spPr>
          <a:xfrm>
            <a:off x="800100" y="198833"/>
            <a:ext cx="7543800" cy="925117"/>
          </a:xfrm>
        </p:spPr>
        <p:txBody>
          <a:bodyPr/>
          <a:lstStyle/>
          <a:p>
            <a:r>
              <a:rPr lang="en-US" dirty="0">
                <a:latin typeface="+mj-lt"/>
              </a:rPr>
              <a:t>Diagnosis II</a:t>
            </a:r>
          </a:p>
        </p:txBody>
      </p:sp>
      <p:sp>
        <p:nvSpPr>
          <p:cNvPr id="4" name="TextBox 3">
            <a:extLst>
              <a:ext uri="{FF2B5EF4-FFF2-40B4-BE49-F238E27FC236}">
                <a16:creationId xmlns:a16="http://schemas.microsoft.com/office/drawing/2014/main" id="{54DE95AB-82FD-78E1-5B89-C3543282304E}"/>
              </a:ext>
            </a:extLst>
          </p:cNvPr>
          <p:cNvSpPr txBox="1"/>
          <p:nvPr/>
        </p:nvSpPr>
        <p:spPr>
          <a:xfrm>
            <a:off x="533400" y="959407"/>
            <a:ext cx="7620000" cy="2554545"/>
          </a:xfrm>
          <a:prstGeom prst="rect">
            <a:avLst/>
          </a:prstGeom>
          <a:noFill/>
        </p:spPr>
        <p:txBody>
          <a:bodyPr wrap="square" rtlCol="0">
            <a:spAutoFit/>
          </a:bodyPr>
          <a:lstStyle/>
          <a:p>
            <a:r>
              <a:rPr lang="en-US" sz="2000" b="1" dirty="0"/>
              <a:t>Family History</a:t>
            </a:r>
          </a:p>
          <a:p>
            <a:pPr marL="285750" indent="-285750">
              <a:buFont typeface="Arial" panose="020B0604020202020204" pitchFamily="34" charset="0"/>
              <a:buChar char="•"/>
            </a:pPr>
            <a:r>
              <a:rPr lang="en-US" sz="2000" dirty="0"/>
              <a:t>Other family members with muscular dystrophy</a:t>
            </a:r>
          </a:p>
          <a:p>
            <a:endParaRPr lang="en-US" sz="2000" dirty="0"/>
          </a:p>
          <a:p>
            <a:r>
              <a:rPr lang="en-US" sz="2000" b="1" dirty="0"/>
              <a:t>Medical/Diagnostic Tests</a:t>
            </a:r>
          </a:p>
          <a:p>
            <a:pPr marL="285750" indent="-285750">
              <a:buFont typeface="Arial" panose="020B0604020202020204" pitchFamily="34" charset="0"/>
              <a:buChar char="•"/>
            </a:pPr>
            <a:r>
              <a:rPr lang="en-US" sz="2000" dirty="0"/>
              <a:t>Muscle biopsy</a:t>
            </a:r>
          </a:p>
          <a:p>
            <a:pPr marL="285750" indent="-285750">
              <a:buFont typeface="Arial" panose="020B0604020202020204" pitchFamily="34" charset="0"/>
              <a:buChar char="•"/>
            </a:pPr>
            <a:r>
              <a:rPr lang="en-US" sz="2000" dirty="0"/>
              <a:t>Genetic testing</a:t>
            </a:r>
          </a:p>
          <a:p>
            <a:pPr marL="285750" indent="-285750">
              <a:buFont typeface="Arial" panose="020B0604020202020204" pitchFamily="34" charset="0"/>
              <a:buChar char="•"/>
            </a:pPr>
            <a:r>
              <a:rPr lang="en-US" sz="2000" dirty="0"/>
              <a:t>Blood enzyme tests</a:t>
            </a:r>
          </a:p>
          <a:p>
            <a:endParaRPr lang="en-US" sz="2000" dirty="0"/>
          </a:p>
        </p:txBody>
      </p:sp>
    </p:spTree>
    <p:custDataLst>
      <p:tags r:id="rId1"/>
    </p:custDataLst>
    <p:extLst>
      <p:ext uri="{BB962C8B-B14F-4D97-AF65-F5344CB8AC3E}">
        <p14:creationId xmlns:p14="http://schemas.microsoft.com/office/powerpoint/2010/main" val="30909396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6C37395-8809-4E18-84B0-EB6FC869D82F}"/>
              </a:ext>
            </a:extLst>
          </p:cNvPr>
          <p:cNvSpPr>
            <a:spLocks noGrp="1"/>
          </p:cNvSpPr>
          <p:nvPr>
            <p:ph idx="1"/>
          </p:nvPr>
        </p:nvSpPr>
        <p:spPr/>
        <p:txBody>
          <a:bodyPr>
            <a:normAutofit fontScale="25000" lnSpcReduction="20000"/>
          </a:bodyPr>
          <a:lstStyle/>
          <a:p>
            <a:pPr marL="0" indent="0">
              <a:lnSpc>
                <a:spcPct val="150000"/>
              </a:lnSpc>
              <a:spcBef>
                <a:spcPts val="0"/>
              </a:spcBef>
              <a:buNone/>
            </a:pPr>
            <a:r>
              <a:rPr lang="en-US" sz="2000" dirty="0"/>
              <a:t>    </a:t>
            </a:r>
          </a:p>
        </p:txBody>
      </p:sp>
      <p:sp>
        <p:nvSpPr>
          <p:cNvPr id="3" name="Title 2">
            <a:extLst>
              <a:ext uri="{FF2B5EF4-FFF2-40B4-BE49-F238E27FC236}">
                <a16:creationId xmlns:a16="http://schemas.microsoft.com/office/drawing/2014/main" id="{7E2A72BA-45C8-4384-A132-33AB96DC83B6}"/>
              </a:ext>
            </a:extLst>
          </p:cNvPr>
          <p:cNvSpPr>
            <a:spLocks noGrp="1"/>
          </p:cNvSpPr>
          <p:nvPr>
            <p:ph type="title"/>
          </p:nvPr>
        </p:nvSpPr>
        <p:spPr>
          <a:xfrm>
            <a:off x="800100" y="122633"/>
            <a:ext cx="7543800" cy="925117"/>
          </a:xfrm>
        </p:spPr>
        <p:txBody>
          <a:bodyPr/>
          <a:lstStyle/>
          <a:p>
            <a:r>
              <a:rPr lang="en-US" dirty="0">
                <a:latin typeface="+mj-lt"/>
              </a:rPr>
              <a:t>Muscular Dystrophy: Treatments I</a:t>
            </a:r>
          </a:p>
        </p:txBody>
      </p:sp>
      <p:sp>
        <p:nvSpPr>
          <p:cNvPr id="4" name="TextBox 3">
            <a:extLst>
              <a:ext uri="{FF2B5EF4-FFF2-40B4-BE49-F238E27FC236}">
                <a16:creationId xmlns:a16="http://schemas.microsoft.com/office/drawing/2014/main" id="{B68A1305-9435-C507-3852-25EE8F4E91BC}"/>
              </a:ext>
            </a:extLst>
          </p:cNvPr>
          <p:cNvSpPr txBox="1"/>
          <p:nvPr/>
        </p:nvSpPr>
        <p:spPr>
          <a:xfrm>
            <a:off x="381000" y="819150"/>
            <a:ext cx="6781800" cy="1631216"/>
          </a:xfrm>
          <a:prstGeom prst="rect">
            <a:avLst/>
          </a:prstGeom>
          <a:noFill/>
        </p:spPr>
        <p:txBody>
          <a:bodyPr wrap="square" rtlCol="0">
            <a:spAutoFit/>
          </a:bodyPr>
          <a:lstStyle/>
          <a:p>
            <a:r>
              <a:rPr lang="en-US" sz="2000" b="1" dirty="0"/>
              <a:t>Therapies</a:t>
            </a:r>
          </a:p>
          <a:p>
            <a:pPr marL="285750" indent="-285750">
              <a:spcBef>
                <a:spcPts val="0"/>
              </a:spcBef>
              <a:buFont typeface="Arial" panose="020B0604020202020204" pitchFamily="34" charset="0"/>
              <a:buChar char="•"/>
            </a:pPr>
            <a:r>
              <a:rPr lang="en-US" sz="2000" dirty="0"/>
              <a:t>Daily physical therapy &amp; occupational therapy</a:t>
            </a:r>
          </a:p>
          <a:p>
            <a:pPr marL="285750" indent="-285750">
              <a:spcBef>
                <a:spcPts val="0"/>
              </a:spcBef>
              <a:buFont typeface="Arial" panose="020B0604020202020204" pitchFamily="34" charset="0"/>
              <a:buChar char="•"/>
            </a:pPr>
            <a:r>
              <a:rPr lang="en-US" sz="2000" dirty="0"/>
              <a:t>Daily stretching</a:t>
            </a:r>
          </a:p>
          <a:p>
            <a:pPr marL="285750" indent="-285750">
              <a:spcBef>
                <a:spcPts val="0"/>
              </a:spcBef>
              <a:buFont typeface="Arial" panose="020B0604020202020204" pitchFamily="34" charset="0"/>
              <a:buChar char="•"/>
            </a:pPr>
            <a:r>
              <a:rPr lang="en-US" sz="2000" dirty="0"/>
              <a:t>Maintaining flexibility and strength</a:t>
            </a:r>
          </a:p>
          <a:p>
            <a:endParaRPr lang="en-US" sz="2000" dirty="0"/>
          </a:p>
        </p:txBody>
      </p:sp>
    </p:spTree>
    <p:custDataLst>
      <p:tags r:id="rId1"/>
    </p:custDataLst>
    <p:extLst>
      <p:ext uri="{BB962C8B-B14F-4D97-AF65-F5344CB8AC3E}">
        <p14:creationId xmlns:p14="http://schemas.microsoft.com/office/powerpoint/2010/main" val="1337120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8A0E44F-BDA4-49DC-A299-7B23252028D8}"/>
              </a:ext>
            </a:extLst>
          </p:cNvPr>
          <p:cNvSpPr>
            <a:spLocks noGrp="1"/>
          </p:cNvSpPr>
          <p:nvPr>
            <p:ph idx="1"/>
          </p:nvPr>
        </p:nvSpPr>
        <p:spPr/>
        <p:txBody>
          <a:bodyPr>
            <a:normAutofit fontScale="25000" lnSpcReduction="20000"/>
          </a:bodyPr>
          <a:lstStyle/>
          <a:p>
            <a:pPr marL="0" indent="0">
              <a:lnSpc>
                <a:spcPct val="150000"/>
              </a:lnSpc>
              <a:spcBef>
                <a:spcPts val="0"/>
              </a:spcBef>
              <a:buNone/>
            </a:pPr>
            <a:r>
              <a:rPr lang="en-US" sz="2000" dirty="0"/>
              <a:t>  </a:t>
            </a:r>
          </a:p>
        </p:txBody>
      </p:sp>
      <p:sp>
        <p:nvSpPr>
          <p:cNvPr id="3" name="Title 2">
            <a:extLst>
              <a:ext uri="{FF2B5EF4-FFF2-40B4-BE49-F238E27FC236}">
                <a16:creationId xmlns:a16="http://schemas.microsoft.com/office/drawing/2014/main" id="{DC9A6EAD-381E-4668-8935-EE6D758DDDEC}"/>
              </a:ext>
            </a:extLst>
          </p:cNvPr>
          <p:cNvSpPr>
            <a:spLocks noGrp="1"/>
          </p:cNvSpPr>
          <p:nvPr>
            <p:ph type="title"/>
          </p:nvPr>
        </p:nvSpPr>
        <p:spPr>
          <a:xfrm>
            <a:off x="1066800" y="122633"/>
            <a:ext cx="7543800" cy="925117"/>
          </a:xfrm>
        </p:spPr>
        <p:txBody>
          <a:bodyPr/>
          <a:lstStyle/>
          <a:p>
            <a:r>
              <a:rPr lang="en-US" dirty="0">
                <a:latin typeface="+mj-lt"/>
              </a:rPr>
              <a:t>Muscular Dystrophy: Treatments II</a:t>
            </a:r>
          </a:p>
        </p:txBody>
      </p:sp>
      <p:sp>
        <p:nvSpPr>
          <p:cNvPr id="4" name="TextBox 3">
            <a:extLst>
              <a:ext uri="{FF2B5EF4-FFF2-40B4-BE49-F238E27FC236}">
                <a16:creationId xmlns:a16="http://schemas.microsoft.com/office/drawing/2014/main" id="{2C5045BF-D272-15D9-DFAF-5AFB4CEC0F0F}"/>
              </a:ext>
            </a:extLst>
          </p:cNvPr>
          <p:cNvSpPr txBox="1"/>
          <p:nvPr/>
        </p:nvSpPr>
        <p:spPr>
          <a:xfrm>
            <a:off x="457200" y="971550"/>
            <a:ext cx="7315200" cy="2554545"/>
          </a:xfrm>
          <a:prstGeom prst="rect">
            <a:avLst/>
          </a:prstGeom>
          <a:noFill/>
        </p:spPr>
        <p:txBody>
          <a:bodyPr wrap="square" rtlCol="0">
            <a:spAutoFit/>
          </a:bodyPr>
          <a:lstStyle/>
          <a:p>
            <a:r>
              <a:rPr lang="en-US" sz="2000" b="1" dirty="0"/>
              <a:t>Medication</a:t>
            </a:r>
          </a:p>
          <a:p>
            <a:pPr marL="285750" indent="-285750">
              <a:spcBef>
                <a:spcPts val="0"/>
              </a:spcBef>
              <a:buFont typeface="Arial" panose="020B0604020202020204" pitchFamily="34" charset="0"/>
              <a:buChar char="•"/>
            </a:pPr>
            <a:r>
              <a:rPr lang="en-US" sz="2000" dirty="0"/>
              <a:t>Corticosteroids to stabilize muscle strength</a:t>
            </a:r>
          </a:p>
          <a:p>
            <a:pPr marL="285750" indent="-285750">
              <a:spcBef>
                <a:spcPts val="0"/>
              </a:spcBef>
              <a:buFont typeface="Arial" panose="020B0604020202020204" pitchFamily="34" charset="0"/>
              <a:buChar char="•"/>
            </a:pPr>
            <a:r>
              <a:rPr lang="en-US" sz="2000" dirty="0"/>
              <a:t>Botox may provide relief from muscle spasms, pain, and stiffness</a:t>
            </a:r>
          </a:p>
          <a:p>
            <a:pPr>
              <a:spcBef>
                <a:spcPts val="0"/>
              </a:spcBef>
            </a:pPr>
            <a:endParaRPr lang="en-US" sz="2000" dirty="0"/>
          </a:p>
          <a:p>
            <a:r>
              <a:rPr lang="en-US" sz="2000" b="1" dirty="0"/>
              <a:t>Assistive Technology</a:t>
            </a:r>
          </a:p>
          <a:p>
            <a:pPr marL="285750" indent="-285750">
              <a:spcBef>
                <a:spcPts val="0"/>
              </a:spcBef>
              <a:buFont typeface="Arial" panose="020B0604020202020204" pitchFamily="34" charset="0"/>
              <a:buChar char="•"/>
            </a:pPr>
            <a:r>
              <a:rPr lang="en-US" sz="2000" dirty="0"/>
              <a:t>Wheelchair or mobility device</a:t>
            </a:r>
          </a:p>
          <a:p>
            <a:pPr marL="285750" indent="-285750">
              <a:spcBef>
                <a:spcPts val="0"/>
              </a:spcBef>
              <a:buFont typeface="Arial" panose="020B0604020202020204" pitchFamily="34" charset="0"/>
              <a:buChar char="•"/>
            </a:pPr>
            <a:r>
              <a:rPr lang="en-US" sz="2000" dirty="0"/>
              <a:t>Adaptive equipment (i.e., grab bar in bathtub/shower)</a:t>
            </a:r>
          </a:p>
          <a:p>
            <a:endParaRPr lang="en-US" sz="2000" dirty="0"/>
          </a:p>
        </p:txBody>
      </p:sp>
    </p:spTree>
    <p:custDataLst>
      <p:tags r:id="rId1"/>
    </p:custDataLst>
    <p:extLst>
      <p:ext uri="{BB962C8B-B14F-4D97-AF65-F5344CB8AC3E}">
        <p14:creationId xmlns:p14="http://schemas.microsoft.com/office/powerpoint/2010/main" val="37129420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09600" y="887955"/>
            <a:ext cx="8267700" cy="3367589"/>
          </a:xfrm>
          <a:prstGeom prst="rect">
            <a:avLst/>
          </a:prstGeom>
        </p:spPr>
        <p:txBody>
          <a:bodyPr vert="horz" wrap="square" lIns="0" tIns="12700" rIns="0" bIns="0" rtlCol="0">
            <a:spAutoFit/>
          </a:bodyPr>
          <a:lstStyle/>
          <a:p>
            <a:pPr marL="12700">
              <a:lnSpc>
                <a:spcPct val="100000"/>
              </a:lnSpc>
              <a:spcBef>
                <a:spcPts val="600"/>
              </a:spcBef>
            </a:pPr>
            <a:r>
              <a:rPr sz="1600" b="1" kern="0" dirty="0">
                <a:cs typeface="Arial"/>
              </a:rPr>
              <a:t>Stage 1: Diagnostic Stage (Birth</a:t>
            </a:r>
            <a:r>
              <a:rPr lang="en-US" sz="1600" b="1" kern="0" dirty="0">
                <a:cs typeface="Arial"/>
              </a:rPr>
              <a:t> </a:t>
            </a:r>
            <a:r>
              <a:rPr sz="1600" b="1" kern="0" dirty="0">
                <a:cs typeface="Arial"/>
              </a:rPr>
              <a:t>-</a:t>
            </a:r>
            <a:r>
              <a:rPr lang="en-US" sz="1600" b="1" kern="0" dirty="0">
                <a:cs typeface="Arial"/>
              </a:rPr>
              <a:t> </a:t>
            </a:r>
            <a:r>
              <a:rPr sz="1600" b="1" kern="0" dirty="0">
                <a:cs typeface="Arial"/>
              </a:rPr>
              <a:t>5 years)</a:t>
            </a:r>
            <a:endParaRPr sz="1600" kern="0" dirty="0">
              <a:cs typeface="Arial"/>
            </a:endParaRPr>
          </a:p>
          <a:p>
            <a:pPr marL="469900" indent="-344170">
              <a:lnSpc>
                <a:spcPct val="100000"/>
              </a:lnSpc>
              <a:spcBef>
                <a:spcPts val="600"/>
              </a:spcBef>
              <a:buFont typeface="Arial" panose="020B0604020202020204" pitchFamily="34" charset="0"/>
              <a:buChar char="•"/>
              <a:tabLst>
                <a:tab pos="469265" algn="l"/>
                <a:tab pos="469900" algn="l"/>
              </a:tabLst>
            </a:pPr>
            <a:r>
              <a:rPr sz="1600" kern="0" dirty="0">
                <a:solidFill>
                  <a:schemeClr val="tx1">
                    <a:lumMod val="95000"/>
                    <a:lumOff val="5000"/>
                  </a:schemeClr>
                </a:solidFill>
                <a:cs typeface="Arial"/>
              </a:rPr>
              <a:t>Diagnosis is generally not made until 18-24 months of age</a:t>
            </a:r>
          </a:p>
          <a:p>
            <a:pPr marL="469900" indent="-344170">
              <a:lnSpc>
                <a:spcPct val="100000"/>
              </a:lnSpc>
              <a:spcBef>
                <a:spcPts val="600"/>
              </a:spcBef>
              <a:buFont typeface="Arial" panose="020B0604020202020204" pitchFamily="34" charset="0"/>
              <a:buChar char="•"/>
              <a:tabLst>
                <a:tab pos="469265" algn="l"/>
                <a:tab pos="469900" algn="l"/>
              </a:tabLst>
            </a:pPr>
            <a:r>
              <a:rPr sz="1600" kern="0" dirty="0">
                <a:solidFill>
                  <a:schemeClr val="tx1">
                    <a:lumMod val="95000"/>
                    <a:lumOff val="5000"/>
                  </a:schemeClr>
                </a:solidFill>
                <a:cs typeface="Arial"/>
              </a:rPr>
              <a:t>Growing gap between peers</a:t>
            </a:r>
            <a:br>
              <a:rPr lang="en-US" sz="1600" kern="0" dirty="0">
                <a:cs typeface="Arial"/>
              </a:rPr>
            </a:br>
            <a:endParaRPr sz="1600" kern="0" dirty="0">
              <a:cs typeface="Arial"/>
            </a:endParaRPr>
          </a:p>
          <a:p>
            <a:pPr marL="12700">
              <a:lnSpc>
                <a:spcPct val="100000"/>
              </a:lnSpc>
              <a:spcBef>
                <a:spcPts val="600"/>
              </a:spcBef>
            </a:pPr>
            <a:r>
              <a:rPr sz="1600" b="1" kern="0" dirty="0">
                <a:cs typeface="Arial"/>
              </a:rPr>
              <a:t>Stage 2: Quiescent Phase (5</a:t>
            </a:r>
            <a:r>
              <a:rPr lang="en-US" sz="1600" b="1" kern="0" dirty="0">
                <a:cs typeface="Arial"/>
              </a:rPr>
              <a:t> </a:t>
            </a:r>
            <a:r>
              <a:rPr sz="1600" b="1" kern="0" dirty="0">
                <a:cs typeface="Arial"/>
              </a:rPr>
              <a:t>-</a:t>
            </a:r>
            <a:r>
              <a:rPr lang="en-US" sz="1600" b="1" kern="0" dirty="0">
                <a:cs typeface="Arial"/>
              </a:rPr>
              <a:t> </a:t>
            </a:r>
            <a:r>
              <a:rPr sz="1600" b="1" kern="0" dirty="0">
                <a:cs typeface="Arial"/>
              </a:rPr>
              <a:t>8 years)</a:t>
            </a:r>
            <a:endParaRPr sz="1600" kern="0" dirty="0">
              <a:cs typeface="Arial"/>
            </a:endParaRPr>
          </a:p>
          <a:p>
            <a:pPr marL="469900" indent="-344170">
              <a:lnSpc>
                <a:spcPct val="100000"/>
              </a:lnSpc>
              <a:spcBef>
                <a:spcPts val="600"/>
              </a:spcBef>
              <a:buFont typeface="Arial" panose="020B0604020202020204" pitchFamily="34" charset="0"/>
              <a:buChar char="•"/>
              <a:tabLst>
                <a:tab pos="469265" algn="l"/>
                <a:tab pos="469900" algn="l"/>
              </a:tabLst>
            </a:pPr>
            <a:r>
              <a:rPr sz="1600" kern="0" dirty="0">
                <a:cs typeface="Arial"/>
              </a:rPr>
              <a:t>Noticeable gap of skill between peers</a:t>
            </a:r>
          </a:p>
          <a:p>
            <a:pPr marL="469900" indent="-344170">
              <a:lnSpc>
                <a:spcPct val="100000"/>
              </a:lnSpc>
              <a:spcBef>
                <a:spcPts val="600"/>
              </a:spcBef>
              <a:buFont typeface="Arial" panose="020B0604020202020204" pitchFamily="34" charset="0"/>
              <a:buChar char="•"/>
              <a:tabLst>
                <a:tab pos="469265" algn="l"/>
                <a:tab pos="469900" algn="l"/>
              </a:tabLst>
            </a:pPr>
            <a:r>
              <a:rPr sz="1600" kern="0" dirty="0">
                <a:cs typeface="Arial"/>
              </a:rPr>
              <a:t>Trouble running, going upstairs and downstairs independently</a:t>
            </a:r>
            <a:br>
              <a:rPr lang="en-US" sz="1600" kern="0" dirty="0">
                <a:cs typeface="Arial"/>
              </a:rPr>
            </a:br>
            <a:endParaRPr sz="1600" kern="0" dirty="0">
              <a:cs typeface="Arial"/>
            </a:endParaRPr>
          </a:p>
          <a:p>
            <a:pPr marL="12700">
              <a:lnSpc>
                <a:spcPct val="100000"/>
              </a:lnSpc>
              <a:spcBef>
                <a:spcPts val="600"/>
              </a:spcBef>
            </a:pPr>
            <a:r>
              <a:rPr sz="1600" b="1" kern="0" dirty="0">
                <a:cs typeface="Arial"/>
              </a:rPr>
              <a:t>Stage 3: Loss of Ambulation (9</a:t>
            </a:r>
            <a:r>
              <a:rPr lang="en-US" sz="1600" b="1" kern="0" dirty="0">
                <a:cs typeface="Arial"/>
              </a:rPr>
              <a:t> </a:t>
            </a:r>
            <a:r>
              <a:rPr sz="1600" b="1" kern="0" dirty="0">
                <a:cs typeface="Arial"/>
              </a:rPr>
              <a:t>-</a:t>
            </a:r>
            <a:r>
              <a:rPr lang="en-US" sz="1600" b="1" kern="0" dirty="0">
                <a:cs typeface="Arial"/>
              </a:rPr>
              <a:t> </a:t>
            </a:r>
            <a:r>
              <a:rPr sz="1600" b="1" kern="0" dirty="0">
                <a:cs typeface="Arial"/>
              </a:rPr>
              <a:t>12 years)</a:t>
            </a:r>
            <a:endParaRPr sz="1600" kern="0" dirty="0">
              <a:cs typeface="Arial"/>
            </a:endParaRPr>
          </a:p>
          <a:p>
            <a:pPr marL="469900" indent="-344170">
              <a:lnSpc>
                <a:spcPct val="100000"/>
              </a:lnSpc>
              <a:spcBef>
                <a:spcPts val="600"/>
              </a:spcBef>
              <a:buFont typeface="Arial" panose="020B0604020202020204" pitchFamily="34" charset="0"/>
              <a:buChar char="•"/>
              <a:tabLst>
                <a:tab pos="469265" algn="l"/>
                <a:tab pos="469900" algn="l"/>
              </a:tabLst>
            </a:pPr>
            <a:r>
              <a:rPr sz="1600" kern="0" dirty="0">
                <a:cs typeface="Arial"/>
              </a:rPr>
              <a:t>Increased muscle weakness leads to difficulties walking and standing</a:t>
            </a:r>
          </a:p>
          <a:p>
            <a:pPr marL="469900" indent="-344170">
              <a:lnSpc>
                <a:spcPct val="100000"/>
              </a:lnSpc>
              <a:spcBef>
                <a:spcPts val="600"/>
              </a:spcBef>
              <a:buFont typeface="Arial" panose="020B0604020202020204" pitchFamily="34" charset="0"/>
              <a:buChar char="•"/>
              <a:tabLst>
                <a:tab pos="469265" algn="l"/>
                <a:tab pos="469900" algn="l"/>
              </a:tabLst>
            </a:pPr>
            <a:r>
              <a:rPr sz="1600" kern="0" dirty="0">
                <a:cs typeface="Arial"/>
              </a:rPr>
              <a:t>Fatigue</a:t>
            </a:r>
            <a:r>
              <a:rPr lang="en-US" sz="1600" kern="0" dirty="0">
                <a:cs typeface="Arial"/>
              </a:rPr>
              <a:t>s</a:t>
            </a:r>
            <a:r>
              <a:rPr sz="1600" kern="0" dirty="0">
                <a:cs typeface="Arial"/>
              </a:rPr>
              <a:t> quickly</a:t>
            </a:r>
          </a:p>
        </p:txBody>
      </p:sp>
      <p:sp>
        <p:nvSpPr>
          <p:cNvPr id="3" name="object 3"/>
          <p:cNvSpPr txBox="1">
            <a:spLocks noGrp="1"/>
          </p:cNvSpPr>
          <p:nvPr>
            <p:ph type="title"/>
          </p:nvPr>
        </p:nvSpPr>
        <p:spPr>
          <a:xfrm>
            <a:off x="1066800" y="133350"/>
            <a:ext cx="7543800" cy="566822"/>
          </a:xfrm>
          <a:prstGeom prst="rect">
            <a:avLst/>
          </a:prstGeom>
        </p:spPr>
        <p:txBody>
          <a:bodyPr vert="horz" wrap="square" lIns="0" tIns="12700" rIns="0" bIns="0" rtlCol="0">
            <a:spAutoFit/>
          </a:bodyPr>
          <a:lstStyle/>
          <a:p>
            <a:pPr marL="1044575" marR="5080" indent="-1032510">
              <a:lnSpc>
                <a:spcPct val="100000"/>
              </a:lnSpc>
              <a:spcBef>
                <a:spcPts val="600"/>
              </a:spcBef>
            </a:pPr>
            <a:r>
              <a:rPr lang="en-US" sz="3600" kern="0" dirty="0">
                <a:latin typeface="+mj-lt"/>
              </a:rPr>
              <a:t>Muscular Dystrophy: </a:t>
            </a:r>
            <a:r>
              <a:rPr sz="3600" kern="0" dirty="0">
                <a:latin typeface="+mj-lt"/>
              </a:rPr>
              <a:t>Long-Term Health</a:t>
            </a:r>
            <a:r>
              <a:rPr lang="en-US" sz="3600" kern="0" dirty="0">
                <a:latin typeface="+mj-lt"/>
              </a:rPr>
              <a:t> I</a:t>
            </a:r>
            <a:endParaRPr sz="3600" kern="0" dirty="0">
              <a:latin typeface="+mj-lt"/>
            </a:endParaRPr>
          </a:p>
        </p:txBody>
      </p:sp>
    </p:spTree>
    <p:custDataLst>
      <p:tags r:id="rId1"/>
    </p:custData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609600" y="3810"/>
            <a:ext cx="7886700" cy="566822"/>
          </a:xfrm>
          <a:prstGeom prst="rect">
            <a:avLst/>
          </a:prstGeom>
        </p:spPr>
        <p:txBody>
          <a:bodyPr vert="horz" wrap="square" lIns="0" tIns="12700" rIns="0" bIns="0" rtlCol="0">
            <a:spAutoFit/>
          </a:bodyPr>
          <a:lstStyle/>
          <a:p>
            <a:pPr marL="1044575" marR="5080" indent="-1032510">
              <a:lnSpc>
                <a:spcPct val="100000"/>
              </a:lnSpc>
              <a:spcBef>
                <a:spcPts val="600"/>
              </a:spcBef>
            </a:pPr>
            <a:r>
              <a:rPr lang="en-US" kern="0" dirty="0">
                <a:latin typeface="+mj-lt"/>
              </a:rPr>
              <a:t>Muscular Dystrophy: Long-Term Health II</a:t>
            </a:r>
            <a:endParaRPr sz="3600" kern="0" dirty="0">
              <a:latin typeface="+mj-lt"/>
            </a:endParaRPr>
          </a:p>
        </p:txBody>
      </p:sp>
      <p:sp>
        <p:nvSpPr>
          <p:cNvPr id="2" name="object 2"/>
          <p:cNvSpPr txBox="1"/>
          <p:nvPr/>
        </p:nvSpPr>
        <p:spPr>
          <a:xfrm>
            <a:off x="457200" y="742950"/>
            <a:ext cx="8001000" cy="3521477"/>
          </a:xfrm>
          <a:prstGeom prst="rect">
            <a:avLst/>
          </a:prstGeom>
        </p:spPr>
        <p:txBody>
          <a:bodyPr vert="horz" wrap="square" lIns="0" tIns="12700" rIns="0" bIns="0" rtlCol="0">
            <a:spAutoFit/>
          </a:bodyPr>
          <a:lstStyle/>
          <a:p>
            <a:pPr marL="12700">
              <a:lnSpc>
                <a:spcPct val="100000"/>
              </a:lnSpc>
              <a:spcBef>
                <a:spcPts val="600"/>
              </a:spcBef>
            </a:pPr>
            <a:r>
              <a:rPr sz="2000" b="1" kern="0" dirty="0">
                <a:cs typeface="Arial"/>
              </a:rPr>
              <a:t>Stage 4: Full-Time Sitting/Development of Spinal Deformity (12</a:t>
            </a:r>
            <a:r>
              <a:rPr lang="en-US" sz="2000" b="1" kern="0" dirty="0">
                <a:cs typeface="Arial"/>
              </a:rPr>
              <a:t> </a:t>
            </a:r>
            <a:r>
              <a:rPr sz="2000" b="1" kern="0" dirty="0">
                <a:cs typeface="Arial"/>
              </a:rPr>
              <a:t>-</a:t>
            </a:r>
            <a:r>
              <a:rPr lang="en-US" sz="2000" b="1" kern="0" dirty="0">
                <a:cs typeface="Arial"/>
              </a:rPr>
              <a:t> </a:t>
            </a:r>
            <a:r>
              <a:rPr sz="2000" b="1" kern="0" dirty="0">
                <a:cs typeface="Arial"/>
              </a:rPr>
              <a:t>1</a:t>
            </a:r>
            <a:r>
              <a:rPr lang="en-US" sz="2000" b="1" kern="0" dirty="0">
                <a:cs typeface="Arial"/>
              </a:rPr>
              <a:t>5</a:t>
            </a:r>
            <a:r>
              <a:rPr sz="2000" b="1" kern="0" dirty="0">
                <a:cs typeface="Arial"/>
              </a:rPr>
              <a:t> years)</a:t>
            </a:r>
            <a:endParaRPr sz="2000" kern="0" dirty="0">
              <a:cs typeface="Arial"/>
            </a:endParaRPr>
          </a:p>
          <a:p>
            <a:pPr marL="469900" indent="-344170">
              <a:lnSpc>
                <a:spcPct val="100000"/>
              </a:lnSpc>
              <a:spcBef>
                <a:spcPts val="600"/>
              </a:spcBef>
              <a:buFont typeface="Arial" panose="020B0604020202020204" pitchFamily="34" charset="0"/>
              <a:buChar char="•"/>
              <a:tabLst>
                <a:tab pos="469265" algn="l"/>
                <a:tab pos="469900" algn="l"/>
              </a:tabLst>
            </a:pPr>
            <a:r>
              <a:rPr sz="2000" kern="0" dirty="0">
                <a:cs typeface="Arial"/>
              </a:rPr>
              <a:t>Weakness in the trunk and muscles around the spine lead to full-time sitting</a:t>
            </a:r>
          </a:p>
          <a:p>
            <a:pPr marL="469900" indent="-344170">
              <a:lnSpc>
                <a:spcPct val="100000"/>
              </a:lnSpc>
              <a:spcBef>
                <a:spcPts val="600"/>
              </a:spcBef>
              <a:buFont typeface="Arial" panose="020B0604020202020204" pitchFamily="34" charset="0"/>
              <a:buChar char="•"/>
              <a:tabLst>
                <a:tab pos="469265" algn="l"/>
                <a:tab pos="469900" algn="l"/>
              </a:tabLst>
            </a:pPr>
            <a:r>
              <a:rPr sz="2000" kern="0" dirty="0">
                <a:cs typeface="Arial"/>
              </a:rPr>
              <a:t>Severe scoliosis causes painful sitting</a:t>
            </a:r>
            <a:br>
              <a:rPr lang="en-US" sz="2000" kern="0" dirty="0">
                <a:cs typeface="Arial"/>
              </a:rPr>
            </a:br>
            <a:endParaRPr sz="2000" kern="0" dirty="0">
              <a:cs typeface="Arial"/>
            </a:endParaRPr>
          </a:p>
          <a:p>
            <a:pPr marL="12700" marR="206375">
              <a:lnSpc>
                <a:spcPct val="100000"/>
              </a:lnSpc>
              <a:spcBef>
                <a:spcPts val="600"/>
              </a:spcBef>
            </a:pPr>
            <a:r>
              <a:rPr sz="2000" b="1" kern="0" dirty="0">
                <a:cs typeface="Arial"/>
              </a:rPr>
              <a:t>Stage 5: Complete Dependence and Development of Respiratory Insufficiency</a:t>
            </a:r>
            <a:r>
              <a:rPr lang="en-US" sz="2000" b="1" kern="0" dirty="0">
                <a:cs typeface="Arial"/>
              </a:rPr>
              <a:t> </a:t>
            </a:r>
            <a:r>
              <a:rPr sz="2000" b="1" kern="0" dirty="0">
                <a:cs typeface="Arial"/>
              </a:rPr>
              <a:t>(15 years</a:t>
            </a:r>
            <a:r>
              <a:rPr lang="en-US" sz="2000" b="1" kern="0" dirty="0">
                <a:cs typeface="Arial"/>
              </a:rPr>
              <a:t> </a:t>
            </a:r>
            <a:r>
              <a:rPr sz="2000" b="1" kern="0" dirty="0">
                <a:cs typeface="Arial"/>
              </a:rPr>
              <a:t>+)</a:t>
            </a:r>
            <a:endParaRPr sz="2000" kern="0" dirty="0">
              <a:cs typeface="Arial"/>
            </a:endParaRPr>
          </a:p>
          <a:p>
            <a:pPr marL="469900" indent="-344170">
              <a:lnSpc>
                <a:spcPct val="100000"/>
              </a:lnSpc>
              <a:spcBef>
                <a:spcPts val="600"/>
              </a:spcBef>
              <a:buFont typeface="Arial" panose="020B0604020202020204" pitchFamily="34" charset="0"/>
              <a:buChar char="•"/>
              <a:tabLst>
                <a:tab pos="469265" algn="l"/>
                <a:tab pos="469900" algn="l"/>
              </a:tabLst>
            </a:pPr>
            <a:r>
              <a:rPr sz="2000" kern="0" dirty="0">
                <a:cs typeface="Arial"/>
              </a:rPr>
              <a:t>Limited upper limb function, no lower limb function</a:t>
            </a:r>
          </a:p>
          <a:p>
            <a:pPr marL="469900" indent="-344170">
              <a:lnSpc>
                <a:spcPct val="100000"/>
              </a:lnSpc>
              <a:spcBef>
                <a:spcPts val="600"/>
              </a:spcBef>
              <a:buFont typeface="Arial" panose="020B0604020202020204" pitchFamily="34" charset="0"/>
              <a:buChar char="•"/>
              <a:tabLst>
                <a:tab pos="469265" algn="l"/>
                <a:tab pos="469900" algn="l"/>
              </a:tabLst>
            </a:pPr>
            <a:r>
              <a:rPr sz="2000" kern="0" dirty="0">
                <a:cs typeface="Arial"/>
              </a:rPr>
              <a:t>Eating soft foods</a:t>
            </a:r>
          </a:p>
          <a:p>
            <a:pPr marL="469900" indent="-344170">
              <a:lnSpc>
                <a:spcPct val="100000"/>
              </a:lnSpc>
              <a:spcBef>
                <a:spcPts val="600"/>
              </a:spcBef>
              <a:buFont typeface="Arial" panose="020B0604020202020204" pitchFamily="34" charset="0"/>
              <a:buChar char="•"/>
              <a:tabLst>
                <a:tab pos="469265" algn="l"/>
                <a:tab pos="469900" algn="l"/>
              </a:tabLst>
            </a:pPr>
            <a:r>
              <a:rPr sz="2000" kern="0" dirty="0">
                <a:cs typeface="Arial"/>
              </a:rPr>
              <a:t>Weakened lung functioning</a:t>
            </a:r>
          </a:p>
        </p:txBody>
      </p:sp>
    </p:spTree>
    <p:custDataLst>
      <p:tags r:id="rId1"/>
    </p:custData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47BC781-B21D-4939-8A28-083CADDBD767}"/>
              </a:ext>
            </a:extLst>
          </p:cNvPr>
          <p:cNvSpPr>
            <a:spLocks noGrp="1"/>
          </p:cNvSpPr>
          <p:nvPr>
            <p:ph idx="1"/>
          </p:nvPr>
        </p:nvSpPr>
        <p:spPr/>
        <p:txBody>
          <a:bodyPr>
            <a:normAutofit fontScale="25000" lnSpcReduction="20000"/>
          </a:bodyPr>
          <a:lstStyle/>
          <a:p>
            <a:pPr marL="0" indent="0">
              <a:lnSpc>
                <a:spcPct val="160000"/>
              </a:lnSpc>
              <a:spcBef>
                <a:spcPts val="0"/>
              </a:spcBef>
              <a:buNone/>
            </a:pPr>
            <a:r>
              <a:rPr lang="en-US" sz="2000" dirty="0"/>
              <a:t>  </a:t>
            </a:r>
          </a:p>
        </p:txBody>
      </p:sp>
      <p:sp>
        <p:nvSpPr>
          <p:cNvPr id="3" name="Title 2">
            <a:extLst>
              <a:ext uri="{FF2B5EF4-FFF2-40B4-BE49-F238E27FC236}">
                <a16:creationId xmlns:a16="http://schemas.microsoft.com/office/drawing/2014/main" id="{DD425DE9-1104-40FE-99B4-7715E22CA155}"/>
              </a:ext>
            </a:extLst>
          </p:cNvPr>
          <p:cNvSpPr>
            <a:spLocks noGrp="1"/>
          </p:cNvSpPr>
          <p:nvPr>
            <p:ph type="title"/>
          </p:nvPr>
        </p:nvSpPr>
        <p:spPr>
          <a:xfrm>
            <a:off x="381000" y="11430"/>
            <a:ext cx="8382000" cy="994172"/>
          </a:xfrm>
        </p:spPr>
        <p:txBody>
          <a:bodyPr>
            <a:normAutofit/>
          </a:bodyPr>
          <a:lstStyle/>
          <a:p>
            <a:r>
              <a:rPr lang="en-US" dirty="0">
                <a:latin typeface="+mj-lt"/>
              </a:rPr>
              <a:t>Muscular Dystrophy: Health Complications</a:t>
            </a:r>
          </a:p>
        </p:txBody>
      </p:sp>
      <p:sp>
        <p:nvSpPr>
          <p:cNvPr id="4" name="TextBox 3">
            <a:extLst>
              <a:ext uri="{FF2B5EF4-FFF2-40B4-BE49-F238E27FC236}">
                <a16:creationId xmlns:a16="http://schemas.microsoft.com/office/drawing/2014/main" id="{08A52F31-C2CB-C4AA-D85A-8D3E3FD0FCF2}"/>
              </a:ext>
            </a:extLst>
          </p:cNvPr>
          <p:cNvSpPr txBox="1"/>
          <p:nvPr/>
        </p:nvSpPr>
        <p:spPr>
          <a:xfrm>
            <a:off x="457200" y="895350"/>
            <a:ext cx="8458200" cy="2554545"/>
          </a:xfrm>
          <a:prstGeom prst="rect">
            <a:avLst/>
          </a:prstGeom>
          <a:noFill/>
        </p:spPr>
        <p:txBody>
          <a:bodyPr wrap="square" rtlCol="0">
            <a:spAutoFit/>
          </a:bodyPr>
          <a:lstStyle/>
          <a:p>
            <a:r>
              <a:rPr lang="en-US" sz="2000" b="1" dirty="0"/>
              <a:t>Cardiovascular health</a:t>
            </a:r>
          </a:p>
          <a:p>
            <a:pPr>
              <a:spcBef>
                <a:spcPts val="0"/>
              </a:spcBef>
            </a:pPr>
            <a:r>
              <a:rPr lang="en-US" sz="2000" dirty="0"/>
              <a:t>Muscles around the heart can weaken, which prevents the heart from pumping blood efficiently</a:t>
            </a:r>
          </a:p>
          <a:p>
            <a:endParaRPr lang="en-US" sz="2000" dirty="0"/>
          </a:p>
          <a:p>
            <a:r>
              <a:rPr lang="en-US" sz="2000" b="1" dirty="0"/>
              <a:t>Respiratory health</a:t>
            </a:r>
          </a:p>
          <a:p>
            <a:pPr>
              <a:spcBef>
                <a:spcPts val="0"/>
              </a:spcBef>
            </a:pPr>
            <a:r>
              <a:rPr lang="en-US" sz="2000" dirty="0"/>
              <a:t>Decreased pulmonary function leads to shortness of breath and headaches</a:t>
            </a:r>
          </a:p>
          <a:p>
            <a:pPr>
              <a:spcBef>
                <a:spcPts val="0"/>
              </a:spcBef>
            </a:pPr>
            <a:r>
              <a:rPr lang="en-US" sz="2000" dirty="0"/>
              <a:t>Artificial ventilation machines will be needed to support breathing</a:t>
            </a:r>
          </a:p>
          <a:p>
            <a:endParaRPr lang="en-US" sz="2000" dirty="0"/>
          </a:p>
        </p:txBody>
      </p:sp>
    </p:spTree>
    <p:custDataLst>
      <p:tags r:id="rId1"/>
    </p:custDataLst>
    <p:extLst>
      <p:ext uri="{BB962C8B-B14F-4D97-AF65-F5344CB8AC3E}">
        <p14:creationId xmlns:p14="http://schemas.microsoft.com/office/powerpoint/2010/main" val="3479984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8C524D1-3323-49AF-91B3-808E9AA30983}"/>
              </a:ext>
            </a:extLst>
          </p:cNvPr>
          <p:cNvSpPr>
            <a:spLocks noGrp="1"/>
          </p:cNvSpPr>
          <p:nvPr>
            <p:ph idx="1"/>
          </p:nvPr>
        </p:nvSpPr>
        <p:spPr>
          <a:xfrm>
            <a:off x="397426" y="1200150"/>
            <a:ext cx="7886700" cy="3263504"/>
          </a:xfrm>
        </p:spPr>
        <p:txBody>
          <a:bodyPr/>
          <a:lstStyle/>
          <a:p>
            <a:pPr marL="0" indent="0">
              <a:lnSpc>
                <a:spcPct val="100000"/>
              </a:lnSpc>
              <a:spcBef>
                <a:spcPts val="600"/>
              </a:spcBef>
              <a:buNone/>
            </a:pPr>
            <a:r>
              <a:rPr lang="en-US" sz="2000" kern="0" dirty="0">
                <a:latin typeface="Calibri"/>
                <a:cs typeface="Calibri"/>
              </a:rPr>
              <a:t>There are three variations:</a:t>
            </a:r>
          </a:p>
          <a:p>
            <a:pPr marL="0" indent="0">
              <a:lnSpc>
                <a:spcPct val="100000"/>
              </a:lnSpc>
              <a:spcBef>
                <a:spcPts val="600"/>
              </a:spcBef>
              <a:buNone/>
            </a:pPr>
            <a:endParaRPr lang="en-US" sz="2000" kern="0" dirty="0">
              <a:latin typeface="Calibri"/>
              <a:cs typeface="Calibri"/>
            </a:endParaRPr>
          </a:p>
          <a:p>
            <a:pPr marL="685800" indent="-367030">
              <a:lnSpc>
                <a:spcPct val="100000"/>
              </a:lnSpc>
              <a:spcBef>
                <a:spcPts val="600"/>
              </a:spcBef>
              <a:buFont typeface="+mj-lt"/>
              <a:buAutoNum type="arabicPeriod"/>
              <a:tabLst>
                <a:tab pos="469265" algn="l"/>
                <a:tab pos="469900" algn="l"/>
              </a:tabLst>
            </a:pPr>
            <a:r>
              <a:rPr lang="en-US" sz="2000" kern="0" dirty="0">
                <a:latin typeface="Calibri"/>
                <a:cs typeface="Calibri"/>
              </a:rPr>
              <a:t>Spina bifida occulta</a:t>
            </a:r>
          </a:p>
          <a:p>
            <a:pPr marL="685800" indent="-367030">
              <a:lnSpc>
                <a:spcPct val="100000"/>
              </a:lnSpc>
              <a:spcBef>
                <a:spcPts val="600"/>
              </a:spcBef>
              <a:buFont typeface="+mj-lt"/>
              <a:buAutoNum type="arabicPeriod"/>
              <a:tabLst>
                <a:tab pos="469265" algn="l"/>
                <a:tab pos="469900" algn="l"/>
              </a:tabLst>
            </a:pPr>
            <a:r>
              <a:rPr lang="en-US" sz="2000" kern="0" dirty="0">
                <a:latin typeface="Calibri"/>
                <a:cs typeface="Calibri"/>
              </a:rPr>
              <a:t>Myelomeningocele</a:t>
            </a:r>
          </a:p>
          <a:p>
            <a:pPr marL="685800" indent="-367030">
              <a:lnSpc>
                <a:spcPct val="100000"/>
              </a:lnSpc>
              <a:spcBef>
                <a:spcPts val="600"/>
              </a:spcBef>
              <a:buFont typeface="+mj-lt"/>
              <a:buAutoNum type="arabicPeriod"/>
              <a:tabLst>
                <a:tab pos="469265" algn="l"/>
                <a:tab pos="469900" algn="l"/>
              </a:tabLst>
            </a:pPr>
            <a:r>
              <a:rPr lang="en-US" sz="2000" kern="0" dirty="0">
                <a:latin typeface="Calibri"/>
                <a:cs typeface="Calibri"/>
              </a:rPr>
              <a:t>Meningocele</a:t>
            </a:r>
          </a:p>
          <a:p>
            <a:pPr>
              <a:lnSpc>
                <a:spcPct val="100000"/>
              </a:lnSpc>
              <a:spcBef>
                <a:spcPts val="600"/>
              </a:spcBef>
            </a:pPr>
            <a:endParaRPr lang="en-US" sz="2000" kern="0" dirty="0">
              <a:latin typeface="Calibri"/>
              <a:cs typeface="Calibri"/>
            </a:endParaRPr>
          </a:p>
          <a:p>
            <a:pPr marL="0" indent="0">
              <a:lnSpc>
                <a:spcPct val="100000"/>
              </a:lnSpc>
              <a:buNone/>
            </a:pPr>
            <a:endParaRPr lang="en-US" dirty="0"/>
          </a:p>
        </p:txBody>
      </p:sp>
      <p:sp>
        <p:nvSpPr>
          <p:cNvPr id="6" name="Title"/>
          <p:cNvSpPr txBox="1">
            <a:spLocks noGrp="1"/>
          </p:cNvSpPr>
          <p:nvPr>
            <p:ph type="title"/>
          </p:nvPr>
        </p:nvSpPr>
        <p:spPr>
          <a:xfrm>
            <a:off x="740326" y="285750"/>
            <a:ext cx="7543800" cy="566822"/>
          </a:xfrm>
          <a:prstGeom prst="rect">
            <a:avLst/>
          </a:prstGeom>
        </p:spPr>
        <p:txBody>
          <a:bodyPr vert="horz" wrap="square" lIns="0" tIns="12700" rIns="0" bIns="0" rtlCol="0">
            <a:spAutoFit/>
          </a:bodyPr>
          <a:lstStyle/>
          <a:p>
            <a:pPr marL="12700" algn="ctr">
              <a:lnSpc>
                <a:spcPct val="100000"/>
              </a:lnSpc>
              <a:spcBef>
                <a:spcPts val="100"/>
              </a:spcBef>
            </a:pPr>
            <a:r>
              <a:rPr lang="en-US" sz="3600" kern="0" dirty="0">
                <a:latin typeface="+mj-lt"/>
              </a:rPr>
              <a:t>Variations of Spina Bifida</a:t>
            </a:r>
            <a:endParaRPr sz="3600" kern="0" dirty="0">
              <a:latin typeface="+mj-lt"/>
            </a:endParaRPr>
          </a:p>
        </p:txBody>
      </p:sp>
    </p:spTree>
    <p:custDataLst>
      <p:tags r:id="rId1"/>
    </p:custDataLst>
    <p:extLst>
      <p:ext uri="{BB962C8B-B14F-4D97-AF65-F5344CB8AC3E}">
        <p14:creationId xmlns:p14="http://schemas.microsoft.com/office/powerpoint/2010/main" val="162888218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21E0697-EE45-48BA-8EE9-B73031B14286}"/>
              </a:ext>
            </a:extLst>
          </p:cNvPr>
          <p:cNvSpPr>
            <a:spLocks noGrp="1"/>
          </p:cNvSpPr>
          <p:nvPr>
            <p:ph type="title"/>
          </p:nvPr>
        </p:nvSpPr>
        <p:spPr>
          <a:xfrm>
            <a:off x="623888" y="1282305"/>
            <a:ext cx="7886700" cy="1441846"/>
          </a:xfrm>
        </p:spPr>
        <p:txBody>
          <a:bodyPr>
            <a:normAutofit/>
          </a:bodyPr>
          <a:lstStyle/>
          <a:p>
            <a:pPr algn="ctr"/>
            <a:r>
              <a:rPr lang="en-US" sz="3600" dirty="0">
                <a:latin typeface="+mj-lt"/>
              </a:rPr>
              <a:t>Early Intervention Services</a:t>
            </a:r>
          </a:p>
        </p:txBody>
      </p:sp>
    </p:spTree>
    <p:custDataLst>
      <p:tags r:id="rId1"/>
    </p:custDataLst>
    <p:extLst>
      <p:ext uri="{BB962C8B-B14F-4D97-AF65-F5344CB8AC3E}">
        <p14:creationId xmlns:p14="http://schemas.microsoft.com/office/powerpoint/2010/main" val="170741645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idx="1"/>
          </p:nvPr>
        </p:nvSpPr>
        <p:spPr>
          <a:xfrm>
            <a:off x="628650" y="1369219"/>
            <a:ext cx="7886700" cy="2475037"/>
          </a:xfrm>
          <a:prstGeom prst="rect">
            <a:avLst/>
          </a:prstGeom>
        </p:spPr>
        <p:txBody>
          <a:bodyPr vert="horz" wrap="square" lIns="0" tIns="12700" rIns="0" bIns="0" rtlCol="0">
            <a:spAutoFit/>
          </a:bodyPr>
          <a:lstStyle/>
          <a:p>
            <a:pPr marL="358775" indent="-342900">
              <a:lnSpc>
                <a:spcPct val="100000"/>
              </a:lnSpc>
              <a:spcBef>
                <a:spcPts val="0"/>
              </a:spcBef>
              <a:spcAft>
                <a:spcPts val="1200"/>
              </a:spcAft>
              <a:tabLst>
                <a:tab pos="360045" algn="l"/>
                <a:tab pos="360680" algn="l"/>
              </a:tabLst>
            </a:pPr>
            <a:r>
              <a:rPr sz="2000" kern="0" dirty="0"/>
              <a:t>Federal program under Individuals with Disabilities Education Act (IDEA) Part C</a:t>
            </a:r>
            <a:r>
              <a:rPr lang="en-US" sz="2000" kern="0" dirty="0"/>
              <a:t>.</a:t>
            </a:r>
            <a:endParaRPr sz="2000" kern="0" dirty="0"/>
          </a:p>
          <a:p>
            <a:pPr marL="358775" indent="-342900">
              <a:lnSpc>
                <a:spcPct val="100000"/>
              </a:lnSpc>
              <a:spcBef>
                <a:spcPts val="0"/>
              </a:spcBef>
              <a:spcAft>
                <a:spcPts val="1200"/>
              </a:spcAft>
              <a:tabLst>
                <a:tab pos="360045" algn="l"/>
                <a:tab pos="360680" algn="l"/>
              </a:tabLst>
            </a:pPr>
            <a:r>
              <a:rPr sz="2000" kern="0" dirty="0"/>
              <a:t>Early Intervention programs vary by state</a:t>
            </a:r>
            <a:r>
              <a:rPr lang="en-US" sz="2000" kern="0" dirty="0"/>
              <a:t>.</a:t>
            </a:r>
            <a:endParaRPr sz="2000" kern="0" dirty="0"/>
          </a:p>
          <a:p>
            <a:pPr marL="358775" indent="-342900">
              <a:lnSpc>
                <a:spcPct val="100000"/>
              </a:lnSpc>
              <a:spcBef>
                <a:spcPts val="0"/>
              </a:spcBef>
              <a:spcAft>
                <a:spcPts val="1200"/>
              </a:spcAft>
              <a:tabLst>
                <a:tab pos="360045" algn="l"/>
                <a:tab pos="360680" algn="l"/>
              </a:tabLst>
            </a:pPr>
            <a:r>
              <a:rPr sz="2000" kern="0" dirty="0"/>
              <a:t>Supposed to occur in natural environments (home, daycare, park)</a:t>
            </a:r>
            <a:r>
              <a:rPr lang="en-US" sz="2000" kern="0" dirty="0"/>
              <a:t>.</a:t>
            </a:r>
            <a:endParaRPr sz="2000" kern="0" dirty="0"/>
          </a:p>
          <a:p>
            <a:pPr marL="358775" indent="-342900">
              <a:lnSpc>
                <a:spcPct val="100000"/>
              </a:lnSpc>
              <a:spcBef>
                <a:spcPts val="0"/>
              </a:spcBef>
              <a:spcAft>
                <a:spcPts val="1200"/>
              </a:spcAft>
              <a:tabLst>
                <a:tab pos="360045" algn="l"/>
                <a:tab pos="360680" algn="l"/>
              </a:tabLst>
            </a:pPr>
            <a:r>
              <a:rPr sz="2000" kern="0" dirty="0"/>
              <a:t>Focuses on family-centered, functional outcomes</a:t>
            </a:r>
            <a:r>
              <a:rPr lang="en-US" sz="2000" kern="0" dirty="0"/>
              <a:t>.</a:t>
            </a:r>
          </a:p>
          <a:p>
            <a:pPr marL="358775" indent="-342900">
              <a:lnSpc>
                <a:spcPct val="100000"/>
              </a:lnSpc>
              <a:spcBef>
                <a:spcPts val="0"/>
              </a:spcBef>
              <a:spcAft>
                <a:spcPts val="1200"/>
              </a:spcAft>
              <a:tabLst>
                <a:tab pos="360045" algn="l"/>
                <a:tab pos="360680" algn="l"/>
              </a:tabLst>
            </a:pPr>
            <a:r>
              <a:rPr lang="en-US" sz="2000" kern="0" dirty="0"/>
              <a:t>Individualized to meet each child’s unique needs.</a:t>
            </a:r>
            <a:endParaRPr sz="2000" kern="0" dirty="0"/>
          </a:p>
        </p:txBody>
      </p:sp>
      <p:sp>
        <p:nvSpPr>
          <p:cNvPr id="3" name="object 3"/>
          <p:cNvSpPr txBox="1">
            <a:spLocks noGrp="1"/>
          </p:cNvSpPr>
          <p:nvPr>
            <p:ph type="title"/>
          </p:nvPr>
        </p:nvSpPr>
        <p:spPr>
          <a:xfrm>
            <a:off x="628650" y="487519"/>
            <a:ext cx="7886700" cy="566822"/>
          </a:xfrm>
          <a:prstGeom prst="rect">
            <a:avLst/>
          </a:prstGeom>
        </p:spPr>
        <p:txBody>
          <a:bodyPr vert="horz" wrap="square" lIns="0" tIns="12700" rIns="0" bIns="0" rtlCol="0">
            <a:spAutoFit/>
          </a:bodyPr>
          <a:lstStyle/>
          <a:p>
            <a:pPr marL="12700">
              <a:lnSpc>
                <a:spcPct val="100000"/>
              </a:lnSpc>
              <a:spcBef>
                <a:spcPts val="100"/>
              </a:spcBef>
            </a:pPr>
            <a:r>
              <a:rPr sz="3600" kern="0" dirty="0">
                <a:latin typeface="+mj-lt"/>
              </a:rPr>
              <a:t>What is Early Intervention</a:t>
            </a:r>
            <a:r>
              <a:rPr lang="en-US" sz="3600" kern="0" dirty="0">
                <a:latin typeface="+mj-lt"/>
              </a:rPr>
              <a:t> (EI)</a:t>
            </a:r>
            <a:r>
              <a:rPr sz="3600" kern="0" dirty="0">
                <a:latin typeface="+mj-lt"/>
              </a:rPr>
              <a:t>?</a:t>
            </a:r>
          </a:p>
        </p:txBody>
      </p:sp>
    </p:spTree>
    <p:custDataLst>
      <p:tags r:id="rId1"/>
    </p:custData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D2292B9-5777-4492-B472-A1518ED76F2B}"/>
              </a:ext>
            </a:extLst>
          </p:cNvPr>
          <p:cNvSpPr>
            <a:spLocks noGrp="1"/>
          </p:cNvSpPr>
          <p:nvPr>
            <p:ph idx="1"/>
          </p:nvPr>
        </p:nvSpPr>
        <p:spPr/>
        <p:txBody>
          <a:bodyPr/>
          <a:lstStyle/>
          <a:p>
            <a:pPr marL="0" indent="0">
              <a:buNone/>
            </a:pPr>
            <a:r>
              <a:rPr lang="en-US" dirty="0"/>
              <a:t> </a:t>
            </a:r>
          </a:p>
        </p:txBody>
      </p:sp>
      <p:sp>
        <p:nvSpPr>
          <p:cNvPr id="3" name="Title 2">
            <a:extLst>
              <a:ext uri="{FF2B5EF4-FFF2-40B4-BE49-F238E27FC236}">
                <a16:creationId xmlns:a16="http://schemas.microsoft.com/office/drawing/2014/main" id="{7F954D62-7B4D-4F04-85B2-FF8259FD603B}"/>
              </a:ext>
            </a:extLst>
          </p:cNvPr>
          <p:cNvSpPr>
            <a:spLocks noGrp="1"/>
          </p:cNvSpPr>
          <p:nvPr>
            <p:ph type="title"/>
          </p:nvPr>
        </p:nvSpPr>
        <p:spPr>
          <a:xfrm>
            <a:off x="914400" y="0"/>
            <a:ext cx="7543800" cy="925117"/>
          </a:xfrm>
        </p:spPr>
        <p:txBody>
          <a:bodyPr/>
          <a:lstStyle/>
          <a:p>
            <a:r>
              <a:rPr lang="en-US" dirty="0">
                <a:latin typeface="+mj-lt"/>
              </a:rPr>
              <a:t>EI Services I</a:t>
            </a:r>
          </a:p>
        </p:txBody>
      </p:sp>
      <p:sp>
        <p:nvSpPr>
          <p:cNvPr id="4" name="TextBox 3">
            <a:extLst>
              <a:ext uri="{FF2B5EF4-FFF2-40B4-BE49-F238E27FC236}">
                <a16:creationId xmlns:a16="http://schemas.microsoft.com/office/drawing/2014/main" id="{6E1F0570-B9A4-799D-7318-D3E46A1A5195}"/>
              </a:ext>
            </a:extLst>
          </p:cNvPr>
          <p:cNvSpPr txBox="1"/>
          <p:nvPr/>
        </p:nvSpPr>
        <p:spPr>
          <a:xfrm>
            <a:off x="457200" y="666750"/>
            <a:ext cx="6096000" cy="3170099"/>
          </a:xfrm>
          <a:prstGeom prst="rect">
            <a:avLst/>
          </a:prstGeom>
          <a:noFill/>
        </p:spPr>
        <p:txBody>
          <a:bodyPr wrap="square" rtlCol="0">
            <a:spAutoFit/>
          </a:bodyPr>
          <a:lstStyle/>
          <a:p>
            <a:r>
              <a:rPr lang="en-US" sz="2000" b="1" dirty="0"/>
              <a:t>Occupational Therapy (OT)</a:t>
            </a:r>
          </a:p>
          <a:p>
            <a:r>
              <a:rPr lang="en-US" sz="2000" dirty="0"/>
              <a:t>OT uses child-centered activities to facilitate development:</a:t>
            </a:r>
          </a:p>
          <a:p>
            <a:pPr marL="304792" indent="-304792">
              <a:spcBef>
                <a:spcPts val="0"/>
              </a:spcBef>
              <a:buFont typeface="Arial" panose="020B0604020202020204" pitchFamily="34" charset="0"/>
              <a:buChar char="•"/>
            </a:pPr>
            <a:r>
              <a:rPr lang="en-US" sz="2000" kern="0" dirty="0">
                <a:cs typeface="Arial"/>
              </a:rPr>
              <a:t>Self-care </a:t>
            </a:r>
          </a:p>
          <a:p>
            <a:pPr marL="304792" indent="-304792">
              <a:spcBef>
                <a:spcPts val="0"/>
              </a:spcBef>
              <a:buFont typeface="Arial" panose="020B0604020202020204" pitchFamily="34" charset="0"/>
              <a:buChar char="•"/>
            </a:pPr>
            <a:r>
              <a:rPr lang="en-US" sz="2000" kern="0" dirty="0">
                <a:cs typeface="Arial"/>
              </a:rPr>
              <a:t>Fine motor skills</a:t>
            </a:r>
          </a:p>
          <a:p>
            <a:pPr marL="304792" indent="-304792">
              <a:spcBef>
                <a:spcPts val="0"/>
              </a:spcBef>
              <a:buFont typeface="Arial" panose="020B0604020202020204" pitchFamily="34" charset="0"/>
              <a:buChar char="•"/>
            </a:pPr>
            <a:r>
              <a:rPr lang="en-US" sz="2000" kern="0" dirty="0">
                <a:cs typeface="Arial"/>
              </a:rPr>
              <a:t>Gross motor skills</a:t>
            </a:r>
          </a:p>
          <a:p>
            <a:pPr marL="304792" indent="-304792">
              <a:spcBef>
                <a:spcPts val="0"/>
              </a:spcBef>
              <a:buFont typeface="Arial" panose="020B0604020202020204" pitchFamily="34" charset="0"/>
              <a:buChar char="•"/>
            </a:pPr>
            <a:r>
              <a:rPr lang="en-US" sz="2000" kern="0" dirty="0">
                <a:cs typeface="Arial"/>
              </a:rPr>
              <a:t>Sensory processing</a:t>
            </a:r>
          </a:p>
          <a:p>
            <a:pPr marL="304792" marR="529153" indent="-304792">
              <a:spcBef>
                <a:spcPts val="0"/>
              </a:spcBef>
              <a:buFont typeface="Arial" panose="020B0604020202020204" pitchFamily="34" charset="0"/>
              <a:buChar char="•"/>
            </a:pPr>
            <a:r>
              <a:rPr lang="en-US" sz="2000" kern="0" dirty="0">
                <a:cs typeface="Arial"/>
              </a:rPr>
              <a:t>Feeding &amp; swallowing</a:t>
            </a:r>
          </a:p>
          <a:p>
            <a:endParaRPr lang="en-US" sz="2000" dirty="0"/>
          </a:p>
          <a:p>
            <a:endParaRPr lang="en-US" sz="2000" dirty="0"/>
          </a:p>
        </p:txBody>
      </p:sp>
    </p:spTree>
    <p:custDataLst>
      <p:tags r:id="rId1"/>
    </p:custDataLst>
    <p:extLst>
      <p:ext uri="{BB962C8B-B14F-4D97-AF65-F5344CB8AC3E}">
        <p14:creationId xmlns:p14="http://schemas.microsoft.com/office/powerpoint/2010/main" val="29105731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7CDFF6C-5256-4C17-904D-17694881266F}"/>
              </a:ext>
            </a:extLst>
          </p:cNvPr>
          <p:cNvSpPr>
            <a:spLocks noGrp="1"/>
          </p:cNvSpPr>
          <p:nvPr>
            <p:ph idx="1"/>
          </p:nvPr>
        </p:nvSpPr>
        <p:spPr/>
        <p:txBody>
          <a:bodyPr>
            <a:normAutofit fontScale="25000" lnSpcReduction="20000"/>
          </a:bodyPr>
          <a:lstStyle/>
          <a:p>
            <a:pPr marL="0" indent="0">
              <a:buNone/>
            </a:pPr>
            <a:r>
              <a:rPr lang="en-US" dirty="0"/>
              <a:t>  </a:t>
            </a:r>
          </a:p>
        </p:txBody>
      </p:sp>
      <p:sp>
        <p:nvSpPr>
          <p:cNvPr id="3" name="Title 2">
            <a:extLst>
              <a:ext uri="{FF2B5EF4-FFF2-40B4-BE49-F238E27FC236}">
                <a16:creationId xmlns:a16="http://schemas.microsoft.com/office/drawing/2014/main" id="{C7903DB2-76EB-4378-8724-AE12643B96BB}"/>
              </a:ext>
            </a:extLst>
          </p:cNvPr>
          <p:cNvSpPr>
            <a:spLocks noGrp="1"/>
          </p:cNvSpPr>
          <p:nvPr>
            <p:ph type="title"/>
          </p:nvPr>
        </p:nvSpPr>
        <p:spPr>
          <a:xfrm>
            <a:off x="800100" y="0"/>
            <a:ext cx="7543800" cy="925117"/>
          </a:xfrm>
        </p:spPr>
        <p:txBody>
          <a:bodyPr/>
          <a:lstStyle/>
          <a:p>
            <a:r>
              <a:rPr lang="en-US" dirty="0">
                <a:latin typeface="+mj-lt"/>
              </a:rPr>
              <a:t>EI Services II</a:t>
            </a:r>
          </a:p>
        </p:txBody>
      </p:sp>
      <p:sp>
        <p:nvSpPr>
          <p:cNvPr id="4" name="TextBox 3">
            <a:extLst>
              <a:ext uri="{FF2B5EF4-FFF2-40B4-BE49-F238E27FC236}">
                <a16:creationId xmlns:a16="http://schemas.microsoft.com/office/drawing/2014/main" id="{BD3B8DB8-3A69-D7FD-C326-4CF93126A3B0}"/>
              </a:ext>
            </a:extLst>
          </p:cNvPr>
          <p:cNvSpPr txBox="1"/>
          <p:nvPr/>
        </p:nvSpPr>
        <p:spPr>
          <a:xfrm>
            <a:off x="533400" y="601980"/>
            <a:ext cx="6324600" cy="2862322"/>
          </a:xfrm>
          <a:prstGeom prst="rect">
            <a:avLst/>
          </a:prstGeom>
          <a:noFill/>
        </p:spPr>
        <p:txBody>
          <a:bodyPr wrap="square" rtlCol="0">
            <a:spAutoFit/>
          </a:bodyPr>
          <a:lstStyle/>
          <a:p>
            <a:r>
              <a:rPr lang="en-US" sz="2000" b="1" dirty="0"/>
              <a:t>Physical Therapy (PT)</a:t>
            </a:r>
          </a:p>
          <a:p>
            <a:r>
              <a:rPr lang="en-US" sz="2000" dirty="0"/>
              <a:t>PT focuses on gross motor development:</a:t>
            </a:r>
          </a:p>
          <a:p>
            <a:pPr marL="304792" indent="-289977">
              <a:spcBef>
                <a:spcPts val="0"/>
              </a:spcBef>
              <a:buFont typeface="Arial" panose="020B0604020202020204" pitchFamily="34" charset="0"/>
              <a:buChar char="•"/>
              <a:tabLst>
                <a:tab pos="690016" algn="l"/>
              </a:tabLst>
            </a:pPr>
            <a:r>
              <a:rPr lang="en-US" sz="2000" kern="0" dirty="0">
                <a:cs typeface="Arial"/>
              </a:rPr>
              <a:t>Postural stability</a:t>
            </a:r>
          </a:p>
          <a:p>
            <a:pPr marL="304792" indent="-289977">
              <a:spcBef>
                <a:spcPts val="0"/>
              </a:spcBef>
              <a:buFont typeface="Arial" panose="020B0604020202020204" pitchFamily="34" charset="0"/>
              <a:buChar char="•"/>
              <a:tabLst>
                <a:tab pos="690016" algn="l"/>
              </a:tabLst>
            </a:pPr>
            <a:r>
              <a:rPr lang="en-US" sz="2000" kern="0" dirty="0">
                <a:cs typeface="Arial"/>
              </a:rPr>
              <a:t>Gait</a:t>
            </a:r>
          </a:p>
          <a:p>
            <a:pPr marL="304792" marR="312412" indent="-289977">
              <a:spcBef>
                <a:spcPts val="0"/>
              </a:spcBef>
              <a:buFont typeface="Arial" panose="020B0604020202020204" pitchFamily="34" charset="0"/>
              <a:buChar char="•"/>
              <a:tabLst>
                <a:tab pos="690016" algn="l"/>
              </a:tabLst>
            </a:pPr>
            <a:r>
              <a:rPr lang="en-US" sz="2000" kern="0" dirty="0">
                <a:cs typeface="Arial"/>
              </a:rPr>
              <a:t>Dynamic &amp; static balance</a:t>
            </a:r>
          </a:p>
          <a:p>
            <a:pPr marL="304792" indent="-289977">
              <a:spcBef>
                <a:spcPts val="0"/>
              </a:spcBef>
              <a:buFont typeface="Arial" panose="020B0604020202020204" pitchFamily="34" charset="0"/>
              <a:buChar char="•"/>
              <a:tabLst>
                <a:tab pos="690016" algn="l"/>
              </a:tabLst>
            </a:pPr>
            <a:r>
              <a:rPr lang="en-US" sz="2000" kern="0" dirty="0">
                <a:cs typeface="Arial"/>
              </a:rPr>
              <a:t>Head &amp; neck control</a:t>
            </a:r>
          </a:p>
          <a:p>
            <a:pPr marL="304792" indent="-289977">
              <a:spcBef>
                <a:spcPts val="0"/>
              </a:spcBef>
              <a:buFont typeface="Arial" panose="020B0604020202020204" pitchFamily="34" charset="0"/>
              <a:buChar char="•"/>
              <a:tabLst>
                <a:tab pos="690016" algn="l"/>
              </a:tabLst>
            </a:pPr>
            <a:r>
              <a:rPr lang="en-US" sz="2000" kern="0" dirty="0">
                <a:cs typeface="Arial"/>
              </a:rPr>
              <a:t>Prone posturing</a:t>
            </a:r>
          </a:p>
          <a:p>
            <a:endParaRPr lang="en-US" sz="2000" dirty="0"/>
          </a:p>
          <a:p>
            <a:endParaRPr lang="en-US" sz="2000" dirty="0"/>
          </a:p>
        </p:txBody>
      </p:sp>
    </p:spTree>
    <p:custDataLst>
      <p:tags r:id="rId1"/>
    </p:custDataLst>
    <p:extLst>
      <p:ext uri="{BB962C8B-B14F-4D97-AF65-F5344CB8AC3E}">
        <p14:creationId xmlns:p14="http://schemas.microsoft.com/office/powerpoint/2010/main" val="165448623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4B3A638-F91F-481E-8D8E-B4EB935A93A8}"/>
              </a:ext>
            </a:extLst>
          </p:cNvPr>
          <p:cNvSpPr>
            <a:spLocks noGrp="1"/>
          </p:cNvSpPr>
          <p:nvPr>
            <p:ph idx="1"/>
          </p:nvPr>
        </p:nvSpPr>
        <p:spPr/>
        <p:txBody>
          <a:bodyPr>
            <a:normAutofit fontScale="25000" lnSpcReduction="20000"/>
          </a:bodyPr>
          <a:lstStyle/>
          <a:p>
            <a:pPr marL="0" indent="0">
              <a:buNone/>
            </a:pPr>
            <a:r>
              <a:rPr lang="en-US" dirty="0"/>
              <a:t>  </a:t>
            </a:r>
          </a:p>
        </p:txBody>
      </p:sp>
      <p:sp>
        <p:nvSpPr>
          <p:cNvPr id="3" name="Title 2">
            <a:extLst>
              <a:ext uri="{FF2B5EF4-FFF2-40B4-BE49-F238E27FC236}">
                <a16:creationId xmlns:a16="http://schemas.microsoft.com/office/drawing/2014/main" id="{D6913AE8-745E-4BD4-8656-F15F2E44B6CF}"/>
              </a:ext>
            </a:extLst>
          </p:cNvPr>
          <p:cNvSpPr>
            <a:spLocks noGrp="1"/>
          </p:cNvSpPr>
          <p:nvPr>
            <p:ph type="title"/>
          </p:nvPr>
        </p:nvSpPr>
        <p:spPr>
          <a:xfrm>
            <a:off x="914400" y="0"/>
            <a:ext cx="7543800" cy="925117"/>
          </a:xfrm>
        </p:spPr>
        <p:txBody>
          <a:bodyPr/>
          <a:lstStyle/>
          <a:p>
            <a:r>
              <a:rPr lang="en-US" dirty="0">
                <a:latin typeface="+mj-lt"/>
              </a:rPr>
              <a:t>EI Services III</a:t>
            </a:r>
          </a:p>
        </p:txBody>
      </p:sp>
      <p:sp>
        <p:nvSpPr>
          <p:cNvPr id="4" name="TextBox 3">
            <a:extLst>
              <a:ext uri="{FF2B5EF4-FFF2-40B4-BE49-F238E27FC236}">
                <a16:creationId xmlns:a16="http://schemas.microsoft.com/office/drawing/2014/main" id="{51AFD782-BAD2-7D62-4AF3-0B375D8B207C}"/>
              </a:ext>
            </a:extLst>
          </p:cNvPr>
          <p:cNvSpPr txBox="1"/>
          <p:nvPr/>
        </p:nvSpPr>
        <p:spPr>
          <a:xfrm>
            <a:off x="381000" y="819150"/>
            <a:ext cx="7315200" cy="3170099"/>
          </a:xfrm>
          <a:prstGeom prst="rect">
            <a:avLst/>
          </a:prstGeom>
          <a:noFill/>
        </p:spPr>
        <p:txBody>
          <a:bodyPr wrap="square" rtlCol="0">
            <a:spAutoFit/>
          </a:bodyPr>
          <a:lstStyle/>
          <a:p>
            <a:r>
              <a:rPr lang="en-US" sz="2000" b="1" dirty="0"/>
              <a:t>Speech or Speech-Language Therapy (ST)</a:t>
            </a:r>
          </a:p>
          <a:p>
            <a:r>
              <a:rPr lang="en-US" sz="2000" dirty="0"/>
              <a:t>ST emphasizes communication:</a:t>
            </a:r>
          </a:p>
          <a:p>
            <a:pPr marL="304792" marR="1155671" indent="-289977">
              <a:spcBef>
                <a:spcPts val="0"/>
              </a:spcBef>
              <a:buFont typeface="Arial" panose="020B0604020202020204" pitchFamily="34" charset="0"/>
              <a:buChar char="•"/>
              <a:tabLst>
                <a:tab pos="833946" algn="l"/>
              </a:tabLst>
            </a:pPr>
            <a:r>
              <a:rPr lang="en-US" sz="2000" kern="0" dirty="0">
                <a:cs typeface="Arial"/>
              </a:rPr>
              <a:t>Non-verbal &amp; verbal receptive/expressive communication</a:t>
            </a:r>
          </a:p>
          <a:p>
            <a:pPr marL="304792" indent="-289977">
              <a:spcBef>
                <a:spcPts val="0"/>
              </a:spcBef>
              <a:buFont typeface="Arial" panose="020B0604020202020204" pitchFamily="34" charset="0"/>
              <a:buChar char="•"/>
              <a:tabLst>
                <a:tab pos="833946" algn="l"/>
              </a:tabLst>
            </a:pPr>
            <a:r>
              <a:rPr lang="en-US" sz="2000" kern="0" dirty="0">
                <a:cs typeface="Arial"/>
              </a:rPr>
              <a:t>Speech &amp; articulation</a:t>
            </a:r>
          </a:p>
          <a:p>
            <a:pPr marL="304792" indent="-289977">
              <a:spcBef>
                <a:spcPts val="0"/>
              </a:spcBef>
              <a:buFont typeface="Arial" panose="020B0604020202020204" pitchFamily="34" charset="0"/>
              <a:buChar char="•"/>
              <a:tabLst>
                <a:tab pos="833946" algn="l"/>
              </a:tabLst>
            </a:pPr>
            <a:r>
              <a:rPr lang="en-US" sz="2000" kern="0" dirty="0">
                <a:cs typeface="Arial"/>
              </a:rPr>
              <a:t>Pragmatic &amp; conversation ability</a:t>
            </a:r>
          </a:p>
          <a:p>
            <a:pPr marL="304792" marR="542698" indent="-289977">
              <a:spcBef>
                <a:spcPts val="0"/>
              </a:spcBef>
              <a:buFont typeface="Arial" panose="020B0604020202020204" pitchFamily="34" charset="0"/>
              <a:buChar char="•"/>
              <a:tabLst>
                <a:tab pos="833946" algn="l"/>
              </a:tabLst>
            </a:pPr>
            <a:r>
              <a:rPr lang="en-US" sz="2000" kern="0" dirty="0">
                <a:cs typeface="Arial"/>
              </a:rPr>
              <a:t>Social skills, play &amp; ideation development</a:t>
            </a:r>
          </a:p>
          <a:p>
            <a:pPr marL="304792" marR="575719" indent="-289977">
              <a:spcBef>
                <a:spcPts val="0"/>
              </a:spcBef>
              <a:buFont typeface="Arial" panose="020B0604020202020204" pitchFamily="34" charset="0"/>
              <a:buChar char="•"/>
              <a:tabLst>
                <a:tab pos="833946" algn="l"/>
              </a:tabLst>
            </a:pPr>
            <a:r>
              <a:rPr lang="en-US" sz="2000" kern="0" dirty="0">
                <a:cs typeface="Arial"/>
              </a:rPr>
              <a:t>Swallowing and oral-motor feeding skills</a:t>
            </a:r>
          </a:p>
          <a:p>
            <a:endParaRPr lang="en-US" sz="2000" dirty="0"/>
          </a:p>
          <a:p>
            <a:endParaRPr lang="en-US" sz="2000" dirty="0"/>
          </a:p>
        </p:txBody>
      </p:sp>
    </p:spTree>
    <p:custDataLst>
      <p:tags r:id="rId1"/>
    </p:custDataLst>
    <p:extLst>
      <p:ext uri="{BB962C8B-B14F-4D97-AF65-F5344CB8AC3E}">
        <p14:creationId xmlns:p14="http://schemas.microsoft.com/office/powerpoint/2010/main" val="105892566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21E0697-EE45-48BA-8EE9-B73031B14286}"/>
              </a:ext>
            </a:extLst>
          </p:cNvPr>
          <p:cNvSpPr>
            <a:spLocks noGrp="1"/>
          </p:cNvSpPr>
          <p:nvPr>
            <p:ph type="title"/>
          </p:nvPr>
        </p:nvSpPr>
        <p:spPr>
          <a:xfrm>
            <a:off x="623888" y="1282305"/>
            <a:ext cx="7886700" cy="1441846"/>
          </a:xfrm>
        </p:spPr>
        <p:txBody>
          <a:bodyPr>
            <a:normAutofit/>
          </a:bodyPr>
          <a:lstStyle/>
          <a:p>
            <a:pPr algn="ctr"/>
            <a:r>
              <a:rPr lang="en-US" sz="3600" dirty="0">
                <a:latin typeface="+mj-lt"/>
              </a:rPr>
              <a:t>Early Childhood Special Education</a:t>
            </a:r>
          </a:p>
        </p:txBody>
      </p:sp>
    </p:spTree>
    <p:custDataLst>
      <p:tags r:id="rId1"/>
    </p:custDataLst>
    <p:extLst>
      <p:ext uri="{BB962C8B-B14F-4D97-AF65-F5344CB8AC3E}">
        <p14:creationId xmlns:p14="http://schemas.microsoft.com/office/powerpoint/2010/main" val="15255511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idx="1"/>
          </p:nvPr>
        </p:nvSpPr>
        <p:spPr>
          <a:xfrm>
            <a:off x="628650" y="1299244"/>
            <a:ext cx="8134350" cy="2798202"/>
          </a:xfrm>
          <a:prstGeom prst="rect">
            <a:avLst/>
          </a:prstGeom>
        </p:spPr>
        <p:txBody>
          <a:bodyPr vert="horz" wrap="square" lIns="0" tIns="12700" rIns="0" bIns="0" rtlCol="0">
            <a:spAutoFit/>
          </a:bodyPr>
          <a:lstStyle/>
          <a:p>
            <a:pPr marL="0" marR="221615" indent="0">
              <a:lnSpc>
                <a:spcPct val="100000"/>
              </a:lnSpc>
              <a:spcBef>
                <a:spcPts val="0"/>
              </a:spcBef>
              <a:buNone/>
            </a:pPr>
            <a:r>
              <a:rPr sz="2000" kern="0" dirty="0"/>
              <a:t>Children with myelomeningocele may receive specialized services including therapeutic supports and special education.</a:t>
            </a:r>
            <a:r>
              <a:rPr lang="en-US" sz="2000" kern="0" dirty="0"/>
              <a:t> They may also </a:t>
            </a:r>
            <a:r>
              <a:rPr sz="2000" kern="0" dirty="0"/>
              <a:t>have </a:t>
            </a:r>
            <a:r>
              <a:rPr lang="en-US" sz="2000" kern="0" dirty="0"/>
              <a:t>learning and/or intellectual </a:t>
            </a:r>
            <a:r>
              <a:rPr sz="2000" kern="0" dirty="0"/>
              <a:t>disabilities, such as:</a:t>
            </a:r>
          </a:p>
          <a:p>
            <a:pPr marL="434975" indent="-285750">
              <a:lnSpc>
                <a:spcPct val="100000"/>
              </a:lnSpc>
              <a:spcBef>
                <a:spcPts val="0"/>
              </a:spcBef>
              <a:tabLst>
                <a:tab pos="469265" algn="l"/>
                <a:tab pos="469900" algn="l"/>
              </a:tabLst>
            </a:pPr>
            <a:r>
              <a:rPr sz="2000" kern="0" dirty="0"/>
              <a:t>Low cognitive function</a:t>
            </a:r>
          </a:p>
          <a:p>
            <a:pPr marL="434975" indent="-285750">
              <a:lnSpc>
                <a:spcPct val="100000"/>
              </a:lnSpc>
              <a:spcBef>
                <a:spcPts val="0"/>
              </a:spcBef>
              <a:tabLst>
                <a:tab pos="469265" algn="l"/>
                <a:tab pos="469900" algn="l"/>
              </a:tabLst>
            </a:pPr>
            <a:r>
              <a:rPr sz="2000" kern="0" dirty="0"/>
              <a:t>Attention deficits</a:t>
            </a:r>
          </a:p>
          <a:p>
            <a:pPr marL="434975" marR="144145" indent="-285750">
              <a:lnSpc>
                <a:spcPct val="100000"/>
              </a:lnSpc>
              <a:spcBef>
                <a:spcPts val="0"/>
              </a:spcBef>
              <a:tabLst>
                <a:tab pos="469265" algn="l"/>
                <a:tab pos="469900" algn="l"/>
              </a:tabLst>
            </a:pPr>
            <a:r>
              <a:rPr sz="2000" kern="0" dirty="0"/>
              <a:t>Difficulty with language comprehension and pragmatics</a:t>
            </a:r>
          </a:p>
          <a:p>
            <a:pPr marL="434975" marR="5080" indent="-285750">
              <a:lnSpc>
                <a:spcPct val="100000"/>
              </a:lnSpc>
              <a:spcBef>
                <a:spcPts val="0"/>
              </a:spcBef>
              <a:tabLst>
                <a:tab pos="469265" algn="l"/>
                <a:tab pos="469900" algn="l"/>
              </a:tabLst>
            </a:pPr>
            <a:r>
              <a:rPr sz="2000" kern="0" dirty="0"/>
              <a:t>Challenges learning to read and compute math</a:t>
            </a:r>
          </a:p>
          <a:p>
            <a:pPr marL="434975" indent="-285750">
              <a:lnSpc>
                <a:spcPct val="100000"/>
              </a:lnSpc>
              <a:spcBef>
                <a:spcPts val="0"/>
              </a:spcBef>
              <a:tabLst>
                <a:tab pos="469265" algn="l"/>
                <a:tab pos="469900" algn="l"/>
              </a:tabLst>
            </a:pPr>
            <a:r>
              <a:rPr sz="2000" kern="0" dirty="0"/>
              <a:t>Hypersociability</a:t>
            </a:r>
            <a:endParaRPr lang="en-US" sz="2000" kern="0" dirty="0"/>
          </a:p>
          <a:p>
            <a:pPr marL="434975" indent="-285750">
              <a:lnSpc>
                <a:spcPct val="100000"/>
              </a:lnSpc>
              <a:spcBef>
                <a:spcPts val="600"/>
              </a:spcBef>
              <a:tabLst>
                <a:tab pos="469265" algn="l"/>
                <a:tab pos="469900" algn="l"/>
              </a:tabLst>
            </a:pPr>
            <a:endParaRPr sz="1600" kern="0" dirty="0"/>
          </a:p>
        </p:txBody>
      </p:sp>
      <p:sp>
        <p:nvSpPr>
          <p:cNvPr id="3" name="object 3"/>
          <p:cNvSpPr txBox="1">
            <a:spLocks noGrp="1"/>
          </p:cNvSpPr>
          <p:nvPr>
            <p:ph type="title"/>
          </p:nvPr>
        </p:nvSpPr>
        <p:spPr>
          <a:xfrm>
            <a:off x="304800" y="487519"/>
            <a:ext cx="8210550" cy="566822"/>
          </a:xfrm>
          <a:prstGeom prst="rect">
            <a:avLst/>
          </a:prstGeom>
        </p:spPr>
        <p:txBody>
          <a:bodyPr vert="horz" wrap="square" lIns="0" tIns="12700" rIns="0" bIns="0" rtlCol="0">
            <a:spAutoFit/>
          </a:bodyPr>
          <a:lstStyle/>
          <a:p>
            <a:pPr marR="5080" indent="12700">
              <a:lnSpc>
                <a:spcPct val="100000"/>
              </a:lnSpc>
              <a:spcBef>
                <a:spcPts val="100"/>
              </a:spcBef>
            </a:pPr>
            <a:r>
              <a:rPr lang="en-US" kern="0" dirty="0">
                <a:latin typeface="+mj-lt"/>
              </a:rPr>
              <a:t>Preschool </a:t>
            </a:r>
            <a:r>
              <a:rPr kern="0" dirty="0">
                <a:latin typeface="+mj-lt"/>
              </a:rPr>
              <a:t>Special Education </a:t>
            </a:r>
            <a:r>
              <a:rPr lang="en-US" kern="0" dirty="0">
                <a:latin typeface="+mj-lt"/>
              </a:rPr>
              <a:t>I</a:t>
            </a:r>
            <a:endParaRPr kern="0" dirty="0">
              <a:latin typeface="+mj-lt"/>
            </a:endParaRPr>
          </a:p>
        </p:txBody>
      </p:sp>
    </p:spTree>
    <p:custDataLst>
      <p:tags r:id="rId1"/>
    </p:custData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idx="1"/>
          </p:nvPr>
        </p:nvSpPr>
        <p:spPr>
          <a:xfrm>
            <a:off x="628650" y="1299244"/>
            <a:ext cx="8134350" cy="1874872"/>
          </a:xfrm>
          <a:prstGeom prst="rect">
            <a:avLst/>
          </a:prstGeom>
        </p:spPr>
        <p:txBody>
          <a:bodyPr vert="horz" wrap="square" lIns="0" tIns="12700" rIns="0" bIns="0" rtlCol="0">
            <a:spAutoFit/>
          </a:bodyPr>
          <a:lstStyle/>
          <a:p>
            <a:pPr marL="0" marR="221615" indent="0">
              <a:lnSpc>
                <a:spcPct val="100000"/>
              </a:lnSpc>
              <a:spcBef>
                <a:spcPts val="0"/>
              </a:spcBef>
              <a:buNone/>
            </a:pPr>
            <a:r>
              <a:rPr sz="2000" kern="0" dirty="0"/>
              <a:t>Children with </a:t>
            </a:r>
            <a:r>
              <a:rPr lang="en-US" sz="2000" kern="0" dirty="0"/>
              <a:t>muscular dystrophy may have specialized therapeutic and special education services. They may have challenges with</a:t>
            </a:r>
            <a:r>
              <a:rPr sz="2000" kern="0" dirty="0"/>
              <a:t>:</a:t>
            </a:r>
          </a:p>
          <a:p>
            <a:pPr marL="434975" indent="-285750">
              <a:lnSpc>
                <a:spcPct val="100000"/>
              </a:lnSpc>
              <a:spcBef>
                <a:spcPts val="0"/>
              </a:spcBef>
              <a:tabLst>
                <a:tab pos="469265" algn="l"/>
                <a:tab pos="469900" algn="l"/>
              </a:tabLst>
            </a:pPr>
            <a:r>
              <a:rPr lang="en-US" sz="2000" kern="0" dirty="0"/>
              <a:t>Executive functioning</a:t>
            </a:r>
          </a:p>
          <a:p>
            <a:pPr marL="434975" indent="-285750">
              <a:lnSpc>
                <a:spcPct val="100000"/>
              </a:lnSpc>
              <a:spcBef>
                <a:spcPts val="0"/>
              </a:spcBef>
              <a:tabLst>
                <a:tab pos="469265" algn="l"/>
                <a:tab pos="469900" algn="l"/>
              </a:tabLst>
            </a:pPr>
            <a:r>
              <a:rPr lang="en-US" sz="2000" kern="0" dirty="0"/>
              <a:t>Learning</a:t>
            </a:r>
          </a:p>
          <a:p>
            <a:pPr marL="434975" indent="-285750">
              <a:lnSpc>
                <a:spcPct val="100000"/>
              </a:lnSpc>
              <a:spcBef>
                <a:spcPts val="0"/>
              </a:spcBef>
              <a:tabLst>
                <a:tab pos="469265" algn="l"/>
                <a:tab pos="469900" algn="l"/>
              </a:tabLst>
            </a:pPr>
            <a:r>
              <a:rPr lang="en-US" sz="2000" kern="0" dirty="0"/>
              <a:t>Short-term memory</a:t>
            </a:r>
          </a:p>
          <a:p>
            <a:pPr marL="434975" indent="-285750">
              <a:lnSpc>
                <a:spcPct val="100000"/>
              </a:lnSpc>
              <a:spcBef>
                <a:spcPts val="600"/>
              </a:spcBef>
              <a:tabLst>
                <a:tab pos="469265" algn="l"/>
                <a:tab pos="469900" algn="l"/>
              </a:tabLst>
            </a:pPr>
            <a:endParaRPr sz="1600" kern="0" dirty="0"/>
          </a:p>
        </p:txBody>
      </p:sp>
      <p:sp>
        <p:nvSpPr>
          <p:cNvPr id="3" name="object 3"/>
          <p:cNvSpPr txBox="1">
            <a:spLocks noGrp="1"/>
          </p:cNvSpPr>
          <p:nvPr>
            <p:ph type="title"/>
          </p:nvPr>
        </p:nvSpPr>
        <p:spPr>
          <a:xfrm>
            <a:off x="304800" y="487519"/>
            <a:ext cx="8210550" cy="566822"/>
          </a:xfrm>
          <a:prstGeom prst="rect">
            <a:avLst/>
          </a:prstGeom>
        </p:spPr>
        <p:txBody>
          <a:bodyPr vert="horz" wrap="square" lIns="0" tIns="12700" rIns="0" bIns="0" rtlCol="0">
            <a:spAutoFit/>
          </a:bodyPr>
          <a:lstStyle/>
          <a:p>
            <a:pPr marR="5080" indent="12700">
              <a:lnSpc>
                <a:spcPct val="100000"/>
              </a:lnSpc>
              <a:spcBef>
                <a:spcPts val="100"/>
              </a:spcBef>
            </a:pPr>
            <a:r>
              <a:rPr lang="en-US" kern="0" dirty="0">
                <a:latin typeface="+mj-lt"/>
              </a:rPr>
              <a:t>Preschool </a:t>
            </a:r>
            <a:r>
              <a:rPr kern="0" dirty="0">
                <a:latin typeface="+mj-lt"/>
              </a:rPr>
              <a:t>Special Education</a:t>
            </a:r>
            <a:r>
              <a:rPr lang="en-US" kern="0" dirty="0">
                <a:latin typeface="+mj-lt"/>
              </a:rPr>
              <a:t> II</a:t>
            </a:r>
            <a:endParaRPr kern="0" dirty="0">
              <a:latin typeface="+mj-lt"/>
            </a:endParaRPr>
          </a:p>
        </p:txBody>
      </p:sp>
    </p:spTree>
    <p:custDataLst>
      <p:tags r:id="rId1"/>
    </p:custDataLst>
    <p:extLst>
      <p:ext uri="{BB962C8B-B14F-4D97-AF65-F5344CB8AC3E}">
        <p14:creationId xmlns:p14="http://schemas.microsoft.com/office/powerpoint/2010/main" val="171296630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1F33DBF-C15C-4842-9921-7FB9C725101B}"/>
              </a:ext>
            </a:extLst>
          </p:cNvPr>
          <p:cNvSpPr>
            <a:spLocks noGrp="1"/>
          </p:cNvSpPr>
          <p:nvPr>
            <p:ph idx="1"/>
          </p:nvPr>
        </p:nvSpPr>
        <p:spPr/>
        <p:txBody>
          <a:bodyPr>
            <a:normAutofit fontScale="25000" lnSpcReduction="20000"/>
          </a:bodyPr>
          <a:lstStyle/>
          <a:p>
            <a:pPr marL="0" indent="0">
              <a:lnSpc>
                <a:spcPct val="150000"/>
              </a:lnSpc>
              <a:spcBef>
                <a:spcPts val="0"/>
              </a:spcBef>
              <a:buNone/>
            </a:pPr>
            <a:r>
              <a:rPr lang="en-US" sz="2000" dirty="0"/>
              <a:t> </a:t>
            </a:r>
          </a:p>
        </p:txBody>
      </p:sp>
      <p:sp>
        <p:nvSpPr>
          <p:cNvPr id="3" name="Title 2">
            <a:extLst>
              <a:ext uri="{FF2B5EF4-FFF2-40B4-BE49-F238E27FC236}">
                <a16:creationId xmlns:a16="http://schemas.microsoft.com/office/drawing/2014/main" id="{8DAF9378-8325-4952-88B9-B3D68D9BE114}"/>
              </a:ext>
            </a:extLst>
          </p:cNvPr>
          <p:cNvSpPr>
            <a:spLocks noGrp="1"/>
          </p:cNvSpPr>
          <p:nvPr>
            <p:ph type="title"/>
          </p:nvPr>
        </p:nvSpPr>
        <p:spPr>
          <a:xfrm>
            <a:off x="800100" y="275033"/>
            <a:ext cx="7543800" cy="925117"/>
          </a:xfrm>
        </p:spPr>
        <p:txBody>
          <a:bodyPr/>
          <a:lstStyle/>
          <a:p>
            <a:r>
              <a:rPr lang="en-US" dirty="0">
                <a:latin typeface="+mj-lt"/>
              </a:rPr>
              <a:t>In-Classroom Therapeutic Services</a:t>
            </a:r>
          </a:p>
        </p:txBody>
      </p:sp>
      <p:sp>
        <p:nvSpPr>
          <p:cNvPr id="4" name="TextBox 3">
            <a:extLst>
              <a:ext uri="{FF2B5EF4-FFF2-40B4-BE49-F238E27FC236}">
                <a16:creationId xmlns:a16="http://schemas.microsoft.com/office/drawing/2014/main" id="{ED25A838-6A48-518D-7C29-E10FDE3D23B7}"/>
              </a:ext>
            </a:extLst>
          </p:cNvPr>
          <p:cNvSpPr txBox="1"/>
          <p:nvPr/>
        </p:nvSpPr>
        <p:spPr>
          <a:xfrm>
            <a:off x="457200" y="894130"/>
            <a:ext cx="7543800" cy="3277820"/>
          </a:xfrm>
          <a:prstGeom prst="rect">
            <a:avLst/>
          </a:prstGeom>
          <a:noFill/>
        </p:spPr>
        <p:txBody>
          <a:bodyPr wrap="square" rtlCol="0">
            <a:spAutoFit/>
          </a:bodyPr>
          <a:lstStyle/>
          <a:p>
            <a:pPr>
              <a:lnSpc>
                <a:spcPct val="150000"/>
              </a:lnSpc>
            </a:pPr>
            <a:r>
              <a:rPr lang="en-US" dirty="0"/>
              <a:t>Integration in classrooms may include:</a:t>
            </a:r>
          </a:p>
          <a:p>
            <a:pPr marL="285750" indent="-285750">
              <a:lnSpc>
                <a:spcPct val="150000"/>
              </a:lnSpc>
              <a:spcBef>
                <a:spcPts val="0"/>
              </a:spcBef>
              <a:buFont typeface="Arial" panose="020B0604020202020204" pitchFamily="34" charset="0"/>
              <a:buChar char="•"/>
            </a:pPr>
            <a:r>
              <a:rPr lang="en-US" b="1" dirty="0"/>
              <a:t>PT: </a:t>
            </a:r>
            <a:r>
              <a:rPr lang="en-US" dirty="0"/>
              <a:t>stretching, encouraging mobility, using assistive technology for mobility</a:t>
            </a:r>
          </a:p>
          <a:p>
            <a:pPr marL="285750" indent="-285750">
              <a:lnSpc>
                <a:spcPct val="150000"/>
              </a:lnSpc>
              <a:spcBef>
                <a:spcPts val="0"/>
              </a:spcBef>
              <a:buFont typeface="Arial" panose="020B0604020202020204" pitchFamily="34" charset="0"/>
              <a:buChar char="•"/>
            </a:pPr>
            <a:r>
              <a:rPr lang="en-US" b="1" dirty="0"/>
              <a:t>OT: </a:t>
            </a:r>
            <a:r>
              <a:rPr lang="en-US" dirty="0"/>
              <a:t>using assistive technology for fine motor and self-care, modifying the classroom setting, building independence in routine activities, sensory-based strategies to increase attention and engagement</a:t>
            </a:r>
          </a:p>
          <a:p>
            <a:pPr marL="285750" indent="-285750">
              <a:lnSpc>
                <a:spcPct val="150000"/>
              </a:lnSpc>
              <a:spcBef>
                <a:spcPts val="0"/>
              </a:spcBef>
              <a:buFont typeface="Arial" panose="020B0604020202020204" pitchFamily="34" charset="0"/>
              <a:buChar char="•"/>
            </a:pPr>
            <a:r>
              <a:rPr lang="en-US" b="1" dirty="0"/>
              <a:t>ST: </a:t>
            </a:r>
            <a:r>
              <a:rPr lang="en-US" dirty="0"/>
              <a:t>using strategies to improve receptive and expressive communication; using visual supports and tactile cues </a:t>
            </a:r>
          </a:p>
          <a:p>
            <a:endParaRPr lang="en-US" dirty="0"/>
          </a:p>
        </p:txBody>
      </p:sp>
    </p:spTree>
    <p:custDataLst>
      <p:tags r:id="rId1"/>
    </p:custDataLst>
    <p:extLst>
      <p:ext uri="{BB962C8B-B14F-4D97-AF65-F5344CB8AC3E}">
        <p14:creationId xmlns:p14="http://schemas.microsoft.com/office/powerpoint/2010/main" val="281793227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21E0697-EE45-48BA-8EE9-B73031B14286}"/>
              </a:ext>
            </a:extLst>
          </p:cNvPr>
          <p:cNvSpPr>
            <a:spLocks noGrp="1"/>
          </p:cNvSpPr>
          <p:nvPr>
            <p:ph type="title"/>
          </p:nvPr>
        </p:nvSpPr>
        <p:spPr>
          <a:xfrm>
            <a:off x="623888" y="1282305"/>
            <a:ext cx="7886700" cy="1441846"/>
          </a:xfrm>
        </p:spPr>
        <p:txBody>
          <a:bodyPr>
            <a:normAutofit/>
          </a:bodyPr>
          <a:lstStyle/>
          <a:p>
            <a:pPr algn="ctr"/>
            <a:r>
              <a:rPr lang="en-US" sz="3600" dirty="0">
                <a:latin typeface="+mj-lt"/>
              </a:rPr>
              <a:t>Family Supports</a:t>
            </a:r>
          </a:p>
        </p:txBody>
      </p:sp>
    </p:spTree>
    <p:custDataLst>
      <p:tags r:id="rId1"/>
    </p:custDataLst>
    <p:extLst>
      <p:ext uri="{BB962C8B-B14F-4D97-AF65-F5344CB8AC3E}">
        <p14:creationId xmlns:p14="http://schemas.microsoft.com/office/powerpoint/2010/main" val="3287559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ABE70E-E35B-4E11-9D00-919E7C865471}"/>
              </a:ext>
            </a:extLst>
          </p:cNvPr>
          <p:cNvSpPr>
            <a:spLocks noGrp="1"/>
          </p:cNvSpPr>
          <p:nvPr>
            <p:ph idx="1"/>
          </p:nvPr>
        </p:nvSpPr>
        <p:spPr/>
        <p:txBody>
          <a:bodyPr>
            <a:noAutofit/>
          </a:bodyPr>
          <a:lstStyle/>
          <a:p>
            <a:pPr marL="0" indent="0">
              <a:buNone/>
            </a:pPr>
            <a:r>
              <a:rPr lang="en-US" sz="1400" dirty="0"/>
              <a:t>  </a:t>
            </a:r>
          </a:p>
        </p:txBody>
      </p:sp>
      <p:sp>
        <p:nvSpPr>
          <p:cNvPr id="5" name="Title"/>
          <p:cNvSpPr txBox="1">
            <a:spLocks noGrp="1"/>
          </p:cNvSpPr>
          <p:nvPr>
            <p:ph type="title"/>
          </p:nvPr>
        </p:nvSpPr>
        <p:spPr>
          <a:xfrm>
            <a:off x="800100" y="438150"/>
            <a:ext cx="7543800" cy="566822"/>
          </a:xfrm>
          <a:prstGeom prst="rect">
            <a:avLst/>
          </a:prstGeom>
        </p:spPr>
        <p:txBody>
          <a:bodyPr vert="horz" wrap="square" lIns="0" tIns="12700" rIns="0" bIns="0" rtlCol="0">
            <a:spAutoFit/>
          </a:bodyPr>
          <a:lstStyle/>
          <a:p>
            <a:pPr marL="12700">
              <a:lnSpc>
                <a:spcPct val="100000"/>
              </a:lnSpc>
              <a:spcBef>
                <a:spcPts val="100"/>
              </a:spcBef>
            </a:pPr>
            <a:r>
              <a:rPr lang="en-US" sz="3600" kern="0" dirty="0">
                <a:latin typeface="+mj-lt"/>
              </a:rPr>
              <a:t>1. </a:t>
            </a:r>
            <a:r>
              <a:rPr sz="3600" kern="0" dirty="0">
                <a:latin typeface="+mj-lt"/>
              </a:rPr>
              <a:t>Spina Bifida Occulta</a:t>
            </a:r>
          </a:p>
        </p:txBody>
      </p:sp>
      <p:sp>
        <p:nvSpPr>
          <p:cNvPr id="2" name="TextBox 1">
            <a:extLst>
              <a:ext uri="{FF2B5EF4-FFF2-40B4-BE49-F238E27FC236}">
                <a16:creationId xmlns:a16="http://schemas.microsoft.com/office/drawing/2014/main" id="{8394275F-7269-2C10-2829-967E092FC418}"/>
              </a:ext>
            </a:extLst>
          </p:cNvPr>
          <p:cNvSpPr txBox="1"/>
          <p:nvPr/>
        </p:nvSpPr>
        <p:spPr>
          <a:xfrm>
            <a:off x="609600" y="623352"/>
            <a:ext cx="6172200" cy="4093428"/>
          </a:xfrm>
          <a:prstGeom prst="rect">
            <a:avLst/>
          </a:prstGeom>
          <a:noFill/>
        </p:spPr>
        <p:txBody>
          <a:bodyPr wrap="square" rtlCol="0">
            <a:spAutoFit/>
          </a:bodyPr>
          <a:lstStyle/>
          <a:p>
            <a:pPr marL="12065" indent="0">
              <a:spcBef>
                <a:spcPts val="0"/>
              </a:spcBef>
              <a:buNone/>
              <a:tabLst>
                <a:tab pos="356235" algn="l"/>
                <a:tab pos="356870" algn="l"/>
              </a:tabLst>
            </a:pPr>
            <a:endParaRPr lang="en-US" sz="2000" kern="0" dirty="0">
              <a:cs typeface="Calibri"/>
            </a:endParaRPr>
          </a:p>
          <a:p>
            <a:pPr marL="12065" indent="0">
              <a:spcBef>
                <a:spcPts val="0"/>
              </a:spcBef>
              <a:buNone/>
              <a:tabLst>
                <a:tab pos="356235" algn="l"/>
                <a:tab pos="356870" algn="l"/>
              </a:tabLst>
            </a:pPr>
            <a:endParaRPr lang="en-US" sz="2000" kern="0" dirty="0">
              <a:cs typeface="Calibri"/>
            </a:endParaRPr>
          </a:p>
          <a:p>
            <a:pPr marL="297815" indent="-285750">
              <a:spcBef>
                <a:spcPts val="0"/>
              </a:spcBef>
              <a:buFont typeface="Arial" panose="020B0604020202020204" pitchFamily="34" charset="0"/>
              <a:buChar char="•"/>
              <a:tabLst>
                <a:tab pos="356235" algn="l"/>
                <a:tab pos="356870" algn="l"/>
              </a:tabLst>
            </a:pPr>
            <a:r>
              <a:rPr lang="en-US" sz="2000" kern="0" dirty="0">
                <a:cs typeface="Calibri"/>
              </a:rPr>
              <a:t>Least impacted and most common form of spina bifida.</a:t>
            </a:r>
          </a:p>
          <a:p>
            <a:pPr marL="297815" marR="5080" indent="-285750">
              <a:spcBef>
                <a:spcPts val="0"/>
              </a:spcBef>
              <a:buFont typeface="Arial" panose="020B0604020202020204" pitchFamily="34" charset="0"/>
              <a:buChar char="•"/>
              <a:tabLst>
                <a:tab pos="356235" algn="l"/>
                <a:tab pos="356870" algn="l"/>
              </a:tabLst>
            </a:pPr>
            <a:r>
              <a:rPr lang="en-US" sz="2000" kern="0" dirty="0">
                <a:cs typeface="Calibri"/>
              </a:rPr>
              <a:t>Presents with a gap between at least one vertebrae without involvement of spinal nerves.</a:t>
            </a:r>
          </a:p>
          <a:p>
            <a:pPr marL="297815" indent="-285750">
              <a:spcBef>
                <a:spcPts val="0"/>
              </a:spcBef>
              <a:buFont typeface="Arial" panose="020B0604020202020204" pitchFamily="34" charset="0"/>
              <a:buChar char="•"/>
              <a:tabLst>
                <a:tab pos="356235" algn="l"/>
                <a:tab pos="356870" algn="l"/>
              </a:tabLst>
            </a:pPr>
            <a:r>
              <a:rPr lang="en-US" sz="2000" kern="0" dirty="0">
                <a:cs typeface="Calibri"/>
              </a:rPr>
              <a:t>Asymptomatic and often goes unnoticed until imaging of the spinal region is needed for unrelated reasons. </a:t>
            </a:r>
          </a:p>
          <a:p>
            <a:pPr marL="297815" indent="-285750">
              <a:spcBef>
                <a:spcPts val="0"/>
              </a:spcBef>
              <a:buFont typeface="Arial" panose="020B0604020202020204" pitchFamily="34" charset="0"/>
              <a:buChar char="•"/>
              <a:tabLst>
                <a:tab pos="356235" algn="l"/>
                <a:tab pos="356870" algn="l"/>
              </a:tabLst>
            </a:pPr>
            <a:r>
              <a:rPr lang="en-US" sz="2000" kern="0" dirty="0">
                <a:cs typeface="Calibri"/>
              </a:rPr>
              <a:t>Diagnosis is sometimes observed in infants who have a dimple, tuft of hair, or birthmark at the vertebral gap, which is confirmed with imaging via MRI or ultrasound.</a:t>
            </a:r>
          </a:p>
          <a:p>
            <a:endParaRPr lang="en-US" sz="2000" dirty="0"/>
          </a:p>
          <a:p>
            <a:endParaRPr lang="en-US" sz="2000" dirty="0"/>
          </a:p>
        </p:txBody>
      </p:sp>
    </p:spTree>
    <p:custDataLst>
      <p:tags r:id="rId1"/>
    </p:custData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D6CF4C8B-209E-4D60-AAB7-BB51F98567F3}"/>
              </a:ext>
            </a:extLst>
          </p:cNvPr>
          <p:cNvSpPr>
            <a:spLocks noGrp="1"/>
          </p:cNvSpPr>
          <p:nvPr>
            <p:ph idx="1"/>
          </p:nvPr>
        </p:nvSpPr>
        <p:spPr/>
        <p:txBody>
          <a:bodyPr>
            <a:normAutofit fontScale="25000" lnSpcReduction="20000"/>
          </a:bodyPr>
          <a:lstStyle/>
          <a:p>
            <a:pPr marL="0" indent="0">
              <a:buNone/>
            </a:pPr>
            <a:r>
              <a:rPr lang="en-US" dirty="0"/>
              <a:t> </a:t>
            </a:r>
          </a:p>
        </p:txBody>
      </p:sp>
      <p:sp>
        <p:nvSpPr>
          <p:cNvPr id="4" name="Title 3">
            <a:extLst>
              <a:ext uri="{FF2B5EF4-FFF2-40B4-BE49-F238E27FC236}">
                <a16:creationId xmlns:a16="http://schemas.microsoft.com/office/drawing/2014/main" id="{E51A3E75-F44C-48EC-8F66-224EBB82BC0F}"/>
              </a:ext>
            </a:extLst>
          </p:cNvPr>
          <p:cNvSpPr>
            <a:spLocks noGrp="1"/>
          </p:cNvSpPr>
          <p:nvPr>
            <p:ph type="title"/>
          </p:nvPr>
        </p:nvSpPr>
        <p:spPr>
          <a:xfrm>
            <a:off x="342900" y="34290"/>
            <a:ext cx="8458200" cy="994172"/>
          </a:xfrm>
        </p:spPr>
        <p:txBody>
          <a:bodyPr>
            <a:normAutofit/>
          </a:bodyPr>
          <a:lstStyle/>
          <a:p>
            <a:r>
              <a:rPr lang="en-US" dirty="0">
                <a:latin typeface="+mj-lt"/>
              </a:rPr>
              <a:t>Resources and Organizations: Spina Bifida</a:t>
            </a:r>
          </a:p>
        </p:txBody>
      </p:sp>
      <p:sp>
        <p:nvSpPr>
          <p:cNvPr id="2" name="TextBox 1">
            <a:extLst>
              <a:ext uri="{FF2B5EF4-FFF2-40B4-BE49-F238E27FC236}">
                <a16:creationId xmlns:a16="http://schemas.microsoft.com/office/drawing/2014/main" id="{88FDC807-0830-3D25-2486-0ECCA4BCB5FC}"/>
              </a:ext>
            </a:extLst>
          </p:cNvPr>
          <p:cNvSpPr txBox="1"/>
          <p:nvPr/>
        </p:nvSpPr>
        <p:spPr>
          <a:xfrm>
            <a:off x="457200" y="895350"/>
            <a:ext cx="6858000" cy="3170099"/>
          </a:xfrm>
          <a:prstGeom prst="rect">
            <a:avLst/>
          </a:prstGeom>
          <a:noFill/>
        </p:spPr>
        <p:txBody>
          <a:bodyPr wrap="square" rtlCol="0">
            <a:spAutoFit/>
          </a:bodyPr>
          <a:lstStyle/>
          <a:p>
            <a:pPr marL="285750" indent="-285750">
              <a:spcBef>
                <a:spcPts val="0"/>
              </a:spcBef>
              <a:buClr>
                <a:schemeClr val="tx1"/>
              </a:buClr>
              <a:buFont typeface="Arial" panose="020B0604020202020204" pitchFamily="34" charset="0"/>
              <a:buChar char="•"/>
            </a:pPr>
            <a:r>
              <a:rPr lang="en-US" sz="2000" u="sng" dirty="0">
                <a:solidFill>
                  <a:srgbClr val="0563C1"/>
                </a:solidFill>
                <a:latin typeface="Calibri" panose="020F0502020204030204" pitchFamily="34" charset="0"/>
                <a:ea typeface="Times New Roman" panose="02020603050405020304" pitchFamily="18" charset="0"/>
                <a:cs typeface="Times New Roman" panose="02020603050405020304" pitchFamily="18" charset="0"/>
                <a:hlinkClick r:id="rId3"/>
              </a:rPr>
              <a:t>CDC: Facts about Spina Bifida</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spcBef>
                <a:spcPts val="0"/>
              </a:spcBef>
              <a:buClr>
                <a:schemeClr val="bg2">
                  <a:lumMod val="10000"/>
                </a:schemeClr>
              </a:buClr>
              <a:buFont typeface="Arial" panose="020B0604020202020204" pitchFamily="34" charset="0"/>
              <a:buChar char="•"/>
            </a:pPr>
            <a:r>
              <a:rPr lang="en-US" sz="2000" u="sng" dirty="0">
                <a:solidFill>
                  <a:srgbClr val="0563C1"/>
                </a:solidFill>
                <a:latin typeface="Calibri" panose="020F0502020204030204" pitchFamily="34" charset="0"/>
                <a:ea typeface="Times New Roman" panose="02020603050405020304" pitchFamily="18" charset="0"/>
                <a:cs typeface="Times New Roman" panose="02020603050405020304" pitchFamily="18" charset="0"/>
                <a:hlinkClick r:id="rId4"/>
              </a:rPr>
              <a:t>CDC: Living with Spina Bifida: Infants</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spcBef>
                <a:spcPts val="0"/>
              </a:spcBef>
              <a:buClr>
                <a:schemeClr val="bg2">
                  <a:lumMod val="10000"/>
                </a:schemeClr>
              </a:buClr>
              <a:buFont typeface="Arial" panose="020B0604020202020204" pitchFamily="34" charset="0"/>
              <a:buChar char="•"/>
            </a:pPr>
            <a:r>
              <a:rPr lang="en-US" sz="2000" u="sng" dirty="0">
                <a:solidFill>
                  <a:srgbClr val="000000"/>
                </a:solidFill>
                <a:uFill>
                  <a:solidFill>
                    <a:srgbClr val="000000"/>
                  </a:solidFill>
                </a:uFill>
                <a:latin typeface="Calibri" panose="020F0502020204030204" pitchFamily="34" charset="0"/>
                <a:ea typeface="Times New Roman" panose="02020603050405020304" pitchFamily="18" charset="0"/>
                <a:hlinkClick r:id="rId5"/>
              </a:rPr>
              <a:t>CDC: Living with Spina Bifida: Toddlers and Preschoolers</a:t>
            </a:r>
            <a:endParaRPr lang="en-US" sz="2000" dirty="0">
              <a:solidFill>
                <a:srgbClr val="000000"/>
              </a:solidFill>
              <a:uFill>
                <a:solidFill>
                  <a:srgbClr val="000000"/>
                </a:solidFill>
              </a:uFill>
              <a:latin typeface="Times New Roman" panose="02020603050405020304" pitchFamily="18" charset="0"/>
              <a:ea typeface="Times New Roman" panose="02020603050405020304" pitchFamily="18" charset="0"/>
            </a:endParaRPr>
          </a:p>
          <a:p>
            <a:pPr marL="285750" indent="-285750">
              <a:spcBef>
                <a:spcPts val="0"/>
              </a:spcBef>
              <a:buClr>
                <a:schemeClr val="bg2">
                  <a:lumMod val="10000"/>
                </a:schemeClr>
              </a:buClr>
              <a:buFont typeface="Arial" panose="020B0604020202020204" pitchFamily="34" charset="0"/>
              <a:buChar char="•"/>
            </a:pPr>
            <a:r>
              <a:rPr lang="en-US" sz="2000" u="sng" dirty="0">
                <a:solidFill>
                  <a:srgbClr val="000000"/>
                </a:solidFill>
                <a:uFill>
                  <a:solidFill>
                    <a:srgbClr val="000000"/>
                  </a:solidFill>
                </a:uFill>
                <a:latin typeface="Calibri" panose="020F0502020204030204" pitchFamily="34" charset="0"/>
                <a:ea typeface="Times New Roman" panose="02020603050405020304" pitchFamily="18" charset="0"/>
                <a:hlinkClick r:id="rId6"/>
              </a:rPr>
              <a:t>CDC: Real Stories: Living with Spina Bifida</a:t>
            </a:r>
            <a:endParaRPr lang="en-US" sz="2000" dirty="0">
              <a:solidFill>
                <a:srgbClr val="000000"/>
              </a:solidFill>
              <a:uFill>
                <a:solidFill>
                  <a:srgbClr val="000000"/>
                </a:solidFill>
              </a:uFill>
              <a:latin typeface="Times New Roman" panose="02020603050405020304" pitchFamily="18" charset="0"/>
              <a:ea typeface="Times New Roman" panose="02020603050405020304" pitchFamily="18" charset="0"/>
            </a:endParaRPr>
          </a:p>
          <a:p>
            <a:pPr marL="285750" indent="-285750">
              <a:spcBef>
                <a:spcPts val="0"/>
              </a:spcBef>
              <a:buClr>
                <a:schemeClr val="bg2">
                  <a:lumMod val="10000"/>
                </a:schemeClr>
              </a:buClr>
              <a:buFont typeface="Arial" panose="020B0604020202020204" pitchFamily="34" charset="0"/>
              <a:buChar char="•"/>
            </a:pPr>
            <a:r>
              <a:rPr lang="en-US" sz="2000" u="sng" dirty="0">
                <a:solidFill>
                  <a:srgbClr val="0563C1"/>
                </a:solidFill>
                <a:latin typeface="Calibri" panose="020F0502020204030204" pitchFamily="34" charset="0"/>
                <a:ea typeface="Times New Roman" panose="02020603050405020304" pitchFamily="18" charset="0"/>
                <a:cs typeface="Times New Roman" panose="02020603050405020304" pitchFamily="18" charset="0"/>
                <a:hlinkClick r:id="rId7"/>
              </a:rPr>
              <a:t>Center for Parent Information and Resources: Spina Bifida</a:t>
            </a:r>
            <a:r>
              <a:rPr lang="en-US" sz="2000" dirty="0">
                <a:latin typeface="Calibri" panose="020F0502020204030204" pitchFamily="34" charset="0"/>
                <a:ea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spcBef>
                <a:spcPts val="0"/>
              </a:spcBef>
              <a:buClr>
                <a:schemeClr val="bg2">
                  <a:lumMod val="10000"/>
                </a:schemeClr>
              </a:buClr>
              <a:buFont typeface="Arial" panose="020B0604020202020204" pitchFamily="34" charset="0"/>
              <a:buChar char="•"/>
            </a:pPr>
            <a:r>
              <a:rPr lang="en-US" sz="2000" u="sng" dirty="0">
                <a:solidFill>
                  <a:srgbClr val="0563C1"/>
                </a:solidFill>
                <a:latin typeface="Calibri" panose="020F0502020204030204" pitchFamily="34" charset="0"/>
                <a:ea typeface="Times New Roman" panose="02020603050405020304" pitchFamily="18" charset="0"/>
                <a:cs typeface="Times New Roman" panose="02020603050405020304" pitchFamily="18" charset="0"/>
                <a:hlinkClick r:id="rId8"/>
              </a:rPr>
              <a:t>Mayo Clinic: Spina Bifida</a:t>
            </a:r>
            <a:r>
              <a:rPr lang="en-US" sz="2000" dirty="0">
                <a:latin typeface="Calibri" panose="020F0502020204030204" pitchFamily="34" charset="0"/>
                <a:ea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spcBef>
                <a:spcPts val="0"/>
              </a:spcBef>
              <a:buClr>
                <a:schemeClr val="bg2">
                  <a:lumMod val="10000"/>
                </a:schemeClr>
              </a:buClr>
              <a:buFont typeface="Arial" panose="020B0604020202020204" pitchFamily="34" charset="0"/>
              <a:buChar char="•"/>
            </a:pPr>
            <a:r>
              <a:rPr lang="en-US" sz="2000" u="sng" dirty="0">
                <a:solidFill>
                  <a:srgbClr val="0563C1"/>
                </a:solidFill>
                <a:latin typeface="Calibri" panose="020F0502020204030204" pitchFamily="34" charset="0"/>
                <a:ea typeface="Times New Roman" panose="02020603050405020304" pitchFamily="18" charset="0"/>
                <a:cs typeface="Times New Roman" panose="02020603050405020304" pitchFamily="18" charset="0"/>
                <a:hlinkClick r:id="rId9"/>
              </a:rPr>
              <a:t>Spina Bifida Association</a:t>
            </a:r>
            <a:r>
              <a:rPr lang="en-US" sz="2000" dirty="0">
                <a:latin typeface="Calibri" panose="020F0502020204030204" pitchFamily="34" charset="0"/>
                <a:ea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spcBef>
                <a:spcPts val="0"/>
              </a:spcBef>
              <a:buClr>
                <a:schemeClr val="bg2">
                  <a:lumMod val="10000"/>
                </a:schemeClr>
              </a:buClr>
              <a:buFont typeface="Arial" panose="020B0604020202020204" pitchFamily="34" charset="0"/>
              <a:buChar char="•"/>
            </a:pPr>
            <a:r>
              <a:rPr lang="en-US" sz="2000" u="sng" dirty="0">
                <a:solidFill>
                  <a:srgbClr val="0563C1"/>
                </a:solidFill>
                <a:latin typeface="Calibri" panose="020F0502020204030204" pitchFamily="34" charset="0"/>
                <a:ea typeface="Times New Roman" panose="02020603050405020304" pitchFamily="18" charset="0"/>
                <a:cs typeface="Times New Roman" panose="02020603050405020304" pitchFamily="18" charset="0"/>
                <a:hlinkClick r:id="rId10"/>
              </a:rPr>
              <a:t>Spina Bifida Resource Network</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endParaRPr lang="en-US" sz="2000" dirty="0"/>
          </a:p>
          <a:p>
            <a:endParaRPr lang="en-US" sz="2000" dirty="0"/>
          </a:p>
        </p:txBody>
      </p:sp>
    </p:spTree>
    <p:custDataLst>
      <p:tags r:id="rId1"/>
    </p:custDataLst>
    <p:extLst>
      <p:ext uri="{BB962C8B-B14F-4D97-AF65-F5344CB8AC3E}">
        <p14:creationId xmlns:p14="http://schemas.microsoft.com/office/powerpoint/2010/main" val="203125147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881316C-5E38-4524-A6A7-848CF40E7C0D}"/>
              </a:ext>
            </a:extLst>
          </p:cNvPr>
          <p:cNvSpPr>
            <a:spLocks noGrp="1"/>
          </p:cNvSpPr>
          <p:nvPr>
            <p:ph idx="1"/>
          </p:nvPr>
        </p:nvSpPr>
        <p:spPr/>
        <p:txBody>
          <a:bodyPr>
            <a:normAutofit fontScale="25000" lnSpcReduction="20000"/>
          </a:bodyPr>
          <a:lstStyle/>
          <a:p>
            <a:pPr marL="0" indent="0">
              <a:buNone/>
            </a:pPr>
            <a:r>
              <a:rPr lang="en-US" dirty="0"/>
              <a:t>  </a:t>
            </a:r>
          </a:p>
        </p:txBody>
      </p:sp>
      <p:sp>
        <p:nvSpPr>
          <p:cNvPr id="3" name="Title 2">
            <a:extLst>
              <a:ext uri="{FF2B5EF4-FFF2-40B4-BE49-F238E27FC236}">
                <a16:creationId xmlns:a16="http://schemas.microsoft.com/office/drawing/2014/main" id="{06FB5B3C-8CE8-4430-93B3-EB97469B9B31}"/>
              </a:ext>
            </a:extLst>
          </p:cNvPr>
          <p:cNvSpPr>
            <a:spLocks noGrp="1"/>
          </p:cNvSpPr>
          <p:nvPr>
            <p:ph type="title"/>
          </p:nvPr>
        </p:nvSpPr>
        <p:spPr>
          <a:xfrm>
            <a:off x="152400" y="0"/>
            <a:ext cx="8839200" cy="994172"/>
          </a:xfrm>
        </p:spPr>
        <p:txBody>
          <a:bodyPr>
            <a:noAutofit/>
          </a:bodyPr>
          <a:lstStyle/>
          <a:p>
            <a:r>
              <a:rPr lang="en-US" dirty="0">
                <a:latin typeface="+mj-lt"/>
              </a:rPr>
              <a:t>Resources and Organizations: Muscular Dystrophy</a:t>
            </a:r>
          </a:p>
        </p:txBody>
      </p:sp>
      <p:sp>
        <p:nvSpPr>
          <p:cNvPr id="4" name="TextBox 3">
            <a:extLst>
              <a:ext uri="{FF2B5EF4-FFF2-40B4-BE49-F238E27FC236}">
                <a16:creationId xmlns:a16="http://schemas.microsoft.com/office/drawing/2014/main" id="{632064FC-51C7-2B5C-45C9-8704B11B0931}"/>
              </a:ext>
            </a:extLst>
          </p:cNvPr>
          <p:cNvSpPr txBox="1"/>
          <p:nvPr/>
        </p:nvSpPr>
        <p:spPr>
          <a:xfrm>
            <a:off x="457200" y="1047750"/>
            <a:ext cx="6248400" cy="3447098"/>
          </a:xfrm>
          <a:prstGeom prst="rect">
            <a:avLst/>
          </a:prstGeom>
          <a:noFill/>
        </p:spPr>
        <p:txBody>
          <a:bodyPr wrap="square" rtlCol="0">
            <a:spAutoFit/>
          </a:bodyPr>
          <a:lstStyle/>
          <a:p>
            <a:pPr marL="342900" marR="0" lvl="0" indent="-342900">
              <a:spcBef>
                <a:spcPts val="0"/>
              </a:spcBef>
              <a:spcAft>
                <a:spcPts val="0"/>
              </a:spcAft>
              <a:buClr>
                <a:schemeClr val="tx1">
                  <a:lumMod val="95000"/>
                  <a:lumOff val="5000"/>
                </a:schemeClr>
              </a:buClr>
              <a:buFont typeface="Arial" panose="020B0604020202020204" pitchFamily="34" charset="0"/>
              <a:buChar char="•"/>
            </a:pPr>
            <a:r>
              <a:rPr lang="en-US" sz="2000" u="sng" dirty="0">
                <a:solidFill>
                  <a:srgbClr val="000000"/>
                </a:solidFill>
                <a:uFill>
                  <a:solidFill>
                    <a:srgbClr val="000000"/>
                  </a:solidFill>
                </a:uFill>
                <a:latin typeface="Calibri" panose="020F0502020204030204" pitchFamily="34" charset="0"/>
                <a:ea typeface="Times New Roman" panose="02020603050405020304" pitchFamily="18" charset="0"/>
                <a:hlinkClick r:id="rId3"/>
              </a:rPr>
              <a:t>CDC: Living with Muscular Dystrophy</a:t>
            </a:r>
            <a:endParaRPr lang="en-US" sz="2000" dirty="0">
              <a:solidFill>
                <a:srgbClr val="000000"/>
              </a:solidFill>
              <a:uFill>
                <a:solidFill>
                  <a:srgbClr val="000000"/>
                </a:solidFill>
              </a:uFill>
              <a:latin typeface="Times New Roman" panose="02020603050405020304" pitchFamily="18" charset="0"/>
              <a:ea typeface="Times New Roman" panose="02020603050405020304" pitchFamily="18" charset="0"/>
            </a:endParaRPr>
          </a:p>
          <a:p>
            <a:pPr marL="342900" marR="0" lvl="0" indent="-342900">
              <a:spcBef>
                <a:spcPts val="0"/>
              </a:spcBef>
              <a:spcAft>
                <a:spcPts val="0"/>
              </a:spcAft>
              <a:buClr>
                <a:schemeClr val="tx1">
                  <a:lumMod val="95000"/>
                  <a:lumOff val="5000"/>
                </a:schemeClr>
              </a:buClr>
              <a:buFont typeface="Arial" panose="020B0604020202020204" pitchFamily="34" charset="0"/>
              <a:buChar char="•"/>
            </a:pPr>
            <a:r>
              <a:rPr lang="en-US" sz="2000" u="sng" dirty="0">
                <a:solidFill>
                  <a:srgbClr val="0563C1"/>
                </a:solidFill>
                <a:latin typeface="Calibri" panose="020F0502020204030204" pitchFamily="34" charset="0"/>
                <a:ea typeface="Times New Roman" panose="02020603050405020304" pitchFamily="18" charset="0"/>
                <a:cs typeface="Times New Roman" panose="02020603050405020304" pitchFamily="18" charset="0"/>
                <a:hlinkClick r:id="rId4"/>
              </a:rPr>
              <a:t>Muscular Dystrophy Association</a:t>
            </a:r>
            <a:r>
              <a:rPr lang="en-US" sz="2000" dirty="0">
                <a:latin typeface="Calibri" panose="020F0502020204030204" pitchFamily="34" charset="0"/>
                <a:ea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spcBef>
                <a:spcPts val="0"/>
              </a:spcBef>
              <a:spcAft>
                <a:spcPts val="0"/>
              </a:spcAft>
              <a:buClr>
                <a:schemeClr val="tx1">
                  <a:lumMod val="95000"/>
                  <a:lumOff val="5000"/>
                </a:schemeClr>
              </a:buClr>
              <a:buFont typeface="Arial" panose="020B0604020202020204" pitchFamily="34" charset="0"/>
              <a:buChar char="•"/>
            </a:pPr>
            <a:r>
              <a:rPr lang="en-US" sz="2000" u="sng" dirty="0">
                <a:solidFill>
                  <a:srgbClr val="000000"/>
                </a:solidFill>
                <a:uFill>
                  <a:solidFill>
                    <a:srgbClr val="000000"/>
                  </a:solidFill>
                </a:uFill>
                <a:latin typeface="Calibri" panose="020F0502020204030204" pitchFamily="34" charset="0"/>
                <a:ea typeface="Times New Roman" panose="02020603050405020304" pitchFamily="18" charset="0"/>
                <a:hlinkClick r:id="rId5"/>
              </a:rPr>
              <a:t>Muscular Dystrophy Association: About Duchenne muscular dystrophy</a:t>
            </a:r>
            <a:endParaRPr lang="en-US" sz="2000" dirty="0">
              <a:solidFill>
                <a:srgbClr val="000000"/>
              </a:solidFill>
              <a:uFill>
                <a:solidFill>
                  <a:srgbClr val="000000"/>
                </a:solidFill>
              </a:uFill>
              <a:latin typeface="Times New Roman" panose="02020603050405020304" pitchFamily="18" charset="0"/>
              <a:ea typeface="Times New Roman" panose="02020603050405020304" pitchFamily="18" charset="0"/>
            </a:endParaRPr>
          </a:p>
          <a:p>
            <a:pPr marL="342900" marR="0" lvl="0" indent="-342900">
              <a:spcBef>
                <a:spcPts val="0"/>
              </a:spcBef>
              <a:spcAft>
                <a:spcPts val="0"/>
              </a:spcAft>
              <a:buClr>
                <a:schemeClr val="tx1">
                  <a:lumMod val="95000"/>
                  <a:lumOff val="5000"/>
                </a:schemeClr>
              </a:buClr>
              <a:buFont typeface="Arial" panose="020B0604020202020204" pitchFamily="34" charset="0"/>
              <a:buChar char="•"/>
            </a:pPr>
            <a:r>
              <a:rPr lang="en-US" sz="2000" u="sng" dirty="0">
                <a:solidFill>
                  <a:srgbClr val="0563C1"/>
                </a:solidFill>
                <a:latin typeface="Calibri" panose="020F0502020204030204" pitchFamily="34" charset="0"/>
                <a:ea typeface="Times New Roman" panose="02020603050405020304" pitchFamily="18" charset="0"/>
                <a:cs typeface="Times New Roman" panose="02020603050405020304" pitchFamily="18" charset="0"/>
                <a:hlinkClick r:id="rId6"/>
              </a:rPr>
              <a:t>Muscular Dystrophy Association: Webinars</a:t>
            </a:r>
            <a:r>
              <a:rPr lang="en-US" sz="2000" dirty="0">
                <a:latin typeface="Calibri" panose="020F0502020204030204" pitchFamily="34" charset="0"/>
                <a:ea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spcBef>
                <a:spcPts val="0"/>
              </a:spcBef>
              <a:spcAft>
                <a:spcPts val="0"/>
              </a:spcAft>
              <a:buClr>
                <a:schemeClr val="tx1">
                  <a:lumMod val="95000"/>
                  <a:lumOff val="5000"/>
                </a:schemeClr>
              </a:buClr>
              <a:buFont typeface="Arial" panose="020B0604020202020204" pitchFamily="34" charset="0"/>
              <a:buChar char="•"/>
            </a:pPr>
            <a:r>
              <a:rPr lang="en-US" sz="2000" u="sng" dirty="0">
                <a:solidFill>
                  <a:srgbClr val="0563C1"/>
                </a:solidFill>
                <a:latin typeface="Calibri" panose="020F0502020204030204" pitchFamily="34" charset="0"/>
                <a:ea typeface="Times New Roman" panose="02020603050405020304" pitchFamily="18" charset="0"/>
                <a:cs typeface="Times New Roman" panose="02020603050405020304" pitchFamily="18" charset="0"/>
                <a:hlinkClick r:id="rId7"/>
              </a:rPr>
              <a:t>Muscular Dystrophy Family Foundation</a:t>
            </a:r>
            <a:r>
              <a:rPr lang="en-US" sz="2000" dirty="0">
                <a:latin typeface="Calibri" panose="020F0502020204030204" pitchFamily="34" charset="0"/>
                <a:ea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spcBef>
                <a:spcPts val="0"/>
              </a:spcBef>
              <a:spcAft>
                <a:spcPts val="0"/>
              </a:spcAft>
              <a:buClr>
                <a:schemeClr val="tx1">
                  <a:lumMod val="95000"/>
                  <a:lumOff val="5000"/>
                </a:schemeClr>
              </a:buClr>
              <a:buFont typeface="Arial" panose="020B0604020202020204" pitchFamily="34" charset="0"/>
              <a:buChar char="•"/>
            </a:pPr>
            <a:r>
              <a:rPr lang="en-US" sz="2000" u="sng" dirty="0">
                <a:solidFill>
                  <a:srgbClr val="0563C1"/>
                </a:solidFill>
                <a:latin typeface="Calibri" panose="020F0502020204030204" pitchFamily="34" charset="0"/>
                <a:ea typeface="Times New Roman" panose="02020603050405020304" pitchFamily="18" charset="0"/>
                <a:cs typeface="Times New Roman" panose="02020603050405020304" pitchFamily="18" charset="0"/>
                <a:hlinkClick r:id="rId8"/>
              </a:rPr>
              <a:t>NIH National Institute of Neurological Disorders and Stroke: Muscular Dystrophy</a:t>
            </a:r>
            <a:r>
              <a:rPr lang="en-US" sz="2000" dirty="0">
                <a:latin typeface="Calibri" panose="020F0502020204030204" pitchFamily="34" charset="0"/>
                <a:ea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spcBef>
                <a:spcPts val="0"/>
              </a:spcBef>
              <a:spcAft>
                <a:spcPts val="0"/>
              </a:spcAft>
              <a:buClr>
                <a:schemeClr val="tx1">
                  <a:lumMod val="95000"/>
                  <a:lumOff val="5000"/>
                </a:schemeClr>
              </a:buClr>
              <a:buFont typeface="Arial" panose="020B0604020202020204" pitchFamily="34" charset="0"/>
              <a:buChar char="•"/>
            </a:pPr>
            <a:r>
              <a:rPr lang="en-US" sz="2000" u="sng" dirty="0">
                <a:solidFill>
                  <a:srgbClr val="0563C1"/>
                </a:solidFill>
                <a:latin typeface="Calibri" panose="020F0502020204030204" pitchFamily="34" charset="0"/>
                <a:ea typeface="Times New Roman" panose="02020603050405020304" pitchFamily="18" charset="0"/>
                <a:cs typeface="Times New Roman" panose="02020603050405020304" pitchFamily="18" charset="0"/>
                <a:hlinkClick r:id="rId9"/>
              </a:rPr>
              <a:t>Parent Project Muscular Dystrophy</a:t>
            </a:r>
            <a:r>
              <a:rPr lang="en-US" sz="2000" dirty="0">
                <a:latin typeface="Calibri" panose="020F0502020204030204" pitchFamily="34" charset="0"/>
                <a:ea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p:txBody>
      </p:sp>
    </p:spTree>
    <p:custDataLst>
      <p:tags r:id="rId1"/>
    </p:custDataLst>
    <p:extLst>
      <p:ext uri="{BB962C8B-B14F-4D97-AF65-F5344CB8AC3E}">
        <p14:creationId xmlns:p14="http://schemas.microsoft.com/office/powerpoint/2010/main" val="175182334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32F187E-4C30-46EF-84AE-B104EC619B27}"/>
              </a:ext>
            </a:extLst>
          </p:cNvPr>
          <p:cNvSpPr>
            <a:spLocks noGrp="1"/>
          </p:cNvSpPr>
          <p:nvPr>
            <p:ph idx="1"/>
          </p:nvPr>
        </p:nvSpPr>
        <p:spPr/>
        <p:txBody>
          <a:bodyPr>
            <a:normAutofit fontScale="25000" lnSpcReduction="20000"/>
          </a:bodyPr>
          <a:lstStyle/>
          <a:p>
            <a:pPr marL="0" indent="0">
              <a:lnSpc>
                <a:spcPct val="120000"/>
              </a:lnSpc>
              <a:buNone/>
            </a:pPr>
            <a:r>
              <a:rPr lang="en-US" dirty="0"/>
              <a:t>   </a:t>
            </a:r>
          </a:p>
        </p:txBody>
      </p:sp>
      <p:sp>
        <p:nvSpPr>
          <p:cNvPr id="3" name="Title 2">
            <a:extLst>
              <a:ext uri="{FF2B5EF4-FFF2-40B4-BE49-F238E27FC236}">
                <a16:creationId xmlns:a16="http://schemas.microsoft.com/office/drawing/2014/main" id="{75DA5DDE-6317-43D5-B8A2-425E4457BD32}"/>
              </a:ext>
            </a:extLst>
          </p:cNvPr>
          <p:cNvSpPr>
            <a:spLocks noGrp="1"/>
          </p:cNvSpPr>
          <p:nvPr>
            <p:ph type="title"/>
          </p:nvPr>
        </p:nvSpPr>
        <p:spPr>
          <a:xfrm>
            <a:off x="800100" y="0"/>
            <a:ext cx="7543800" cy="925117"/>
          </a:xfrm>
        </p:spPr>
        <p:txBody>
          <a:bodyPr/>
          <a:lstStyle/>
          <a:p>
            <a:r>
              <a:rPr lang="en-US" dirty="0">
                <a:latin typeface="+mj-lt"/>
              </a:rPr>
              <a:t>References</a:t>
            </a:r>
          </a:p>
        </p:txBody>
      </p:sp>
      <p:sp>
        <p:nvSpPr>
          <p:cNvPr id="4" name="TextBox 3">
            <a:extLst>
              <a:ext uri="{FF2B5EF4-FFF2-40B4-BE49-F238E27FC236}">
                <a16:creationId xmlns:a16="http://schemas.microsoft.com/office/drawing/2014/main" id="{A78A9CAD-11C4-805D-1B0B-0EE0B31120BB}"/>
              </a:ext>
            </a:extLst>
          </p:cNvPr>
          <p:cNvSpPr txBox="1"/>
          <p:nvPr/>
        </p:nvSpPr>
        <p:spPr>
          <a:xfrm>
            <a:off x="228600" y="819150"/>
            <a:ext cx="8801100" cy="3770263"/>
          </a:xfrm>
          <a:prstGeom prst="rect">
            <a:avLst/>
          </a:prstGeom>
          <a:noFill/>
        </p:spPr>
        <p:txBody>
          <a:bodyPr wrap="square" rtlCol="0">
            <a:spAutoFit/>
          </a:bodyPr>
          <a:lstStyle/>
          <a:p>
            <a:pPr marL="461963" marR="0" indent="-461963">
              <a:spcBef>
                <a:spcPts val="0"/>
              </a:spcBef>
              <a:spcAft>
                <a:spcPts val="600"/>
              </a:spcAft>
              <a:buFont typeface="Arial" panose="020B0604020202020204" pitchFamily="34" charset="0"/>
              <a:buChar char="•"/>
            </a:pPr>
            <a:r>
              <a:rPr lang="en-US" sz="1600" dirty="0">
                <a:solidFill>
                  <a:srgbClr val="000000"/>
                </a:solidFill>
                <a:ea typeface="Times New Roman" panose="02020603050405020304" pitchFamily="18" charset="0"/>
                <a:cs typeface="Times New Roman" panose="02020603050405020304" pitchFamily="18" charset="0"/>
              </a:rPr>
              <a:t>Batshaw, M. L., Roizen, N. J., &amp; Pellegrino, L. (Eds.). (2019). </a:t>
            </a:r>
            <a:r>
              <a:rPr lang="en-US" sz="1600" i="1" dirty="0">
                <a:solidFill>
                  <a:srgbClr val="000000"/>
                </a:solidFill>
                <a:ea typeface="Times New Roman" panose="02020603050405020304" pitchFamily="18" charset="0"/>
                <a:cs typeface="Times New Roman" panose="02020603050405020304" pitchFamily="18" charset="0"/>
              </a:rPr>
              <a:t>Children with disabilities</a:t>
            </a:r>
            <a:r>
              <a:rPr lang="en-US" sz="1600" dirty="0">
                <a:solidFill>
                  <a:srgbClr val="000000"/>
                </a:solidFill>
                <a:ea typeface="Times New Roman" panose="02020603050405020304" pitchFamily="18" charset="0"/>
                <a:cs typeface="Times New Roman" panose="02020603050405020304" pitchFamily="18" charset="0"/>
              </a:rPr>
              <a:t> (8</a:t>
            </a:r>
            <a:r>
              <a:rPr lang="en-US" sz="1600" baseline="30000" dirty="0">
                <a:solidFill>
                  <a:srgbClr val="000000"/>
                </a:solidFill>
                <a:ea typeface="Times New Roman" panose="02020603050405020304" pitchFamily="18" charset="0"/>
                <a:cs typeface="Times New Roman" panose="02020603050405020304" pitchFamily="18" charset="0"/>
              </a:rPr>
              <a:t>th</a:t>
            </a:r>
            <a:r>
              <a:rPr lang="en-US" sz="1600" dirty="0">
                <a:solidFill>
                  <a:srgbClr val="000000"/>
                </a:solidFill>
                <a:ea typeface="Times New Roman" panose="02020603050405020304" pitchFamily="18" charset="0"/>
                <a:cs typeface="Times New Roman" panose="02020603050405020304" pitchFamily="18" charset="0"/>
              </a:rPr>
              <a:t> ed.) Paul H. Brookes.</a:t>
            </a:r>
            <a:endParaRPr lang="en-US" sz="1600" dirty="0">
              <a:ea typeface="Times New Roman" panose="02020603050405020304" pitchFamily="18" charset="0"/>
              <a:cs typeface="Times New Roman" panose="02020603050405020304" pitchFamily="18" charset="0"/>
            </a:endParaRPr>
          </a:p>
          <a:p>
            <a:pPr marL="461963" marR="0" indent="-461963">
              <a:spcBef>
                <a:spcPts val="0"/>
              </a:spcBef>
              <a:spcAft>
                <a:spcPts val="600"/>
              </a:spcAft>
              <a:buFont typeface="Arial" panose="020B0604020202020204" pitchFamily="34" charset="0"/>
              <a:buChar char="•"/>
            </a:pPr>
            <a:r>
              <a:rPr lang="en-US" sz="1600" dirty="0">
                <a:solidFill>
                  <a:srgbClr val="000000"/>
                </a:solidFill>
                <a:ea typeface="Times New Roman" panose="02020603050405020304" pitchFamily="18" charset="0"/>
              </a:rPr>
              <a:t>Copp, A. J., </a:t>
            </a:r>
            <a:r>
              <a:rPr lang="en-US" sz="1600" dirty="0" err="1">
                <a:solidFill>
                  <a:srgbClr val="000000"/>
                </a:solidFill>
                <a:ea typeface="Times New Roman" panose="02020603050405020304" pitchFamily="18" charset="0"/>
              </a:rPr>
              <a:t>Adzick</a:t>
            </a:r>
            <a:r>
              <a:rPr lang="en-US" sz="1600" dirty="0">
                <a:solidFill>
                  <a:srgbClr val="000000"/>
                </a:solidFill>
                <a:ea typeface="Times New Roman" panose="02020603050405020304" pitchFamily="18" charset="0"/>
              </a:rPr>
              <a:t>, N. S., Chitty, L. S., Fletcher, J. M., Holmbeck, G. N., &amp; Shaw, G. M. (2015). Spina 	bifida. </a:t>
            </a:r>
            <a:r>
              <a:rPr lang="en-US" sz="1600" i="1" dirty="0">
                <a:solidFill>
                  <a:srgbClr val="000000"/>
                </a:solidFill>
                <a:ea typeface="Times New Roman" panose="02020603050405020304" pitchFamily="18" charset="0"/>
              </a:rPr>
              <a:t>Nature Reviews Disease Primers</a:t>
            </a:r>
            <a:r>
              <a:rPr lang="en-US" sz="1600" dirty="0">
                <a:solidFill>
                  <a:srgbClr val="000000"/>
                </a:solidFill>
                <a:ea typeface="Times New Roman" panose="02020603050405020304" pitchFamily="18" charset="0"/>
              </a:rPr>
              <a:t>, </a:t>
            </a:r>
            <a:r>
              <a:rPr lang="en-US" sz="1600" i="1" dirty="0">
                <a:solidFill>
                  <a:srgbClr val="000000"/>
                </a:solidFill>
                <a:ea typeface="Times New Roman" panose="02020603050405020304" pitchFamily="18" charset="0"/>
              </a:rPr>
              <a:t>1</a:t>
            </a:r>
            <a:r>
              <a:rPr lang="en-US" sz="1600" dirty="0">
                <a:solidFill>
                  <a:srgbClr val="000000"/>
                </a:solidFill>
                <a:ea typeface="Times New Roman" panose="02020603050405020304" pitchFamily="18" charset="0"/>
              </a:rPr>
              <a:t>, 15007. </a:t>
            </a:r>
            <a:r>
              <a:rPr lang="en-US" sz="1600" u="sng" dirty="0">
                <a:solidFill>
                  <a:srgbClr val="0563C1"/>
                </a:solidFill>
                <a:ea typeface="Times New Roman" panose="02020603050405020304" pitchFamily="18" charset="0"/>
                <a:hlinkClick r:id="rId3"/>
              </a:rPr>
              <a:t>https://doi.org/10.1038/nrdp.2015.7</a:t>
            </a:r>
            <a:r>
              <a:rPr lang="en-US" sz="1600" u="sng" dirty="0">
                <a:solidFill>
                  <a:srgbClr val="0563C1"/>
                </a:solidFill>
                <a:ea typeface="Times New Roman" panose="02020603050405020304" pitchFamily="18" charset="0"/>
              </a:rPr>
              <a:t> </a:t>
            </a:r>
          </a:p>
          <a:p>
            <a:pPr marL="461963" marR="0" indent="-461963">
              <a:spcBef>
                <a:spcPts val="0"/>
              </a:spcBef>
              <a:spcAft>
                <a:spcPts val="600"/>
              </a:spcAft>
              <a:buFont typeface="Arial" panose="020B0604020202020204" pitchFamily="34" charset="0"/>
              <a:buChar char="•"/>
            </a:pPr>
            <a:r>
              <a:rPr lang="en-US" sz="1600" dirty="0"/>
              <a:t>Fleming, M., Birkmeier, M., Brown, M., Burton, J. M., Garg, S., &amp; Evans, S. H. (2019). </a:t>
            </a:r>
            <a:r>
              <a:rPr lang="en-US" sz="1600" i="1" dirty="0"/>
              <a:t>Rehabilitative 	Services. </a:t>
            </a:r>
            <a:r>
              <a:rPr lang="en-US" sz="1600" dirty="0"/>
              <a:t>In M. L. Batshaw, N. J. </a:t>
            </a:r>
            <a:r>
              <a:rPr lang="en-US" sz="1600" dirty="0" err="1"/>
              <a:t>Rozien</a:t>
            </a:r>
            <a:r>
              <a:rPr lang="en-US" sz="1600" dirty="0"/>
              <a:t>, &amp; L. Pellegrino (Eds.), </a:t>
            </a:r>
            <a:r>
              <a:rPr lang="en-US" sz="1600" i="1" dirty="0"/>
              <a:t>Children with disabilities</a:t>
            </a:r>
            <a:r>
              <a:rPr lang="en-US" sz="1600" dirty="0"/>
              <a:t> (pp. 	649-685). Paul H. Brookes.</a:t>
            </a:r>
            <a:endParaRPr lang="en-US" sz="1600" dirty="0">
              <a:solidFill>
                <a:srgbClr val="000000"/>
              </a:solidFill>
              <a:ea typeface="Times New Roman" panose="02020603050405020304" pitchFamily="18" charset="0"/>
              <a:cs typeface="Times New Roman" panose="02020603050405020304" pitchFamily="18" charset="0"/>
            </a:endParaRPr>
          </a:p>
          <a:p>
            <a:pPr marL="461963" indent="-461963">
              <a:spcBef>
                <a:spcPts val="0"/>
              </a:spcBef>
              <a:buFont typeface="Arial" panose="020B0604020202020204" pitchFamily="34" charset="0"/>
              <a:buChar char="•"/>
            </a:pPr>
            <a:r>
              <a:rPr lang="en-US" sz="1600" dirty="0">
                <a:solidFill>
                  <a:srgbClr val="000000"/>
                </a:solidFill>
                <a:ea typeface="Times New Roman" panose="02020603050405020304" pitchFamily="18" charset="0"/>
                <a:cs typeface="Times New Roman" panose="02020603050405020304" pitchFamily="18" charset="0"/>
              </a:rPr>
              <a:t>Sussman, A. (2002). Duchenne muscular dystrophy. </a:t>
            </a:r>
            <a:r>
              <a:rPr lang="en-US" sz="1600" i="1" dirty="0">
                <a:solidFill>
                  <a:srgbClr val="000000"/>
                </a:solidFill>
                <a:ea typeface="Times New Roman" panose="02020603050405020304" pitchFamily="18" charset="0"/>
                <a:cs typeface="Times New Roman" panose="02020603050405020304" pitchFamily="18" charset="0"/>
              </a:rPr>
              <a:t>Journal of the American Academy of 	</a:t>
            </a:r>
            <a:r>
              <a:rPr lang="en-US" sz="1600" i="1" dirty="0" err="1">
                <a:solidFill>
                  <a:srgbClr val="000000"/>
                </a:solidFill>
                <a:ea typeface="Times New Roman" panose="02020603050405020304" pitchFamily="18" charset="0"/>
                <a:cs typeface="Times New Roman" panose="02020603050405020304" pitchFamily="18" charset="0"/>
              </a:rPr>
              <a:t>Orthopaedic</a:t>
            </a:r>
            <a:r>
              <a:rPr lang="en-US" sz="1600" i="1" dirty="0">
                <a:solidFill>
                  <a:srgbClr val="000000"/>
                </a:solidFill>
                <a:ea typeface="Times New Roman" panose="02020603050405020304" pitchFamily="18" charset="0"/>
                <a:cs typeface="Times New Roman" panose="02020603050405020304" pitchFamily="18" charset="0"/>
              </a:rPr>
              <a:t> Surgeons, 10</a:t>
            </a:r>
            <a:r>
              <a:rPr lang="en-US" sz="1600" dirty="0">
                <a:solidFill>
                  <a:srgbClr val="000000"/>
                </a:solidFill>
                <a:ea typeface="Times New Roman" panose="02020603050405020304" pitchFamily="18" charset="0"/>
                <a:cs typeface="Times New Roman" panose="02020603050405020304" pitchFamily="18" charset="0"/>
              </a:rPr>
              <a:t>(2), 138-151. </a:t>
            </a:r>
            <a:r>
              <a:rPr lang="en-US" sz="1600" u="sng" dirty="0">
                <a:solidFill>
                  <a:srgbClr val="000000"/>
                </a:solidFill>
                <a:ea typeface="Times New Roman" panose="02020603050405020304" pitchFamily="18" charset="0"/>
                <a:cs typeface="Times New Roman" panose="02020603050405020304" pitchFamily="18" charset="0"/>
                <a:hlinkClick r:id="rId4"/>
              </a:rPr>
              <a:t>https://doi.org/</a:t>
            </a:r>
            <a:r>
              <a:rPr lang="en-US" sz="1600" u="sng" kern="100" dirty="0">
                <a:solidFill>
                  <a:srgbClr val="000000"/>
                </a:solidFill>
                <a:ea typeface="Times New Roman" panose="02020603050405020304" pitchFamily="18" charset="0"/>
                <a:cs typeface="Times New Roman" panose="02020603050405020304" pitchFamily="18" charset="0"/>
                <a:hlinkClick r:id="rId4"/>
              </a:rPr>
              <a:t>10.5435/00124635-200203000-00009</a:t>
            </a:r>
            <a:endParaRPr lang="en-US" sz="1600" u="sng" kern="100" dirty="0">
              <a:solidFill>
                <a:srgbClr val="0563C1"/>
              </a:solidFill>
              <a:ea typeface="Times New Roman" panose="02020603050405020304" pitchFamily="18" charset="0"/>
            </a:endParaRPr>
          </a:p>
          <a:p>
            <a:pPr marL="461963" marR="0" indent="-461963">
              <a:spcAft>
                <a:spcPts val="0"/>
              </a:spcAft>
              <a:buFont typeface="Arial" panose="020B0604020202020204" pitchFamily="34" charset="0"/>
              <a:buChar char="•"/>
            </a:pPr>
            <a:r>
              <a:rPr lang="en-US" sz="1600" dirty="0" err="1">
                <a:ea typeface="Times New Roman" panose="02020603050405020304" pitchFamily="18" charset="0"/>
                <a:cs typeface="Times New Roman" panose="02020603050405020304" pitchFamily="18" charset="0"/>
              </a:rPr>
              <a:t>Wicksel</a:t>
            </a:r>
            <a:r>
              <a:rPr lang="en-US" sz="1600" dirty="0">
                <a:ea typeface="Times New Roman" panose="02020603050405020304" pitchFamily="18" charset="0"/>
                <a:cs typeface="Times New Roman" panose="02020603050405020304" pitchFamily="18" charset="0"/>
              </a:rPr>
              <a:t>, R. K., Kihlgren, M., Melin, L., </a:t>
            </a:r>
            <a:r>
              <a:rPr lang="en-US" sz="1600" dirty="0" err="1">
                <a:ea typeface="Times New Roman" panose="02020603050405020304" pitchFamily="18" charset="0"/>
                <a:cs typeface="Times New Roman" panose="02020603050405020304" pitchFamily="18" charset="0"/>
              </a:rPr>
              <a:t>Eeg</a:t>
            </a:r>
            <a:r>
              <a:rPr lang="en-US" sz="1600" dirty="0">
                <a:ea typeface="Times New Roman" panose="02020603050405020304" pitchFamily="18" charset="0"/>
                <a:cs typeface="Times New Roman" panose="02020603050405020304" pitchFamily="18" charset="0"/>
              </a:rPr>
              <a:t>-Olofsson, O. (2004). Specific cognitive deficits are common in 	children with Duchenne muscular dystrophy. </a:t>
            </a:r>
            <a:r>
              <a:rPr lang="en-US" sz="1600" i="1" dirty="0">
                <a:ea typeface="Times New Roman" panose="02020603050405020304" pitchFamily="18" charset="0"/>
                <a:cs typeface="Times New Roman" panose="02020603050405020304" pitchFamily="18" charset="0"/>
              </a:rPr>
              <a:t>Developmental Medicine and Child Neurology, 	46</a:t>
            </a:r>
            <a:r>
              <a:rPr lang="en-US" sz="1600" dirty="0">
                <a:ea typeface="Times New Roman" panose="02020603050405020304" pitchFamily="18" charset="0"/>
                <a:cs typeface="Times New Roman" panose="02020603050405020304" pitchFamily="18" charset="0"/>
              </a:rPr>
              <a:t>(3). </a:t>
            </a:r>
            <a:r>
              <a:rPr lang="en-US" sz="1600" u="sng" dirty="0">
                <a:solidFill>
                  <a:srgbClr val="0563C1"/>
                </a:solidFill>
                <a:ea typeface="Times New Roman" panose="02020603050405020304" pitchFamily="18" charset="0"/>
                <a:cs typeface="Times New Roman" panose="02020603050405020304" pitchFamily="18" charset="0"/>
                <a:hlinkClick r:id="rId5"/>
              </a:rPr>
              <a:t>https://doi.10.1017/s0012162204000283</a:t>
            </a:r>
            <a:r>
              <a:rPr lang="en-US" sz="1600" dirty="0">
                <a:ea typeface="Times New Roman" panose="02020603050405020304" pitchFamily="18" charset="0"/>
                <a:cs typeface="Times New Roman" panose="02020603050405020304" pitchFamily="18" charset="0"/>
              </a:rPr>
              <a:t> </a:t>
            </a:r>
            <a:endParaRPr lang="en-US" sz="1600" dirty="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endParaRPr lang="en-US" sz="1600" dirty="0"/>
          </a:p>
        </p:txBody>
      </p:sp>
    </p:spTree>
    <p:custDataLst>
      <p:tags r:id="rId1"/>
    </p:custDataLst>
    <p:extLst>
      <p:ext uri="{BB962C8B-B14F-4D97-AF65-F5344CB8AC3E}">
        <p14:creationId xmlns:p14="http://schemas.microsoft.com/office/powerpoint/2010/main" val="95302316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5826A4D-FDEE-4B62-A6D7-A15A62AF0965}"/>
              </a:ext>
            </a:extLst>
          </p:cNvPr>
          <p:cNvSpPr>
            <a:spLocks noGrp="1"/>
          </p:cNvSpPr>
          <p:nvPr>
            <p:ph idx="1"/>
          </p:nvPr>
        </p:nvSpPr>
        <p:spPr/>
        <p:txBody>
          <a:bodyPr/>
          <a:lstStyle/>
          <a:p>
            <a:pPr marL="0" indent="0">
              <a:buNone/>
            </a:pPr>
            <a:r>
              <a:rPr lang="en-US" dirty="0"/>
              <a:t> </a:t>
            </a:r>
          </a:p>
        </p:txBody>
      </p:sp>
      <p:sp>
        <p:nvSpPr>
          <p:cNvPr id="3" name="Title 2">
            <a:extLst>
              <a:ext uri="{FF2B5EF4-FFF2-40B4-BE49-F238E27FC236}">
                <a16:creationId xmlns:a16="http://schemas.microsoft.com/office/drawing/2014/main" id="{E58F2020-E910-458D-954D-086F2E6510EA}"/>
              </a:ext>
            </a:extLst>
          </p:cNvPr>
          <p:cNvSpPr>
            <a:spLocks noGrp="1"/>
          </p:cNvSpPr>
          <p:nvPr>
            <p:ph type="title"/>
          </p:nvPr>
        </p:nvSpPr>
        <p:spPr>
          <a:xfrm>
            <a:off x="800100" y="34290"/>
            <a:ext cx="7543800" cy="925117"/>
          </a:xfrm>
        </p:spPr>
        <p:txBody>
          <a:bodyPr/>
          <a:lstStyle/>
          <a:p>
            <a:pPr algn="ctr"/>
            <a:r>
              <a:rPr lang="en-US" dirty="0">
                <a:latin typeface="+mj-lt"/>
              </a:rPr>
              <a:t>Disclaimer</a:t>
            </a:r>
          </a:p>
        </p:txBody>
      </p:sp>
      <p:sp>
        <p:nvSpPr>
          <p:cNvPr id="4" name="TextBox 3">
            <a:extLst>
              <a:ext uri="{FF2B5EF4-FFF2-40B4-BE49-F238E27FC236}">
                <a16:creationId xmlns:a16="http://schemas.microsoft.com/office/drawing/2014/main" id="{1121D7F1-555B-197D-0250-57FBA75EC28C}"/>
              </a:ext>
            </a:extLst>
          </p:cNvPr>
          <p:cNvSpPr txBox="1"/>
          <p:nvPr/>
        </p:nvSpPr>
        <p:spPr>
          <a:xfrm>
            <a:off x="800100" y="935834"/>
            <a:ext cx="6781800" cy="3554819"/>
          </a:xfrm>
          <a:prstGeom prst="rect">
            <a:avLst/>
          </a:prstGeom>
          <a:noFill/>
        </p:spPr>
        <p:txBody>
          <a:bodyPr wrap="square" rtlCol="0">
            <a:spAutoFit/>
          </a:bodyPr>
          <a:lstStyle/>
          <a:p>
            <a:pPr>
              <a:lnSpc>
                <a:spcPct val="150000"/>
              </a:lnSpc>
            </a:pP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This is a product of the Early Childhood Intervention Doctoral Consortium (</a:t>
            </a:r>
            <a:r>
              <a:rPr lang="en-US" dirty="0" err="1">
                <a:solidFill>
                  <a:srgbClr val="000000"/>
                </a:solidFill>
                <a:latin typeface="Calibri" panose="020F0502020204030204" pitchFamily="34" charset="0"/>
                <a:ea typeface="Calibri" panose="020F0502020204030204" pitchFamily="34" charset="0"/>
                <a:cs typeface="Calibri" panose="020F0502020204030204" pitchFamily="34" charset="0"/>
              </a:rPr>
              <a:t>ECiDC</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 a project of the </a:t>
            </a:r>
            <a:r>
              <a:rPr lang="en-US"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3"/>
              </a:rPr>
              <a:t>A.J. </a:t>
            </a:r>
            <a:r>
              <a:rPr lang="en-US" u="sng" dirty="0" err="1">
                <a:solidFill>
                  <a:srgbClr val="0000FF"/>
                </a:solidFill>
                <a:latin typeface="Calibri" panose="020F0502020204030204" pitchFamily="34" charset="0"/>
                <a:ea typeface="Calibri" panose="020F0502020204030204" pitchFamily="34" charset="0"/>
                <a:cs typeface="Calibri" panose="020F0502020204030204" pitchFamily="34" charset="0"/>
                <a:hlinkClick r:id="rId3"/>
              </a:rPr>
              <a:t>Pappanikou</a:t>
            </a:r>
            <a:r>
              <a:rPr lang="en-US"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3"/>
              </a:rPr>
              <a:t> Center for Excellence in Developmental Disabilities</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 at </a:t>
            </a:r>
            <a:r>
              <a:rPr lang="en-US"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4"/>
              </a:rPr>
              <a:t>UConn Health</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 The Center is funded through cooperative agreement number H325H190004 from the </a:t>
            </a:r>
            <a:r>
              <a:rPr lang="en-US"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5"/>
              </a:rPr>
              <a:t>Office of Special Education Programs</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 U.S. Department of Education. Materials and opinions expressed herein do not necessarily represent the Department of Education’s position or policy.</a:t>
            </a: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a:p>
          <a:p>
            <a:endParaRPr lang="en-US" dirty="0"/>
          </a:p>
        </p:txBody>
      </p:sp>
    </p:spTree>
    <p:custDataLst>
      <p:tags r:id="rId1"/>
    </p:custDataLst>
    <p:extLst>
      <p:ext uri="{BB962C8B-B14F-4D97-AF65-F5344CB8AC3E}">
        <p14:creationId xmlns:p14="http://schemas.microsoft.com/office/powerpoint/2010/main" val="10305391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9984728-7160-4615-9813-B3D0B44A734C}"/>
              </a:ext>
            </a:extLst>
          </p:cNvPr>
          <p:cNvSpPr>
            <a:spLocks noGrp="1"/>
          </p:cNvSpPr>
          <p:nvPr>
            <p:ph idx="1"/>
          </p:nvPr>
        </p:nvSpPr>
        <p:spPr/>
        <p:txBody>
          <a:bodyPr>
            <a:normAutofit fontScale="25000" lnSpcReduction="20000"/>
          </a:bodyPr>
          <a:lstStyle/>
          <a:p>
            <a:pPr marL="0" indent="0">
              <a:buNone/>
            </a:pPr>
            <a:r>
              <a:rPr lang="en-US" dirty="0"/>
              <a:t>   </a:t>
            </a:r>
          </a:p>
        </p:txBody>
      </p:sp>
      <p:sp>
        <p:nvSpPr>
          <p:cNvPr id="6" name="Title"/>
          <p:cNvSpPr txBox="1">
            <a:spLocks noGrp="1"/>
          </p:cNvSpPr>
          <p:nvPr>
            <p:ph type="title"/>
          </p:nvPr>
        </p:nvSpPr>
        <p:spPr>
          <a:xfrm>
            <a:off x="685800" y="133350"/>
            <a:ext cx="7543800" cy="566822"/>
          </a:xfrm>
          <a:prstGeom prst="rect">
            <a:avLst/>
          </a:prstGeom>
        </p:spPr>
        <p:txBody>
          <a:bodyPr vert="horz" wrap="square" lIns="0" tIns="12700" rIns="0" bIns="0" rtlCol="0">
            <a:spAutoFit/>
          </a:bodyPr>
          <a:lstStyle/>
          <a:p>
            <a:pPr marL="12700">
              <a:lnSpc>
                <a:spcPct val="100000"/>
              </a:lnSpc>
              <a:spcBef>
                <a:spcPts val="100"/>
              </a:spcBef>
            </a:pPr>
            <a:r>
              <a:rPr lang="en-US" sz="3600" kern="0" dirty="0">
                <a:latin typeface="+mj-lt"/>
              </a:rPr>
              <a:t>2. </a:t>
            </a:r>
            <a:r>
              <a:rPr sz="3600" kern="0" dirty="0">
                <a:latin typeface="+mj-lt"/>
              </a:rPr>
              <a:t>Myelomeningocele</a:t>
            </a:r>
          </a:p>
        </p:txBody>
      </p:sp>
      <p:sp>
        <p:nvSpPr>
          <p:cNvPr id="3" name="TextBox 2">
            <a:extLst>
              <a:ext uri="{FF2B5EF4-FFF2-40B4-BE49-F238E27FC236}">
                <a16:creationId xmlns:a16="http://schemas.microsoft.com/office/drawing/2014/main" id="{328C58A7-737C-8FB6-7DF0-A9E1519950EB}"/>
              </a:ext>
            </a:extLst>
          </p:cNvPr>
          <p:cNvSpPr txBox="1"/>
          <p:nvPr/>
        </p:nvSpPr>
        <p:spPr>
          <a:xfrm>
            <a:off x="685800" y="832812"/>
            <a:ext cx="7086600" cy="3477875"/>
          </a:xfrm>
          <a:prstGeom prst="rect">
            <a:avLst/>
          </a:prstGeom>
          <a:noFill/>
        </p:spPr>
        <p:txBody>
          <a:bodyPr wrap="square" rtlCol="0">
            <a:spAutoFit/>
          </a:bodyPr>
          <a:lstStyle/>
          <a:p>
            <a:pPr marL="297815" indent="-285750">
              <a:spcBef>
                <a:spcPts val="0"/>
              </a:spcBef>
              <a:buFont typeface="Arial" panose="020B0604020202020204" pitchFamily="34" charset="0"/>
              <a:buChar char="•"/>
              <a:tabLst>
                <a:tab pos="356235" algn="l"/>
                <a:tab pos="356870" algn="l"/>
              </a:tabLst>
            </a:pPr>
            <a:r>
              <a:rPr lang="en-US" sz="2000" kern="0" dirty="0">
                <a:cs typeface="Calibri"/>
              </a:rPr>
              <a:t>Most impacted form of spina bifida.</a:t>
            </a:r>
          </a:p>
          <a:p>
            <a:pPr marL="297815" marR="5080" indent="-285750">
              <a:spcBef>
                <a:spcPts val="0"/>
              </a:spcBef>
              <a:buFont typeface="Arial" panose="020B0604020202020204" pitchFamily="34" charset="0"/>
              <a:buChar char="•"/>
              <a:tabLst>
                <a:tab pos="356235" algn="l"/>
                <a:tab pos="356870" algn="l"/>
              </a:tabLst>
            </a:pPr>
            <a:r>
              <a:rPr lang="en-US" sz="2000" kern="0" dirty="0">
                <a:cs typeface="Calibri"/>
              </a:rPr>
              <a:t>Presents with a protruding fluid filled sac at spine exposing spinal nerves and membranes.</a:t>
            </a:r>
          </a:p>
          <a:p>
            <a:pPr marL="297815" indent="-285750">
              <a:spcBef>
                <a:spcPts val="0"/>
              </a:spcBef>
              <a:buFont typeface="Arial" panose="020B0604020202020204" pitchFamily="34" charset="0"/>
              <a:buChar char="•"/>
              <a:tabLst>
                <a:tab pos="356235" algn="l"/>
                <a:tab pos="356870" algn="l"/>
              </a:tabLst>
            </a:pPr>
            <a:r>
              <a:rPr lang="en-US" sz="2000" kern="0" dirty="0">
                <a:cs typeface="Calibri"/>
              </a:rPr>
              <a:t>Typically in the lower to mid back.</a:t>
            </a:r>
          </a:p>
          <a:p>
            <a:pPr marL="297815" marR="129539" indent="-285750">
              <a:spcBef>
                <a:spcPts val="0"/>
              </a:spcBef>
              <a:buFont typeface="Arial" panose="020B0604020202020204" pitchFamily="34" charset="0"/>
              <a:buChar char="•"/>
              <a:tabLst>
                <a:tab pos="356235" algn="l"/>
                <a:tab pos="356870" algn="l"/>
              </a:tabLst>
            </a:pPr>
            <a:r>
              <a:rPr lang="en-US" sz="2000" kern="0" dirty="0">
                <a:cs typeface="Calibri"/>
              </a:rPr>
              <a:t>In utero amniotic fluid degenerates the exposed neural tissue.</a:t>
            </a:r>
          </a:p>
          <a:p>
            <a:pPr marL="297815" marR="317500" indent="-285750">
              <a:spcBef>
                <a:spcPts val="0"/>
              </a:spcBef>
              <a:buFont typeface="Arial" panose="020B0604020202020204" pitchFamily="34" charset="0"/>
              <a:buChar char="•"/>
              <a:tabLst>
                <a:tab pos="356235" algn="l"/>
                <a:tab pos="356870" algn="l"/>
              </a:tabLst>
            </a:pPr>
            <a:r>
              <a:rPr lang="en-US" sz="2000" kern="0" dirty="0">
                <a:cs typeface="Calibri"/>
              </a:rPr>
              <a:t>Results in varying neurological impairments according to the level of spinal cord involvement.</a:t>
            </a:r>
          </a:p>
          <a:p>
            <a:pPr marL="297815" marR="494665" indent="-285750">
              <a:spcBef>
                <a:spcPts val="0"/>
              </a:spcBef>
              <a:buFont typeface="Arial" panose="020B0604020202020204" pitchFamily="34" charset="0"/>
              <a:buChar char="•"/>
              <a:tabLst>
                <a:tab pos="356235" algn="l"/>
                <a:tab pos="356870" algn="l"/>
              </a:tabLst>
            </a:pPr>
            <a:r>
              <a:rPr lang="en-US" sz="2000" kern="0" dirty="0">
                <a:cs typeface="Calibri"/>
              </a:rPr>
              <a:t>Typically, spinal nerves do not grow below the site of the spinal lesion.</a:t>
            </a:r>
          </a:p>
          <a:p>
            <a:endParaRPr lang="en-US" sz="2000" dirty="0"/>
          </a:p>
          <a:p>
            <a:endParaRPr lang="en-US" sz="2000" dirty="0"/>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CC659AE-34FC-4F63-90DD-CFE40C5B163B}"/>
              </a:ext>
            </a:extLst>
          </p:cNvPr>
          <p:cNvSpPr>
            <a:spLocks noGrp="1"/>
          </p:cNvSpPr>
          <p:nvPr>
            <p:ph idx="1"/>
          </p:nvPr>
        </p:nvSpPr>
        <p:spPr/>
        <p:txBody>
          <a:bodyPr/>
          <a:lstStyle/>
          <a:p>
            <a:pPr marL="0" indent="0">
              <a:buNone/>
            </a:pPr>
            <a:r>
              <a:rPr lang="en-US" dirty="0"/>
              <a:t>  </a:t>
            </a:r>
          </a:p>
        </p:txBody>
      </p:sp>
      <p:sp>
        <p:nvSpPr>
          <p:cNvPr id="11" name="object 11"/>
          <p:cNvSpPr txBox="1">
            <a:spLocks noGrp="1"/>
          </p:cNvSpPr>
          <p:nvPr>
            <p:ph type="title"/>
          </p:nvPr>
        </p:nvSpPr>
        <p:spPr>
          <a:xfrm>
            <a:off x="533400" y="209550"/>
            <a:ext cx="7543800" cy="566822"/>
          </a:xfrm>
          <a:prstGeom prst="rect">
            <a:avLst/>
          </a:prstGeom>
        </p:spPr>
        <p:txBody>
          <a:bodyPr vert="horz" wrap="square" lIns="0" tIns="12700" rIns="0" bIns="0" rtlCol="0">
            <a:spAutoFit/>
          </a:bodyPr>
          <a:lstStyle/>
          <a:p>
            <a:pPr marL="12700">
              <a:lnSpc>
                <a:spcPct val="100000"/>
              </a:lnSpc>
              <a:spcBef>
                <a:spcPts val="100"/>
              </a:spcBef>
            </a:pPr>
            <a:r>
              <a:rPr lang="en-US" sz="3600" kern="0" dirty="0">
                <a:latin typeface="+mj-lt"/>
              </a:rPr>
              <a:t>3. </a:t>
            </a:r>
            <a:r>
              <a:rPr sz="3600" kern="0" dirty="0">
                <a:latin typeface="+mj-lt"/>
              </a:rPr>
              <a:t>Meningocele</a:t>
            </a:r>
          </a:p>
        </p:txBody>
      </p:sp>
      <p:sp>
        <p:nvSpPr>
          <p:cNvPr id="3" name="TextBox 2">
            <a:extLst>
              <a:ext uri="{FF2B5EF4-FFF2-40B4-BE49-F238E27FC236}">
                <a16:creationId xmlns:a16="http://schemas.microsoft.com/office/drawing/2014/main" id="{E1EC5297-6CF6-6C23-245D-9160DD18582F}"/>
              </a:ext>
            </a:extLst>
          </p:cNvPr>
          <p:cNvSpPr txBox="1"/>
          <p:nvPr/>
        </p:nvSpPr>
        <p:spPr>
          <a:xfrm>
            <a:off x="685800" y="925651"/>
            <a:ext cx="5105400" cy="3170099"/>
          </a:xfrm>
          <a:prstGeom prst="rect">
            <a:avLst/>
          </a:prstGeom>
          <a:noFill/>
        </p:spPr>
        <p:txBody>
          <a:bodyPr wrap="square" rtlCol="0">
            <a:spAutoFit/>
          </a:bodyPr>
          <a:lstStyle/>
          <a:p>
            <a:pPr marL="297815" indent="-285750">
              <a:spcBef>
                <a:spcPts val="0"/>
              </a:spcBef>
              <a:buFont typeface="Arial" panose="020B0604020202020204" pitchFamily="34" charset="0"/>
              <a:buChar char="•"/>
              <a:tabLst>
                <a:tab pos="363855" algn="l"/>
                <a:tab pos="364490" algn="l"/>
              </a:tabLst>
            </a:pPr>
            <a:r>
              <a:rPr lang="en-US" sz="2000" kern="0" dirty="0">
                <a:cs typeface="Calibri"/>
              </a:rPr>
              <a:t>Least common form of spina bifida.</a:t>
            </a:r>
          </a:p>
          <a:p>
            <a:pPr marL="297815" marR="127635" indent="-285750">
              <a:spcBef>
                <a:spcPts val="0"/>
              </a:spcBef>
              <a:buFont typeface="Arial" panose="020B0604020202020204" pitchFamily="34" charset="0"/>
              <a:buChar char="•"/>
              <a:tabLst>
                <a:tab pos="363855" algn="l"/>
                <a:tab pos="364490" algn="l"/>
              </a:tabLst>
            </a:pPr>
            <a:r>
              <a:rPr lang="en-US" sz="2000" kern="0" dirty="0">
                <a:cs typeface="Calibri"/>
              </a:rPr>
              <a:t>Presents with a fluid filled sac protruding through an opening in the vertebrae of the spine.</a:t>
            </a:r>
          </a:p>
          <a:p>
            <a:pPr marL="297815" marR="445770" indent="-285750">
              <a:spcBef>
                <a:spcPts val="0"/>
              </a:spcBef>
              <a:buFont typeface="Arial" panose="020B0604020202020204" pitchFamily="34" charset="0"/>
              <a:buChar char="•"/>
              <a:tabLst>
                <a:tab pos="363855" algn="l"/>
                <a:tab pos="364490" algn="l"/>
              </a:tabLst>
            </a:pPr>
            <a:r>
              <a:rPr lang="en-US" sz="2000" kern="0" dirty="0">
                <a:cs typeface="Calibri"/>
              </a:rPr>
              <a:t>Spinal cord is intact and does not reside in the sac.</a:t>
            </a:r>
          </a:p>
          <a:p>
            <a:pPr marL="297815" marR="5080" indent="-285750">
              <a:spcBef>
                <a:spcPts val="0"/>
              </a:spcBef>
              <a:buFont typeface="Arial" panose="020B0604020202020204" pitchFamily="34" charset="0"/>
              <a:buChar char="•"/>
              <a:tabLst>
                <a:tab pos="363855" algn="l"/>
                <a:tab pos="364490" algn="l"/>
              </a:tabLst>
            </a:pPr>
            <a:r>
              <a:rPr lang="en-US" sz="2000" kern="0" dirty="0">
                <a:cs typeface="Calibri"/>
              </a:rPr>
              <a:t>Because spinal nerves are not impacted, minimal disability may result.</a:t>
            </a:r>
          </a:p>
          <a:p>
            <a:endParaRPr lang="en-US" sz="2000" dirty="0"/>
          </a:p>
          <a:p>
            <a:endParaRPr lang="en-US" sz="2000" dirty="0"/>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CEB975D-82FC-49AE-B825-564FE41FE3EB}"/>
              </a:ext>
            </a:extLst>
          </p:cNvPr>
          <p:cNvSpPr>
            <a:spLocks noGrp="1"/>
          </p:cNvSpPr>
          <p:nvPr>
            <p:ph idx="1"/>
          </p:nvPr>
        </p:nvSpPr>
        <p:spPr/>
        <p:txBody>
          <a:bodyPr>
            <a:normAutofit fontScale="25000" lnSpcReduction="20000"/>
          </a:bodyPr>
          <a:lstStyle/>
          <a:p>
            <a:pPr marL="0" indent="0">
              <a:buNone/>
            </a:pPr>
            <a:r>
              <a:rPr lang="en-US" dirty="0"/>
              <a:t>    </a:t>
            </a:r>
          </a:p>
        </p:txBody>
      </p:sp>
      <p:sp>
        <p:nvSpPr>
          <p:cNvPr id="3" name="object 3"/>
          <p:cNvSpPr txBox="1">
            <a:spLocks noGrp="1"/>
          </p:cNvSpPr>
          <p:nvPr>
            <p:ph type="title"/>
          </p:nvPr>
        </p:nvSpPr>
        <p:spPr>
          <a:xfrm>
            <a:off x="800100" y="209550"/>
            <a:ext cx="7543800" cy="566822"/>
          </a:xfrm>
          <a:prstGeom prst="rect">
            <a:avLst/>
          </a:prstGeom>
        </p:spPr>
        <p:txBody>
          <a:bodyPr vert="horz" wrap="square" lIns="0" tIns="12700" rIns="0" bIns="0" rtlCol="0">
            <a:spAutoFit/>
          </a:bodyPr>
          <a:lstStyle/>
          <a:p>
            <a:pPr marL="12700">
              <a:lnSpc>
                <a:spcPct val="100000"/>
              </a:lnSpc>
              <a:spcBef>
                <a:spcPts val="100"/>
              </a:spcBef>
            </a:pPr>
            <a:r>
              <a:rPr sz="3600" kern="0" dirty="0">
                <a:latin typeface="+mj-lt"/>
              </a:rPr>
              <a:t>The Neural Tube</a:t>
            </a:r>
          </a:p>
        </p:txBody>
      </p:sp>
      <p:sp>
        <p:nvSpPr>
          <p:cNvPr id="2" name="TextBox 1">
            <a:extLst>
              <a:ext uri="{FF2B5EF4-FFF2-40B4-BE49-F238E27FC236}">
                <a16:creationId xmlns:a16="http://schemas.microsoft.com/office/drawing/2014/main" id="{1F999539-B1AF-A89F-6F2A-A99FE5D452A9}"/>
              </a:ext>
            </a:extLst>
          </p:cNvPr>
          <p:cNvSpPr txBox="1"/>
          <p:nvPr/>
        </p:nvSpPr>
        <p:spPr>
          <a:xfrm>
            <a:off x="457200" y="1047750"/>
            <a:ext cx="7239000" cy="2862322"/>
          </a:xfrm>
          <a:prstGeom prst="rect">
            <a:avLst/>
          </a:prstGeom>
          <a:noFill/>
        </p:spPr>
        <p:txBody>
          <a:bodyPr wrap="square" rtlCol="0">
            <a:spAutoFit/>
          </a:bodyPr>
          <a:lstStyle/>
          <a:p>
            <a:pPr marL="476885" indent="-285750">
              <a:spcBef>
                <a:spcPts val="0"/>
              </a:spcBef>
              <a:buFont typeface="Arial" panose="020B0604020202020204" pitchFamily="34" charset="0"/>
              <a:buChar char="•"/>
              <a:tabLst>
                <a:tab pos="542290" algn="l"/>
                <a:tab pos="542925" algn="l"/>
              </a:tabLst>
            </a:pPr>
            <a:r>
              <a:rPr lang="en-US" sz="2000" kern="0" dirty="0">
                <a:cs typeface="Calibri"/>
              </a:rPr>
              <a:t>Early in embryonic development, the neural plate is formed.</a:t>
            </a:r>
          </a:p>
          <a:p>
            <a:pPr marL="476885" marR="189865" indent="-285750">
              <a:spcBef>
                <a:spcPts val="0"/>
              </a:spcBef>
              <a:buFont typeface="Arial" panose="020B0604020202020204" pitchFamily="34" charset="0"/>
              <a:buChar char="•"/>
              <a:tabLst>
                <a:tab pos="542290" algn="l"/>
                <a:tab pos="542925" algn="l"/>
              </a:tabLst>
            </a:pPr>
            <a:r>
              <a:rPr lang="en-US" sz="2000" kern="0" dirty="0">
                <a:cs typeface="Calibri"/>
              </a:rPr>
              <a:t>The neural plate develops to form a neural fold, then a groove, and finally a tube by the 4th week following conception.</a:t>
            </a:r>
          </a:p>
          <a:p>
            <a:pPr marL="476885" indent="-285750">
              <a:spcBef>
                <a:spcPts val="0"/>
              </a:spcBef>
              <a:buFont typeface="Arial" panose="020B0604020202020204" pitchFamily="34" charset="0"/>
              <a:buChar char="•"/>
              <a:tabLst>
                <a:tab pos="542290" algn="l"/>
                <a:tab pos="542925" algn="l"/>
              </a:tabLst>
            </a:pPr>
            <a:r>
              <a:rPr lang="en-US" sz="2000" kern="0" dirty="0">
                <a:cs typeface="Calibri"/>
              </a:rPr>
              <a:t>The neural tube closes by the 28th day following conception.</a:t>
            </a:r>
          </a:p>
          <a:p>
            <a:pPr marL="476885" marR="475615" indent="-285750">
              <a:spcBef>
                <a:spcPts val="0"/>
              </a:spcBef>
              <a:buFont typeface="Arial" panose="020B0604020202020204" pitchFamily="34" charset="0"/>
              <a:buChar char="•"/>
              <a:tabLst>
                <a:tab pos="542290" algn="l"/>
                <a:tab pos="542925" algn="l"/>
              </a:tabLst>
            </a:pPr>
            <a:r>
              <a:rPr lang="en-US" sz="2000" kern="0" dirty="0">
                <a:cs typeface="Calibri"/>
              </a:rPr>
              <a:t>The neural tube goes on to develop the central nervous system, brain, and spinal cord.</a:t>
            </a:r>
          </a:p>
          <a:p>
            <a:endParaRPr lang="en-US" sz="2000" dirty="0"/>
          </a:p>
          <a:p>
            <a:endParaRPr lang="en-US" sz="2000" dirty="0"/>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CEB975D-82FC-49AE-B825-564FE41FE3EB}"/>
              </a:ext>
            </a:extLst>
          </p:cNvPr>
          <p:cNvSpPr>
            <a:spLocks noGrp="1"/>
          </p:cNvSpPr>
          <p:nvPr>
            <p:ph idx="1"/>
          </p:nvPr>
        </p:nvSpPr>
        <p:spPr/>
        <p:txBody>
          <a:bodyPr>
            <a:normAutofit fontScale="25000" lnSpcReduction="20000"/>
          </a:bodyPr>
          <a:lstStyle/>
          <a:p>
            <a:pPr marL="0" indent="0">
              <a:buNone/>
            </a:pPr>
            <a:r>
              <a:rPr lang="en-US" dirty="0"/>
              <a:t>  </a:t>
            </a:r>
          </a:p>
        </p:txBody>
      </p:sp>
      <p:sp>
        <p:nvSpPr>
          <p:cNvPr id="3" name="object 3"/>
          <p:cNvSpPr txBox="1">
            <a:spLocks noGrp="1"/>
          </p:cNvSpPr>
          <p:nvPr>
            <p:ph type="title"/>
          </p:nvPr>
        </p:nvSpPr>
        <p:spPr>
          <a:xfrm>
            <a:off x="914400" y="133350"/>
            <a:ext cx="7543800" cy="566822"/>
          </a:xfrm>
          <a:prstGeom prst="rect">
            <a:avLst/>
          </a:prstGeom>
        </p:spPr>
        <p:txBody>
          <a:bodyPr vert="horz" wrap="square" lIns="0" tIns="12700" rIns="0" bIns="0" rtlCol="0">
            <a:spAutoFit/>
          </a:bodyPr>
          <a:lstStyle/>
          <a:p>
            <a:pPr marL="12700">
              <a:lnSpc>
                <a:spcPct val="100000"/>
              </a:lnSpc>
              <a:spcBef>
                <a:spcPts val="100"/>
              </a:spcBef>
            </a:pPr>
            <a:r>
              <a:rPr lang="en-US" kern="0" dirty="0">
                <a:latin typeface="+mj-lt"/>
              </a:rPr>
              <a:t>Neural Tube and Spina Bifida</a:t>
            </a:r>
            <a:endParaRPr sz="3600" kern="0" dirty="0">
              <a:latin typeface="+mj-lt"/>
            </a:endParaRPr>
          </a:p>
        </p:txBody>
      </p:sp>
      <p:sp>
        <p:nvSpPr>
          <p:cNvPr id="2" name="TextBox 1">
            <a:extLst>
              <a:ext uri="{FF2B5EF4-FFF2-40B4-BE49-F238E27FC236}">
                <a16:creationId xmlns:a16="http://schemas.microsoft.com/office/drawing/2014/main" id="{77ECB4E3-6B9B-0E0C-49AA-63EDD4C90DF4}"/>
              </a:ext>
            </a:extLst>
          </p:cNvPr>
          <p:cNvSpPr txBox="1"/>
          <p:nvPr/>
        </p:nvSpPr>
        <p:spPr>
          <a:xfrm>
            <a:off x="533400" y="1276350"/>
            <a:ext cx="6858000" cy="1015663"/>
          </a:xfrm>
          <a:prstGeom prst="rect">
            <a:avLst/>
          </a:prstGeom>
          <a:noFill/>
        </p:spPr>
        <p:txBody>
          <a:bodyPr wrap="square" rtlCol="0">
            <a:spAutoFit/>
          </a:bodyPr>
          <a:lstStyle/>
          <a:p>
            <a:r>
              <a:rPr lang="en-US" sz="2000" kern="0" dirty="0">
                <a:cs typeface="Calibri"/>
              </a:rPr>
              <a:t>Neural tube defects related to spina bifida occur at the 4th week of gestation when the neural tube fails to close fully.</a:t>
            </a:r>
          </a:p>
          <a:p>
            <a:endParaRPr lang="en-US" sz="2000" dirty="0"/>
          </a:p>
        </p:txBody>
      </p:sp>
    </p:spTree>
    <p:custDataLst>
      <p:tags r:id="rId1"/>
    </p:custDataLst>
    <p:extLst>
      <p:ext uri="{BB962C8B-B14F-4D97-AF65-F5344CB8AC3E}">
        <p14:creationId xmlns:p14="http://schemas.microsoft.com/office/powerpoint/2010/main" val="386186766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OFFICE THEME" val="1nhkwJXG"/>
  <p:tag name="ARTICULATE_DESIGN_ID_1_OFFICE THEME" val="0ACygKGH"/>
  <p:tag name="ARTICULATE_SLIDE_THUMBNAIL_REFRESH" val="1"/>
  <p:tag name="ARTICULATE_SLIDE_COUNT" val="49"/>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694</TotalTime>
  <Words>2616</Words>
  <Application>Microsoft Office PowerPoint</Application>
  <PresentationFormat>On-screen Show (16:9)</PresentationFormat>
  <Paragraphs>326</Paragraphs>
  <Slides>53</Slides>
  <Notes>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53</vt:i4>
      </vt:variant>
    </vt:vector>
  </HeadingPairs>
  <TitlesOfParts>
    <vt:vector size="61" baseType="lpstr">
      <vt:lpstr>Arial</vt:lpstr>
      <vt:lpstr>Calibri</vt:lpstr>
      <vt:lpstr>Calibri Light</vt:lpstr>
      <vt:lpstr>Courier New</vt:lpstr>
      <vt:lpstr>Times New Roman</vt:lpstr>
      <vt:lpstr>Wingdings</vt:lpstr>
      <vt:lpstr>1_Office Theme</vt:lpstr>
      <vt:lpstr>2_Office Theme</vt:lpstr>
      <vt:lpstr>Characteristics and Etiology of Infants and Young Children  with Disabilities</vt:lpstr>
      <vt:lpstr>Spina Bifida</vt:lpstr>
      <vt:lpstr>What is Spina Bifida?</vt:lpstr>
      <vt:lpstr>Variations of Spina Bifida</vt:lpstr>
      <vt:lpstr>1. Spina Bifida Occulta</vt:lpstr>
      <vt:lpstr>2. Myelomeningocele</vt:lpstr>
      <vt:lpstr>3. Meningocele</vt:lpstr>
      <vt:lpstr>The Neural Tube</vt:lpstr>
      <vt:lpstr>Neural Tube and Spina Bifida</vt:lpstr>
      <vt:lpstr>Neural Tube Development</vt:lpstr>
      <vt:lpstr>Spina Bifida Prevalence</vt:lpstr>
      <vt:lpstr>Spina Bifida Prenatal Diagnosis</vt:lpstr>
      <vt:lpstr>Spina Bifida Prenatal Diagnosis: Ultrasound</vt:lpstr>
      <vt:lpstr>Spina Bifida Prenatal Diagnosis: Amniocentesis</vt:lpstr>
      <vt:lpstr>Prenatal Surgery for Spina Bifida</vt:lpstr>
      <vt:lpstr>Benefits of Prenatal Surgery</vt:lpstr>
      <vt:lpstr>Activity: Diagnostic Pathway Simulation</vt:lpstr>
      <vt:lpstr>Activity: Early Intervention Role Play</vt:lpstr>
      <vt:lpstr>Discussion: </vt:lpstr>
      <vt:lpstr>Activity: Discussion</vt:lpstr>
      <vt:lpstr>Spina Bifida – Postnatal Diagnosis</vt:lpstr>
      <vt:lpstr>Postnatal Surgery for Spina Bifida</vt:lpstr>
      <vt:lpstr>Etiology of Spina Bifida: Genetic Risks</vt:lpstr>
      <vt:lpstr>Etiology of Spina Bifida: Non-Genetic Risks</vt:lpstr>
      <vt:lpstr>Spina Bifida: Long-Term Health</vt:lpstr>
      <vt:lpstr>Myelomeningocele: Long-Term Health</vt:lpstr>
      <vt:lpstr>Muscular Dystrophy</vt:lpstr>
      <vt:lpstr>Types of Muscular Dystrophy</vt:lpstr>
      <vt:lpstr>Etiology of Muscular Dystrophy</vt:lpstr>
      <vt:lpstr>Prevalence of Muscular Dystrophy</vt:lpstr>
      <vt:lpstr>Characteristics of Muscular Dystrophy I</vt:lpstr>
      <vt:lpstr>Characteristics of Muscular Dystrophy II</vt:lpstr>
      <vt:lpstr>Diagnosis I</vt:lpstr>
      <vt:lpstr>Diagnosis II</vt:lpstr>
      <vt:lpstr>Muscular Dystrophy: Treatments I</vt:lpstr>
      <vt:lpstr>Muscular Dystrophy: Treatments II</vt:lpstr>
      <vt:lpstr>Muscular Dystrophy: Long-Term Health I</vt:lpstr>
      <vt:lpstr>Muscular Dystrophy: Long-Term Health II</vt:lpstr>
      <vt:lpstr>Muscular Dystrophy: Health Complications</vt:lpstr>
      <vt:lpstr>Early Intervention Services</vt:lpstr>
      <vt:lpstr>What is Early Intervention (EI)?</vt:lpstr>
      <vt:lpstr>EI Services I</vt:lpstr>
      <vt:lpstr>EI Services II</vt:lpstr>
      <vt:lpstr>EI Services III</vt:lpstr>
      <vt:lpstr>Early Childhood Special Education</vt:lpstr>
      <vt:lpstr>Preschool Special Education I</vt:lpstr>
      <vt:lpstr>Preschool Special Education II</vt:lpstr>
      <vt:lpstr>In-Classroom Therapeutic Services</vt:lpstr>
      <vt:lpstr>Family Supports</vt:lpstr>
      <vt:lpstr>Resources and Organizations: Spina Bifida</vt:lpstr>
      <vt:lpstr>Resources and Organizations: Muscular Dystrophy</vt:lpstr>
      <vt:lpstr>References</vt:lpstr>
      <vt:lpstr>Disclaimer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Spina Bifida &amp; Muscular Dystrophy</dc:title>
  <dc:creator>Lutz,Tara</dc:creator>
  <cp:lastModifiedBy>Mahmoud,Sara</cp:lastModifiedBy>
  <cp:revision>31</cp:revision>
  <dcterms:created xsi:type="dcterms:W3CDTF">2022-08-31T14:33:13Z</dcterms:created>
  <dcterms:modified xsi:type="dcterms:W3CDTF">2025-10-28T19:07:21Z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or">
    <vt:lpwstr>Google</vt:lpwstr>
  </property>
  <property fmtid="{D5CDD505-2E9C-101B-9397-08002B2CF9AE}" pid="3" name="ArticulateGUID">
    <vt:lpwstr>6432760B-F78F-4745-BC77-494A2E278B78</vt:lpwstr>
  </property>
  <property fmtid="{D5CDD505-2E9C-101B-9397-08002B2CF9AE}" pid="4" name="ArticulatePath">
    <vt:lpwstr>Spina Bifida _ Muscular Dystrophy(covertedPDF)</vt:lpwstr>
  </property>
</Properties>
</file>