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8.xml" ContentType="application/vnd.openxmlformats-officedocument.presentationml.notesSlide+xml"/>
  <Override PartName="/ppt/tags/tag27.xml" ContentType="application/vnd.openxmlformats-officedocument.presentationml.tags+xml"/>
  <Override PartName="/ppt/notesSlides/notesSlide19.xml" ContentType="application/vnd.openxmlformats-officedocument.presentationml.notesSlide+xml"/>
  <Override PartName="/ppt/tags/tag28.xml" ContentType="application/vnd.openxmlformats-officedocument.presentationml.tags+xml"/>
  <Override PartName="/ppt/notesSlides/notesSlide20.xml" ContentType="application/vnd.openxmlformats-officedocument.presentationml.notesSlide+xml"/>
  <Override PartName="/ppt/tags/tag29.xml" ContentType="application/vnd.openxmlformats-officedocument.presentationml.tags+xml"/>
  <Override PartName="/ppt/notesSlides/notesSlide21.xml" ContentType="application/vnd.openxmlformats-officedocument.presentationml.notesSlide+xml"/>
  <Override PartName="/ppt/tags/tag30.xml" ContentType="application/vnd.openxmlformats-officedocument.presentationml.tags+xml"/>
  <Override PartName="/ppt/notesSlides/notesSlide22.xml" ContentType="application/vnd.openxmlformats-officedocument.presentationml.notesSlide+xml"/>
  <Override PartName="/ppt/tags/tag31.xml" ContentType="application/vnd.openxmlformats-officedocument.presentationml.tags+xml"/>
  <Override PartName="/ppt/notesSlides/notesSlide23.xml" ContentType="application/vnd.openxmlformats-officedocument.presentationml.notesSlide+xml"/>
  <Override PartName="/ppt/tags/tag32.xml" ContentType="application/vnd.openxmlformats-officedocument.presentationml.tags+xml"/>
  <Override PartName="/ppt/notesSlides/notesSlide24.xml" ContentType="application/vnd.openxmlformats-officedocument.presentationml.notesSlide+xml"/>
  <Override PartName="/ppt/tags/tag33.xml" ContentType="application/vnd.openxmlformats-officedocument.presentationml.tags+xml"/>
  <Override PartName="/ppt/notesSlides/notesSlide25.xml" ContentType="application/vnd.openxmlformats-officedocument.presentationml.notesSlide+xml"/>
  <Override PartName="/ppt/tags/tag34.xml" ContentType="application/vnd.openxmlformats-officedocument.presentationml.tags+xml"/>
  <Override PartName="/ppt/notesSlides/notesSlide26.xml" ContentType="application/vnd.openxmlformats-officedocument.presentationml.notesSlide+xml"/>
  <Override PartName="/ppt/tags/tag35.xml" ContentType="application/vnd.openxmlformats-officedocument.presentationml.tags+xml"/>
  <Override PartName="/ppt/notesSlides/notesSlide27.xml" ContentType="application/vnd.openxmlformats-officedocument.presentationml.notesSlide+xml"/>
  <Override PartName="/ppt/tags/tag36.xml" ContentType="application/vnd.openxmlformats-officedocument.presentationml.tags+xml"/>
  <Override PartName="/ppt/notesSlides/notesSlide28.xml" ContentType="application/vnd.openxmlformats-officedocument.presentationml.notesSlide+xml"/>
  <Override PartName="/ppt/tags/tag37.xml" ContentType="application/vnd.openxmlformats-officedocument.presentationml.tags+xml"/>
  <Override PartName="/ppt/notesSlides/notesSlide29.xml" ContentType="application/vnd.openxmlformats-officedocument.presentationml.notesSlide+xml"/>
  <Override PartName="/ppt/tags/tag38.xml" ContentType="application/vnd.openxmlformats-officedocument.presentationml.tags+xml"/>
  <Override PartName="/ppt/notesSlides/notesSlide30.xml" ContentType="application/vnd.openxmlformats-officedocument.presentationml.notesSlide+xml"/>
  <Override PartName="/ppt/tags/tag39.xml" ContentType="application/vnd.openxmlformats-officedocument.presentationml.tags+xml"/>
  <Override PartName="/ppt/notesSlides/notesSlide31.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32.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45"/>
  </p:notesMasterIdLst>
  <p:sldIdLst>
    <p:sldId id="256" r:id="rId2"/>
    <p:sldId id="1085" r:id="rId3"/>
    <p:sldId id="1086" r:id="rId4"/>
    <p:sldId id="257" r:id="rId5"/>
    <p:sldId id="334" r:id="rId6"/>
    <p:sldId id="342" r:id="rId7"/>
    <p:sldId id="283" r:id="rId8"/>
    <p:sldId id="282" r:id="rId9"/>
    <p:sldId id="336" r:id="rId10"/>
    <p:sldId id="337" r:id="rId11"/>
    <p:sldId id="343" r:id="rId12"/>
    <p:sldId id="335" r:id="rId13"/>
    <p:sldId id="338" r:id="rId14"/>
    <p:sldId id="339" r:id="rId15"/>
    <p:sldId id="340" r:id="rId16"/>
    <p:sldId id="341" r:id="rId17"/>
    <p:sldId id="329" r:id="rId18"/>
    <p:sldId id="330" r:id="rId19"/>
    <p:sldId id="320" r:id="rId20"/>
    <p:sldId id="321" r:id="rId21"/>
    <p:sldId id="322" r:id="rId22"/>
    <p:sldId id="323" r:id="rId23"/>
    <p:sldId id="324" r:id="rId24"/>
    <p:sldId id="325" r:id="rId25"/>
    <p:sldId id="326" r:id="rId26"/>
    <p:sldId id="327" r:id="rId27"/>
    <p:sldId id="328" r:id="rId28"/>
    <p:sldId id="284" r:id="rId29"/>
    <p:sldId id="332" r:id="rId30"/>
    <p:sldId id="333" r:id="rId31"/>
    <p:sldId id="274" r:id="rId32"/>
    <p:sldId id="1084" r:id="rId33"/>
    <p:sldId id="272" r:id="rId34"/>
    <p:sldId id="275" r:id="rId35"/>
    <p:sldId id="314" r:id="rId36"/>
    <p:sldId id="313" r:id="rId37"/>
    <p:sldId id="268" r:id="rId38"/>
    <p:sldId id="263" r:id="rId39"/>
    <p:sldId id="280" r:id="rId40"/>
    <p:sldId id="279" r:id="rId41"/>
    <p:sldId id="277" r:id="rId42"/>
    <p:sldId id="285" r:id="rId43"/>
    <p:sldId id="1083" r:id="rId44"/>
  </p:sldIdLst>
  <p:sldSz cx="9144000" cy="6858000" type="screen4x3"/>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7ABB0A-F846-4D71-F14C-FA46C0B166D2}" name="Reichow,Terrell E." initials="RE" userId="S::treichow@uchc.edu::e74ed322-9769-4ab1-8b0e-5c42041a404b" providerId="AD"/>
  <p188:author id="{3F634F1A-9944-5677-A92E-1053FA916C3D}" name="Dietrichson,Lisa K." initials="DK" userId="S::dietrichson@uchc.edu::2ab75dfc-05bc-437e-90db-8bc1ac15107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03B00"/>
    <a:srgbClr val="001F5F"/>
    <a:srgbClr val="5070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39" autoAdjust="0"/>
    <p:restoredTop sz="73535" autoAdjust="0"/>
  </p:normalViewPr>
  <p:slideViewPr>
    <p:cSldViewPr snapToGrid="0">
      <p:cViewPr varScale="1">
        <p:scale>
          <a:sx n="81" d="100"/>
          <a:sy n="81" d="100"/>
        </p:scale>
        <p:origin x="2550"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B7C144-1339-4052-A782-43B5D0E9C7F5}" type="doc">
      <dgm:prSet loTypeId="urn:diagrams.loki3.com/VaryingWidthList" loCatId="list" qsTypeId="urn:microsoft.com/office/officeart/2005/8/quickstyle/simple1" qsCatId="simple" csTypeId="urn:microsoft.com/office/officeart/2005/8/colors/accent5_2" csCatId="accent5" phldr="1"/>
      <dgm:spPr/>
    </dgm:pt>
    <dgm:pt modelId="{25E8B222-2665-4FCA-9309-C3027363322E}">
      <dgm:prSet phldrT="[Text]"/>
      <dgm:spPr/>
      <dgm:t>
        <a:bodyPr/>
        <a:lstStyle/>
        <a:p>
          <a:r>
            <a:rPr lang="en-US" dirty="0"/>
            <a:t>Mild</a:t>
          </a:r>
        </a:p>
      </dgm:t>
    </dgm:pt>
    <dgm:pt modelId="{7CED9BE7-793A-49AD-BD3B-61AD410E9766}" type="parTrans" cxnId="{B6B45DFA-A821-4275-8860-9EBC284B5809}">
      <dgm:prSet/>
      <dgm:spPr/>
      <dgm:t>
        <a:bodyPr/>
        <a:lstStyle/>
        <a:p>
          <a:endParaRPr lang="en-US"/>
        </a:p>
      </dgm:t>
    </dgm:pt>
    <dgm:pt modelId="{EA150153-516F-4F4B-9509-9B29FFD3CB0B}" type="sibTrans" cxnId="{B6B45DFA-A821-4275-8860-9EBC284B5809}">
      <dgm:prSet/>
      <dgm:spPr/>
      <dgm:t>
        <a:bodyPr/>
        <a:lstStyle/>
        <a:p>
          <a:endParaRPr lang="en-US"/>
        </a:p>
      </dgm:t>
    </dgm:pt>
    <dgm:pt modelId="{74435E65-38C5-4F4B-834B-3A8C321CAADC}">
      <dgm:prSet phldrT="[Text]"/>
      <dgm:spPr/>
      <dgm:t>
        <a:bodyPr/>
        <a:lstStyle/>
        <a:p>
          <a:pPr algn="l"/>
          <a:r>
            <a:rPr lang="en-US" dirty="0"/>
            <a:t>Moderate</a:t>
          </a:r>
        </a:p>
      </dgm:t>
    </dgm:pt>
    <dgm:pt modelId="{4E6CC70F-345A-4BD0-B716-BBB54339FFA1}" type="parTrans" cxnId="{BBEC56EE-3AE0-4B20-833A-D5D55FE654AF}">
      <dgm:prSet/>
      <dgm:spPr/>
      <dgm:t>
        <a:bodyPr/>
        <a:lstStyle/>
        <a:p>
          <a:endParaRPr lang="en-US"/>
        </a:p>
      </dgm:t>
    </dgm:pt>
    <dgm:pt modelId="{5DFFAFD1-A6B5-42F7-ACA4-347F07BCD4A2}" type="sibTrans" cxnId="{BBEC56EE-3AE0-4B20-833A-D5D55FE654AF}">
      <dgm:prSet/>
      <dgm:spPr/>
      <dgm:t>
        <a:bodyPr/>
        <a:lstStyle/>
        <a:p>
          <a:endParaRPr lang="en-US"/>
        </a:p>
      </dgm:t>
    </dgm:pt>
    <dgm:pt modelId="{DAEF7B15-C56A-41D3-B35E-1200A017A3C5}">
      <dgm:prSet phldrT="[Text]"/>
      <dgm:spPr/>
      <dgm:t>
        <a:bodyPr/>
        <a:lstStyle/>
        <a:p>
          <a:r>
            <a:rPr lang="en-US" dirty="0"/>
            <a:t>Severe  </a:t>
          </a:r>
        </a:p>
      </dgm:t>
    </dgm:pt>
    <dgm:pt modelId="{DFA775D2-5A34-47F6-B3A5-532FCCB1536C}" type="parTrans" cxnId="{7EA40878-9A06-40C3-93B5-C688CFA5EEDE}">
      <dgm:prSet/>
      <dgm:spPr/>
      <dgm:t>
        <a:bodyPr/>
        <a:lstStyle/>
        <a:p>
          <a:endParaRPr lang="en-US"/>
        </a:p>
      </dgm:t>
    </dgm:pt>
    <dgm:pt modelId="{E5B382FB-C3CC-4A27-A1CC-B6F6FD279858}" type="sibTrans" cxnId="{7EA40878-9A06-40C3-93B5-C688CFA5EEDE}">
      <dgm:prSet/>
      <dgm:spPr/>
      <dgm:t>
        <a:bodyPr/>
        <a:lstStyle/>
        <a:p>
          <a:endParaRPr lang="en-US"/>
        </a:p>
      </dgm:t>
    </dgm:pt>
    <dgm:pt modelId="{31C48458-C3D5-4923-8A39-1E6640663CE7}" type="pres">
      <dgm:prSet presAssocID="{57B7C144-1339-4052-A782-43B5D0E9C7F5}" presName="Name0" presStyleCnt="0">
        <dgm:presLayoutVars>
          <dgm:resizeHandles/>
        </dgm:presLayoutVars>
      </dgm:prSet>
      <dgm:spPr/>
    </dgm:pt>
    <dgm:pt modelId="{220506F9-96C3-4BE6-AECB-FA9401FE0522}" type="pres">
      <dgm:prSet presAssocID="{25E8B222-2665-4FCA-9309-C3027363322E}" presName="text" presStyleLbl="node1" presStyleIdx="0" presStyleCnt="3" custLinFactNeighborX="-46132" custLinFactNeighborY="44949">
        <dgm:presLayoutVars>
          <dgm:bulletEnabled val="1"/>
        </dgm:presLayoutVars>
      </dgm:prSet>
      <dgm:spPr/>
    </dgm:pt>
    <dgm:pt modelId="{A94924F6-59F5-40F0-B05D-C0E6AD946702}" type="pres">
      <dgm:prSet presAssocID="{EA150153-516F-4F4B-9509-9B29FFD3CB0B}" presName="space" presStyleCnt="0"/>
      <dgm:spPr/>
    </dgm:pt>
    <dgm:pt modelId="{38D4F2A0-7043-4150-BBB9-4BA55DAC6B2F}" type="pres">
      <dgm:prSet presAssocID="{74435E65-38C5-4F4B-834B-3A8C321CAADC}" presName="text" presStyleLbl="node1" presStyleIdx="1" presStyleCnt="3">
        <dgm:presLayoutVars>
          <dgm:bulletEnabled val="1"/>
        </dgm:presLayoutVars>
      </dgm:prSet>
      <dgm:spPr/>
    </dgm:pt>
    <dgm:pt modelId="{A637682C-1D83-4AC5-AD05-AFC47E8CCAFA}" type="pres">
      <dgm:prSet presAssocID="{5DFFAFD1-A6B5-42F7-ACA4-347F07BCD4A2}" presName="space" presStyleCnt="0"/>
      <dgm:spPr/>
    </dgm:pt>
    <dgm:pt modelId="{B3F1CB0A-478A-4932-BA7E-3DC99C7DA9BA}" type="pres">
      <dgm:prSet presAssocID="{DAEF7B15-C56A-41D3-B35E-1200A017A3C5}" presName="text" presStyleLbl="node1" presStyleIdx="2" presStyleCnt="3" custLinFactNeighborX="-20718" custLinFactNeighborY="3032">
        <dgm:presLayoutVars>
          <dgm:bulletEnabled val="1"/>
        </dgm:presLayoutVars>
      </dgm:prSet>
      <dgm:spPr/>
    </dgm:pt>
  </dgm:ptLst>
  <dgm:cxnLst>
    <dgm:cxn modelId="{7D32AE07-8455-444F-9E45-1E20A2E11CAE}" type="presOf" srcId="{57B7C144-1339-4052-A782-43B5D0E9C7F5}" destId="{31C48458-C3D5-4923-8A39-1E6640663CE7}" srcOrd="0" destOrd="0" presId="urn:diagrams.loki3.com/VaryingWidthList"/>
    <dgm:cxn modelId="{B80B0F3B-72D2-4CB9-9777-ED47922FA490}" type="presOf" srcId="{25E8B222-2665-4FCA-9309-C3027363322E}" destId="{220506F9-96C3-4BE6-AECB-FA9401FE0522}" srcOrd="0" destOrd="0" presId="urn:diagrams.loki3.com/VaryingWidthList"/>
    <dgm:cxn modelId="{40C51C51-5130-44A3-B40F-84D8EC7C4A17}" type="presOf" srcId="{DAEF7B15-C56A-41D3-B35E-1200A017A3C5}" destId="{B3F1CB0A-478A-4932-BA7E-3DC99C7DA9BA}" srcOrd="0" destOrd="0" presId="urn:diagrams.loki3.com/VaryingWidthList"/>
    <dgm:cxn modelId="{6108DF53-1991-4425-81F6-DFBBF7EE0CEB}" type="presOf" srcId="{74435E65-38C5-4F4B-834B-3A8C321CAADC}" destId="{38D4F2A0-7043-4150-BBB9-4BA55DAC6B2F}" srcOrd="0" destOrd="0" presId="urn:diagrams.loki3.com/VaryingWidthList"/>
    <dgm:cxn modelId="{7EA40878-9A06-40C3-93B5-C688CFA5EEDE}" srcId="{57B7C144-1339-4052-A782-43B5D0E9C7F5}" destId="{DAEF7B15-C56A-41D3-B35E-1200A017A3C5}" srcOrd="2" destOrd="0" parTransId="{DFA775D2-5A34-47F6-B3A5-532FCCB1536C}" sibTransId="{E5B382FB-C3CC-4A27-A1CC-B6F6FD279858}"/>
    <dgm:cxn modelId="{BBEC56EE-3AE0-4B20-833A-D5D55FE654AF}" srcId="{57B7C144-1339-4052-A782-43B5D0E9C7F5}" destId="{74435E65-38C5-4F4B-834B-3A8C321CAADC}" srcOrd="1" destOrd="0" parTransId="{4E6CC70F-345A-4BD0-B716-BBB54339FFA1}" sibTransId="{5DFFAFD1-A6B5-42F7-ACA4-347F07BCD4A2}"/>
    <dgm:cxn modelId="{B6B45DFA-A821-4275-8860-9EBC284B5809}" srcId="{57B7C144-1339-4052-A782-43B5D0E9C7F5}" destId="{25E8B222-2665-4FCA-9309-C3027363322E}" srcOrd="0" destOrd="0" parTransId="{7CED9BE7-793A-49AD-BD3B-61AD410E9766}" sibTransId="{EA150153-516F-4F4B-9509-9B29FFD3CB0B}"/>
    <dgm:cxn modelId="{99354400-DF26-49A3-846C-EB8B1C0BC65A}" type="presParOf" srcId="{31C48458-C3D5-4923-8A39-1E6640663CE7}" destId="{220506F9-96C3-4BE6-AECB-FA9401FE0522}" srcOrd="0" destOrd="0" presId="urn:diagrams.loki3.com/VaryingWidthList"/>
    <dgm:cxn modelId="{2465A6DB-F70C-41A7-97AB-47FC3E83A3F8}" type="presParOf" srcId="{31C48458-C3D5-4923-8A39-1E6640663CE7}" destId="{A94924F6-59F5-40F0-B05D-C0E6AD946702}" srcOrd="1" destOrd="0" presId="urn:diagrams.loki3.com/VaryingWidthList"/>
    <dgm:cxn modelId="{AC763435-3721-419D-A755-F772F18A7384}" type="presParOf" srcId="{31C48458-C3D5-4923-8A39-1E6640663CE7}" destId="{38D4F2A0-7043-4150-BBB9-4BA55DAC6B2F}" srcOrd="2" destOrd="0" presId="urn:diagrams.loki3.com/VaryingWidthList"/>
    <dgm:cxn modelId="{0838C601-FBA6-4A84-823D-DAE4D9F3441B}" type="presParOf" srcId="{31C48458-C3D5-4923-8A39-1E6640663CE7}" destId="{A637682C-1D83-4AC5-AD05-AFC47E8CCAFA}" srcOrd="3" destOrd="0" presId="urn:diagrams.loki3.com/VaryingWidthList"/>
    <dgm:cxn modelId="{BE491463-640A-41FF-8775-B39DA8818E82}" type="presParOf" srcId="{31C48458-C3D5-4923-8A39-1E6640663CE7}" destId="{B3F1CB0A-478A-4932-BA7E-3DC99C7DA9BA}" srcOrd="4" destOrd="0" presId="urn:diagrams.loki3.com/VaryingWidth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0506F9-96C3-4BE6-AECB-FA9401FE0522}">
      <dsp:nvSpPr>
        <dsp:cNvPr id="0" name=""/>
        <dsp:cNvSpPr/>
      </dsp:nvSpPr>
      <dsp:spPr>
        <a:xfrm>
          <a:off x="539965" y="26028"/>
          <a:ext cx="1665000" cy="108497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2533650">
            <a:lnSpc>
              <a:spcPct val="90000"/>
            </a:lnSpc>
            <a:spcBef>
              <a:spcPct val="0"/>
            </a:spcBef>
            <a:spcAft>
              <a:spcPct val="35000"/>
            </a:spcAft>
            <a:buNone/>
          </a:pPr>
          <a:r>
            <a:rPr lang="en-US" sz="5700" kern="1200" dirty="0"/>
            <a:t>Mild</a:t>
          </a:r>
        </a:p>
      </dsp:txBody>
      <dsp:txXfrm>
        <a:off x="539965" y="26028"/>
        <a:ext cx="1665000" cy="1084970"/>
      </dsp:txXfrm>
    </dsp:sp>
    <dsp:sp modelId="{38D4F2A0-7043-4150-BBB9-4BA55DAC6B2F}">
      <dsp:nvSpPr>
        <dsp:cNvPr id="0" name=""/>
        <dsp:cNvSpPr/>
      </dsp:nvSpPr>
      <dsp:spPr>
        <a:xfrm>
          <a:off x="520563" y="1140862"/>
          <a:ext cx="3240000" cy="108497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2533650">
            <a:lnSpc>
              <a:spcPct val="90000"/>
            </a:lnSpc>
            <a:spcBef>
              <a:spcPct val="0"/>
            </a:spcBef>
            <a:spcAft>
              <a:spcPct val="35000"/>
            </a:spcAft>
            <a:buNone/>
          </a:pPr>
          <a:r>
            <a:rPr lang="en-US" sz="5700" kern="1200" dirty="0"/>
            <a:t>Moderate</a:t>
          </a:r>
        </a:p>
      </dsp:txBody>
      <dsp:txXfrm>
        <a:off x="520563" y="1140862"/>
        <a:ext cx="3240000" cy="1084970"/>
      </dsp:txXfrm>
    </dsp:sp>
    <dsp:sp modelId="{B3F1CB0A-478A-4932-BA7E-3DC99C7DA9BA}">
      <dsp:nvSpPr>
        <dsp:cNvPr id="0" name=""/>
        <dsp:cNvSpPr/>
      </dsp:nvSpPr>
      <dsp:spPr>
        <a:xfrm>
          <a:off x="517585" y="2281725"/>
          <a:ext cx="2295000" cy="108497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2533650">
            <a:lnSpc>
              <a:spcPct val="90000"/>
            </a:lnSpc>
            <a:spcBef>
              <a:spcPct val="0"/>
            </a:spcBef>
            <a:spcAft>
              <a:spcPct val="35000"/>
            </a:spcAft>
            <a:buNone/>
          </a:pPr>
          <a:r>
            <a:rPr lang="en-US" sz="5700" kern="1200" dirty="0"/>
            <a:t>Severe  </a:t>
          </a:r>
        </a:p>
      </dsp:txBody>
      <dsp:txXfrm>
        <a:off x="517585" y="2281725"/>
        <a:ext cx="2295000" cy="1084970"/>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CEB670-3D25-436F-B38C-4068446C75B9}" type="datetimeFigureOut">
              <a:rPr lang="en-US" smtClean="0"/>
              <a:t>10/28/2025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847EFC-84F3-4F18-A64F-3D8AA973741C}" type="slidenum">
              <a:rPr lang="en-US" smtClean="0"/>
              <a:t>‹#›</a:t>
            </a:fld>
            <a:endParaRPr lang="en-US"/>
          </a:p>
        </p:txBody>
      </p:sp>
    </p:spTree>
    <p:extLst>
      <p:ext uri="{BB962C8B-B14F-4D97-AF65-F5344CB8AC3E}">
        <p14:creationId xmlns:p14="http://schemas.microsoft.com/office/powerpoint/2010/main" val="4072809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MCY45ralBpA"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braininjurypeervisitor.org/childre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i7GidKRUzr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A2088-0A5F-504C-BFE0-B0136AF5AB70}" type="slidenum">
              <a:rPr lang="en-US" smtClean="0"/>
              <a:t>4</a:t>
            </a:fld>
            <a:endParaRPr lang="en-US"/>
          </a:p>
        </p:txBody>
      </p:sp>
    </p:spTree>
    <p:extLst>
      <p:ext uri="{BB962C8B-B14F-4D97-AF65-F5344CB8AC3E}">
        <p14:creationId xmlns:p14="http://schemas.microsoft.com/office/powerpoint/2010/main" val="609726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types of accidental traumatic injuries are preventable. For children ages 0-4, the majority of brain injuries are caused by striking or being struck by an object. Prevention strategies are available for each of these situations such as the use of window guards and gates near stairways. Locking away harmful chemicals and medication. Seat belts, car seats following state guidelines. Bicycle helmets are essential and have been shown to mitigate risk of more severe brain injury. </a:t>
            </a:r>
          </a:p>
        </p:txBody>
      </p:sp>
      <p:sp>
        <p:nvSpPr>
          <p:cNvPr id="4" name="Slide Number Placeholder 3"/>
          <p:cNvSpPr>
            <a:spLocks noGrp="1"/>
          </p:cNvSpPr>
          <p:nvPr>
            <p:ph type="sldNum" sz="quarter" idx="5"/>
          </p:nvPr>
        </p:nvSpPr>
        <p:spPr/>
        <p:txBody>
          <a:bodyPr/>
          <a:lstStyle/>
          <a:p>
            <a:fld id="{063A2088-0A5F-504C-BFE0-B0136AF5AB70}" type="slidenum">
              <a:rPr lang="en-US" smtClean="0"/>
              <a:t>14</a:t>
            </a:fld>
            <a:endParaRPr lang="en-US"/>
          </a:p>
        </p:txBody>
      </p:sp>
    </p:spTree>
    <p:extLst>
      <p:ext uri="{BB962C8B-B14F-4D97-AF65-F5344CB8AC3E}">
        <p14:creationId xmlns:p14="http://schemas.microsoft.com/office/powerpoint/2010/main" val="1102702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know as shaken baby syndrome, inflicted head injury, AHT, or non-accidental trauma. Children present to emergency care with symptoms of irritability, vomiting, lethargy, trouble feeding, trouble breathing, and can present with seizures. Diagnosis of AHT is determined by history, physical exam, and medical evaluation so it is critical for providers to recognize signs. Attention needs to be paid to caregiver accounts especially if they cannot report how the injury occurred or their explanation does not sufficiently explain the injuries. Again, the best treatment for ABT is prevention with attention paid to systemic barriers and structural inequities that can put parents more at risk for child maltreatment. </a:t>
            </a:r>
          </a:p>
        </p:txBody>
      </p:sp>
      <p:sp>
        <p:nvSpPr>
          <p:cNvPr id="4" name="Slide Number Placeholder 3"/>
          <p:cNvSpPr>
            <a:spLocks noGrp="1"/>
          </p:cNvSpPr>
          <p:nvPr>
            <p:ph type="sldNum" sz="quarter" idx="5"/>
          </p:nvPr>
        </p:nvSpPr>
        <p:spPr/>
        <p:txBody>
          <a:bodyPr/>
          <a:lstStyle/>
          <a:p>
            <a:fld id="{063A2088-0A5F-504C-BFE0-B0136AF5AB70}" type="slidenum">
              <a:rPr lang="en-US" smtClean="0"/>
              <a:t>15</a:t>
            </a:fld>
            <a:endParaRPr lang="en-US"/>
          </a:p>
        </p:txBody>
      </p:sp>
    </p:spTree>
    <p:extLst>
      <p:ext uri="{BB962C8B-B14F-4D97-AF65-F5344CB8AC3E}">
        <p14:creationId xmlns:p14="http://schemas.microsoft.com/office/powerpoint/2010/main" val="2946263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physiological origin of these injuries may be unique to each child, they share acute disruption in neurological function and potential for neurological impairment. </a:t>
            </a:r>
          </a:p>
          <a:p>
            <a:r>
              <a:rPr lang="en-US" dirty="0"/>
              <a:t>Anoxic- absence of oxygen- cardiac arrest, drowning, asphyxiation </a:t>
            </a:r>
          </a:p>
          <a:p>
            <a:r>
              <a:rPr lang="en-US" dirty="0"/>
              <a:t>Hypoxic-ischemic –  consequence of respiratory failure. </a:t>
            </a:r>
          </a:p>
          <a:p>
            <a:r>
              <a:rPr lang="en-US" dirty="0"/>
              <a:t>Patterns of injury depend on age of child and severity of the injury. Non-fatal drownings occur most frequently in swimming pools and among children from minority populations, especially African Americans. Again, addressing the issue at the systemic level is necessary for prevention. </a:t>
            </a:r>
          </a:p>
          <a:p>
            <a:r>
              <a:rPr lang="en-US" dirty="0"/>
              <a:t>Pediatric stroke – Categorized by age, risk factors, presentation, and outcomes. Birth -18 years ranges 1-13 per 100,000 children per year. Risk factors such as conditions associated with increase risk of blood clots or congenital heart disease.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Infectious Encephalitis/Meningitis, Autoimmune Encephalitis</a:t>
            </a:r>
          </a:p>
          <a:p>
            <a:r>
              <a:rPr lang="en-US" dirty="0"/>
              <a:t> - inflammation of brain tissue or membranes surrounding brain. Vaccinations have reduced incidence of certain strains, but can still be acquired through ticks or other viruses such as enterovirus. Brain injury rehab, early assessment, and long term neurodevelopmental monitoring are recommended. Autoimmune occurs when body’s own </a:t>
            </a:r>
            <a:r>
              <a:rPr lang="en-US" dirty="0" err="1"/>
              <a:t>immine</a:t>
            </a:r>
            <a:r>
              <a:rPr lang="en-US" dirty="0"/>
              <a:t> system mistakenly attacks brain tissue. Children less than 3 may present with behavioral changes, movement disorders, and speech arrest.</a:t>
            </a:r>
          </a:p>
          <a:p>
            <a:r>
              <a:rPr lang="en-US" dirty="0"/>
              <a:t>Exposure to radiation, toxins, other autoimmune disorders.</a:t>
            </a:r>
          </a:p>
        </p:txBody>
      </p:sp>
      <p:sp>
        <p:nvSpPr>
          <p:cNvPr id="4" name="Slide Number Placeholder 3"/>
          <p:cNvSpPr>
            <a:spLocks noGrp="1"/>
          </p:cNvSpPr>
          <p:nvPr>
            <p:ph type="sldNum" sz="quarter" idx="5"/>
          </p:nvPr>
        </p:nvSpPr>
        <p:spPr/>
        <p:txBody>
          <a:bodyPr/>
          <a:lstStyle/>
          <a:p>
            <a:fld id="{063A2088-0A5F-504C-BFE0-B0136AF5AB70}" type="slidenum">
              <a:rPr lang="en-US" smtClean="0"/>
              <a:t>16</a:t>
            </a:fld>
            <a:endParaRPr lang="en-US"/>
          </a:p>
        </p:txBody>
      </p:sp>
    </p:spTree>
    <p:extLst>
      <p:ext uri="{BB962C8B-B14F-4D97-AF65-F5344CB8AC3E}">
        <p14:creationId xmlns:p14="http://schemas.microsoft.com/office/powerpoint/2010/main" val="1885395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Prognosis</a:t>
            </a:r>
          </a:p>
          <a:p>
            <a:r>
              <a:rPr lang="en-US" sz="1200" b="0" i="0" kern="1200" dirty="0">
                <a:solidFill>
                  <a:schemeClr val="tx1"/>
                </a:solidFill>
                <a:effectLst/>
                <a:latin typeface="+mn-lt"/>
                <a:ea typeface="+mn-ea"/>
                <a:cs typeface="+mn-cs"/>
              </a:rPr>
              <a:t>The prognosis of a TBI depends on a variety of factors such as the severity of the injury. Health problems related to a TBI can last for as little as a few days or the rest of the individual’s life. Prognosis is different for a child who sustains a TBI compared to an adult. Regardless of the severity of the initial injury the child’s development could be disrupted and they may have miss out on important activities such as school. Children may experience a delay in health effects following a TBI such as difficulties with organization and problem solving.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Children who have sustained a TBI are more likely to have challenges in the areas of motor skills, sensory skills, feeding, communication and language, behavior, socialization and family as well as difficulties in the areas of cognitive skills (esp. in the areas of reading, math, attention, concentration and memory). Neuropsychological testing is essential to get a complete view of the child’s impairments.</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63A2088-0A5F-504C-BFE0-B0136AF5AB70}" type="slidenum">
              <a:rPr lang="en-US" smtClean="0"/>
              <a:t>19</a:t>
            </a:fld>
            <a:endParaRPr lang="en-US"/>
          </a:p>
        </p:txBody>
      </p:sp>
    </p:spTree>
    <p:extLst>
      <p:ext uri="{BB962C8B-B14F-4D97-AF65-F5344CB8AC3E}">
        <p14:creationId xmlns:p14="http://schemas.microsoft.com/office/powerpoint/2010/main" val="3375841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Motor</a:t>
            </a:r>
            <a:r>
              <a:rPr lang="en-US" sz="1200" b="0" i="0" kern="1200" dirty="0">
                <a:solidFill>
                  <a:schemeClr val="tx1"/>
                </a:solidFill>
                <a:effectLst/>
                <a:latin typeface="+mn-lt"/>
                <a:ea typeface="+mn-ea"/>
                <a:cs typeface="+mn-cs"/>
              </a:rPr>
              <a:t>: Research shows that 70% of children admitted to inpatient rehabilitation regained mobility after an average of 7 ½ months and self-care as well as mobility skills improved for over 5 years after the injury (Risen, Schultz and </a:t>
            </a:r>
            <a:r>
              <a:rPr lang="en-US" sz="1200" b="0" i="0" kern="1200" dirty="0" err="1">
                <a:solidFill>
                  <a:schemeClr val="tx1"/>
                </a:solidFill>
                <a:effectLst/>
                <a:latin typeface="+mn-lt"/>
                <a:ea typeface="+mn-ea"/>
                <a:cs typeface="+mn-cs"/>
              </a:rPr>
              <a:t>Trovoto</a:t>
            </a:r>
            <a:r>
              <a:rPr lang="en-US" sz="1200" b="0" i="0" kern="1200" dirty="0">
                <a:solidFill>
                  <a:schemeClr val="tx1"/>
                </a:solidFill>
                <a:effectLst/>
                <a:latin typeface="+mn-lt"/>
                <a:ea typeface="+mn-ea"/>
                <a:cs typeface="+mn-cs"/>
              </a:rPr>
              <a:t>, 2019). Some impairments may continue to persist in the areas of strength, balance, speed and coordination as well as decreased fine motor skills in the hands. </a:t>
            </a:r>
          </a:p>
          <a:p>
            <a:endParaRPr lang="en-US" dirty="0"/>
          </a:p>
        </p:txBody>
      </p:sp>
      <p:sp>
        <p:nvSpPr>
          <p:cNvPr id="4" name="Slide Number Placeholder 3"/>
          <p:cNvSpPr>
            <a:spLocks noGrp="1"/>
          </p:cNvSpPr>
          <p:nvPr>
            <p:ph type="sldNum" sz="quarter" idx="5"/>
          </p:nvPr>
        </p:nvSpPr>
        <p:spPr/>
        <p:txBody>
          <a:bodyPr/>
          <a:lstStyle/>
          <a:p>
            <a:fld id="{6C847EFC-84F3-4F18-A64F-3D8AA973741C}" type="slidenum">
              <a:rPr lang="en-US" smtClean="0"/>
              <a:t>20</a:t>
            </a:fld>
            <a:endParaRPr lang="en-US"/>
          </a:p>
        </p:txBody>
      </p:sp>
    </p:spTree>
    <p:extLst>
      <p:ext uri="{BB962C8B-B14F-4D97-AF65-F5344CB8AC3E}">
        <p14:creationId xmlns:p14="http://schemas.microsoft.com/office/powerpoint/2010/main" val="1869530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Sensory</a:t>
            </a:r>
            <a:r>
              <a:rPr lang="en-US" sz="1200" b="0" i="0" kern="1200" dirty="0">
                <a:solidFill>
                  <a:schemeClr val="tx1"/>
                </a:solidFill>
                <a:effectLst/>
                <a:latin typeface="+mn-lt"/>
                <a:ea typeface="+mn-ea"/>
                <a:cs typeface="+mn-cs"/>
              </a:rPr>
              <a:t>: vision and hearing might be affected by a TBI due to injury of the optic nerve, visual processing impairments in the brain or due to cranial nerve damage that would limit eye movements or cause double vision. Other possible results are reduced visual acuity, difficulty with tracking and limitations in the field of vision. Injury to the optic nerve is not reversible and can cause blindness. </a:t>
            </a:r>
            <a:endParaRPr lang="en-US" dirty="0"/>
          </a:p>
        </p:txBody>
      </p:sp>
      <p:sp>
        <p:nvSpPr>
          <p:cNvPr id="4" name="Slide Number Placeholder 3"/>
          <p:cNvSpPr>
            <a:spLocks noGrp="1"/>
          </p:cNvSpPr>
          <p:nvPr>
            <p:ph type="sldNum" sz="quarter" idx="5"/>
          </p:nvPr>
        </p:nvSpPr>
        <p:spPr/>
        <p:txBody>
          <a:bodyPr/>
          <a:lstStyle/>
          <a:p>
            <a:fld id="{6C847EFC-84F3-4F18-A64F-3D8AA973741C}" type="slidenum">
              <a:rPr lang="en-US" smtClean="0"/>
              <a:t>21</a:t>
            </a:fld>
            <a:endParaRPr lang="en-US"/>
          </a:p>
        </p:txBody>
      </p:sp>
    </p:spTree>
    <p:extLst>
      <p:ext uri="{BB962C8B-B14F-4D97-AF65-F5344CB8AC3E}">
        <p14:creationId xmlns:p14="http://schemas.microsoft.com/office/powerpoint/2010/main" val="2187957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Hearing loss can also occur and is generally on one side only due to trauma in the middle or inner ear. Ophthalmologist and audiological evaluations are recommended following a TBI.</a:t>
            </a:r>
          </a:p>
          <a:p>
            <a:endParaRPr lang="en-US" dirty="0"/>
          </a:p>
        </p:txBody>
      </p:sp>
      <p:sp>
        <p:nvSpPr>
          <p:cNvPr id="4" name="Slide Number Placeholder 3"/>
          <p:cNvSpPr>
            <a:spLocks noGrp="1"/>
          </p:cNvSpPr>
          <p:nvPr>
            <p:ph type="sldNum" sz="quarter" idx="5"/>
          </p:nvPr>
        </p:nvSpPr>
        <p:spPr/>
        <p:txBody>
          <a:bodyPr/>
          <a:lstStyle/>
          <a:p>
            <a:fld id="{6C847EFC-84F3-4F18-A64F-3D8AA973741C}" type="slidenum">
              <a:rPr lang="en-US" smtClean="0"/>
              <a:t>22</a:t>
            </a:fld>
            <a:endParaRPr lang="en-US"/>
          </a:p>
        </p:txBody>
      </p:sp>
    </p:spTree>
    <p:extLst>
      <p:ext uri="{BB962C8B-B14F-4D97-AF65-F5344CB8AC3E}">
        <p14:creationId xmlns:p14="http://schemas.microsoft.com/office/powerpoint/2010/main" val="1234821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Feeding Disorders</a:t>
            </a:r>
            <a:r>
              <a:rPr lang="en-US" sz="1200" b="0" i="0" kern="1200" dirty="0">
                <a:solidFill>
                  <a:schemeClr val="tx1"/>
                </a:solidFill>
                <a:effectLst/>
                <a:latin typeface="+mn-lt"/>
                <a:ea typeface="+mn-ea"/>
                <a:cs typeface="+mn-cs"/>
              </a:rPr>
              <a:t>: TBI can cause difficulty swallowing (aka: dysphagia) which impacts the child’s nutrition and hydration as well as airway which increases the risk of developing pneumonia. The incidence of dysphagia is low: 68%-76% but may require a feeding tube (</a:t>
            </a:r>
            <a:r>
              <a:rPr lang="en-US" sz="1200" b="0" i="0" kern="1200" dirty="0" err="1">
                <a:solidFill>
                  <a:schemeClr val="tx1"/>
                </a:solidFill>
                <a:effectLst/>
                <a:latin typeface="+mn-lt"/>
                <a:ea typeface="+mn-ea"/>
                <a:cs typeface="+mn-cs"/>
              </a:rPr>
              <a:t>Risen,Schultz</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Trovoto</a:t>
            </a:r>
            <a:r>
              <a:rPr lang="en-US" sz="1200" b="0" i="0" kern="1200" dirty="0">
                <a:solidFill>
                  <a:schemeClr val="tx1"/>
                </a:solidFill>
                <a:effectLst/>
                <a:latin typeface="+mn-lt"/>
                <a:ea typeface="+mn-ea"/>
                <a:cs typeface="+mn-cs"/>
              </a:rPr>
              <a:t>, 2019). It’s possible for changes in tongue movements, jaw stability, chewing, lip closure and reduced attention and impulsivity during feeding to occur after brain injury. It’s important to make sure the child receives adequate nutrition since that severely impacts the child’s ability to recover from the brain injury.</a:t>
            </a:r>
          </a:p>
          <a:p>
            <a:endParaRPr lang="en-US" dirty="0"/>
          </a:p>
        </p:txBody>
      </p:sp>
      <p:sp>
        <p:nvSpPr>
          <p:cNvPr id="4" name="Slide Number Placeholder 3"/>
          <p:cNvSpPr>
            <a:spLocks noGrp="1"/>
          </p:cNvSpPr>
          <p:nvPr>
            <p:ph type="sldNum" sz="quarter" idx="5"/>
          </p:nvPr>
        </p:nvSpPr>
        <p:spPr/>
        <p:txBody>
          <a:bodyPr/>
          <a:lstStyle/>
          <a:p>
            <a:fld id="{6C847EFC-84F3-4F18-A64F-3D8AA973741C}" type="slidenum">
              <a:rPr lang="en-US" smtClean="0"/>
              <a:t>23</a:t>
            </a:fld>
            <a:endParaRPr lang="en-US"/>
          </a:p>
        </p:txBody>
      </p:sp>
    </p:spTree>
    <p:extLst>
      <p:ext uri="{BB962C8B-B14F-4D97-AF65-F5344CB8AC3E}">
        <p14:creationId xmlns:p14="http://schemas.microsoft.com/office/powerpoint/2010/main" val="149460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Communication</a:t>
            </a:r>
            <a:r>
              <a:rPr lang="en-US" sz="1200" b="0" i="0" kern="1200" dirty="0">
                <a:solidFill>
                  <a:schemeClr val="tx1"/>
                </a:solidFill>
                <a:effectLst/>
                <a:latin typeface="+mn-lt"/>
                <a:ea typeface="+mn-ea"/>
                <a:cs typeface="+mn-cs"/>
              </a:rPr>
              <a:t>: brain injury can influence many speech, language and communication skills. Between 10-60% of children who experience a TBI will have Dysarthria (changes in the motor control of the muscles used for articulation and intelligibility). Both expressive (ability to express thoughts in words) and receptive language skills (the ability to understand language) can be impacted as well as speech production (articulation, vocab and grammar). The more complex language processing impairments are due to cognitive deficits that can increase difficulty with judgement skills of what topic to talk about, turn-taking and pause timing. Children with a TBI use language and speech that are less appropriate and experience greater challenges with initiating and maintaining a conversation which also impact their social interactions which in turn might cause more challenging behaviors to occur due to social isolation/frustration. Researchers have found that “Children who sustained moderate to severe TBI between 4-6 years of age were found to have more significantly impaired verbal abilities and language skills compared with children without TBI (Risen, Schultz and </a:t>
            </a:r>
            <a:r>
              <a:rPr lang="en-US" sz="1200" b="0" i="0" kern="1200" dirty="0" err="1">
                <a:solidFill>
                  <a:schemeClr val="tx1"/>
                </a:solidFill>
                <a:effectLst/>
                <a:latin typeface="+mn-lt"/>
                <a:ea typeface="+mn-ea"/>
                <a:cs typeface="+mn-cs"/>
              </a:rPr>
              <a:t>Trovoto</a:t>
            </a:r>
            <a:r>
              <a:rPr lang="en-US" sz="1200" b="0" i="0" kern="1200" dirty="0">
                <a:solidFill>
                  <a:schemeClr val="tx1"/>
                </a:solidFill>
                <a:effectLst/>
                <a:latin typeface="+mn-lt"/>
                <a:ea typeface="+mn-ea"/>
                <a:cs typeface="+mn-cs"/>
              </a:rPr>
              <a:t>, 2019) It’s important to get a speech and language assessment following a brain injury. </a:t>
            </a:r>
          </a:p>
          <a:p>
            <a:endParaRPr lang="en-US" dirty="0"/>
          </a:p>
        </p:txBody>
      </p:sp>
      <p:sp>
        <p:nvSpPr>
          <p:cNvPr id="4" name="Slide Number Placeholder 3"/>
          <p:cNvSpPr>
            <a:spLocks noGrp="1"/>
          </p:cNvSpPr>
          <p:nvPr>
            <p:ph type="sldNum" sz="quarter" idx="5"/>
          </p:nvPr>
        </p:nvSpPr>
        <p:spPr/>
        <p:txBody>
          <a:bodyPr/>
          <a:lstStyle/>
          <a:p>
            <a:fld id="{6C847EFC-84F3-4F18-A64F-3D8AA973741C}" type="slidenum">
              <a:rPr lang="en-US" smtClean="0"/>
              <a:t>25</a:t>
            </a:fld>
            <a:endParaRPr lang="en-US"/>
          </a:p>
        </p:txBody>
      </p:sp>
    </p:spTree>
    <p:extLst>
      <p:ext uri="{BB962C8B-B14F-4D97-AF65-F5344CB8AC3E}">
        <p14:creationId xmlns:p14="http://schemas.microsoft.com/office/powerpoint/2010/main" val="600002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Cognitive Impairment: </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a brain injury, most children experience impairments in their cognitive functioning, particularly in the areas of attention, memory, executive functioning (which is the ability to plan, initiate and problem solve), and their processing speed. The more severe the injury, the longer the child’s recovery time and the worse the outcomes across all of those areas. Recovery speed has also been found to be dependent on parent occupation, the child’s adaptive abilities before the injury, their age at the time of injury and their behavior pre-injury. Researchers have found that preschool children with severe TBI have slower recovery time and worse cognitive outcomes and some of the effects might not show up until they reach school age (due to greater academic challenges in upper grades). It’s important to have the child be evaluated by a neuropsychologist to assess cognitive impairments and those results can help with treatment planning and education placement as well as accommodations and therapies necessary for recovery. (Risen, Schultz and </a:t>
            </a:r>
            <a:r>
              <a:rPr lang="en-US" sz="1200" kern="1200" dirty="0" err="1">
                <a:solidFill>
                  <a:schemeClr val="tx1"/>
                </a:solidFill>
                <a:effectLst/>
                <a:latin typeface="+mn-lt"/>
                <a:ea typeface="+mn-ea"/>
                <a:cs typeface="+mn-cs"/>
              </a:rPr>
              <a:t>Trovoto</a:t>
            </a:r>
            <a:r>
              <a:rPr lang="en-US" sz="1200" kern="1200" dirty="0">
                <a:solidFill>
                  <a:schemeClr val="tx1"/>
                </a:solidFill>
                <a:effectLst/>
                <a:latin typeface="+mn-lt"/>
                <a:ea typeface="+mn-ea"/>
                <a:cs typeface="+mn-cs"/>
              </a:rPr>
              <a:t>, 2019)</a:t>
            </a:r>
          </a:p>
          <a:p>
            <a:endParaRPr lang="en-US" dirty="0"/>
          </a:p>
        </p:txBody>
      </p:sp>
      <p:sp>
        <p:nvSpPr>
          <p:cNvPr id="4" name="Slide Number Placeholder 3"/>
          <p:cNvSpPr>
            <a:spLocks noGrp="1"/>
          </p:cNvSpPr>
          <p:nvPr>
            <p:ph type="sldNum" sz="quarter" idx="5"/>
          </p:nvPr>
        </p:nvSpPr>
        <p:spPr/>
        <p:txBody>
          <a:bodyPr/>
          <a:lstStyle/>
          <a:p>
            <a:fld id="{6C847EFC-84F3-4F18-A64F-3D8AA973741C}" type="slidenum">
              <a:rPr lang="en-US" smtClean="0"/>
              <a:t>26</a:t>
            </a:fld>
            <a:endParaRPr lang="en-US"/>
          </a:p>
        </p:txBody>
      </p:sp>
    </p:spTree>
    <p:extLst>
      <p:ext uri="{BB962C8B-B14F-4D97-AF65-F5344CB8AC3E}">
        <p14:creationId xmlns:p14="http://schemas.microsoft.com/office/powerpoint/2010/main" val="434197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What is Traumatic Brain Injury?</a:t>
            </a:r>
          </a:p>
          <a:p>
            <a:r>
              <a:rPr lang="en-US" sz="1200" kern="1200" dirty="0">
                <a:solidFill>
                  <a:schemeClr val="tx1"/>
                </a:solidFill>
                <a:effectLst/>
                <a:latin typeface="+mn-lt"/>
                <a:ea typeface="+mn-ea"/>
                <a:cs typeface="+mn-cs"/>
              </a:rPr>
              <a:t>The Centers for Disease Control and Prevention (CDC) defines Traumatic Brain Injury as “an injury that affects how the brain works. It may be caused by a: bump, blow, or jolt to the head, or penetrating injury to the head.” (</a:t>
            </a:r>
            <a:r>
              <a:rPr lang="en-US" sz="1200" i="1" kern="1200" dirty="0">
                <a:solidFill>
                  <a:schemeClr val="tx1"/>
                </a:solidFill>
                <a:effectLst/>
                <a:latin typeface="+mn-lt"/>
                <a:ea typeface="+mn-ea"/>
                <a:cs typeface="+mn-cs"/>
              </a:rPr>
              <a:t>Get the facts about TBI</a:t>
            </a:r>
            <a:r>
              <a:rPr lang="en-US" sz="1200" kern="1200" dirty="0">
                <a:solidFill>
                  <a:schemeClr val="tx1"/>
                </a:solidFill>
                <a:effectLst/>
                <a:latin typeface="+mn-lt"/>
                <a:ea typeface="+mn-ea"/>
                <a:cs typeface="+mn-cs"/>
              </a:rPr>
              <a:t> 2021) “A TBI can have a profound impact on an individual’s life in one or more of the following areas: “interpersonal, social, and occupational functioning.” The impact of a TBI does not end with the individual it can also influence their family and community.  </a:t>
            </a:r>
          </a:p>
          <a:p>
            <a:endParaRPr lang="en-US" dirty="0"/>
          </a:p>
          <a:p>
            <a:endParaRPr lang="en-US" dirty="0"/>
          </a:p>
        </p:txBody>
      </p:sp>
      <p:sp>
        <p:nvSpPr>
          <p:cNvPr id="4" name="Slide Number Placeholder 3"/>
          <p:cNvSpPr>
            <a:spLocks noGrp="1"/>
          </p:cNvSpPr>
          <p:nvPr>
            <p:ph type="sldNum" sz="quarter" idx="5"/>
          </p:nvPr>
        </p:nvSpPr>
        <p:spPr/>
        <p:txBody>
          <a:bodyPr/>
          <a:lstStyle/>
          <a:p>
            <a:fld id="{6C847EFC-84F3-4F18-A64F-3D8AA973741C}" type="slidenum">
              <a:rPr lang="en-US" smtClean="0"/>
              <a:t>5</a:t>
            </a:fld>
            <a:endParaRPr lang="en-US"/>
          </a:p>
        </p:txBody>
      </p:sp>
    </p:spTree>
    <p:extLst>
      <p:ext uri="{BB962C8B-B14F-4D97-AF65-F5344CB8AC3E}">
        <p14:creationId xmlns:p14="http://schemas.microsoft.com/office/powerpoint/2010/main" val="696113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It’s important to have the child be evaluated by a neuropsychologist to assess cognitive impairments and those results can help with treatment planning and education placement as well as accommodations and therapies necessary for recovery. (Risen, Schultz and </a:t>
            </a:r>
            <a:r>
              <a:rPr lang="en-US" sz="1200" kern="1200" dirty="0" err="1">
                <a:solidFill>
                  <a:schemeClr val="tx1"/>
                </a:solidFill>
                <a:effectLst/>
                <a:latin typeface="+mn-lt"/>
                <a:ea typeface="+mn-ea"/>
                <a:cs typeface="+mn-cs"/>
              </a:rPr>
              <a:t>Trovoto</a:t>
            </a:r>
            <a:r>
              <a:rPr lang="en-US" sz="1200" kern="1200" dirty="0">
                <a:solidFill>
                  <a:schemeClr val="tx1"/>
                </a:solidFill>
                <a:effectLst/>
                <a:latin typeface="+mn-lt"/>
                <a:ea typeface="+mn-ea"/>
                <a:cs typeface="+mn-cs"/>
              </a:rPr>
              <a:t>, 2019)</a:t>
            </a:r>
          </a:p>
          <a:p>
            <a:endParaRPr lang="en-US" dirty="0"/>
          </a:p>
        </p:txBody>
      </p:sp>
      <p:sp>
        <p:nvSpPr>
          <p:cNvPr id="4" name="Slide Number Placeholder 3"/>
          <p:cNvSpPr>
            <a:spLocks noGrp="1"/>
          </p:cNvSpPr>
          <p:nvPr>
            <p:ph type="sldNum" sz="quarter" idx="5"/>
          </p:nvPr>
        </p:nvSpPr>
        <p:spPr/>
        <p:txBody>
          <a:bodyPr/>
          <a:lstStyle/>
          <a:p>
            <a:fld id="{6C847EFC-84F3-4F18-A64F-3D8AA973741C}" type="slidenum">
              <a:rPr lang="en-US" smtClean="0"/>
              <a:t>27</a:t>
            </a:fld>
            <a:endParaRPr lang="en-US"/>
          </a:p>
        </p:txBody>
      </p:sp>
    </p:spTree>
    <p:extLst>
      <p:ext uri="{BB962C8B-B14F-4D97-AF65-F5344CB8AC3E}">
        <p14:creationId xmlns:p14="http://schemas.microsoft.com/office/powerpoint/2010/main" val="3229383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story of a child named Zander who sustained a TBI at the age of 18 months. Click on the video to view. </a:t>
            </a:r>
            <a:r>
              <a:rPr lang="en-US" dirty="0">
                <a:hlinkClick r:id="rId3"/>
              </a:rPr>
              <a:t>https://www.youtube.com/watch?v=MCY45ralBpA</a:t>
            </a:r>
            <a:endParaRPr lang="en-US" dirty="0"/>
          </a:p>
        </p:txBody>
      </p:sp>
      <p:sp>
        <p:nvSpPr>
          <p:cNvPr id="4" name="Slide Number Placeholder 3"/>
          <p:cNvSpPr>
            <a:spLocks noGrp="1"/>
          </p:cNvSpPr>
          <p:nvPr>
            <p:ph type="sldNum" sz="quarter" idx="5"/>
          </p:nvPr>
        </p:nvSpPr>
        <p:spPr/>
        <p:txBody>
          <a:bodyPr/>
          <a:lstStyle/>
          <a:p>
            <a:fld id="{063A2088-0A5F-504C-BFE0-B0136AF5AB70}" type="slidenum">
              <a:rPr lang="en-US" smtClean="0"/>
              <a:t>28</a:t>
            </a:fld>
            <a:endParaRPr lang="en-US" dirty="0"/>
          </a:p>
        </p:txBody>
      </p:sp>
    </p:spTree>
    <p:extLst>
      <p:ext uri="{BB962C8B-B14F-4D97-AF65-F5344CB8AC3E}">
        <p14:creationId xmlns:p14="http://schemas.microsoft.com/office/powerpoint/2010/main" val="564006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diagnosis of TBI qualifies a child under age 21 for special education services. Many will experience challenges in the area of cognitive, learning, language, motor, social and behavioral difficulties that can make learning and performing in school difficult. An educational specialist acts as a liaison typically between the rehabilitation program the child typically transitions from into the education setting. They will also educate school staff and students on how TBI is influencing this student, develop an IEP (an individualized education plan) for them, monitor their progress and adjust the educational supports and services as the child needs them. The Educational specialist also helps ease the transition to school and makes sure they are in an appropriate learning environment.*</a:t>
            </a:r>
          </a:p>
        </p:txBody>
      </p:sp>
      <p:sp>
        <p:nvSpPr>
          <p:cNvPr id="4" name="Slide Number Placeholder 3"/>
          <p:cNvSpPr>
            <a:spLocks noGrp="1"/>
          </p:cNvSpPr>
          <p:nvPr>
            <p:ph type="sldNum" sz="quarter" idx="5"/>
          </p:nvPr>
        </p:nvSpPr>
        <p:spPr/>
        <p:txBody>
          <a:bodyPr/>
          <a:lstStyle/>
          <a:p>
            <a:fld id="{6C847EFC-84F3-4F18-A64F-3D8AA973741C}" type="slidenum">
              <a:rPr lang="en-US" smtClean="0"/>
              <a:t>29</a:t>
            </a:fld>
            <a:endParaRPr lang="en-US"/>
          </a:p>
        </p:txBody>
      </p:sp>
    </p:spTree>
    <p:extLst>
      <p:ext uri="{BB962C8B-B14F-4D97-AF65-F5344CB8AC3E}">
        <p14:creationId xmlns:p14="http://schemas.microsoft.com/office/powerpoint/2010/main" val="3288921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Medications might be used to treat spasticity, dystonia and tremors*Physical, occupational, or speech therapy might be incorporated into the child’s educational plan.</a:t>
            </a:r>
          </a:p>
          <a:p>
            <a:endParaRPr lang="en-US" dirty="0"/>
          </a:p>
          <a:p>
            <a:r>
              <a:rPr lang="en-US" u="sng" dirty="0"/>
              <a:t>Medications</a:t>
            </a:r>
            <a:r>
              <a:rPr lang="en-US" dirty="0"/>
              <a:t> might be used to treat spasticity, dystonia and tremors</a:t>
            </a:r>
          </a:p>
          <a:p>
            <a:endParaRPr lang="en-US" dirty="0"/>
          </a:p>
          <a:p>
            <a:r>
              <a:rPr lang="en-US" dirty="0"/>
              <a:t>Physical, occupational, or speech therapy might be incorporated into the child’s educational plan</a:t>
            </a:r>
          </a:p>
          <a:p>
            <a:endParaRPr lang="en-US" dirty="0"/>
          </a:p>
          <a:p>
            <a:r>
              <a:rPr lang="en-US" sz="1200" b="0" i="0" kern="1200" dirty="0">
                <a:solidFill>
                  <a:schemeClr val="tx1"/>
                </a:solidFill>
                <a:effectLst/>
                <a:latin typeface="+mn-lt"/>
                <a:ea typeface="+mn-ea"/>
                <a:cs typeface="+mn-cs"/>
              </a:rPr>
              <a:t>(Risen, Schultz and </a:t>
            </a:r>
            <a:r>
              <a:rPr lang="en-US" sz="1200" b="0" i="0" kern="1200" dirty="0" err="1">
                <a:solidFill>
                  <a:schemeClr val="tx1"/>
                </a:solidFill>
                <a:effectLst/>
                <a:latin typeface="+mn-lt"/>
                <a:ea typeface="+mn-ea"/>
                <a:cs typeface="+mn-cs"/>
              </a:rPr>
              <a:t>Trovoto</a:t>
            </a:r>
            <a:r>
              <a:rPr lang="en-US" sz="1200" b="0" i="0" kern="1200" dirty="0">
                <a:solidFill>
                  <a:schemeClr val="tx1"/>
                </a:solidFill>
                <a:effectLst/>
                <a:latin typeface="+mn-lt"/>
                <a:ea typeface="+mn-ea"/>
                <a:cs typeface="+mn-cs"/>
              </a:rPr>
              <a:t>, 2019). </a:t>
            </a:r>
            <a:endParaRPr lang="en-US" dirty="0"/>
          </a:p>
          <a:p>
            <a:endParaRPr lang="en-US" dirty="0"/>
          </a:p>
        </p:txBody>
      </p:sp>
      <p:sp>
        <p:nvSpPr>
          <p:cNvPr id="4" name="Slide Number Placeholder 3"/>
          <p:cNvSpPr>
            <a:spLocks noGrp="1"/>
          </p:cNvSpPr>
          <p:nvPr>
            <p:ph type="sldNum" sz="quarter" idx="5"/>
          </p:nvPr>
        </p:nvSpPr>
        <p:spPr/>
        <p:txBody>
          <a:bodyPr/>
          <a:lstStyle/>
          <a:p>
            <a:fld id="{6C847EFC-84F3-4F18-A64F-3D8AA973741C}" type="slidenum">
              <a:rPr lang="en-US" smtClean="0"/>
              <a:t>30</a:t>
            </a:fld>
            <a:endParaRPr lang="en-US"/>
          </a:p>
        </p:txBody>
      </p:sp>
    </p:spTree>
    <p:extLst>
      <p:ext uri="{BB962C8B-B14F-4D97-AF65-F5344CB8AC3E}">
        <p14:creationId xmlns:p14="http://schemas.microsoft.com/office/powerpoint/2010/main" val="2486309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video to watch Ryan’s recovery story. https://www.youtube.com/watch?v=YpdCspyn4co </a:t>
            </a:r>
          </a:p>
        </p:txBody>
      </p:sp>
      <p:sp>
        <p:nvSpPr>
          <p:cNvPr id="4" name="Slide Number Placeholder 3"/>
          <p:cNvSpPr>
            <a:spLocks noGrp="1"/>
          </p:cNvSpPr>
          <p:nvPr>
            <p:ph type="sldNum" sz="quarter" idx="5"/>
          </p:nvPr>
        </p:nvSpPr>
        <p:spPr/>
        <p:txBody>
          <a:bodyPr/>
          <a:lstStyle/>
          <a:p>
            <a:fld id="{063A2088-0A5F-504C-BFE0-B0136AF5AB70}" type="slidenum">
              <a:rPr lang="en-US" smtClean="0"/>
              <a:t>31</a:t>
            </a:fld>
            <a:endParaRPr lang="en-US"/>
          </a:p>
        </p:txBody>
      </p:sp>
    </p:spTree>
    <p:extLst>
      <p:ext uri="{BB962C8B-B14F-4D97-AF65-F5344CB8AC3E}">
        <p14:creationId xmlns:p14="http://schemas.microsoft.com/office/powerpoint/2010/main" val="3394727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 child experiences a traumatic brain injury, they are generally moved to a rehabilitation hospital for inpatient therapy or outpatient if less severe. It’s important to make sure the rehab hospital has expertise working with children, use developmentally appropriate treatments, utilize family-centered care and attend to the child’s education and reintegration back to school. The goals of rehabilitation are the promotion of recovery, attaining compensation and receiving identification and treatment for the impairments they are likely to be struggling with. A multidisciplinary team is usually working together to care for the child and may include professionals for any of the following fields depending on the level of care needed: physical therapy, occupational therapy, speech therapy, neuropsychology, special education and social workers.</a:t>
            </a:r>
          </a:p>
          <a:p>
            <a:endParaRPr lang="en-US" dirty="0"/>
          </a:p>
          <a:p>
            <a:r>
              <a:rPr lang="en-US" sz="1200" b="0" i="0" kern="1200" dirty="0">
                <a:solidFill>
                  <a:schemeClr val="tx1"/>
                </a:solidFill>
                <a:effectLst/>
                <a:latin typeface="+mn-lt"/>
                <a:ea typeface="+mn-ea"/>
                <a:cs typeface="+mn-cs"/>
              </a:rPr>
              <a:t>(Risen, Schultz and </a:t>
            </a:r>
            <a:r>
              <a:rPr lang="en-US" sz="1200" b="0" i="0" kern="1200" dirty="0" err="1">
                <a:solidFill>
                  <a:schemeClr val="tx1"/>
                </a:solidFill>
                <a:effectLst/>
                <a:latin typeface="+mn-lt"/>
                <a:ea typeface="+mn-ea"/>
                <a:cs typeface="+mn-cs"/>
              </a:rPr>
              <a:t>Trovoto</a:t>
            </a:r>
            <a:r>
              <a:rPr lang="en-US" sz="1200" b="0" i="0" kern="1200" dirty="0">
                <a:solidFill>
                  <a:schemeClr val="tx1"/>
                </a:solidFill>
                <a:effectLst/>
                <a:latin typeface="+mn-lt"/>
                <a:ea typeface="+mn-ea"/>
                <a:cs typeface="+mn-cs"/>
              </a:rPr>
              <a:t>, 2019). </a:t>
            </a:r>
            <a:endParaRPr lang="en-US" dirty="0"/>
          </a:p>
        </p:txBody>
      </p:sp>
      <p:sp>
        <p:nvSpPr>
          <p:cNvPr id="4" name="Slide Number Placeholder 3"/>
          <p:cNvSpPr>
            <a:spLocks noGrp="1"/>
          </p:cNvSpPr>
          <p:nvPr>
            <p:ph type="sldNum" sz="quarter" idx="5"/>
          </p:nvPr>
        </p:nvSpPr>
        <p:spPr/>
        <p:txBody>
          <a:bodyPr/>
          <a:lstStyle/>
          <a:p>
            <a:fld id="{063A2088-0A5F-504C-BFE0-B0136AF5AB70}" type="slidenum">
              <a:rPr lang="en-US" smtClean="0"/>
              <a:t>33</a:t>
            </a:fld>
            <a:endParaRPr lang="en-US"/>
          </a:p>
        </p:txBody>
      </p:sp>
    </p:spTree>
    <p:extLst>
      <p:ext uri="{BB962C8B-B14F-4D97-AF65-F5344CB8AC3E}">
        <p14:creationId xmlns:p14="http://schemas.microsoft.com/office/powerpoint/2010/main" val="3616847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Empowerment comes from partnership and a non-judgmental empathic stance. Dr. Ann Glang reports that 99% of services a child will need following TBI will be found in school, as that is where children spend most of their day. Having everyone be involved in treatment decisions can give families a sense of agency and control. Support groups can be helpful for parents to share their experience and decrease isolation. Parents who have harmed their child or whose child may have accidentally been injured under their supervision may present as angry, resistant, and disengaged. These are grief and trauma responses, and providers need specialized training to de-escalate parents therapeutically while always maintaining and prioritizing the relationship. </a:t>
            </a:r>
          </a:p>
          <a:p>
            <a:endParaRPr lang="en-US" dirty="0"/>
          </a:p>
          <a:p>
            <a:r>
              <a:rPr lang="en-US" dirty="0"/>
              <a:t>Click on the videos to learn more. </a:t>
            </a:r>
          </a:p>
        </p:txBody>
      </p:sp>
      <p:sp>
        <p:nvSpPr>
          <p:cNvPr id="4" name="Slide Number Placeholder 3"/>
          <p:cNvSpPr>
            <a:spLocks noGrp="1"/>
          </p:cNvSpPr>
          <p:nvPr>
            <p:ph type="sldNum" sz="quarter" idx="5"/>
          </p:nvPr>
        </p:nvSpPr>
        <p:spPr/>
        <p:txBody>
          <a:bodyPr/>
          <a:lstStyle/>
          <a:p>
            <a:fld id="{063A2088-0A5F-504C-BFE0-B0136AF5AB70}" type="slidenum">
              <a:rPr lang="en-US" smtClean="0"/>
              <a:t>34</a:t>
            </a:fld>
            <a:endParaRPr lang="en-US" dirty="0"/>
          </a:p>
        </p:txBody>
      </p:sp>
    </p:spTree>
    <p:extLst>
      <p:ext uri="{BB962C8B-B14F-4D97-AF65-F5344CB8AC3E}">
        <p14:creationId xmlns:p14="http://schemas.microsoft.com/office/powerpoint/2010/main" val="296218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Empowerment comes from partnership and a non-judgmental empathic stance. Dr. Ann Glang reports that 99% of services a child will need following TBI will be found in school, as that is where children spend most of their day. Having everyone be involved in treatment decisions can give families a sense of agency and control. Support groups can be helpful for parents to share their experience and decrease isolation. Parents who have harmed their child or whose child may have accidentally been injured under their supervision may present as angry, resistant, and disengaged. These are grief and trauma responses, and providers need specialized training to de-escalate parents therapeutically while always maintaining and prioritizing the relationship. </a:t>
            </a:r>
          </a:p>
          <a:p>
            <a:endParaRPr lang="en-US" dirty="0"/>
          </a:p>
          <a:p>
            <a:r>
              <a:rPr lang="en-US" dirty="0"/>
              <a:t>Click on the videos to learn more. https://www.youtube.com/watch?v=nGwsbbohAM0 </a:t>
            </a:r>
          </a:p>
        </p:txBody>
      </p:sp>
      <p:sp>
        <p:nvSpPr>
          <p:cNvPr id="4" name="Slide Number Placeholder 3"/>
          <p:cNvSpPr>
            <a:spLocks noGrp="1"/>
          </p:cNvSpPr>
          <p:nvPr>
            <p:ph type="sldNum" sz="quarter" idx="5"/>
          </p:nvPr>
        </p:nvSpPr>
        <p:spPr/>
        <p:txBody>
          <a:bodyPr/>
          <a:lstStyle/>
          <a:p>
            <a:fld id="{063A2088-0A5F-504C-BFE0-B0136AF5AB70}" type="slidenum">
              <a:rPr lang="en-US" smtClean="0"/>
              <a:t>35</a:t>
            </a:fld>
            <a:endParaRPr lang="en-US" dirty="0"/>
          </a:p>
        </p:txBody>
      </p:sp>
    </p:spTree>
    <p:extLst>
      <p:ext uri="{BB962C8B-B14F-4D97-AF65-F5344CB8AC3E}">
        <p14:creationId xmlns:p14="http://schemas.microsoft.com/office/powerpoint/2010/main" val="1816411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Empowerment comes from partnership and a non-judgmental empathic stance. Dr. Ann Glang reports that 99% of services a child will need following TBI will be found in school, as that is where children spend most of their day. Having everyone be involved in treatment decisions can give families a sense of agency and control. Support groups can be helpful for parents to share their experience and decrease isolation. Parents who have harmed their child or whose child may have accidentally been injured under their supervision may present as angry, resistant, and disengaged. These are grief and trauma responses, and providers need specialized training to de-escalate parents therapeutically while always maintaining and prioritizing the relationship. </a:t>
            </a:r>
          </a:p>
          <a:p>
            <a:endParaRPr lang="en-US" dirty="0"/>
          </a:p>
          <a:p>
            <a:r>
              <a:rPr lang="en-US" dirty="0"/>
              <a:t>Click on the videos to learn more. https://www.youtube.com/watch?v=_DLI9WjyMEY </a:t>
            </a:r>
          </a:p>
        </p:txBody>
      </p:sp>
      <p:sp>
        <p:nvSpPr>
          <p:cNvPr id="4" name="Slide Number Placeholder 3"/>
          <p:cNvSpPr>
            <a:spLocks noGrp="1"/>
          </p:cNvSpPr>
          <p:nvPr>
            <p:ph type="sldNum" sz="quarter" idx="5"/>
          </p:nvPr>
        </p:nvSpPr>
        <p:spPr/>
        <p:txBody>
          <a:bodyPr/>
          <a:lstStyle/>
          <a:p>
            <a:fld id="{063A2088-0A5F-504C-BFE0-B0136AF5AB70}" type="slidenum">
              <a:rPr lang="en-US" smtClean="0"/>
              <a:t>36</a:t>
            </a:fld>
            <a:endParaRPr lang="en-US" dirty="0"/>
          </a:p>
        </p:txBody>
      </p:sp>
    </p:spTree>
    <p:extLst>
      <p:ext uri="{BB962C8B-B14F-4D97-AF65-F5344CB8AC3E}">
        <p14:creationId xmlns:p14="http://schemas.microsoft.com/office/powerpoint/2010/main" val="3819465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most Acquired brain injuries can be prevented, the CDC has resources available to educate and support parents. This coloring book is also available in Spanish and takes children and parents along with the Safe Family as they explore their home and community safely. The CDC has identified treatments such as Parent-Child Interactive Therapy (PCIT) and Trauma-Focused Cognitive Behavioral Therapy (TF-CBT) for evidence-based practices. The CDC also created a policy package advocating for systemic changes to families to further prevent accidental and non-accidental brin injury in children such as: Strengthening economic supports to families, changing social norms to support parents and positive parenting through legislative approaches to reduce corporal punishment, provide quality care and education early in life through preschool enrichment with family engagement, enhance parenting skills to promote healthy child development through parenting skill and family relationship approaches, and intervening to lessen harms and prevent future risk through enhanced primary care, behavioral parent training programs, etc. In addition, free and universal water safety/swimming courses to preschoolers and engaging schools and communities to engage with parents who are struggling in a non-judgmental way. </a:t>
            </a:r>
          </a:p>
        </p:txBody>
      </p:sp>
      <p:sp>
        <p:nvSpPr>
          <p:cNvPr id="4" name="Slide Number Placeholder 3"/>
          <p:cNvSpPr>
            <a:spLocks noGrp="1"/>
          </p:cNvSpPr>
          <p:nvPr>
            <p:ph type="sldNum" sz="quarter" idx="5"/>
          </p:nvPr>
        </p:nvSpPr>
        <p:spPr/>
        <p:txBody>
          <a:bodyPr/>
          <a:lstStyle/>
          <a:p>
            <a:fld id="{063A2088-0A5F-504C-BFE0-B0136AF5AB70}" type="slidenum">
              <a:rPr lang="en-US" smtClean="0"/>
              <a:t>37</a:t>
            </a:fld>
            <a:endParaRPr lang="en-US" dirty="0"/>
          </a:p>
        </p:txBody>
      </p:sp>
    </p:spTree>
    <p:extLst>
      <p:ext uri="{BB962C8B-B14F-4D97-AF65-F5344CB8AC3E}">
        <p14:creationId xmlns:p14="http://schemas.microsoft.com/office/powerpoint/2010/main" val="486716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According to the CDC in 2019 there were approximately 61,000 TBI-related deaths in the United States. (</a:t>
            </a:r>
            <a:r>
              <a:rPr lang="en-US" sz="1200" i="1" kern="1200" dirty="0">
                <a:solidFill>
                  <a:schemeClr val="tx1"/>
                </a:solidFill>
                <a:effectLst/>
                <a:latin typeface="+mn-lt"/>
                <a:ea typeface="+mn-ea"/>
                <a:cs typeface="+mn-cs"/>
              </a:rPr>
              <a:t>Get the facts about TBI</a:t>
            </a:r>
            <a:r>
              <a:rPr lang="en-US" sz="1200" kern="1200" dirty="0">
                <a:solidFill>
                  <a:schemeClr val="tx1"/>
                </a:solidFill>
                <a:effectLst/>
                <a:latin typeface="+mn-lt"/>
                <a:ea typeface="+mn-ea"/>
                <a:cs typeface="+mn-cs"/>
              </a:rPr>
              <a:t> 2021) Anyone can sustain a TBI at any point in their lives; however, some groups are more likely to have a TBI including “racial and ethnic minorities, service members and Veterans, people who experience homelessness, people who are in correctional and detention facilities, survivors of intimate partner violence, and people living in rural areas.” The most common causes of TBI include falls, firearm-related suicide, motor vehicle crashes, and assaults. (</a:t>
            </a:r>
            <a:r>
              <a:rPr lang="en-US" sz="1200" i="1" kern="1200" dirty="0">
                <a:solidFill>
                  <a:schemeClr val="tx1"/>
                </a:solidFill>
                <a:effectLst/>
                <a:latin typeface="+mn-lt"/>
                <a:ea typeface="+mn-ea"/>
                <a:cs typeface="+mn-cs"/>
              </a:rPr>
              <a:t>Get the facts about TBI</a:t>
            </a:r>
            <a:r>
              <a:rPr lang="en-US" sz="1200" kern="1200" dirty="0">
                <a:solidFill>
                  <a:schemeClr val="tx1"/>
                </a:solidFill>
                <a:effectLst/>
                <a:latin typeface="+mn-lt"/>
                <a:ea typeface="+mn-ea"/>
                <a:cs typeface="+mn-cs"/>
              </a:rPr>
              <a:t> 2021)</a:t>
            </a:r>
          </a:p>
          <a:p>
            <a:endParaRPr lang="en-US" dirty="0"/>
          </a:p>
        </p:txBody>
      </p:sp>
      <p:sp>
        <p:nvSpPr>
          <p:cNvPr id="4" name="Slide Number Placeholder 3"/>
          <p:cNvSpPr>
            <a:spLocks noGrp="1"/>
          </p:cNvSpPr>
          <p:nvPr>
            <p:ph type="sldNum" sz="quarter" idx="5"/>
          </p:nvPr>
        </p:nvSpPr>
        <p:spPr/>
        <p:txBody>
          <a:bodyPr/>
          <a:lstStyle/>
          <a:p>
            <a:fld id="{063A2088-0A5F-504C-BFE0-B0136AF5AB70}" type="slidenum">
              <a:rPr lang="en-US" smtClean="0"/>
              <a:t>7</a:t>
            </a:fld>
            <a:endParaRPr lang="en-US" dirty="0"/>
          </a:p>
        </p:txBody>
      </p:sp>
    </p:spTree>
    <p:extLst>
      <p:ext uri="{BB962C8B-B14F-4D97-AF65-F5344CB8AC3E}">
        <p14:creationId xmlns:p14="http://schemas.microsoft.com/office/powerpoint/2010/main" val="7304499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video to view. https://www.youtube.com/watch?v=OiLBPsTRLnQ</a:t>
            </a:r>
          </a:p>
        </p:txBody>
      </p:sp>
      <p:sp>
        <p:nvSpPr>
          <p:cNvPr id="4" name="Slide Number Placeholder 3"/>
          <p:cNvSpPr>
            <a:spLocks noGrp="1"/>
          </p:cNvSpPr>
          <p:nvPr>
            <p:ph type="sldNum" sz="quarter" idx="5"/>
          </p:nvPr>
        </p:nvSpPr>
        <p:spPr/>
        <p:txBody>
          <a:bodyPr/>
          <a:lstStyle/>
          <a:p>
            <a:fld id="{063A2088-0A5F-504C-BFE0-B0136AF5AB70}" type="slidenum">
              <a:rPr lang="en-US" smtClean="0"/>
              <a:t>38</a:t>
            </a:fld>
            <a:endParaRPr lang="en-US"/>
          </a:p>
        </p:txBody>
      </p:sp>
    </p:spTree>
    <p:extLst>
      <p:ext uri="{BB962C8B-B14F-4D97-AF65-F5344CB8AC3E}">
        <p14:creationId xmlns:p14="http://schemas.microsoft.com/office/powerpoint/2010/main" val="5299832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A2088-0A5F-504C-BFE0-B0136AF5AB70}" type="slidenum">
              <a:rPr lang="en-US" smtClean="0"/>
              <a:t>39</a:t>
            </a:fld>
            <a:endParaRPr lang="en-US"/>
          </a:p>
        </p:txBody>
      </p:sp>
    </p:spTree>
    <p:extLst>
      <p:ext uri="{BB962C8B-B14F-4D97-AF65-F5344CB8AC3E}">
        <p14:creationId xmlns:p14="http://schemas.microsoft.com/office/powerpoint/2010/main" val="35397314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Available from: </a:t>
            </a:r>
            <a:r>
              <a:rPr lang="en-US" dirty="0">
                <a:hlinkClick r:id="rId3"/>
              </a:rPr>
              <a:t>Children and Adolescents – Brain Injury Peer Visitor Association</a:t>
            </a:r>
            <a:r>
              <a:rPr lang="en-US" dirty="0"/>
              <a:t> (</a:t>
            </a:r>
            <a:r>
              <a:rPr lang="en-US" dirty="0">
                <a:hlinkClick r:id="rId3"/>
              </a:rPr>
              <a:t>https://braininjurypeervisitor.org/children/</a:t>
            </a:r>
            <a:r>
              <a:rPr lang="en-US" dirty="0"/>
              <a:t>)</a:t>
            </a:r>
          </a:p>
          <a:p>
            <a:r>
              <a:rPr lang="en-US" dirty="0"/>
              <a:t>There is lots of other information on this webpage as well. </a:t>
            </a:r>
          </a:p>
        </p:txBody>
      </p:sp>
      <p:sp>
        <p:nvSpPr>
          <p:cNvPr id="4" name="Slide Number Placeholder 3"/>
          <p:cNvSpPr>
            <a:spLocks noGrp="1"/>
          </p:cNvSpPr>
          <p:nvPr>
            <p:ph type="sldNum" sz="quarter" idx="5"/>
          </p:nvPr>
        </p:nvSpPr>
        <p:spPr/>
        <p:txBody>
          <a:bodyPr/>
          <a:lstStyle/>
          <a:p>
            <a:fld id="{063A2088-0A5F-504C-BFE0-B0136AF5AB70}" type="slidenum">
              <a:rPr lang="en-US" smtClean="0"/>
              <a:t>41</a:t>
            </a:fld>
            <a:endParaRPr lang="en-US"/>
          </a:p>
        </p:txBody>
      </p:sp>
    </p:spTree>
    <p:extLst>
      <p:ext uri="{BB962C8B-B14F-4D97-AF65-F5344CB8AC3E}">
        <p14:creationId xmlns:p14="http://schemas.microsoft.com/office/powerpoint/2010/main" val="399898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this video about the characteristics of TBI. </a:t>
            </a:r>
            <a:r>
              <a:rPr lang="en-US" dirty="0">
                <a:hlinkClick r:id="rId3"/>
              </a:rPr>
              <a:t>https://www.youtube.com/watch?v=i7GidKRUzrY</a:t>
            </a:r>
            <a:endParaRPr lang="en-US" dirty="0"/>
          </a:p>
        </p:txBody>
      </p:sp>
      <p:sp>
        <p:nvSpPr>
          <p:cNvPr id="4" name="Slide Number Placeholder 3"/>
          <p:cNvSpPr>
            <a:spLocks noGrp="1"/>
          </p:cNvSpPr>
          <p:nvPr>
            <p:ph type="sldNum" sz="quarter" idx="5"/>
          </p:nvPr>
        </p:nvSpPr>
        <p:spPr/>
        <p:txBody>
          <a:bodyPr/>
          <a:lstStyle/>
          <a:p>
            <a:fld id="{063A2088-0A5F-504C-BFE0-B0136AF5AB70}" type="slidenum">
              <a:rPr lang="en-US" smtClean="0"/>
              <a:t>8</a:t>
            </a:fld>
            <a:endParaRPr lang="en-US"/>
          </a:p>
        </p:txBody>
      </p:sp>
    </p:spTree>
    <p:extLst>
      <p:ext uri="{BB962C8B-B14F-4D97-AF65-F5344CB8AC3E}">
        <p14:creationId xmlns:p14="http://schemas.microsoft.com/office/powerpoint/2010/main" val="255090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a:t>
            </a:r>
          </a:p>
          <a:p>
            <a:r>
              <a:rPr lang="en-US" dirty="0"/>
              <a:t>On July 29th, 1996, the Traumatic Brain Injury Act (P.L. 104-166) was signed into law by President Bill Clinton. This was the first time that legislation was applied at the federal level to address traumatic brain injury (TBI). This law addressed TBI prevention, research, and service delivery. The law provided a definition of TBI which stated that a traumatic brain injury is “[A]n acquired injury to the brain. Such term does not include brain dysfunction caused by congenital or degenerative disorders, nor birth trauma, but may include brain injuries caused by anoxia due to near drowning.”</a:t>
            </a:r>
          </a:p>
          <a:p>
            <a:r>
              <a:rPr lang="en-US" sz="1200" kern="1200" dirty="0">
                <a:solidFill>
                  <a:schemeClr val="tx1"/>
                </a:solidFill>
                <a:effectLst/>
                <a:latin typeface="+mn-lt"/>
                <a:ea typeface="+mn-ea"/>
                <a:cs typeface="+mn-cs"/>
              </a:rPr>
              <a:t>The law was intended to help with prevention, service delivery, and research. It also allowed States to create surveillance systems to collect information on the number of people affect by traumatic brain injury (TBI) as well as the causes and severity of those injuries. The information obtained from these systems was necessary for states to create cost-effective programs for individuals living with TBI. These programs included vocational rehabilitation, school and community support, as well as evaluating the effectiveness of these programs. The Centers for Disease Control and Prevention’s (CDC) National Center for Injury Prevention and Control (NCIPC) worked to develop a surveillance system to obtain representative data on the incidence, causes, and risk factors of TBI nationally. This information would allow them to compare different areas.</a:t>
            </a:r>
          </a:p>
          <a:p>
            <a:endParaRPr lang="en-US" dirty="0"/>
          </a:p>
          <a:p>
            <a:endParaRPr lang="en-US" dirty="0"/>
          </a:p>
          <a:p>
            <a:r>
              <a:rPr lang="en-US" dirty="0"/>
              <a:t>This law required that the National Center for Medical Rehabilitation Research and the National Institutes of Health (NIH) to conduct a national consensus conference on rehabilitation. $3 million dollars a year from 1997 to 1999 was allocated to the CDC for projects and research for prevention. NIH was authorized to provide grants or contracts to public or nonprofit entities to</a:t>
            </a:r>
          </a:p>
          <a:p>
            <a:r>
              <a:rPr lang="en-US" dirty="0"/>
              <a:t>conduct research. This money also helped states establish an advisory board that would make recommendations on service coordination for those with a TBI.</a:t>
            </a:r>
          </a:p>
          <a:p>
            <a:r>
              <a:rPr lang="en-US" dirty="0"/>
              <a:t>In 2000 amendments (P.L. 106-310) specific to TBI were added to the Children’s Health Act.</a:t>
            </a:r>
          </a:p>
          <a:p>
            <a:endParaRPr lang="en-US" dirty="0"/>
          </a:p>
          <a:p>
            <a:r>
              <a:rPr lang="en-US" dirty="0"/>
              <a:t>This amendment extending funding to five years, provided additional funding to increase advocacy services, established a National Education and Awareness Campaign, and replaced the phrase “anoxia due to near drowning” with “anoxia due to trauma” in the definition of TBI.</a:t>
            </a:r>
          </a:p>
          <a:p>
            <a:endParaRPr lang="en-US" dirty="0"/>
          </a:p>
          <a:p>
            <a:r>
              <a:rPr lang="en-US" dirty="0"/>
              <a:t>The Traumatic Brain Injury Act was reauthorized in 2008. The amendments added the American Indian Consortium to be eligible for grants. It also made some minor changes to the language used in the bill to be in line with the language used by the CDC. In 2014 the TBI Act was amended again to</a:t>
            </a:r>
          </a:p>
          <a:p>
            <a:r>
              <a:rPr lang="en-US" dirty="0"/>
              <a:t>reauthorize funding, as well as declared that the CDC and NIH were to identify areas in need of research after reviewing the scientific evidence of brain injury management in children. </a:t>
            </a:r>
          </a:p>
          <a:p>
            <a:endParaRPr lang="en-US" dirty="0"/>
          </a:p>
          <a:p>
            <a:r>
              <a:rPr lang="en-US" dirty="0"/>
              <a:t>The most recent authorization of this act was in 2018, a year earlier than needed to honor the Republican Senator from Utah, Orrin Hatch, who was one of the original sponsors of the 1996 bill. These amendments will be in effect until 2024.</a:t>
            </a:r>
          </a:p>
          <a:p>
            <a:r>
              <a:rPr lang="en-US" dirty="0"/>
              <a:t>Federal agencies that work with TBI include the Centers for Disease Control and Prevention (CDC), National Institutes of Health (NIH), and the Administration for Community Living (ACL). The CDC provides the public with information about TBI such as incidence and prevalence as well as strategies for preventing TBI. The NIH focuses on research related to prevention; diagnosis as well was</a:t>
            </a:r>
          </a:p>
          <a:p>
            <a:r>
              <a:rPr lang="en-US" dirty="0"/>
              <a:t>treatment of TBI. The ACL focuses on independent living, service delivery.</a:t>
            </a:r>
          </a:p>
          <a:p>
            <a:endParaRPr lang="en-US" dirty="0"/>
          </a:p>
          <a:p>
            <a:r>
              <a:rPr lang="en-US" sz="1200" kern="1200" dirty="0">
                <a:solidFill>
                  <a:schemeClr val="tx1"/>
                </a:solidFill>
                <a:effectLst/>
                <a:latin typeface="+mn-lt"/>
                <a:ea typeface="+mn-ea"/>
                <a:cs typeface="+mn-cs"/>
              </a:rPr>
              <a:t>Legislation</a:t>
            </a:r>
          </a:p>
          <a:p>
            <a:r>
              <a:rPr lang="en-US" sz="1200" kern="1200" dirty="0">
                <a:solidFill>
                  <a:schemeClr val="tx1"/>
                </a:solidFill>
                <a:effectLst/>
                <a:latin typeface="+mn-lt"/>
                <a:ea typeface="+mn-ea"/>
                <a:cs typeface="+mn-cs"/>
              </a:rPr>
              <a:t>On July 29, 1996, President Bill Clinton signed the Traumatic Brain Injury Act (PL 104-166). This was the first federal legislation to specifically address TBI. The law was intended to help with prevention, service delivery, and research. It also allowed States to create surveillance systems to collect information on the number of people affect by traumatic brain injury (TBI) as well as the causes and severity of those injuries. The information obtained from these systems was necessary for states to create cost-effective programs for individuals living with TBI. These programs included vocational rehabilitation, school and community support, as well as evaluating the effectiveness of these programs. The Centers for Disease Control and Prevention’s (CDC) National Center for Injury Prevention and Control (NCIPC) worked to develop a surveillance system to obtain representative data on the incidence, causes, and risk factors of TBI nationally. This information would allow them to compare different areas.</a:t>
            </a:r>
          </a:p>
          <a:p>
            <a:endParaRPr lang="en-US" dirty="0"/>
          </a:p>
          <a:p>
            <a:endParaRPr lang="en-US" dirty="0"/>
          </a:p>
        </p:txBody>
      </p:sp>
      <p:sp>
        <p:nvSpPr>
          <p:cNvPr id="4" name="Slide Number Placeholder 3"/>
          <p:cNvSpPr>
            <a:spLocks noGrp="1"/>
          </p:cNvSpPr>
          <p:nvPr>
            <p:ph type="sldNum" sz="quarter" idx="5"/>
          </p:nvPr>
        </p:nvSpPr>
        <p:spPr/>
        <p:txBody>
          <a:bodyPr/>
          <a:lstStyle/>
          <a:p>
            <a:fld id="{063A2088-0A5F-504C-BFE0-B0136AF5AB70}" type="slidenum">
              <a:rPr lang="en-US" smtClean="0"/>
              <a:t>9</a:t>
            </a:fld>
            <a:endParaRPr lang="en-US" dirty="0"/>
          </a:p>
        </p:txBody>
      </p:sp>
    </p:spTree>
    <p:extLst>
      <p:ext uri="{BB962C8B-B14F-4D97-AF65-F5344CB8AC3E}">
        <p14:creationId xmlns:p14="http://schemas.microsoft.com/office/powerpoint/2010/main" val="1794786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a:t>
            </a:r>
          </a:p>
          <a:p>
            <a:r>
              <a:rPr lang="en-US" dirty="0"/>
              <a:t>In 2000 amendments (P.L. 106-310) specific to TBI were added to the Children’s Health Act.</a:t>
            </a:r>
          </a:p>
          <a:p>
            <a:endParaRPr lang="en-US" dirty="0"/>
          </a:p>
          <a:p>
            <a:r>
              <a:rPr lang="en-US" dirty="0"/>
              <a:t>This amendment extending funding to five years, provided additional funding to increase advocacy services, established a National Education and Awareness Campaign, and replaced the phrase “anoxia due to near drowning” with “anoxia due to trauma” in the definition of TBI.</a:t>
            </a:r>
          </a:p>
          <a:p>
            <a:endParaRPr lang="en-US" dirty="0"/>
          </a:p>
          <a:p>
            <a:r>
              <a:rPr lang="en-US" dirty="0"/>
              <a:t>The Traumatic Brain Injury Act was reauthorized in 2008. The amendments added the American Indian Consortium to be eligible for grants. It also made some minor changes to the language used in the bill to be in line with the language used by the CDC. In 2014 the TBI Act was amended again to</a:t>
            </a:r>
          </a:p>
          <a:p>
            <a:r>
              <a:rPr lang="en-US" dirty="0"/>
              <a:t>reauthorize funding, as well as declared that the CDC and NIH were to identify areas in need of research after reviewing the scientific evidence of brain injury management in children.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63A2088-0A5F-504C-BFE0-B0136AF5AB70}" type="slidenum">
              <a:rPr lang="en-US" smtClean="0"/>
              <a:t>10</a:t>
            </a:fld>
            <a:endParaRPr lang="en-US" dirty="0"/>
          </a:p>
        </p:txBody>
      </p:sp>
    </p:spTree>
    <p:extLst>
      <p:ext uri="{BB962C8B-B14F-4D97-AF65-F5344CB8AC3E}">
        <p14:creationId xmlns:p14="http://schemas.microsoft.com/office/powerpoint/2010/main" val="4235550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recent authorization of this act was in 2018, a year earlier than needed to honor the Republican Senator from Utah, Orrin Hatch, who was one of the original sponsors of the 1996 bill. These amendments will be in effect until 2024.</a:t>
            </a:r>
          </a:p>
          <a:p>
            <a:r>
              <a:rPr lang="en-US" dirty="0"/>
              <a:t>Federal agencies that work with TBI include the Centers for Disease Control and Prevention (CDC), National Institutes of Health (NIH), and the Administration for Community Living (ACL). The CDC provides the public with information about TBI such as incidence and prevalence as well as strategies for preventing TBI. The NIH focuses on research related to prevention; diagnosis as well was</a:t>
            </a:r>
          </a:p>
          <a:p>
            <a:r>
              <a:rPr lang="en-US" dirty="0"/>
              <a:t>treatment of TBI. The ACL focuses on independent living, service delivery.</a:t>
            </a:r>
          </a:p>
          <a:p>
            <a:endParaRPr lang="en-US" dirty="0"/>
          </a:p>
        </p:txBody>
      </p:sp>
      <p:sp>
        <p:nvSpPr>
          <p:cNvPr id="4" name="Slide Number Placeholder 3"/>
          <p:cNvSpPr>
            <a:spLocks noGrp="1"/>
          </p:cNvSpPr>
          <p:nvPr>
            <p:ph type="sldNum" sz="quarter" idx="5"/>
          </p:nvPr>
        </p:nvSpPr>
        <p:spPr/>
        <p:txBody>
          <a:bodyPr/>
          <a:lstStyle/>
          <a:p>
            <a:fld id="{063A2088-0A5F-504C-BFE0-B0136AF5AB70}" type="slidenum">
              <a:rPr lang="en-US" smtClean="0"/>
              <a:t>11</a:t>
            </a:fld>
            <a:endParaRPr lang="en-US" dirty="0"/>
          </a:p>
        </p:txBody>
      </p:sp>
    </p:spTree>
    <p:extLst>
      <p:ext uri="{BB962C8B-B14F-4D97-AF65-F5344CB8AC3E}">
        <p14:creationId xmlns:p14="http://schemas.microsoft.com/office/powerpoint/2010/main" val="334000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Classification</a:t>
            </a:r>
          </a:p>
          <a:p>
            <a:r>
              <a:rPr lang="en-US" sz="1200" kern="1200" dirty="0">
                <a:solidFill>
                  <a:schemeClr val="tx1"/>
                </a:solidFill>
                <a:effectLst/>
                <a:latin typeface="+mn-lt"/>
                <a:ea typeface="+mn-ea"/>
                <a:cs typeface="+mn-cs"/>
              </a:rPr>
              <a:t>TBIs are classified as mild (concussion), moderate, or severe. TBI has been described as a “disease process” because there is a potential for non-reversible and chronic health effects. Individuals who sustain a mild or severe TBI are twice as likely to die within 3.5 years following their injury compared to the general population.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C847EFC-84F3-4F18-A64F-3D8AA973741C}" type="slidenum">
              <a:rPr lang="en-US" smtClean="0"/>
              <a:t>12</a:t>
            </a:fld>
            <a:endParaRPr lang="en-US"/>
          </a:p>
        </p:txBody>
      </p:sp>
    </p:spTree>
    <p:extLst>
      <p:ext uri="{BB962C8B-B14F-4D97-AF65-F5344CB8AC3E}">
        <p14:creationId xmlns:p14="http://schemas.microsoft.com/office/powerpoint/2010/main" val="1125076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Falls, motor vehicle accidents, striking an object or being struck by an object.</a:t>
            </a:r>
          </a:p>
          <a:p>
            <a:pPr marL="228600" indent="-228600">
              <a:buAutoNum type="arabicPeriod"/>
            </a:pPr>
            <a:r>
              <a:rPr lang="en-US" dirty="0"/>
              <a:t>Refers to abusive head trauma caused by shaking or inflicted via a forceful impact.</a:t>
            </a:r>
          </a:p>
          <a:p>
            <a:pPr marL="228600" indent="-228600">
              <a:buAutoNum type="arabicPeriod"/>
            </a:pPr>
            <a:r>
              <a:rPr lang="en-US" dirty="0"/>
              <a:t>Includes virus, stroke, exposure to toxins.</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063A2088-0A5F-504C-BFE0-B0136AF5AB70}" type="slidenum">
              <a:rPr lang="en-US" smtClean="0"/>
              <a:t>13</a:t>
            </a:fld>
            <a:endParaRPr lang="en-US"/>
          </a:p>
        </p:txBody>
      </p:sp>
    </p:spTree>
    <p:extLst>
      <p:ext uri="{BB962C8B-B14F-4D97-AF65-F5344CB8AC3E}">
        <p14:creationId xmlns:p14="http://schemas.microsoft.com/office/powerpoint/2010/main" val="1232078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0F622-2E2E-90FD-48D2-17A406A4910D}"/>
              </a:ext>
            </a:extLst>
          </p:cNvPr>
          <p:cNvSpPr>
            <a:spLocks noGrp="1"/>
          </p:cNvSpPr>
          <p:nvPr>
            <p:ph type="title" hasCustomPrompt="1"/>
          </p:nvPr>
        </p:nvSpPr>
        <p:spPr>
          <a:xfrm>
            <a:off x="800100" y="1752600"/>
            <a:ext cx="7543800" cy="1233489"/>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4DF453F-E3A1-5CD5-5F66-432963FA3CFB}"/>
              </a:ext>
            </a:extLst>
          </p:cNvPr>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smtClean="0"/>
              <a:t>10/28/2025</a:t>
            </a:fld>
            <a:endParaRPr lang="en-US" dirty="0"/>
          </a:p>
        </p:txBody>
      </p:sp>
      <p:sp>
        <p:nvSpPr>
          <p:cNvPr id="4" name="Footer Placeholder 3">
            <a:extLst>
              <a:ext uri="{FF2B5EF4-FFF2-40B4-BE49-F238E27FC236}">
                <a16:creationId xmlns:a16="http://schemas.microsoft.com/office/drawing/2014/main" id="{30B78BB8-F176-F625-8ECB-6C393A7B64FF}"/>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E7731F7C-3FDA-80E9-D34E-B00AC8EEE7BA}"/>
              </a:ext>
            </a:extLst>
          </p:cNvPr>
          <p:cNvSpPr>
            <a:spLocks noGrp="1"/>
          </p:cNvSpPr>
          <p:nvPr>
            <p:ph type="sldNum" sz="quarter" idx="12"/>
          </p:nvPr>
        </p:nvSpPr>
        <p:spPr>
          <a:xfrm>
            <a:off x="6457950" y="6356351"/>
            <a:ext cx="2057400" cy="365125"/>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68831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221C3D-AAD6-EDBA-FCB6-7B83E9303C89}"/>
              </a:ext>
            </a:extLst>
          </p:cNvPr>
          <p:cNvSpPr>
            <a:spLocks noGrp="1"/>
          </p:cNvSpPr>
          <p:nvPr>
            <p:ph type="title" hasCustomPrompt="1"/>
          </p:nvPr>
        </p:nvSpPr>
        <p:spPr>
          <a:xfrm>
            <a:off x="457200" y="457201"/>
            <a:ext cx="8229600" cy="525462"/>
          </a:xfrm>
          <a:prstGeom prst="rect">
            <a:avLst/>
          </a:prstGeom>
        </p:spPr>
        <p:txBody>
          <a:bodyPr/>
          <a:lstStyle>
            <a:lvl1pPr algn="ctr">
              <a:defRPr sz="3200" b="1">
                <a:latin typeface="Calibri Light" panose="020F0302020204030204" pitchFamily="34" charset="0"/>
                <a:cs typeface="Calibri Light" panose="020F0302020204030204" pitchFamily="34" charset="0"/>
              </a:defRPr>
            </a:lvl1pPr>
          </a:lstStyle>
          <a:p>
            <a:pPr algn="ctr"/>
            <a:r>
              <a:rPr lang="en-US" sz="3600" dirty="0">
                <a:latin typeface="+mj-lt"/>
              </a:rPr>
              <a:t>Title (Capitalize Each Word)</a:t>
            </a:r>
          </a:p>
        </p:txBody>
      </p:sp>
      <p:sp>
        <p:nvSpPr>
          <p:cNvPr id="5" name="Content Placeholder 2">
            <a:extLst>
              <a:ext uri="{FF2B5EF4-FFF2-40B4-BE49-F238E27FC236}">
                <a16:creationId xmlns:a16="http://schemas.microsoft.com/office/drawing/2014/main" id="{A9574A2B-29BA-B1A0-DC33-AAC784439D1B}"/>
              </a:ext>
            </a:extLst>
          </p:cNvPr>
          <p:cNvSpPr>
            <a:spLocks noGrp="1"/>
          </p:cNvSpPr>
          <p:nvPr>
            <p:ph idx="1"/>
          </p:nvPr>
        </p:nvSpPr>
        <p:spPr>
          <a:xfrm>
            <a:off x="457200" y="1524000"/>
            <a:ext cx="8229600" cy="4351338"/>
          </a:xfrm>
          <a:prstGeom prst="rect">
            <a:avLst/>
          </a:prstGeom>
        </p:spPr>
        <p:txBody>
          <a:bodyPr/>
          <a:lstStyle>
            <a:lvl1pPr marL="228600" indent="-228600">
              <a:defRPr sz="2800"/>
            </a:lvl1pPr>
            <a:lvl2pPr marL="800100" indent="-342900">
              <a:buFont typeface="Calibri" panose="020F0502020204030204" pitchFamily="34" charset="0"/>
              <a:buChar char="–"/>
              <a:defRPr sz="2400"/>
            </a:lvl2pPr>
            <a:lvl3pPr marL="1254125" indent="-339725">
              <a:buSzPct val="80000"/>
              <a:buFont typeface="Courier New" panose="02070309020205020404" pitchFamily="49" charset="0"/>
              <a:buChar char="o"/>
              <a:defRPr sz="2000"/>
            </a:lvl3pPr>
            <a:lvl4pPr marL="1711325" indent="-339725">
              <a:buSzPct val="75000"/>
              <a:buFont typeface="Wingdings" panose="05000000000000000000" pitchFamily="2" charset="2"/>
              <a:buChar char="v"/>
              <a:defRPr sz="1800"/>
            </a:lvl4pPr>
            <a:lvl5pPr marL="2168525" indent="-339725">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020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p:nvPr>
        </p:nvSpPr>
        <p:spPr>
          <a:xfrm>
            <a:off x="685800" y="1122363"/>
            <a:ext cx="7772400" cy="2387600"/>
          </a:xfrm>
        </p:spPr>
        <p:txBody>
          <a:bodyPr anchor="b">
            <a:normAutofit/>
          </a:bodyPr>
          <a:lstStyle>
            <a:lvl1pPr algn="ctr">
              <a:defRPr sz="4000"/>
            </a:lvl1pPr>
          </a:lstStyle>
          <a:p>
            <a:r>
              <a:rPr lang="en-US" dirty="0"/>
              <a:t>Click to edit Master title style</a:t>
            </a:r>
          </a:p>
        </p:txBody>
      </p:sp>
    </p:spTree>
    <p:custDataLst>
      <p:tags r:id="rId1"/>
    </p:custDataLst>
    <p:extLst>
      <p:ext uri="{BB962C8B-B14F-4D97-AF65-F5344CB8AC3E}">
        <p14:creationId xmlns:p14="http://schemas.microsoft.com/office/powerpoint/2010/main" val="3178103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11061446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0100" y="2438400"/>
            <a:ext cx="7543800" cy="1233489"/>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8" name="Rectangle 7"/>
          <p:cNvSpPr/>
          <p:nvPr/>
        </p:nvSpPr>
        <p:spPr>
          <a:xfrm>
            <a:off x="0" y="5917223"/>
            <a:ext cx="9144000" cy="940777"/>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AD8AABF-F7AD-2579-7EDE-AC509AA4465E}"/>
              </a:ext>
            </a:extLst>
          </p:cNvPr>
          <p:cNvSpPr/>
          <p:nvPr/>
        </p:nvSpPr>
        <p:spPr>
          <a:xfrm>
            <a:off x="0" y="5780698"/>
            <a:ext cx="9144000" cy="86702"/>
          </a:xfrm>
          <a:prstGeom prst="rect">
            <a:avLst/>
          </a:prstGeom>
          <a:solidFill>
            <a:srgbClr val="2E75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background with white text&#10;&#10;AI-generated content may be incorrect.">
            <a:extLst>
              <a:ext uri="{FF2B5EF4-FFF2-40B4-BE49-F238E27FC236}">
                <a16:creationId xmlns:a16="http://schemas.microsoft.com/office/drawing/2014/main" id="{3AE214BC-9579-20E9-C483-40C460418A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1300" y="5885505"/>
            <a:ext cx="3581400" cy="972495"/>
          </a:xfrm>
          <a:prstGeom prst="rect">
            <a:avLst/>
          </a:prstGeom>
        </p:spPr>
      </p:pic>
    </p:spTree>
    <p:extLst>
      <p:ext uri="{BB962C8B-B14F-4D97-AF65-F5344CB8AC3E}">
        <p14:creationId xmlns:p14="http://schemas.microsoft.com/office/powerpoint/2010/main" val="342693488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55" r:id="rId4"/>
  </p:sldLayoutIdLst>
  <p:txStyles>
    <p:titleStyle>
      <a:lvl1pPr algn="ctr" defTabSz="914400" rtl="0" eaLnBrk="1" latinLnBrk="0" hangingPunct="1">
        <a:lnSpc>
          <a:spcPct val="90000"/>
        </a:lnSpc>
        <a:spcBef>
          <a:spcPct val="0"/>
        </a:spcBef>
        <a:buNone/>
        <a:defRPr sz="66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F26B43"/>
          </p15:clr>
        </p15:guide>
        <p15:guide id="2" pos="2880">
          <p15:clr>
            <a:srgbClr val="F26B43"/>
          </p15:clr>
        </p15:guide>
        <p15:guide id="3" pos="5472">
          <p15:clr>
            <a:srgbClr val="F26B43"/>
          </p15:clr>
        </p15:guide>
        <p15:guide id="4" orient="horz" pos="28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8.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hyperlink" Target="https://www.cdc.gov/traumaticbraininjury/get_the_facts.html"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hyperlink" Target="https://www.youtube.com/watch?v=MCY45ralBpA" TargetMode="External"/><Relationship Id="rId4" Type="http://schemas.openxmlformats.org/officeDocument/2006/relationships/image" Target="../media/image5.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hyperlink" Target="https://www.youtube.com/watch?v=YpdCspyn4co" TargetMode="External"/><Relationship Id="rId4" Type="http://schemas.openxmlformats.org/officeDocument/2006/relationships/image" Target="../media/image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hyperlink" Target="https://www.flickr.com/photos/52691653@N07/8048242303" TargetMode="External"/><Relationship Id="rId4" Type="http://schemas.openxmlformats.org/officeDocument/2006/relationships/image" Target="../media/image7.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5.xml"/><Relationship Id="rId5" Type="http://schemas.openxmlformats.org/officeDocument/2006/relationships/hyperlink" Target="https://www.youtube.com/watch?v=nGwsbbohAM0" TargetMode="External"/><Relationship Id="rId4" Type="http://schemas.openxmlformats.org/officeDocument/2006/relationships/image" Target="../media/image8.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hyperlink" Target="https://www.youtube.com/watch?v=_DLI9WjyMEY" TargetMode="External"/><Relationship Id="rId4" Type="http://schemas.openxmlformats.org/officeDocument/2006/relationships/image" Target="../media/image9.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hyperlink" Target="https://www.cdc.gov/injury/pdfs/ColorMeSafe_eng-a.pdf" TargetMode="Externa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11.emf"/><Relationship Id="rId5" Type="http://schemas.openxmlformats.org/officeDocument/2006/relationships/hyperlink" Target="https://www.cdc.gov/violenceprevention/pdf/CAN-Prevention-Technical-Package.pdf" TargetMode="Externa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hyperlink" Target="https://www.youtube.com/watch?v=OiLBPsTRLnQ" TargetMode="External"/><Relationship Id="rId4" Type="http://schemas.openxmlformats.org/officeDocument/2006/relationships/image" Target="../media/image12.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13.png"/><Relationship Id="rId5" Type="http://schemas.openxmlformats.org/officeDocument/2006/relationships/hyperlink" Target="https://www.cdc.gov/traumaticbraininjury/health-disparities-tbi.html" TargetMode="External"/><Relationship Id="rId4" Type="http://schemas.openxmlformats.org/officeDocument/2006/relationships/hyperlink" Target="https://www.cdc.gov/traumaticbraininjury/get_the_facts.html"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hyperlink" Target="https://www.shepherd.org/docs/Brain%20Injury/Brain-Injury-Facts_Infographic_4-8-21-1-min.jpg"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hyperlink" Target="https://braininjurypeervisitor.org/children/"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hyperlink" Target="https://doi:%2010.18081/2333-5106/015-06/381-409" TargetMode="Externa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hyperlink" Target="https://doi.org/10.1080/09647049709525700" TargetMode="External"/><Relationship Id="rId5" Type="http://schemas.openxmlformats.org/officeDocument/2006/relationships/hyperlink" Target="https://www.cdc.gov/traumaticbraininjury/pubs/tbi_report_to_congress.html" TargetMode="External"/><Relationship Id="rId4" Type="http://schemas.openxmlformats.org/officeDocument/2006/relationships/hyperlink" Target="https://www.cdc.gov/traumaticbraininjury/get_the_facts.html"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uconnucedd.org/" TargetMode="External"/><Relationship Id="rId2" Type="http://schemas.openxmlformats.org/officeDocument/2006/relationships/slideLayout" Target="../slideLayouts/slideLayout2.xml"/><Relationship Id="rId1" Type="http://schemas.openxmlformats.org/officeDocument/2006/relationships/tags" Target="../tags/tag43.xml"/><Relationship Id="rId5" Type="http://schemas.openxmlformats.org/officeDocument/2006/relationships/hyperlink" Target="http://www2.ed.gov/about/offices/list/osers/osep/index.html" TargetMode="External"/><Relationship Id="rId4" Type="http://schemas.openxmlformats.org/officeDocument/2006/relationships/hyperlink" Target="http://www.uchc.edu/"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hyperlink" Target="https://www.cdc.gov/traumaticbraininjury/get_the_facts.html" TargetMode="Externa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hyperlink" Target="https://www.cdc.gov/traumaticbraininjury/get_the_facts.html" TargetMode="Externa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hyperlink" Target="https://www.cdc.gov/traumaticbraininjury/data/index.html"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hyperlink" Target="https://www.youtube.com/watch?v=i7GidKRUzrY" TargetMode="Externa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CD6B4-E3B5-7C4B-8E42-0A36E64DD14F}"/>
              </a:ext>
            </a:extLst>
          </p:cNvPr>
          <p:cNvSpPr>
            <a:spLocks noGrp="1"/>
          </p:cNvSpPr>
          <p:nvPr>
            <p:ph type="ctrTitle"/>
          </p:nvPr>
        </p:nvSpPr>
        <p:spPr>
          <a:xfrm>
            <a:off x="1534886" y="3175428"/>
            <a:ext cx="6086475" cy="1662200"/>
          </a:xfrm>
        </p:spPr>
        <p:txBody>
          <a:bodyPr>
            <a:normAutofit fontScale="90000"/>
          </a:bodyPr>
          <a:lstStyle/>
          <a:p>
            <a:r>
              <a:rPr lang="en-US" dirty="0">
                <a:latin typeface="+mj-lt"/>
              </a:rPr>
              <a:t>Characteristics and Etiology of Infants and Young Children with Disabilities</a:t>
            </a:r>
            <a:br>
              <a:rPr lang="en-US" dirty="0">
                <a:latin typeface="+mj-lt"/>
              </a:rPr>
            </a:br>
            <a:br>
              <a:rPr lang="en-US" dirty="0">
                <a:latin typeface="+mj-lt"/>
              </a:rPr>
            </a:br>
            <a:r>
              <a:rPr lang="en-US" sz="2700" dirty="0">
                <a:latin typeface="+mj-lt"/>
              </a:rPr>
              <a:t>Introduction to Traumatic Brain Injury</a:t>
            </a:r>
            <a:endParaRPr lang="en-US" sz="2400" dirty="0">
              <a:latin typeface="+mj-lt"/>
            </a:endParaRPr>
          </a:p>
        </p:txBody>
      </p:sp>
    </p:spTree>
    <p:custDataLst>
      <p:tags r:id="rId1"/>
    </p:custDataLst>
    <p:extLst>
      <p:ext uri="{BB962C8B-B14F-4D97-AF65-F5344CB8AC3E}">
        <p14:creationId xmlns:p14="http://schemas.microsoft.com/office/powerpoint/2010/main" val="143398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54262-453E-8C46-82AC-9134B27ECF20}"/>
              </a:ext>
            </a:extLst>
          </p:cNvPr>
          <p:cNvSpPr>
            <a:spLocks noGrp="1"/>
          </p:cNvSpPr>
          <p:nvPr>
            <p:ph type="title"/>
          </p:nvPr>
        </p:nvSpPr>
        <p:spPr>
          <a:xfrm>
            <a:off x="545013" y="250424"/>
            <a:ext cx="8229600" cy="525462"/>
          </a:xfrm>
        </p:spPr>
        <p:txBody>
          <a:bodyPr>
            <a:noAutofit/>
          </a:bodyPr>
          <a:lstStyle/>
          <a:p>
            <a:r>
              <a:rPr lang="en-US" sz="3600" dirty="0"/>
              <a:t>History, Policies and Legislation II</a:t>
            </a:r>
          </a:p>
        </p:txBody>
      </p:sp>
      <p:sp>
        <p:nvSpPr>
          <p:cNvPr id="3" name="Content Placeholder 2">
            <a:extLst>
              <a:ext uri="{FF2B5EF4-FFF2-40B4-BE49-F238E27FC236}">
                <a16:creationId xmlns:a16="http://schemas.microsoft.com/office/drawing/2014/main" id="{E6DBA9B5-E218-1F40-9A35-A7CF248F89E6}"/>
              </a:ext>
            </a:extLst>
          </p:cNvPr>
          <p:cNvSpPr>
            <a:spLocks noGrp="1"/>
          </p:cNvSpPr>
          <p:nvPr>
            <p:ph idx="1"/>
          </p:nvPr>
        </p:nvSpPr>
        <p:spPr>
          <a:xfrm>
            <a:off x="753007" y="995600"/>
            <a:ext cx="7886700" cy="3597219"/>
          </a:xfrm>
        </p:spPr>
        <p:txBody>
          <a:bodyPr>
            <a:noAutofit/>
          </a:bodyPr>
          <a:lstStyle/>
          <a:p>
            <a:pPr marL="0" indent="0">
              <a:lnSpc>
                <a:spcPct val="100000"/>
              </a:lnSpc>
              <a:buNone/>
            </a:pPr>
            <a:r>
              <a:rPr lang="en-US" sz="2000" b="1" dirty="0"/>
              <a:t>2000: </a:t>
            </a:r>
            <a:r>
              <a:rPr lang="en-US" sz="2000" dirty="0"/>
              <a:t>The Children’s Health Act (P. L. 106-310) amended to include TBI. </a:t>
            </a:r>
          </a:p>
          <a:p>
            <a:pPr marL="457200">
              <a:lnSpc>
                <a:spcPct val="100000"/>
              </a:lnSpc>
              <a:spcAft>
                <a:spcPts val="600"/>
              </a:spcAft>
            </a:pPr>
            <a:r>
              <a:rPr lang="en-US" sz="2000" dirty="0"/>
              <a:t>Extended external funding for advocacy and education. </a:t>
            </a:r>
          </a:p>
          <a:p>
            <a:pPr marL="0" indent="0">
              <a:lnSpc>
                <a:spcPct val="100000"/>
              </a:lnSpc>
              <a:spcAft>
                <a:spcPts val="900"/>
              </a:spcAft>
              <a:buNone/>
            </a:pPr>
            <a:r>
              <a:rPr lang="en-US" sz="2000" b="1" dirty="0"/>
              <a:t>2008: </a:t>
            </a:r>
            <a:r>
              <a:rPr lang="en-US" sz="2000" dirty="0"/>
              <a:t>TBI Act is reauthorized. </a:t>
            </a:r>
          </a:p>
          <a:p>
            <a:pPr marL="0" indent="0">
              <a:lnSpc>
                <a:spcPct val="100000"/>
              </a:lnSpc>
              <a:buNone/>
            </a:pPr>
            <a:r>
              <a:rPr lang="en-US" sz="2000" b="1" dirty="0"/>
              <a:t>2014: </a:t>
            </a:r>
            <a:r>
              <a:rPr lang="en-US" sz="2000" dirty="0"/>
              <a:t>TBI Act amended.</a:t>
            </a:r>
            <a:endParaRPr lang="en-US" sz="2000" b="1" dirty="0"/>
          </a:p>
          <a:p>
            <a:pPr marL="457200">
              <a:lnSpc>
                <a:spcPct val="100000"/>
              </a:lnSpc>
            </a:pPr>
            <a:r>
              <a:rPr lang="en-US" sz="2000" dirty="0"/>
              <a:t>Reauthorized funding.</a:t>
            </a:r>
          </a:p>
          <a:p>
            <a:pPr marL="457200">
              <a:lnSpc>
                <a:spcPct val="100000"/>
              </a:lnSpc>
              <a:spcAft>
                <a:spcPts val="900"/>
              </a:spcAft>
            </a:pPr>
            <a:r>
              <a:rPr lang="en-US" sz="2000" dirty="0"/>
              <a:t>CDC and NIH to identify areas in need of research related to brain injury management in children.</a:t>
            </a:r>
          </a:p>
          <a:p>
            <a:pPr marL="0" indent="0">
              <a:lnSpc>
                <a:spcPct val="100000"/>
              </a:lnSpc>
              <a:buNone/>
            </a:pPr>
            <a:endParaRPr lang="en-US" sz="1200" dirty="0"/>
          </a:p>
        </p:txBody>
      </p:sp>
      <p:cxnSp>
        <p:nvCxnSpPr>
          <p:cNvPr id="4" name="Straight Connector 3">
            <a:extLst>
              <a:ext uri="{FF2B5EF4-FFF2-40B4-BE49-F238E27FC236}">
                <a16:creationId xmlns:a16="http://schemas.microsoft.com/office/drawing/2014/main" id="{644628DB-FBBC-48B9-94F8-D293C936433C}"/>
              </a:ext>
              <a:ext uri="{C183D7F6-B498-43B3-948B-1728B52AA6E4}">
                <adec:decorative xmlns:adec="http://schemas.microsoft.com/office/drawing/2017/decorative" val="1"/>
              </a:ext>
            </a:extLst>
          </p:cNvPr>
          <p:cNvCxnSpPr>
            <a:cxnSpLocks/>
          </p:cNvCxnSpPr>
          <p:nvPr/>
        </p:nvCxnSpPr>
        <p:spPr>
          <a:xfrm>
            <a:off x="1167067" y="5742335"/>
            <a:ext cx="6785810" cy="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52FED2C-AB52-49AC-AE4F-E5384C96EA53}"/>
              </a:ext>
              <a:ext uri="{C183D7F6-B498-43B3-948B-1728B52AA6E4}">
                <adec:decorative xmlns:adec="http://schemas.microsoft.com/office/drawing/2017/decorative" val="1"/>
              </a:ext>
            </a:extLst>
          </p:cNvPr>
          <p:cNvSpPr txBox="1"/>
          <p:nvPr/>
        </p:nvSpPr>
        <p:spPr>
          <a:xfrm>
            <a:off x="505333" y="4933564"/>
            <a:ext cx="1143000" cy="446276"/>
          </a:xfrm>
          <a:prstGeom prst="rect">
            <a:avLst/>
          </a:prstGeom>
          <a:noFill/>
        </p:spPr>
        <p:txBody>
          <a:bodyPr wrap="square" rtlCol="0">
            <a:spAutoFit/>
          </a:bodyPr>
          <a:lstStyle/>
          <a:p>
            <a:pPr algn="ctr"/>
            <a:r>
              <a:rPr lang="en-US" sz="2300" b="1" dirty="0">
                <a:solidFill>
                  <a:srgbClr val="0070C0"/>
                </a:solidFill>
              </a:rPr>
              <a:t>1996</a:t>
            </a:r>
          </a:p>
        </p:txBody>
      </p:sp>
      <p:sp>
        <p:nvSpPr>
          <p:cNvPr id="10" name="TextBox 9">
            <a:extLst>
              <a:ext uri="{FF2B5EF4-FFF2-40B4-BE49-F238E27FC236}">
                <a16:creationId xmlns:a16="http://schemas.microsoft.com/office/drawing/2014/main" id="{1C24287F-6365-49A8-B885-A5A928A94955}"/>
              </a:ext>
              <a:ext uri="{C183D7F6-B498-43B3-948B-1728B52AA6E4}">
                <adec:decorative xmlns:adec="http://schemas.microsoft.com/office/drawing/2017/decorative" val="1"/>
              </a:ext>
            </a:extLst>
          </p:cNvPr>
          <p:cNvSpPr txBox="1"/>
          <p:nvPr/>
        </p:nvSpPr>
        <p:spPr>
          <a:xfrm>
            <a:off x="2250951" y="4944439"/>
            <a:ext cx="1143000" cy="446276"/>
          </a:xfrm>
          <a:prstGeom prst="rect">
            <a:avLst/>
          </a:prstGeom>
          <a:noFill/>
        </p:spPr>
        <p:txBody>
          <a:bodyPr wrap="square" rtlCol="0">
            <a:spAutoFit/>
          </a:bodyPr>
          <a:lstStyle/>
          <a:p>
            <a:pPr algn="ctr"/>
            <a:r>
              <a:rPr lang="en-US" sz="2300" b="1" dirty="0">
                <a:solidFill>
                  <a:srgbClr val="0070C0"/>
                </a:solidFill>
              </a:rPr>
              <a:t>2000</a:t>
            </a:r>
          </a:p>
        </p:txBody>
      </p:sp>
      <p:sp>
        <p:nvSpPr>
          <p:cNvPr id="11" name="TextBox 10">
            <a:extLst>
              <a:ext uri="{FF2B5EF4-FFF2-40B4-BE49-F238E27FC236}">
                <a16:creationId xmlns:a16="http://schemas.microsoft.com/office/drawing/2014/main" id="{3DB7537D-3E23-4A0C-AC83-246A45CEB1CE}"/>
              </a:ext>
              <a:ext uri="{C183D7F6-B498-43B3-948B-1728B52AA6E4}">
                <adec:decorative xmlns:adec="http://schemas.microsoft.com/office/drawing/2017/decorative" val="1"/>
              </a:ext>
            </a:extLst>
          </p:cNvPr>
          <p:cNvSpPr txBox="1"/>
          <p:nvPr/>
        </p:nvSpPr>
        <p:spPr>
          <a:xfrm>
            <a:off x="3988472" y="4923509"/>
            <a:ext cx="1143000" cy="446276"/>
          </a:xfrm>
          <a:prstGeom prst="rect">
            <a:avLst/>
          </a:prstGeom>
          <a:noFill/>
        </p:spPr>
        <p:txBody>
          <a:bodyPr wrap="square" rtlCol="0">
            <a:spAutoFit/>
          </a:bodyPr>
          <a:lstStyle/>
          <a:p>
            <a:pPr algn="ctr"/>
            <a:r>
              <a:rPr lang="en-US" sz="2300" b="1" dirty="0">
                <a:solidFill>
                  <a:srgbClr val="0070C0"/>
                </a:solidFill>
              </a:rPr>
              <a:t>2008</a:t>
            </a:r>
          </a:p>
        </p:txBody>
      </p:sp>
      <p:sp>
        <p:nvSpPr>
          <p:cNvPr id="12" name="TextBox 11">
            <a:extLst>
              <a:ext uri="{FF2B5EF4-FFF2-40B4-BE49-F238E27FC236}">
                <a16:creationId xmlns:a16="http://schemas.microsoft.com/office/drawing/2014/main" id="{7D2BE874-175A-4D35-A05C-620379891FBF}"/>
              </a:ext>
              <a:ext uri="{C183D7F6-B498-43B3-948B-1728B52AA6E4}">
                <adec:decorative xmlns:adec="http://schemas.microsoft.com/office/drawing/2017/decorative" val="1"/>
              </a:ext>
            </a:extLst>
          </p:cNvPr>
          <p:cNvSpPr txBox="1"/>
          <p:nvPr/>
        </p:nvSpPr>
        <p:spPr>
          <a:xfrm>
            <a:off x="5743696" y="4944439"/>
            <a:ext cx="1143000" cy="446276"/>
          </a:xfrm>
          <a:prstGeom prst="rect">
            <a:avLst/>
          </a:prstGeom>
          <a:noFill/>
        </p:spPr>
        <p:txBody>
          <a:bodyPr wrap="square" rtlCol="0">
            <a:spAutoFit/>
          </a:bodyPr>
          <a:lstStyle/>
          <a:p>
            <a:pPr algn="ctr"/>
            <a:r>
              <a:rPr lang="en-US" sz="2300" b="1" dirty="0">
                <a:solidFill>
                  <a:srgbClr val="0070C0"/>
                </a:solidFill>
              </a:rPr>
              <a:t>2014</a:t>
            </a:r>
          </a:p>
        </p:txBody>
      </p:sp>
      <p:sp>
        <p:nvSpPr>
          <p:cNvPr id="13" name="TextBox 12">
            <a:extLst>
              <a:ext uri="{FF2B5EF4-FFF2-40B4-BE49-F238E27FC236}">
                <a16:creationId xmlns:a16="http://schemas.microsoft.com/office/drawing/2014/main" id="{B850CCD7-D073-4396-92A8-FD4B2E050EB2}"/>
              </a:ext>
              <a:ext uri="{C183D7F6-B498-43B3-948B-1728B52AA6E4}">
                <adec:decorative xmlns:adec="http://schemas.microsoft.com/office/drawing/2017/decorative" val="1"/>
              </a:ext>
            </a:extLst>
          </p:cNvPr>
          <p:cNvSpPr txBox="1"/>
          <p:nvPr/>
        </p:nvSpPr>
        <p:spPr>
          <a:xfrm>
            <a:off x="7460163" y="4923509"/>
            <a:ext cx="1143000" cy="446276"/>
          </a:xfrm>
          <a:prstGeom prst="rect">
            <a:avLst/>
          </a:prstGeom>
          <a:noFill/>
        </p:spPr>
        <p:txBody>
          <a:bodyPr wrap="square" rtlCol="0">
            <a:spAutoFit/>
          </a:bodyPr>
          <a:lstStyle/>
          <a:p>
            <a:pPr algn="ctr"/>
            <a:r>
              <a:rPr lang="en-US" sz="2300" b="1" dirty="0">
                <a:solidFill>
                  <a:srgbClr val="0070C0"/>
                </a:solidFill>
              </a:rPr>
              <a:t>2018</a:t>
            </a:r>
          </a:p>
        </p:txBody>
      </p:sp>
      <p:sp>
        <p:nvSpPr>
          <p:cNvPr id="5" name="Oval 4">
            <a:extLst>
              <a:ext uri="{FF2B5EF4-FFF2-40B4-BE49-F238E27FC236}">
                <a16:creationId xmlns:a16="http://schemas.microsoft.com/office/drawing/2014/main" id="{5BDE5D77-8E45-40CF-858A-E434EE1E01EA}"/>
              </a:ext>
              <a:ext uri="{C183D7F6-B498-43B3-948B-1728B52AA6E4}">
                <adec:decorative xmlns:adec="http://schemas.microsoft.com/office/drawing/2017/decorative" val="1"/>
              </a:ext>
            </a:extLst>
          </p:cNvPr>
          <p:cNvSpPr/>
          <p:nvPr/>
        </p:nvSpPr>
        <p:spPr>
          <a:xfrm>
            <a:off x="819541" y="5495688"/>
            <a:ext cx="505326" cy="493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1B74CCE-A6E3-4F69-9F7C-2EAC05DCBDC0}"/>
              </a:ext>
              <a:ext uri="{C183D7F6-B498-43B3-948B-1728B52AA6E4}">
                <adec:decorative xmlns:adec="http://schemas.microsoft.com/office/drawing/2017/decorative" val="1"/>
              </a:ext>
            </a:extLst>
          </p:cNvPr>
          <p:cNvSpPr/>
          <p:nvPr/>
        </p:nvSpPr>
        <p:spPr>
          <a:xfrm>
            <a:off x="2569788" y="5495688"/>
            <a:ext cx="505326" cy="49329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9A208BF-9495-4CD1-A041-878001E1B431}"/>
              </a:ext>
              <a:ext uri="{C183D7F6-B498-43B3-948B-1728B52AA6E4}">
                <adec:decorative xmlns:adec="http://schemas.microsoft.com/office/drawing/2017/decorative" val="1"/>
              </a:ext>
            </a:extLst>
          </p:cNvPr>
          <p:cNvSpPr/>
          <p:nvPr/>
        </p:nvSpPr>
        <p:spPr>
          <a:xfrm>
            <a:off x="4320035" y="5495688"/>
            <a:ext cx="505326" cy="493295"/>
          </a:xfrm>
          <a:prstGeom prst="ellipse">
            <a:avLst/>
          </a:prstGeom>
          <a:solidFill>
            <a:srgbClr val="507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B2BD5AC-1007-462A-BC18-61DAC147DC4E}"/>
              </a:ext>
              <a:ext uri="{C183D7F6-B498-43B3-948B-1728B52AA6E4}">
                <adec:decorative xmlns:adec="http://schemas.microsoft.com/office/drawing/2017/decorative" val="1"/>
              </a:ext>
            </a:extLst>
          </p:cNvPr>
          <p:cNvSpPr/>
          <p:nvPr/>
        </p:nvSpPr>
        <p:spPr>
          <a:xfrm>
            <a:off x="6070282" y="5495688"/>
            <a:ext cx="505326" cy="493295"/>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1D143A9-9E66-469F-8805-B1A804393501}"/>
              </a:ext>
              <a:ext uri="{C183D7F6-B498-43B3-948B-1728B52AA6E4}">
                <adec:decorative xmlns:adec="http://schemas.microsoft.com/office/drawing/2017/decorative" val="1"/>
              </a:ext>
            </a:extLst>
          </p:cNvPr>
          <p:cNvSpPr/>
          <p:nvPr/>
        </p:nvSpPr>
        <p:spPr>
          <a:xfrm>
            <a:off x="7820531" y="5495688"/>
            <a:ext cx="505326" cy="493295"/>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33714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54262-453E-8C46-82AC-9134B27ECF20}"/>
              </a:ext>
            </a:extLst>
          </p:cNvPr>
          <p:cNvSpPr>
            <a:spLocks noGrp="1"/>
          </p:cNvSpPr>
          <p:nvPr>
            <p:ph type="title"/>
          </p:nvPr>
        </p:nvSpPr>
        <p:spPr/>
        <p:txBody>
          <a:bodyPr>
            <a:noAutofit/>
          </a:bodyPr>
          <a:lstStyle/>
          <a:p>
            <a:r>
              <a:rPr lang="en-US" sz="3600" dirty="0"/>
              <a:t>History, Policies and Legislation III</a:t>
            </a:r>
          </a:p>
        </p:txBody>
      </p:sp>
      <p:sp>
        <p:nvSpPr>
          <p:cNvPr id="3" name="Content Placeholder 2">
            <a:extLst>
              <a:ext uri="{FF2B5EF4-FFF2-40B4-BE49-F238E27FC236}">
                <a16:creationId xmlns:a16="http://schemas.microsoft.com/office/drawing/2014/main" id="{E6DBA9B5-E218-1F40-9A35-A7CF248F89E6}"/>
              </a:ext>
            </a:extLst>
          </p:cNvPr>
          <p:cNvSpPr>
            <a:spLocks noGrp="1"/>
          </p:cNvSpPr>
          <p:nvPr>
            <p:ph idx="1"/>
          </p:nvPr>
        </p:nvSpPr>
        <p:spPr>
          <a:xfrm>
            <a:off x="505333" y="1439050"/>
            <a:ext cx="7886700" cy="2702706"/>
          </a:xfrm>
        </p:spPr>
        <p:txBody>
          <a:bodyPr>
            <a:noAutofit/>
          </a:bodyPr>
          <a:lstStyle/>
          <a:p>
            <a:pPr marL="0" indent="0">
              <a:lnSpc>
                <a:spcPct val="100000"/>
              </a:lnSpc>
              <a:buNone/>
            </a:pPr>
            <a:r>
              <a:rPr lang="en-US" sz="2000" b="1" dirty="0"/>
              <a:t>2018: </a:t>
            </a:r>
            <a:r>
              <a:rPr lang="en-US" sz="2000" dirty="0"/>
              <a:t>TBI Act reauthorized.</a:t>
            </a:r>
          </a:p>
          <a:p>
            <a:pPr marL="457200">
              <a:lnSpc>
                <a:spcPct val="100000"/>
              </a:lnSpc>
            </a:pPr>
            <a:r>
              <a:rPr lang="en-US" sz="2000" dirty="0"/>
              <a:t>CDC: information to public about TBI and TBI prevention</a:t>
            </a:r>
          </a:p>
          <a:p>
            <a:pPr marL="457200">
              <a:lnSpc>
                <a:spcPct val="100000"/>
              </a:lnSpc>
            </a:pPr>
            <a:r>
              <a:rPr lang="en-US" sz="2000" dirty="0"/>
              <a:t>NIH: research to prevent TBI; research on the diagnosis and treatment of TBIs</a:t>
            </a:r>
          </a:p>
          <a:p>
            <a:pPr marL="457200">
              <a:lnSpc>
                <a:spcPct val="100000"/>
              </a:lnSpc>
            </a:pPr>
            <a:r>
              <a:rPr lang="en-US" sz="2000" dirty="0"/>
              <a:t>ACL: independent living; service delivery</a:t>
            </a:r>
          </a:p>
          <a:p>
            <a:pPr>
              <a:lnSpc>
                <a:spcPct val="100000"/>
              </a:lnSpc>
            </a:pPr>
            <a:endParaRPr lang="en-US" sz="2000" dirty="0"/>
          </a:p>
          <a:p>
            <a:pPr>
              <a:lnSpc>
                <a:spcPct val="100000"/>
              </a:lnSpc>
            </a:pPr>
            <a:endParaRPr lang="en-US" sz="2000" dirty="0"/>
          </a:p>
        </p:txBody>
      </p:sp>
      <p:cxnSp>
        <p:nvCxnSpPr>
          <p:cNvPr id="4" name="Straight Connector 3">
            <a:extLst>
              <a:ext uri="{FF2B5EF4-FFF2-40B4-BE49-F238E27FC236}">
                <a16:creationId xmlns:a16="http://schemas.microsoft.com/office/drawing/2014/main" id="{644628DB-FBBC-48B9-94F8-D293C936433C}"/>
              </a:ext>
              <a:ext uri="{C183D7F6-B498-43B3-948B-1728B52AA6E4}">
                <adec:decorative xmlns:adec="http://schemas.microsoft.com/office/drawing/2017/decorative" val="1"/>
              </a:ext>
            </a:extLst>
          </p:cNvPr>
          <p:cNvCxnSpPr>
            <a:cxnSpLocks/>
          </p:cNvCxnSpPr>
          <p:nvPr/>
        </p:nvCxnSpPr>
        <p:spPr>
          <a:xfrm>
            <a:off x="1167067" y="5742335"/>
            <a:ext cx="6785810" cy="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52FED2C-AB52-49AC-AE4F-E5384C96EA53}"/>
              </a:ext>
              <a:ext uri="{C183D7F6-B498-43B3-948B-1728B52AA6E4}">
                <adec:decorative xmlns:adec="http://schemas.microsoft.com/office/drawing/2017/decorative" val="1"/>
              </a:ext>
            </a:extLst>
          </p:cNvPr>
          <p:cNvSpPr txBox="1"/>
          <p:nvPr/>
        </p:nvSpPr>
        <p:spPr>
          <a:xfrm>
            <a:off x="505333" y="4933564"/>
            <a:ext cx="1143000" cy="446276"/>
          </a:xfrm>
          <a:prstGeom prst="rect">
            <a:avLst/>
          </a:prstGeom>
          <a:noFill/>
        </p:spPr>
        <p:txBody>
          <a:bodyPr wrap="square" rtlCol="0">
            <a:spAutoFit/>
          </a:bodyPr>
          <a:lstStyle/>
          <a:p>
            <a:pPr algn="ctr"/>
            <a:r>
              <a:rPr lang="en-US" sz="2300" b="1" dirty="0">
                <a:solidFill>
                  <a:srgbClr val="0070C0"/>
                </a:solidFill>
              </a:rPr>
              <a:t>1996</a:t>
            </a:r>
          </a:p>
        </p:txBody>
      </p:sp>
      <p:sp>
        <p:nvSpPr>
          <p:cNvPr id="10" name="TextBox 9">
            <a:extLst>
              <a:ext uri="{FF2B5EF4-FFF2-40B4-BE49-F238E27FC236}">
                <a16:creationId xmlns:a16="http://schemas.microsoft.com/office/drawing/2014/main" id="{1C24287F-6365-49A8-B885-A5A928A94955}"/>
              </a:ext>
              <a:ext uri="{C183D7F6-B498-43B3-948B-1728B52AA6E4}">
                <adec:decorative xmlns:adec="http://schemas.microsoft.com/office/drawing/2017/decorative" val="1"/>
              </a:ext>
            </a:extLst>
          </p:cNvPr>
          <p:cNvSpPr txBox="1"/>
          <p:nvPr/>
        </p:nvSpPr>
        <p:spPr>
          <a:xfrm>
            <a:off x="2250951" y="4944439"/>
            <a:ext cx="1143000" cy="446276"/>
          </a:xfrm>
          <a:prstGeom prst="rect">
            <a:avLst/>
          </a:prstGeom>
          <a:noFill/>
        </p:spPr>
        <p:txBody>
          <a:bodyPr wrap="square" rtlCol="0">
            <a:spAutoFit/>
          </a:bodyPr>
          <a:lstStyle/>
          <a:p>
            <a:pPr algn="ctr"/>
            <a:r>
              <a:rPr lang="en-US" sz="2300" b="1" dirty="0">
                <a:solidFill>
                  <a:srgbClr val="0070C0"/>
                </a:solidFill>
              </a:rPr>
              <a:t>2000</a:t>
            </a:r>
          </a:p>
        </p:txBody>
      </p:sp>
      <p:sp>
        <p:nvSpPr>
          <p:cNvPr id="11" name="TextBox 10">
            <a:extLst>
              <a:ext uri="{FF2B5EF4-FFF2-40B4-BE49-F238E27FC236}">
                <a16:creationId xmlns:a16="http://schemas.microsoft.com/office/drawing/2014/main" id="{3DB7537D-3E23-4A0C-AC83-246A45CEB1CE}"/>
              </a:ext>
              <a:ext uri="{C183D7F6-B498-43B3-948B-1728B52AA6E4}">
                <adec:decorative xmlns:adec="http://schemas.microsoft.com/office/drawing/2017/decorative" val="1"/>
              </a:ext>
            </a:extLst>
          </p:cNvPr>
          <p:cNvSpPr txBox="1"/>
          <p:nvPr/>
        </p:nvSpPr>
        <p:spPr>
          <a:xfrm>
            <a:off x="3988472" y="4923509"/>
            <a:ext cx="1143000" cy="446276"/>
          </a:xfrm>
          <a:prstGeom prst="rect">
            <a:avLst/>
          </a:prstGeom>
          <a:noFill/>
        </p:spPr>
        <p:txBody>
          <a:bodyPr wrap="square" rtlCol="0">
            <a:spAutoFit/>
          </a:bodyPr>
          <a:lstStyle/>
          <a:p>
            <a:pPr algn="ctr"/>
            <a:r>
              <a:rPr lang="en-US" sz="2300" b="1" dirty="0">
                <a:solidFill>
                  <a:srgbClr val="0070C0"/>
                </a:solidFill>
              </a:rPr>
              <a:t>2008</a:t>
            </a:r>
          </a:p>
        </p:txBody>
      </p:sp>
      <p:sp>
        <p:nvSpPr>
          <p:cNvPr id="12" name="TextBox 11">
            <a:extLst>
              <a:ext uri="{FF2B5EF4-FFF2-40B4-BE49-F238E27FC236}">
                <a16:creationId xmlns:a16="http://schemas.microsoft.com/office/drawing/2014/main" id="{7D2BE874-175A-4D35-A05C-620379891FBF}"/>
              </a:ext>
              <a:ext uri="{C183D7F6-B498-43B3-948B-1728B52AA6E4}">
                <adec:decorative xmlns:adec="http://schemas.microsoft.com/office/drawing/2017/decorative" val="1"/>
              </a:ext>
            </a:extLst>
          </p:cNvPr>
          <p:cNvSpPr txBox="1"/>
          <p:nvPr/>
        </p:nvSpPr>
        <p:spPr>
          <a:xfrm>
            <a:off x="5743696" y="4944439"/>
            <a:ext cx="1143000" cy="446276"/>
          </a:xfrm>
          <a:prstGeom prst="rect">
            <a:avLst/>
          </a:prstGeom>
          <a:noFill/>
        </p:spPr>
        <p:txBody>
          <a:bodyPr wrap="square" rtlCol="0">
            <a:spAutoFit/>
          </a:bodyPr>
          <a:lstStyle/>
          <a:p>
            <a:pPr algn="ctr"/>
            <a:r>
              <a:rPr lang="en-US" sz="2300" b="1" dirty="0">
                <a:solidFill>
                  <a:srgbClr val="0070C0"/>
                </a:solidFill>
              </a:rPr>
              <a:t>2014</a:t>
            </a:r>
          </a:p>
        </p:txBody>
      </p:sp>
      <p:sp>
        <p:nvSpPr>
          <p:cNvPr id="13" name="TextBox 12">
            <a:extLst>
              <a:ext uri="{FF2B5EF4-FFF2-40B4-BE49-F238E27FC236}">
                <a16:creationId xmlns:a16="http://schemas.microsoft.com/office/drawing/2014/main" id="{B850CCD7-D073-4396-92A8-FD4B2E050EB2}"/>
              </a:ext>
              <a:ext uri="{C183D7F6-B498-43B3-948B-1728B52AA6E4}">
                <adec:decorative xmlns:adec="http://schemas.microsoft.com/office/drawing/2017/decorative" val="1"/>
              </a:ext>
            </a:extLst>
          </p:cNvPr>
          <p:cNvSpPr txBox="1"/>
          <p:nvPr/>
        </p:nvSpPr>
        <p:spPr>
          <a:xfrm>
            <a:off x="7460163" y="4923509"/>
            <a:ext cx="1143000" cy="446276"/>
          </a:xfrm>
          <a:prstGeom prst="rect">
            <a:avLst/>
          </a:prstGeom>
          <a:noFill/>
        </p:spPr>
        <p:txBody>
          <a:bodyPr wrap="square" rtlCol="0">
            <a:spAutoFit/>
          </a:bodyPr>
          <a:lstStyle/>
          <a:p>
            <a:pPr algn="ctr"/>
            <a:r>
              <a:rPr lang="en-US" sz="2300" b="1" dirty="0">
                <a:solidFill>
                  <a:srgbClr val="0070C0"/>
                </a:solidFill>
              </a:rPr>
              <a:t>2018</a:t>
            </a:r>
          </a:p>
        </p:txBody>
      </p:sp>
      <p:sp>
        <p:nvSpPr>
          <p:cNvPr id="5" name="Oval 4">
            <a:extLst>
              <a:ext uri="{FF2B5EF4-FFF2-40B4-BE49-F238E27FC236}">
                <a16:creationId xmlns:a16="http://schemas.microsoft.com/office/drawing/2014/main" id="{5BDE5D77-8E45-40CF-858A-E434EE1E01EA}"/>
              </a:ext>
              <a:ext uri="{C183D7F6-B498-43B3-948B-1728B52AA6E4}">
                <adec:decorative xmlns:adec="http://schemas.microsoft.com/office/drawing/2017/decorative" val="1"/>
              </a:ext>
            </a:extLst>
          </p:cNvPr>
          <p:cNvSpPr/>
          <p:nvPr/>
        </p:nvSpPr>
        <p:spPr>
          <a:xfrm>
            <a:off x="819541" y="5495688"/>
            <a:ext cx="505326" cy="493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1B74CCE-A6E3-4F69-9F7C-2EAC05DCBDC0}"/>
              </a:ext>
              <a:ext uri="{C183D7F6-B498-43B3-948B-1728B52AA6E4}">
                <adec:decorative xmlns:adec="http://schemas.microsoft.com/office/drawing/2017/decorative" val="1"/>
              </a:ext>
            </a:extLst>
          </p:cNvPr>
          <p:cNvSpPr/>
          <p:nvPr/>
        </p:nvSpPr>
        <p:spPr>
          <a:xfrm>
            <a:off x="2569788" y="5495688"/>
            <a:ext cx="505326" cy="49329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9A208BF-9495-4CD1-A041-878001E1B431}"/>
              </a:ext>
              <a:ext uri="{C183D7F6-B498-43B3-948B-1728B52AA6E4}">
                <adec:decorative xmlns:adec="http://schemas.microsoft.com/office/drawing/2017/decorative" val="1"/>
              </a:ext>
            </a:extLst>
          </p:cNvPr>
          <p:cNvSpPr/>
          <p:nvPr/>
        </p:nvSpPr>
        <p:spPr>
          <a:xfrm>
            <a:off x="4320035" y="5495688"/>
            <a:ext cx="505326" cy="493295"/>
          </a:xfrm>
          <a:prstGeom prst="ellipse">
            <a:avLst/>
          </a:prstGeom>
          <a:solidFill>
            <a:srgbClr val="507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B2BD5AC-1007-462A-BC18-61DAC147DC4E}"/>
              </a:ext>
              <a:ext uri="{C183D7F6-B498-43B3-948B-1728B52AA6E4}">
                <adec:decorative xmlns:adec="http://schemas.microsoft.com/office/drawing/2017/decorative" val="1"/>
              </a:ext>
            </a:extLst>
          </p:cNvPr>
          <p:cNvSpPr/>
          <p:nvPr/>
        </p:nvSpPr>
        <p:spPr>
          <a:xfrm>
            <a:off x="6070282" y="5495688"/>
            <a:ext cx="505326" cy="493295"/>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1D143A9-9E66-469F-8805-B1A804393501}"/>
              </a:ext>
              <a:ext uri="{C183D7F6-B498-43B3-948B-1728B52AA6E4}">
                <adec:decorative xmlns:adec="http://schemas.microsoft.com/office/drawing/2017/decorative" val="1"/>
              </a:ext>
            </a:extLst>
          </p:cNvPr>
          <p:cNvSpPr/>
          <p:nvPr/>
        </p:nvSpPr>
        <p:spPr>
          <a:xfrm>
            <a:off x="7820531" y="5495688"/>
            <a:ext cx="505326" cy="493295"/>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44386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A6922B-D13B-4621-8D31-09FD57234E10}"/>
              </a:ext>
            </a:extLst>
          </p:cNvPr>
          <p:cNvSpPr>
            <a:spLocks noGrp="1"/>
          </p:cNvSpPr>
          <p:nvPr>
            <p:ph type="title"/>
          </p:nvPr>
        </p:nvSpPr>
        <p:spPr>
          <a:xfrm>
            <a:off x="628650" y="356889"/>
            <a:ext cx="7886700" cy="718068"/>
          </a:xfrm>
        </p:spPr>
        <p:txBody>
          <a:bodyPr/>
          <a:lstStyle/>
          <a:p>
            <a:r>
              <a:rPr lang="en-US" sz="3600" dirty="0"/>
              <a:t>Classification of TBIs</a:t>
            </a:r>
          </a:p>
        </p:txBody>
      </p:sp>
      <p:sp>
        <p:nvSpPr>
          <p:cNvPr id="2" name="Content Placeholder 1">
            <a:extLst>
              <a:ext uri="{FF2B5EF4-FFF2-40B4-BE49-F238E27FC236}">
                <a16:creationId xmlns:a16="http://schemas.microsoft.com/office/drawing/2014/main" id="{3E43D67E-E2FC-449B-B603-2031DC958283}"/>
              </a:ext>
            </a:extLst>
          </p:cNvPr>
          <p:cNvSpPr>
            <a:spLocks noGrp="1"/>
          </p:cNvSpPr>
          <p:nvPr>
            <p:ph idx="1"/>
          </p:nvPr>
        </p:nvSpPr>
        <p:spPr>
          <a:xfrm>
            <a:off x="-280833" y="1045509"/>
            <a:ext cx="5929312" cy="503129"/>
          </a:xfrm>
        </p:spPr>
        <p:txBody>
          <a:bodyPr>
            <a:normAutofit/>
          </a:bodyPr>
          <a:lstStyle/>
          <a:p>
            <a:pPr marL="0" indent="0" algn="ctr">
              <a:buNone/>
            </a:pPr>
            <a:r>
              <a:rPr lang="en-US" dirty="0"/>
              <a:t>A TBI can be classified as:</a:t>
            </a:r>
          </a:p>
        </p:txBody>
      </p:sp>
      <p:graphicFrame>
        <p:nvGraphicFramePr>
          <p:cNvPr id="6" name="Diagram 5" descr="Mild, moderate, severe">
            <a:extLst>
              <a:ext uri="{FF2B5EF4-FFF2-40B4-BE49-F238E27FC236}">
                <a16:creationId xmlns:a16="http://schemas.microsoft.com/office/drawing/2014/main" id="{4C3557F7-DC92-4649-AE58-A0FE1F9D4D0B}"/>
              </a:ext>
            </a:extLst>
          </p:cNvPr>
          <p:cNvGraphicFramePr/>
          <p:nvPr>
            <p:extLst>
              <p:ext uri="{D42A27DB-BD31-4B8C-83A1-F6EECF244321}">
                <p14:modId xmlns:p14="http://schemas.microsoft.com/office/powerpoint/2010/main" val="2194152784"/>
              </p:ext>
            </p:extLst>
          </p:nvPr>
        </p:nvGraphicFramePr>
        <p:xfrm>
          <a:off x="286667" y="1734595"/>
          <a:ext cx="4281127" cy="33666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FCCC2849-559D-489A-9BEC-36C774274FBE}"/>
              </a:ext>
            </a:extLst>
          </p:cNvPr>
          <p:cNvSpPr txBox="1"/>
          <p:nvPr/>
        </p:nvSpPr>
        <p:spPr>
          <a:xfrm>
            <a:off x="1499056" y="5559054"/>
            <a:ext cx="6137476" cy="230832"/>
          </a:xfrm>
          <a:prstGeom prst="rect">
            <a:avLst/>
          </a:prstGeom>
          <a:noFill/>
        </p:spPr>
        <p:txBody>
          <a:bodyPr wrap="square" rtlCol="0">
            <a:spAutoFit/>
          </a:bodyPr>
          <a:lstStyle/>
          <a:p>
            <a:pPr algn="ctr"/>
            <a:r>
              <a:rPr lang="en-US" sz="900" dirty="0"/>
              <a:t>CDC. Get the facts about TBI (2021). </a:t>
            </a:r>
            <a:r>
              <a:rPr lang="en-US" sz="900" dirty="0">
                <a:hlinkClick r:id="rId9"/>
              </a:rPr>
              <a:t>https://www.cdc.gov/traumaticbraininjury/get_the_facts.html</a:t>
            </a:r>
            <a:r>
              <a:rPr lang="en-US" sz="900" dirty="0"/>
              <a:t> </a:t>
            </a:r>
          </a:p>
        </p:txBody>
      </p:sp>
    </p:spTree>
    <p:custDataLst>
      <p:tags r:id="rId1"/>
    </p:custDataLst>
    <p:extLst>
      <p:ext uri="{BB962C8B-B14F-4D97-AF65-F5344CB8AC3E}">
        <p14:creationId xmlns:p14="http://schemas.microsoft.com/office/powerpoint/2010/main" val="2820291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853BB-3F0A-B64E-AC3F-2D582CB9FB2E}"/>
              </a:ext>
            </a:extLst>
          </p:cNvPr>
          <p:cNvSpPr>
            <a:spLocks noGrp="1"/>
          </p:cNvSpPr>
          <p:nvPr>
            <p:ph type="title"/>
          </p:nvPr>
        </p:nvSpPr>
        <p:spPr/>
        <p:txBody>
          <a:bodyPr>
            <a:noAutofit/>
          </a:bodyPr>
          <a:lstStyle/>
          <a:p>
            <a:r>
              <a:rPr lang="en-US" sz="3600" dirty="0"/>
              <a:t>Categories of Brain Injuries</a:t>
            </a:r>
          </a:p>
        </p:txBody>
      </p:sp>
      <p:graphicFrame>
        <p:nvGraphicFramePr>
          <p:cNvPr id="8" name="Table 8">
            <a:extLst>
              <a:ext uri="{FF2B5EF4-FFF2-40B4-BE49-F238E27FC236}">
                <a16:creationId xmlns:a16="http://schemas.microsoft.com/office/drawing/2014/main" id="{DAA21FC2-1C6D-45ED-9113-EA531EAD00C4}"/>
              </a:ext>
            </a:extLst>
          </p:cNvPr>
          <p:cNvGraphicFramePr>
            <a:graphicFrameLocks noGrp="1"/>
          </p:cNvGraphicFramePr>
          <p:nvPr>
            <p:extLst>
              <p:ext uri="{D42A27DB-BD31-4B8C-83A1-F6EECF244321}">
                <p14:modId xmlns:p14="http://schemas.microsoft.com/office/powerpoint/2010/main" val="3634039742"/>
              </p:ext>
            </p:extLst>
          </p:nvPr>
        </p:nvGraphicFramePr>
        <p:xfrm>
          <a:off x="923422" y="1643599"/>
          <a:ext cx="7543800" cy="3530882"/>
        </p:xfrm>
        <a:graphic>
          <a:graphicData uri="http://schemas.openxmlformats.org/drawingml/2006/table">
            <a:tbl>
              <a:tblPr firstRow="1" bandRow="1">
                <a:tableStyleId>{BC89EF96-8CEA-46FF-86C4-4CE0E7609802}</a:tableStyleId>
              </a:tblPr>
              <a:tblGrid>
                <a:gridCol w="2103674">
                  <a:extLst>
                    <a:ext uri="{9D8B030D-6E8A-4147-A177-3AD203B41FA5}">
                      <a16:colId xmlns:a16="http://schemas.microsoft.com/office/drawing/2014/main" val="441587679"/>
                    </a:ext>
                  </a:extLst>
                </a:gridCol>
                <a:gridCol w="2544955">
                  <a:extLst>
                    <a:ext uri="{9D8B030D-6E8A-4147-A177-3AD203B41FA5}">
                      <a16:colId xmlns:a16="http://schemas.microsoft.com/office/drawing/2014/main" val="3735828683"/>
                    </a:ext>
                  </a:extLst>
                </a:gridCol>
                <a:gridCol w="2895171">
                  <a:extLst>
                    <a:ext uri="{9D8B030D-6E8A-4147-A177-3AD203B41FA5}">
                      <a16:colId xmlns:a16="http://schemas.microsoft.com/office/drawing/2014/main" val="2591947992"/>
                    </a:ext>
                  </a:extLst>
                </a:gridCol>
              </a:tblGrid>
              <a:tr h="522085">
                <a:tc>
                  <a:txBody>
                    <a:bodyPr/>
                    <a:lstStyle/>
                    <a:p>
                      <a:pPr algn="ctr">
                        <a:lnSpc>
                          <a:spcPct val="100000"/>
                        </a:lnSpc>
                      </a:pPr>
                      <a:r>
                        <a:rPr lang="en-US" sz="2000" dirty="0"/>
                        <a:t>Accidental Trauma</a:t>
                      </a:r>
                    </a:p>
                  </a:txBody>
                  <a:tcPr marL="68580" marR="68580" marT="34290" marB="34290">
                    <a:solidFill>
                      <a:schemeClr val="accent1">
                        <a:lumMod val="20000"/>
                        <a:lumOff val="80000"/>
                      </a:schemeClr>
                    </a:solidFill>
                  </a:tcPr>
                </a:tc>
                <a:tc>
                  <a:txBody>
                    <a:bodyPr/>
                    <a:lstStyle/>
                    <a:p>
                      <a:pPr algn="ctr">
                        <a:lnSpc>
                          <a:spcPct val="100000"/>
                        </a:lnSpc>
                      </a:pPr>
                      <a:r>
                        <a:rPr lang="en-US" sz="2000" dirty="0"/>
                        <a:t>Non-Accidental Trauma</a:t>
                      </a:r>
                    </a:p>
                  </a:txBody>
                  <a:tcPr marL="68580" marR="68580" marT="34290" marB="34290">
                    <a:solidFill>
                      <a:schemeClr val="accent1">
                        <a:lumMod val="20000"/>
                        <a:lumOff val="80000"/>
                      </a:schemeClr>
                    </a:solidFill>
                  </a:tcPr>
                </a:tc>
                <a:tc>
                  <a:txBody>
                    <a:bodyPr/>
                    <a:lstStyle/>
                    <a:p>
                      <a:pPr algn="ctr">
                        <a:lnSpc>
                          <a:spcPct val="100000"/>
                        </a:lnSpc>
                      </a:pPr>
                      <a:r>
                        <a:rPr lang="en-US" sz="2000" dirty="0"/>
                        <a:t>Non-Traumatic Brain Injury</a:t>
                      </a:r>
                    </a:p>
                  </a:txBody>
                  <a:tcPr marL="68580" marR="68580" marT="34290" marB="34290">
                    <a:solidFill>
                      <a:schemeClr val="accent1">
                        <a:lumMod val="20000"/>
                        <a:lumOff val="80000"/>
                      </a:schemeClr>
                    </a:solidFill>
                  </a:tcPr>
                </a:tc>
                <a:extLst>
                  <a:ext uri="{0D108BD9-81ED-4DB2-BD59-A6C34878D82A}">
                    <a16:rowId xmlns:a16="http://schemas.microsoft.com/office/drawing/2014/main" val="1623752869"/>
                  </a:ext>
                </a:extLst>
              </a:tr>
              <a:tr h="2852702">
                <a:tc>
                  <a:txBody>
                    <a:bodyPr/>
                    <a:lstStyle/>
                    <a:p>
                      <a:pPr marL="285750" indent="-285750">
                        <a:lnSpc>
                          <a:spcPct val="100000"/>
                        </a:lnSpc>
                        <a:spcAft>
                          <a:spcPts val="0"/>
                        </a:spcAft>
                        <a:buSzPct val="125000"/>
                        <a:buFont typeface="Arial" panose="020B0604020202020204" pitchFamily="34" charset="0"/>
                        <a:buChar char="•"/>
                      </a:pPr>
                      <a:r>
                        <a:rPr lang="en-US" sz="2000" dirty="0"/>
                        <a:t>Falls</a:t>
                      </a:r>
                    </a:p>
                    <a:p>
                      <a:pPr marL="285750" indent="-285750">
                        <a:lnSpc>
                          <a:spcPct val="100000"/>
                        </a:lnSpc>
                        <a:spcAft>
                          <a:spcPts val="0"/>
                        </a:spcAft>
                        <a:buSzPct val="125000"/>
                        <a:buFont typeface="Arial" panose="020B0604020202020204" pitchFamily="34" charset="0"/>
                        <a:buChar char="•"/>
                      </a:pPr>
                      <a:r>
                        <a:rPr lang="en-US" sz="2000" dirty="0"/>
                        <a:t>Motor vehicle crashes</a:t>
                      </a:r>
                    </a:p>
                    <a:p>
                      <a:pPr marL="285750" indent="-285750">
                        <a:lnSpc>
                          <a:spcPct val="100000"/>
                        </a:lnSpc>
                        <a:spcAft>
                          <a:spcPts val="0"/>
                        </a:spcAft>
                        <a:buSzPct val="125000"/>
                        <a:buFont typeface="Arial" panose="020B0604020202020204" pitchFamily="34" charset="0"/>
                        <a:buChar char="•"/>
                      </a:pPr>
                      <a:r>
                        <a:rPr lang="en-US" sz="2000" dirty="0"/>
                        <a:t>Striking an object</a:t>
                      </a:r>
                    </a:p>
                    <a:p>
                      <a:pPr marL="285750" indent="-285750">
                        <a:lnSpc>
                          <a:spcPct val="100000"/>
                        </a:lnSpc>
                        <a:spcAft>
                          <a:spcPts val="0"/>
                        </a:spcAft>
                        <a:buSzPct val="125000"/>
                        <a:buFont typeface="Arial" panose="020B0604020202020204" pitchFamily="34" charset="0"/>
                        <a:buChar char="•"/>
                      </a:pPr>
                      <a:r>
                        <a:rPr lang="en-US" sz="2000" dirty="0"/>
                        <a:t>Being struck by an object</a:t>
                      </a:r>
                    </a:p>
                  </a:txBody>
                  <a:tcPr marL="68580" marR="68580" marT="34290" marB="34290">
                    <a:noFill/>
                  </a:tcPr>
                </a:tc>
                <a:tc>
                  <a:txBody>
                    <a:bodyPr/>
                    <a:lstStyle/>
                    <a:p>
                      <a:pPr marL="228600" indent="-228600">
                        <a:lnSpc>
                          <a:spcPct val="100000"/>
                        </a:lnSpc>
                        <a:spcAft>
                          <a:spcPts val="1200"/>
                        </a:spcAft>
                        <a:buSzPct val="125000"/>
                        <a:buFont typeface="Arial" panose="020B0604020202020204" pitchFamily="34" charset="0"/>
                        <a:buChar char="•"/>
                      </a:pPr>
                      <a:r>
                        <a:rPr lang="en-US" sz="2000" dirty="0"/>
                        <a:t>Abusive head trauma caused by shaking or inflicted via a forceful impact</a:t>
                      </a:r>
                    </a:p>
                  </a:txBody>
                  <a:tcPr marL="68580" marR="68580" marT="34290" marB="34290">
                    <a:noFill/>
                  </a:tcPr>
                </a:tc>
                <a:tc>
                  <a:txBody>
                    <a:bodyPr/>
                    <a:lstStyle/>
                    <a:p>
                      <a:pPr marL="228600" indent="-228600">
                        <a:lnSpc>
                          <a:spcPct val="100000"/>
                        </a:lnSpc>
                        <a:buSzPct val="125000"/>
                        <a:buFont typeface="Arial" panose="020B0604020202020204" pitchFamily="34" charset="0"/>
                        <a:buChar char="•"/>
                      </a:pPr>
                      <a:r>
                        <a:rPr lang="en-US" sz="2000" dirty="0"/>
                        <a:t>Virus</a:t>
                      </a:r>
                    </a:p>
                    <a:p>
                      <a:pPr marL="228600" indent="-228600">
                        <a:lnSpc>
                          <a:spcPct val="100000"/>
                        </a:lnSpc>
                        <a:buSzPct val="125000"/>
                        <a:buFont typeface="Arial" panose="020B0604020202020204" pitchFamily="34" charset="0"/>
                        <a:buChar char="•"/>
                      </a:pPr>
                      <a:r>
                        <a:rPr lang="en-US" sz="2000" dirty="0"/>
                        <a:t>Stroke</a:t>
                      </a:r>
                    </a:p>
                    <a:p>
                      <a:pPr marL="228600" indent="-228600">
                        <a:lnSpc>
                          <a:spcPct val="100000"/>
                        </a:lnSpc>
                        <a:buSzPct val="125000"/>
                        <a:buFont typeface="Arial" panose="020B0604020202020204" pitchFamily="34" charset="0"/>
                        <a:buChar char="•"/>
                      </a:pPr>
                      <a:r>
                        <a:rPr lang="en-US" sz="2000" dirty="0"/>
                        <a:t>Exposure to toxins</a:t>
                      </a:r>
                    </a:p>
                  </a:txBody>
                  <a:tcPr marL="68580" marR="68580" marT="34290" marB="34290">
                    <a:noFill/>
                  </a:tcPr>
                </a:tc>
                <a:extLst>
                  <a:ext uri="{0D108BD9-81ED-4DB2-BD59-A6C34878D82A}">
                    <a16:rowId xmlns:a16="http://schemas.microsoft.com/office/drawing/2014/main" val="1923080019"/>
                  </a:ext>
                </a:extLst>
              </a:tr>
            </a:tbl>
          </a:graphicData>
        </a:graphic>
      </p:graphicFrame>
    </p:spTree>
    <p:custDataLst>
      <p:tags r:id="rId1"/>
    </p:custDataLst>
    <p:extLst>
      <p:ext uri="{BB962C8B-B14F-4D97-AF65-F5344CB8AC3E}">
        <p14:creationId xmlns:p14="http://schemas.microsoft.com/office/powerpoint/2010/main" val="2750431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F8219-1DAB-CB4F-9772-F6812F45A459}"/>
              </a:ext>
            </a:extLst>
          </p:cNvPr>
          <p:cNvSpPr>
            <a:spLocks noGrp="1"/>
          </p:cNvSpPr>
          <p:nvPr>
            <p:ph type="title"/>
          </p:nvPr>
        </p:nvSpPr>
        <p:spPr>
          <a:xfrm>
            <a:off x="756747" y="337763"/>
            <a:ext cx="7630506" cy="893753"/>
          </a:xfrm>
        </p:spPr>
        <p:txBody>
          <a:bodyPr>
            <a:normAutofit/>
          </a:bodyPr>
          <a:lstStyle/>
          <a:p>
            <a:r>
              <a:rPr lang="en-US" sz="3600" dirty="0"/>
              <a:t>Accidental Trauma	</a:t>
            </a:r>
          </a:p>
        </p:txBody>
      </p:sp>
      <p:sp>
        <p:nvSpPr>
          <p:cNvPr id="3" name="Content Placeholder 2">
            <a:extLst>
              <a:ext uri="{FF2B5EF4-FFF2-40B4-BE49-F238E27FC236}">
                <a16:creationId xmlns:a16="http://schemas.microsoft.com/office/drawing/2014/main" id="{CB897266-9785-A54C-A906-FD32610B39CB}"/>
              </a:ext>
            </a:extLst>
          </p:cNvPr>
          <p:cNvSpPr>
            <a:spLocks noGrp="1"/>
          </p:cNvSpPr>
          <p:nvPr>
            <p:ph idx="1"/>
          </p:nvPr>
        </p:nvSpPr>
        <p:spPr>
          <a:xfrm>
            <a:off x="732780" y="1683469"/>
            <a:ext cx="3633220" cy="3164531"/>
          </a:xfrm>
        </p:spPr>
        <p:txBody>
          <a:bodyPr>
            <a:noAutofit/>
          </a:bodyPr>
          <a:lstStyle/>
          <a:p>
            <a:pPr marL="0" indent="0">
              <a:lnSpc>
                <a:spcPct val="100000"/>
              </a:lnSpc>
              <a:spcAft>
                <a:spcPts val="1200"/>
              </a:spcAft>
              <a:buNone/>
            </a:pPr>
            <a:r>
              <a:rPr lang="en-US" sz="2000" dirty="0"/>
              <a:t>Can be caused by:</a:t>
            </a:r>
          </a:p>
          <a:p>
            <a:pPr marL="457200">
              <a:lnSpc>
                <a:spcPct val="100000"/>
              </a:lnSpc>
              <a:spcAft>
                <a:spcPts val="600"/>
              </a:spcAft>
            </a:pPr>
            <a:r>
              <a:rPr lang="en-US" sz="2000" dirty="0"/>
              <a:t>Falls</a:t>
            </a:r>
          </a:p>
          <a:p>
            <a:pPr marL="457200">
              <a:lnSpc>
                <a:spcPct val="100000"/>
              </a:lnSpc>
              <a:spcAft>
                <a:spcPts val="600"/>
              </a:spcAft>
            </a:pPr>
            <a:r>
              <a:rPr lang="en-US" sz="2000" dirty="0"/>
              <a:t>Poisoning</a:t>
            </a:r>
          </a:p>
          <a:p>
            <a:pPr marL="457200">
              <a:lnSpc>
                <a:spcPct val="100000"/>
              </a:lnSpc>
              <a:spcAft>
                <a:spcPts val="600"/>
              </a:spcAft>
            </a:pPr>
            <a:r>
              <a:rPr lang="en-US" sz="2000" dirty="0"/>
              <a:t>Burns</a:t>
            </a:r>
          </a:p>
          <a:p>
            <a:pPr marL="457200">
              <a:lnSpc>
                <a:spcPct val="100000"/>
              </a:lnSpc>
              <a:spcAft>
                <a:spcPts val="600"/>
              </a:spcAft>
            </a:pPr>
            <a:r>
              <a:rPr lang="en-US" sz="2000" dirty="0"/>
              <a:t>Motor vehicle, bicycle, and pedestrian accidents</a:t>
            </a:r>
          </a:p>
          <a:p>
            <a:pPr marL="0" indent="0">
              <a:lnSpc>
                <a:spcPct val="100000"/>
              </a:lnSpc>
              <a:buNone/>
            </a:pPr>
            <a:endParaRPr lang="en-US" sz="2000" dirty="0"/>
          </a:p>
        </p:txBody>
      </p:sp>
      <p:pic>
        <p:nvPicPr>
          <p:cNvPr id="4" name="Picture 3">
            <a:extLst>
              <a:ext uri="{FF2B5EF4-FFF2-40B4-BE49-F238E27FC236}">
                <a16:creationId xmlns:a16="http://schemas.microsoft.com/office/drawing/2014/main" id="{9301DAB1-81BB-41D5-8E94-8EFC6619D9A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667003" y="953654"/>
            <a:ext cx="3983139" cy="4624160"/>
          </a:xfrm>
          <a:prstGeom prst="rect">
            <a:avLst/>
          </a:prstGeom>
        </p:spPr>
      </p:pic>
    </p:spTree>
    <p:custDataLst>
      <p:tags r:id="rId1"/>
    </p:custDataLst>
    <p:extLst>
      <p:ext uri="{BB962C8B-B14F-4D97-AF65-F5344CB8AC3E}">
        <p14:creationId xmlns:p14="http://schemas.microsoft.com/office/powerpoint/2010/main" val="2294035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E4A5C-ACE8-C34B-9E26-3B9A5AA09ACB}"/>
              </a:ext>
            </a:extLst>
          </p:cNvPr>
          <p:cNvSpPr>
            <a:spLocks noGrp="1"/>
          </p:cNvSpPr>
          <p:nvPr>
            <p:ph type="title"/>
          </p:nvPr>
        </p:nvSpPr>
        <p:spPr>
          <a:xfrm>
            <a:off x="803540" y="542208"/>
            <a:ext cx="7536920" cy="744384"/>
          </a:xfrm>
        </p:spPr>
        <p:txBody>
          <a:bodyPr>
            <a:noAutofit/>
          </a:bodyPr>
          <a:lstStyle/>
          <a:p>
            <a:r>
              <a:rPr lang="en-US" sz="3600" dirty="0">
                <a:latin typeface="+mj-lt"/>
              </a:rPr>
              <a:t>Non-Accidental Trauma</a:t>
            </a:r>
          </a:p>
        </p:txBody>
      </p:sp>
      <p:sp>
        <p:nvSpPr>
          <p:cNvPr id="3" name="Content Placeholder 2">
            <a:extLst>
              <a:ext uri="{FF2B5EF4-FFF2-40B4-BE49-F238E27FC236}">
                <a16:creationId xmlns:a16="http://schemas.microsoft.com/office/drawing/2014/main" id="{F5D4881E-3B0B-DB46-BF21-5E18869D7936}"/>
              </a:ext>
            </a:extLst>
          </p:cNvPr>
          <p:cNvSpPr>
            <a:spLocks noGrp="1"/>
          </p:cNvSpPr>
          <p:nvPr>
            <p:ph idx="1"/>
          </p:nvPr>
        </p:nvSpPr>
        <p:spPr>
          <a:xfrm>
            <a:off x="975359" y="1471627"/>
            <a:ext cx="6345519" cy="2660105"/>
          </a:xfrm>
        </p:spPr>
        <p:txBody>
          <a:bodyPr>
            <a:normAutofit/>
          </a:bodyPr>
          <a:lstStyle/>
          <a:p>
            <a:pPr>
              <a:lnSpc>
                <a:spcPct val="90000"/>
              </a:lnSpc>
            </a:pPr>
            <a:endParaRPr lang="en-US" sz="1650" dirty="0"/>
          </a:p>
          <a:p>
            <a:pPr>
              <a:lnSpc>
                <a:spcPct val="100000"/>
              </a:lnSpc>
              <a:spcAft>
                <a:spcPts val="1200"/>
              </a:spcAft>
            </a:pPr>
            <a:r>
              <a:rPr lang="en-US" sz="2000" dirty="0"/>
              <a:t>Abusive Head Trauma (AHT)</a:t>
            </a:r>
          </a:p>
          <a:p>
            <a:pPr lvl="1">
              <a:lnSpc>
                <a:spcPct val="100000"/>
              </a:lnSpc>
              <a:spcAft>
                <a:spcPts val="1200"/>
              </a:spcAft>
            </a:pPr>
            <a:r>
              <a:rPr lang="en-US" sz="1800" dirty="0"/>
              <a:t>Child presents with non-specific symptoms.</a:t>
            </a:r>
          </a:p>
          <a:p>
            <a:pPr lvl="1">
              <a:lnSpc>
                <a:spcPct val="100000"/>
              </a:lnSpc>
              <a:spcAft>
                <a:spcPts val="1200"/>
              </a:spcAft>
            </a:pPr>
            <a:r>
              <a:rPr lang="en-US" sz="1800" dirty="0"/>
              <a:t>Caregiver accounts do not match severity of injuries.</a:t>
            </a:r>
          </a:p>
        </p:txBody>
      </p:sp>
    </p:spTree>
    <p:custDataLst>
      <p:tags r:id="rId1"/>
    </p:custDataLst>
    <p:extLst>
      <p:ext uri="{BB962C8B-B14F-4D97-AF65-F5344CB8AC3E}">
        <p14:creationId xmlns:p14="http://schemas.microsoft.com/office/powerpoint/2010/main" val="104338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D8FB8-BBB5-7548-82F5-A6675040434D}"/>
              </a:ext>
            </a:extLst>
          </p:cNvPr>
          <p:cNvSpPr>
            <a:spLocks noGrp="1"/>
          </p:cNvSpPr>
          <p:nvPr>
            <p:ph type="title"/>
          </p:nvPr>
        </p:nvSpPr>
        <p:spPr>
          <a:xfrm>
            <a:off x="534573" y="426203"/>
            <a:ext cx="8074854" cy="879273"/>
          </a:xfrm>
        </p:spPr>
        <p:txBody>
          <a:bodyPr>
            <a:noAutofit/>
          </a:bodyPr>
          <a:lstStyle/>
          <a:p>
            <a:r>
              <a:rPr lang="en-US" sz="3600" dirty="0"/>
              <a:t>Non-Traumatic Brain Injury</a:t>
            </a:r>
          </a:p>
        </p:txBody>
      </p:sp>
      <p:sp>
        <p:nvSpPr>
          <p:cNvPr id="3" name="Content Placeholder 2">
            <a:extLst>
              <a:ext uri="{FF2B5EF4-FFF2-40B4-BE49-F238E27FC236}">
                <a16:creationId xmlns:a16="http://schemas.microsoft.com/office/drawing/2014/main" id="{649DC4BD-799A-E04D-91E6-9E8ADD7CCAF1}"/>
              </a:ext>
            </a:extLst>
          </p:cNvPr>
          <p:cNvSpPr>
            <a:spLocks noGrp="1"/>
          </p:cNvSpPr>
          <p:nvPr>
            <p:ph idx="1"/>
          </p:nvPr>
        </p:nvSpPr>
        <p:spPr>
          <a:xfrm>
            <a:off x="1065676" y="1652370"/>
            <a:ext cx="5616478" cy="3553260"/>
          </a:xfrm>
        </p:spPr>
        <p:txBody>
          <a:bodyPr>
            <a:noAutofit/>
          </a:bodyPr>
          <a:lstStyle/>
          <a:p>
            <a:pPr marL="0" indent="0">
              <a:spcAft>
                <a:spcPts val="900"/>
              </a:spcAft>
              <a:buNone/>
            </a:pPr>
            <a:r>
              <a:rPr lang="en-US" sz="2000" dirty="0"/>
              <a:t>Can be caused by:</a:t>
            </a:r>
          </a:p>
          <a:p>
            <a:pPr>
              <a:spcAft>
                <a:spcPts val="900"/>
              </a:spcAft>
            </a:pPr>
            <a:r>
              <a:rPr lang="en-US" sz="2000" dirty="0"/>
              <a:t>Anoxic/hypoxic-ischemic brain injury</a:t>
            </a:r>
          </a:p>
          <a:p>
            <a:pPr>
              <a:spcAft>
                <a:spcPts val="900"/>
              </a:spcAft>
            </a:pPr>
            <a:r>
              <a:rPr lang="en-US" sz="2000" dirty="0"/>
              <a:t>Pediatric stroke</a:t>
            </a:r>
          </a:p>
          <a:p>
            <a:pPr>
              <a:spcAft>
                <a:spcPts val="900"/>
              </a:spcAft>
            </a:pPr>
            <a:r>
              <a:rPr lang="en-US" sz="2000" dirty="0"/>
              <a:t>Meningitis and Encephalitis</a:t>
            </a:r>
          </a:p>
          <a:p>
            <a:pPr>
              <a:spcAft>
                <a:spcPts val="900"/>
              </a:spcAft>
            </a:pPr>
            <a:r>
              <a:rPr lang="en-US" sz="2000" dirty="0"/>
              <a:t>Other</a:t>
            </a:r>
          </a:p>
          <a:p>
            <a:pPr marL="0" indent="0">
              <a:buNone/>
            </a:pPr>
            <a:endParaRPr lang="en-US" sz="3200" dirty="0"/>
          </a:p>
        </p:txBody>
      </p:sp>
    </p:spTree>
    <p:custDataLst>
      <p:tags r:id="rId1"/>
    </p:custDataLst>
    <p:extLst>
      <p:ext uri="{BB962C8B-B14F-4D97-AF65-F5344CB8AC3E}">
        <p14:creationId xmlns:p14="http://schemas.microsoft.com/office/powerpoint/2010/main" val="2967228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862F9D-1683-4E02-BD81-88206063E9D1}"/>
              </a:ext>
            </a:extLst>
          </p:cNvPr>
          <p:cNvSpPr>
            <a:spLocks noGrp="1"/>
          </p:cNvSpPr>
          <p:nvPr>
            <p:ph type="title"/>
          </p:nvPr>
        </p:nvSpPr>
        <p:spPr/>
        <p:txBody>
          <a:bodyPr/>
          <a:lstStyle/>
          <a:p>
            <a:r>
              <a:rPr lang="en-US" sz="3600" dirty="0"/>
              <a:t>TBI: Signs</a:t>
            </a:r>
          </a:p>
        </p:txBody>
      </p:sp>
      <p:sp>
        <p:nvSpPr>
          <p:cNvPr id="2" name="Content Placeholder 1">
            <a:extLst>
              <a:ext uri="{FF2B5EF4-FFF2-40B4-BE49-F238E27FC236}">
                <a16:creationId xmlns:a16="http://schemas.microsoft.com/office/drawing/2014/main" id="{2DEF7D13-2E8B-4732-B67A-7B7FDA07C60B}"/>
              </a:ext>
            </a:extLst>
          </p:cNvPr>
          <p:cNvSpPr>
            <a:spLocks noGrp="1"/>
          </p:cNvSpPr>
          <p:nvPr>
            <p:ph idx="1"/>
          </p:nvPr>
        </p:nvSpPr>
        <p:spPr>
          <a:xfrm>
            <a:off x="457200" y="1253331"/>
            <a:ext cx="8229600" cy="4351338"/>
          </a:xfrm>
        </p:spPr>
        <p:txBody>
          <a:bodyPr>
            <a:normAutofit/>
          </a:bodyPr>
          <a:lstStyle/>
          <a:p>
            <a:pPr marL="0" indent="0">
              <a:buNone/>
            </a:pPr>
            <a:r>
              <a:rPr lang="en-US" sz="2000" dirty="0"/>
              <a:t>Disturbed cognition resulting in challenges with:</a:t>
            </a:r>
          </a:p>
          <a:p>
            <a:r>
              <a:rPr lang="en-US" sz="2000" dirty="0"/>
              <a:t>Memory</a:t>
            </a:r>
          </a:p>
          <a:p>
            <a:r>
              <a:rPr lang="en-US" sz="2000" dirty="0"/>
              <a:t>Attention</a:t>
            </a:r>
          </a:p>
          <a:p>
            <a:r>
              <a:rPr lang="en-US" sz="2000" dirty="0"/>
              <a:t>Learning</a:t>
            </a:r>
          </a:p>
          <a:p>
            <a:r>
              <a:rPr lang="en-US" sz="2000" dirty="0"/>
              <a:t>Coordination</a:t>
            </a:r>
          </a:p>
          <a:p>
            <a:pPr marL="0" indent="0">
              <a:buNone/>
            </a:pPr>
            <a:endParaRPr lang="en-US" sz="2000" dirty="0"/>
          </a:p>
          <a:p>
            <a:pPr marL="0" indent="0">
              <a:buNone/>
            </a:pPr>
            <a:r>
              <a:rPr lang="en-US" sz="2000" dirty="0"/>
              <a:t>May also experience difficulties with:</a:t>
            </a:r>
          </a:p>
          <a:p>
            <a:r>
              <a:rPr lang="en-US" sz="2000" dirty="0"/>
              <a:t>Behavior</a:t>
            </a:r>
          </a:p>
          <a:p>
            <a:r>
              <a:rPr lang="en-US" sz="2000" dirty="0"/>
              <a:t>Emotion</a:t>
            </a:r>
          </a:p>
          <a:p>
            <a:r>
              <a:rPr lang="en-US" sz="2000" dirty="0"/>
              <a:t>Motor function</a:t>
            </a:r>
          </a:p>
        </p:txBody>
      </p:sp>
    </p:spTree>
    <p:custDataLst>
      <p:tags r:id="rId1"/>
    </p:custDataLst>
    <p:extLst>
      <p:ext uri="{BB962C8B-B14F-4D97-AF65-F5344CB8AC3E}">
        <p14:creationId xmlns:p14="http://schemas.microsoft.com/office/powerpoint/2010/main" val="2971649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8EBCFB-6FF1-489F-BA36-7555C46D2C30}"/>
              </a:ext>
            </a:extLst>
          </p:cNvPr>
          <p:cNvSpPr>
            <a:spLocks noGrp="1"/>
          </p:cNvSpPr>
          <p:nvPr>
            <p:ph type="title"/>
          </p:nvPr>
        </p:nvSpPr>
        <p:spPr/>
        <p:txBody>
          <a:bodyPr/>
          <a:lstStyle/>
          <a:p>
            <a:r>
              <a:rPr lang="en-US" sz="3600" dirty="0"/>
              <a:t>TBI: Symptoms</a:t>
            </a:r>
          </a:p>
        </p:txBody>
      </p:sp>
      <p:sp>
        <p:nvSpPr>
          <p:cNvPr id="2" name="Content Placeholder 1">
            <a:extLst>
              <a:ext uri="{FF2B5EF4-FFF2-40B4-BE49-F238E27FC236}">
                <a16:creationId xmlns:a16="http://schemas.microsoft.com/office/drawing/2014/main" id="{13F34CB3-919D-4B3E-A9A8-AAD2F59C12C7}"/>
              </a:ext>
            </a:extLst>
          </p:cNvPr>
          <p:cNvSpPr>
            <a:spLocks noGrp="1"/>
          </p:cNvSpPr>
          <p:nvPr>
            <p:ph idx="1"/>
          </p:nvPr>
        </p:nvSpPr>
        <p:spPr/>
        <p:txBody>
          <a:bodyPr/>
          <a:lstStyle/>
          <a:p>
            <a:pPr marL="0" indent="0">
              <a:spcAft>
                <a:spcPts val="1200"/>
              </a:spcAft>
              <a:buNone/>
            </a:pPr>
            <a:r>
              <a:rPr lang="en-US" sz="2000" dirty="0"/>
              <a:t>Some people who experience TBI also have these symptoms:</a:t>
            </a:r>
          </a:p>
          <a:p>
            <a:pPr>
              <a:spcAft>
                <a:spcPts val="1200"/>
              </a:spcAft>
            </a:pPr>
            <a:r>
              <a:rPr lang="en-US" sz="2000" dirty="0"/>
              <a:t>Headaches</a:t>
            </a:r>
          </a:p>
          <a:p>
            <a:pPr>
              <a:spcAft>
                <a:spcPts val="1200"/>
              </a:spcAft>
            </a:pPr>
            <a:r>
              <a:rPr lang="en-US" sz="2000" dirty="0"/>
              <a:t>Fatigue</a:t>
            </a:r>
          </a:p>
          <a:p>
            <a:pPr>
              <a:spcAft>
                <a:spcPts val="1200"/>
              </a:spcAft>
            </a:pPr>
            <a:r>
              <a:rPr lang="en-US" sz="2000" dirty="0"/>
              <a:t>Sleep difficulties</a:t>
            </a:r>
          </a:p>
          <a:p>
            <a:pPr>
              <a:spcAft>
                <a:spcPts val="1200"/>
              </a:spcAft>
            </a:pPr>
            <a:r>
              <a:rPr lang="en-US" sz="2000" dirty="0"/>
              <a:t>Epilepsy</a:t>
            </a:r>
          </a:p>
        </p:txBody>
      </p:sp>
    </p:spTree>
    <p:custDataLst>
      <p:tags r:id="rId1"/>
    </p:custDataLst>
    <p:extLst>
      <p:ext uri="{BB962C8B-B14F-4D97-AF65-F5344CB8AC3E}">
        <p14:creationId xmlns:p14="http://schemas.microsoft.com/office/powerpoint/2010/main" val="4223390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111CA-DE16-9249-B928-D276139321BC}"/>
              </a:ext>
            </a:extLst>
          </p:cNvPr>
          <p:cNvSpPr>
            <a:spLocks noGrp="1"/>
          </p:cNvSpPr>
          <p:nvPr>
            <p:ph type="title"/>
          </p:nvPr>
        </p:nvSpPr>
        <p:spPr/>
        <p:txBody>
          <a:bodyPr>
            <a:noAutofit/>
          </a:bodyPr>
          <a:lstStyle/>
          <a:p>
            <a:r>
              <a:rPr lang="en-US" sz="3600" dirty="0"/>
              <a:t>Effects on Child Development</a:t>
            </a:r>
          </a:p>
        </p:txBody>
      </p:sp>
      <p:sp>
        <p:nvSpPr>
          <p:cNvPr id="3" name="Content Placeholder 2">
            <a:extLst>
              <a:ext uri="{FF2B5EF4-FFF2-40B4-BE49-F238E27FC236}">
                <a16:creationId xmlns:a16="http://schemas.microsoft.com/office/drawing/2014/main" id="{5F195CB5-7A7C-6C4A-A37A-AD09BE4AAEE5}"/>
              </a:ext>
            </a:extLst>
          </p:cNvPr>
          <p:cNvSpPr>
            <a:spLocks noGrp="1"/>
          </p:cNvSpPr>
          <p:nvPr>
            <p:ph idx="1"/>
          </p:nvPr>
        </p:nvSpPr>
        <p:spPr>
          <a:xfrm>
            <a:off x="457200" y="1018288"/>
            <a:ext cx="7886699" cy="3370063"/>
          </a:xfrm>
        </p:spPr>
        <p:txBody>
          <a:bodyPr>
            <a:noAutofit/>
          </a:bodyPr>
          <a:lstStyle/>
          <a:p>
            <a:pPr marL="0" indent="0">
              <a:lnSpc>
                <a:spcPct val="100000"/>
              </a:lnSpc>
              <a:spcAft>
                <a:spcPts val="600"/>
              </a:spcAft>
              <a:buNone/>
            </a:pPr>
            <a:r>
              <a:rPr lang="en-US" sz="2000" dirty="0"/>
              <a:t>The prognosis of a TBI depends on factors such as the severity of the injury. TBI can have the following effects on child development:</a:t>
            </a:r>
          </a:p>
          <a:p>
            <a:pPr marL="342900">
              <a:lnSpc>
                <a:spcPct val="100000"/>
              </a:lnSpc>
              <a:spcAft>
                <a:spcPts val="600"/>
              </a:spcAft>
            </a:pPr>
            <a:r>
              <a:rPr lang="en-US" sz="2000" dirty="0"/>
              <a:t>Motor Impairments</a:t>
            </a:r>
          </a:p>
          <a:p>
            <a:pPr marL="342900">
              <a:lnSpc>
                <a:spcPct val="100000"/>
              </a:lnSpc>
              <a:spcAft>
                <a:spcPts val="600"/>
              </a:spcAft>
            </a:pPr>
            <a:r>
              <a:rPr lang="en-US" sz="2000" dirty="0"/>
              <a:t>Sensory Impairments</a:t>
            </a:r>
          </a:p>
          <a:p>
            <a:pPr marL="342900">
              <a:lnSpc>
                <a:spcPct val="100000"/>
              </a:lnSpc>
              <a:spcAft>
                <a:spcPts val="600"/>
              </a:spcAft>
            </a:pPr>
            <a:r>
              <a:rPr lang="en-US" sz="2000" dirty="0"/>
              <a:t>Feeding Disorders</a:t>
            </a:r>
          </a:p>
          <a:p>
            <a:pPr marL="342900">
              <a:lnSpc>
                <a:spcPct val="100000"/>
              </a:lnSpc>
              <a:spcAft>
                <a:spcPts val="600"/>
              </a:spcAft>
            </a:pPr>
            <a:r>
              <a:rPr lang="en-US" sz="2000" dirty="0"/>
              <a:t>Communication and Language</a:t>
            </a:r>
          </a:p>
          <a:p>
            <a:pPr marL="342900">
              <a:lnSpc>
                <a:spcPct val="100000"/>
              </a:lnSpc>
              <a:spcAft>
                <a:spcPts val="600"/>
              </a:spcAft>
            </a:pPr>
            <a:r>
              <a:rPr lang="en-US" sz="2000" dirty="0"/>
              <a:t>Cognitive Impairments</a:t>
            </a:r>
          </a:p>
          <a:p>
            <a:pPr marL="342900">
              <a:lnSpc>
                <a:spcPct val="100000"/>
              </a:lnSpc>
              <a:spcAft>
                <a:spcPts val="600"/>
              </a:spcAft>
            </a:pPr>
            <a:r>
              <a:rPr lang="en-US" sz="2000" dirty="0"/>
              <a:t>Behavior, Socialization and Family</a:t>
            </a:r>
          </a:p>
          <a:p>
            <a:pPr>
              <a:lnSpc>
                <a:spcPct val="100000"/>
              </a:lnSpc>
            </a:pPr>
            <a:endParaRPr lang="en-US" sz="2000" dirty="0"/>
          </a:p>
        </p:txBody>
      </p:sp>
    </p:spTree>
    <p:custDataLst>
      <p:tags r:id="rId1"/>
    </p:custDataLst>
    <p:extLst>
      <p:ext uri="{BB962C8B-B14F-4D97-AF65-F5344CB8AC3E}">
        <p14:creationId xmlns:p14="http://schemas.microsoft.com/office/powerpoint/2010/main" val="3275797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715B08-4DD7-C204-68CF-2CCEE35EEE92}"/>
              </a:ext>
            </a:extLst>
          </p:cNvPr>
          <p:cNvSpPr>
            <a:spLocks noGrp="1"/>
          </p:cNvSpPr>
          <p:nvPr>
            <p:ph type="title"/>
          </p:nvPr>
        </p:nvSpPr>
        <p:spPr/>
        <p:txBody>
          <a:bodyPr/>
          <a:lstStyle/>
          <a:p>
            <a:r>
              <a:rPr lang="en-US" sz="3600" dirty="0"/>
              <a:t>Discussion</a:t>
            </a:r>
          </a:p>
        </p:txBody>
      </p:sp>
      <p:sp>
        <p:nvSpPr>
          <p:cNvPr id="2" name="Content Placeholder 1">
            <a:extLst>
              <a:ext uri="{FF2B5EF4-FFF2-40B4-BE49-F238E27FC236}">
                <a16:creationId xmlns:a16="http://schemas.microsoft.com/office/drawing/2014/main" id="{07E47FF9-F400-3CD1-8D5C-3EEB886AD0C1}"/>
              </a:ext>
            </a:extLst>
          </p:cNvPr>
          <p:cNvSpPr>
            <a:spLocks noGrp="1"/>
          </p:cNvSpPr>
          <p:nvPr>
            <p:ph idx="1"/>
          </p:nvPr>
        </p:nvSpPr>
        <p:spPr/>
        <p:txBody>
          <a:bodyPr>
            <a:normAutofit/>
          </a:bodyPr>
          <a:lstStyle/>
          <a:p>
            <a:pPr marL="0" indent="0">
              <a:buNone/>
            </a:pPr>
            <a:r>
              <a:rPr lang="en-US" sz="2000" dirty="0"/>
              <a:t>Injured portions of the brain do not recover, but other areas can take over lost functions through therapy and rehabilitation (neuroplasticity). </a:t>
            </a:r>
          </a:p>
          <a:p>
            <a:pPr marL="0" indent="0">
              <a:buNone/>
            </a:pPr>
            <a:endParaRPr lang="en-US" sz="2000" dirty="0"/>
          </a:p>
          <a:p>
            <a:pPr lvl="1">
              <a:buFont typeface="Arial" panose="020B0604020202020204" pitchFamily="34" charset="0"/>
              <a:buChar char="•"/>
            </a:pPr>
            <a:r>
              <a:rPr lang="en-US" sz="2000" dirty="0"/>
              <a:t>How does this concept align with early intervention goals, and what specific strategies might support recovery and skill rebuilding for children with TBI?</a:t>
            </a:r>
          </a:p>
        </p:txBody>
      </p:sp>
    </p:spTree>
    <p:extLst>
      <p:ext uri="{BB962C8B-B14F-4D97-AF65-F5344CB8AC3E}">
        <p14:creationId xmlns:p14="http://schemas.microsoft.com/office/powerpoint/2010/main" val="1330400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AF9B30-63B5-437E-8954-98D0A9E8CD44}"/>
              </a:ext>
            </a:extLst>
          </p:cNvPr>
          <p:cNvSpPr>
            <a:spLocks noGrp="1"/>
          </p:cNvSpPr>
          <p:nvPr>
            <p:ph type="title"/>
          </p:nvPr>
        </p:nvSpPr>
        <p:spPr>
          <a:xfrm>
            <a:off x="628650" y="224446"/>
            <a:ext cx="7886700" cy="1325563"/>
          </a:xfrm>
        </p:spPr>
        <p:txBody>
          <a:bodyPr/>
          <a:lstStyle/>
          <a:p>
            <a:r>
              <a:rPr lang="en-US" sz="3600" dirty="0"/>
              <a:t>Motor Impairments</a:t>
            </a:r>
          </a:p>
        </p:txBody>
      </p:sp>
      <p:sp>
        <p:nvSpPr>
          <p:cNvPr id="2" name="Content Placeholder 1">
            <a:extLst>
              <a:ext uri="{FF2B5EF4-FFF2-40B4-BE49-F238E27FC236}">
                <a16:creationId xmlns:a16="http://schemas.microsoft.com/office/drawing/2014/main" id="{D44BAE2E-DCD3-4777-A727-347D6365F44A}"/>
              </a:ext>
            </a:extLst>
          </p:cNvPr>
          <p:cNvSpPr>
            <a:spLocks noGrp="1"/>
          </p:cNvSpPr>
          <p:nvPr>
            <p:ph idx="1"/>
          </p:nvPr>
        </p:nvSpPr>
        <p:spPr>
          <a:xfrm>
            <a:off x="457200" y="1253331"/>
            <a:ext cx="8229600" cy="4351338"/>
          </a:xfrm>
        </p:spPr>
        <p:txBody>
          <a:bodyPr/>
          <a:lstStyle/>
          <a:p>
            <a:pPr marL="0" indent="0">
              <a:lnSpc>
                <a:spcPct val="150000"/>
              </a:lnSpc>
              <a:buNone/>
            </a:pPr>
            <a:r>
              <a:rPr lang="en-US" sz="2000" b="0" i="0" kern="1200" dirty="0">
                <a:solidFill>
                  <a:schemeClr val="tx1"/>
                </a:solidFill>
                <a:effectLst/>
                <a:latin typeface="+mn-lt"/>
                <a:ea typeface="+mn-ea"/>
                <a:cs typeface="+mn-cs"/>
              </a:rPr>
              <a:t>Research shows that 70% of children admitted to inpatient rehabilitation regained mobility after an average of 7 ½ months and self-care as well as mobility skills improved for over 5 years after the injury.</a:t>
            </a:r>
          </a:p>
          <a:p>
            <a:pPr marL="0" indent="0">
              <a:lnSpc>
                <a:spcPct val="150000"/>
              </a:lnSpc>
              <a:buNone/>
            </a:pPr>
            <a:endParaRPr lang="en-US" sz="2000" dirty="0"/>
          </a:p>
          <a:p>
            <a:pPr marL="0" indent="0">
              <a:lnSpc>
                <a:spcPct val="150000"/>
              </a:lnSpc>
              <a:buNone/>
            </a:pPr>
            <a:r>
              <a:rPr lang="en-US" sz="2000" b="0" i="0" kern="1200" dirty="0">
                <a:solidFill>
                  <a:schemeClr val="tx1"/>
                </a:solidFill>
                <a:effectLst/>
                <a:latin typeface="+mn-lt"/>
                <a:ea typeface="+mn-ea"/>
                <a:cs typeface="+mn-cs"/>
              </a:rPr>
              <a:t>Some impairments may continue to persist in the areas of strength, balance, speed and coordination as well as decreased fine motor skills in the hands. </a:t>
            </a:r>
          </a:p>
          <a:p>
            <a:pPr marL="0" indent="0">
              <a:buNone/>
            </a:pPr>
            <a:endParaRPr lang="en-US" sz="2000" b="1" dirty="0"/>
          </a:p>
        </p:txBody>
      </p:sp>
      <p:sp>
        <p:nvSpPr>
          <p:cNvPr id="4" name="TextBox 3">
            <a:extLst>
              <a:ext uri="{FF2B5EF4-FFF2-40B4-BE49-F238E27FC236}">
                <a16:creationId xmlns:a16="http://schemas.microsoft.com/office/drawing/2014/main" id="{1A70D362-2304-436E-AE2C-95381D154935}"/>
              </a:ext>
            </a:extLst>
          </p:cNvPr>
          <p:cNvSpPr txBox="1"/>
          <p:nvPr/>
        </p:nvSpPr>
        <p:spPr>
          <a:xfrm>
            <a:off x="6435474" y="5505878"/>
            <a:ext cx="3425952" cy="584775"/>
          </a:xfrm>
          <a:prstGeom prst="rect">
            <a:avLst/>
          </a:prstGeom>
          <a:noFill/>
        </p:spPr>
        <p:txBody>
          <a:bodyPr wrap="square" rtlCol="0">
            <a:spAutoFit/>
          </a:bodyPr>
          <a:lstStyle/>
          <a:p>
            <a:r>
              <a:rPr lang="en-US" sz="1400" b="0" i="0" kern="1200" dirty="0">
                <a:solidFill>
                  <a:schemeClr val="tx1"/>
                </a:solidFill>
                <a:effectLst/>
                <a:latin typeface="+mn-lt"/>
                <a:ea typeface="+mn-ea"/>
                <a:cs typeface="+mn-cs"/>
              </a:rPr>
              <a:t>(Risen, Schultz and </a:t>
            </a:r>
            <a:r>
              <a:rPr lang="en-US" sz="1400" b="0" i="0" kern="1200" dirty="0" err="1">
                <a:solidFill>
                  <a:schemeClr val="tx1"/>
                </a:solidFill>
                <a:effectLst/>
                <a:latin typeface="+mn-lt"/>
                <a:ea typeface="+mn-ea"/>
                <a:cs typeface="+mn-cs"/>
              </a:rPr>
              <a:t>Trovoto</a:t>
            </a:r>
            <a:r>
              <a:rPr lang="en-US" sz="1400" b="0" i="0" kern="1200" dirty="0">
                <a:solidFill>
                  <a:schemeClr val="tx1"/>
                </a:solidFill>
                <a:effectLst/>
                <a:latin typeface="+mn-lt"/>
                <a:ea typeface="+mn-ea"/>
                <a:cs typeface="+mn-cs"/>
              </a:rPr>
              <a:t>, 2019) </a:t>
            </a:r>
          </a:p>
          <a:p>
            <a:endParaRPr lang="en-US" dirty="0"/>
          </a:p>
        </p:txBody>
      </p:sp>
    </p:spTree>
    <p:custDataLst>
      <p:tags r:id="rId1"/>
    </p:custDataLst>
    <p:extLst>
      <p:ext uri="{BB962C8B-B14F-4D97-AF65-F5344CB8AC3E}">
        <p14:creationId xmlns:p14="http://schemas.microsoft.com/office/powerpoint/2010/main" val="2298331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E430DE-EE56-44A0-BD4F-136E357F2926}"/>
              </a:ext>
            </a:extLst>
          </p:cNvPr>
          <p:cNvSpPr>
            <a:spLocks noGrp="1"/>
          </p:cNvSpPr>
          <p:nvPr>
            <p:ph type="title"/>
          </p:nvPr>
        </p:nvSpPr>
        <p:spPr>
          <a:xfrm>
            <a:off x="628650" y="224446"/>
            <a:ext cx="7886700" cy="1325563"/>
          </a:xfrm>
        </p:spPr>
        <p:txBody>
          <a:bodyPr/>
          <a:lstStyle/>
          <a:p>
            <a:r>
              <a:rPr lang="en-US" sz="3600" dirty="0"/>
              <a:t>Sensory Impairments</a:t>
            </a:r>
          </a:p>
        </p:txBody>
      </p:sp>
      <p:sp>
        <p:nvSpPr>
          <p:cNvPr id="2" name="Content Placeholder 1">
            <a:extLst>
              <a:ext uri="{FF2B5EF4-FFF2-40B4-BE49-F238E27FC236}">
                <a16:creationId xmlns:a16="http://schemas.microsoft.com/office/drawing/2014/main" id="{B3367443-B5E0-4BA7-83A1-069FAA1C34A2}"/>
              </a:ext>
            </a:extLst>
          </p:cNvPr>
          <p:cNvSpPr>
            <a:spLocks noGrp="1"/>
          </p:cNvSpPr>
          <p:nvPr>
            <p:ph idx="1"/>
          </p:nvPr>
        </p:nvSpPr>
        <p:spPr>
          <a:xfrm>
            <a:off x="771525" y="1253331"/>
            <a:ext cx="7600950" cy="4351338"/>
          </a:xfrm>
        </p:spPr>
        <p:txBody>
          <a:bodyPr>
            <a:noAutofit/>
          </a:bodyPr>
          <a:lstStyle/>
          <a:p>
            <a:pPr marL="0" indent="0">
              <a:lnSpc>
                <a:spcPct val="150000"/>
              </a:lnSpc>
              <a:buNone/>
            </a:pPr>
            <a:r>
              <a:rPr lang="en-US" sz="2000" b="1" dirty="0"/>
              <a:t>Vision: </a:t>
            </a:r>
            <a:r>
              <a:rPr lang="en-US" sz="2000" dirty="0"/>
              <a:t>may be affected due to injury to the optic nerve, visual processing centers in the brain, cranial nerve:</a:t>
            </a:r>
          </a:p>
          <a:p>
            <a:pPr marL="457200">
              <a:lnSpc>
                <a:spcPct val="150000"/>
              </a:lnSpc>
            </a:pPr>
            <a:r>
              <a:rPr lang="en-US" sz="2000" b="0" i="0" kern="1200" dirty="0">
                <a:solidFill>
                  <a:schemeClr val="tx1"/>
                </a:solidFill>
                <a:effectLst/>
                <a:latin typeface="+mn-lt"/>
                <a:ea typeface="+mn-ea"/>
                <a:cs typeface="+mn-cs"/>
              </a:rPr>
              <a:t>Reduced visual acuity</a:t>
            </a:r>
          </a:p>
          <a:p>
            <a:pPr marL="457200">
              <a:lnSpc>
                <a:spcPct val="150000"/>
              </a:lnSpc>
            </a:pPr>
            <a:r>
              <a:rPr lang="en-US" sz="2000" b="0" i="0" kern="1200" dirty="0">
                <a:solidFill>
                  <a:schemeClr val="tx1"/>
                </a:solidFill>
                <a:effectLst/>
                <a:latin typeface="+mn-lt"/>
                <a:ea typeface="+mn-ea"/>
                <a:cs typeface="+mn-cs"/>
              </a:rPr>
              <a:t>Difficulty tracking</a:t>
            </a:r>
          </a:p>
          <a:p>
            <a:pPr marL="457200">
              <a:lnSpc>
                <a:spcPct val="150000"/>
              </a:lnSpc>
            </a:pPr>
            <a:r>
              <a:rPr lang="en-US" sz="2000" b="0" i="0" kern="1200" dirty="0">
                <a:solidFill>
                  <a:schemeClr val="tx1"/>
                </a:solidFill>
                <a:effectLst/>
                <a:latin typeface="+mn-lt"/>
                <a:ea typeface="+mn-ea"/>
                <a:cs typeface="+mn-cs"/>
              </a:rPr>
              <a:t>Limited fields of vision </a:t>
            </a:r>
            <a:endParaRPr lang="en-US" sz="2000" dirty="0"/>
          </a:p>
          <a:p>
            <a:pPr marL="0" indent="0">
              <a:lnSpc>
                <a:spcPct val="150000"/>
              </a:lnSpc>
              <a:buNone/>
            </a:pPr>
            <a:r>
              <a:rPr lang="en-US" sz="2000" b="0" i="0" kern="1200" dirty="0">
                <a:solidFill>
                  <a:schemeClr val="tx1"/>
                </a:solidFill>
                <a:effectLst/>
                <a:latin typeface="+mn-lt"/>
                <a:ea typeface="+mn-ea"/>
                <a:cs typeface="+mn-cs"/>
              </a:rPr>
              <a:t>An evaluation with an ophthalmologist is recommended following a TBI.</a:t>
            </a:r>
          </a:p>
          <a:p>
            <a:pPr marL="0" indent="0">
              <a:buNone/>
            </a:pPr>
            <a:endParaRPr lang="en-US" sz="2000" dirty="0"/>
          </a:p>
        </p:txBody>
      </p:sp>
    </p:spTree>
    <p:custDataLst>
      <p:tags r:id="rId1"/>
    </p:custDataLst>
    <p:extLst>
      <p:ext uri="{BB962C8B-B14F-4D97-AF65-F5344CB8AC3E}">
        <p14:creationId xmlns:p14="http://schemas.microsoft.com/office/powerpoint/2010/main" val="514085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E430DE-EE56-44A0-BD4F-136E357F2926}"/>
              </a:ext>
            </a:extLst>
          </p:cNvPr>
          <p:cNvSpPr>
            <a:spLocks noGrp="1"/>
          </p:cNvSpPr>
          <p:nvPr>
            <p:ph type="title"/>
          </p:nvPr>
        </p:nvSpPr>
        <p:spPr>
          <a:xfrm>
            <a:off x="628650" y="224446"/>
            <a:ext cx="7886700" cy="1325563"/>
          </a:xfrm>
        </p:spPr>
        <p:txBody>
          <a:bodyPr/>
          <a:lstStyle/>
          <a:p>
            <a:r>
              <a:rPr lang="en-US" sz="3600" dirty="0"/>
              <a:t>Sensory Impairments II</a:t>
            </a:r>
          </a:p>
        </p:txBody>
      </p:sp>
      <p:sp>
        <p:nvSpPr>
          <p:cNvPr id="2" name="Content Placeholder 1">
            <a:extLst>
              <a:ext uri="{FF2B5EF4-FFF2-40B4-BE49-F238E27FC236}">
                <a16:creationId xmlns:a16="http://schemas.microsoft.com/office/drawing/2014/main" id="{B3367443-B5E0-4BA7-83A1-069FAA1C34A2}"/>
              </a:ext>
            </a:extLst>
          </p:cNvPr>
          <p:cNvSpPr>
            <a:spLocks noGrp="1"/>
          </p:cNvSpPr>
          <p:nvPr>
            <p:ph idx="1"/>
          </p:nvPr>
        </p:nvSpPr>
        <p:spPr/>
        <p:txBody>
          <a:bodyPr>
            <a:normAutofit/>
          </a:bodyPr>
          <a:lstStyle/>
          <a:p>
            <a:pPr marL="0" indent="0">
              <a:lnSpc>
                <a:spcPct val="150000"/>
              </a:lnSpc>
              <a:buNone/>
            </a:pPr>
            <a:r>
              <a:rPr lang="en-US" sz="2000" b="1" dirty="0"/>
              <a:t>Hearing: </a:t>
            </a:r>
            <a:r>
              <a:rPr lang="en-US" sz="2000" b="0" i="0" kern="1200" dirty="0">
                <a:solidFill>
                  <a:schemeClr val="tx1"/>
                </a:solidFill>
                <a:effectLst/>
                <a:latin typeface="+mn-lt"/>
                <a:ea typeface="+mn-ea"/>
                <a:cs typeface="+mn-cs"/>
              </a:rPr>
              <a:t>Hearing loss can also occur and is generally on one side only due to trauma in the middle or inner ear. </a:t>
            </a:r>
          </a:p>
          <a:p>
            <a:pPr marL="0" indent="0">
              <a:buNone/>
            </a:pPr>
            <a:endParaRPr lang="en-US" sz="2000" dirty="0"/>
          </a:p>
          <a:p>
            <a:pPr marL="0" indent="0">
              <a:buNone/>
            </a:pPr>
            <a:r>
              <a:rPr lang="en-US" sz="2000" dirty="0"/>
              <a:t>An a</a:t>
            </a:r>
            <a:r>
              <a:rPr lang="en-US" sz="2000" b="0" i="0" kern="1200" dirty="0">
                <a:solidFill>
                  <a:schemeClr val="tx1"/>
                </a:solidFill>
                <a:effectLst/>
                <a:latin typeface="+mn-lt"/>
                <a:ea typeface="+mn-ea"/>
                <a:cs typeface="+mn-cs"/>
              </a:rPr>
              <a:t>udiological evaluation is recommended following a TBI.</a:t>
            </a:r>
          </a:p>
          <a:p>
            <a:pPr marL="0" indent="0">
              <a:buNone/>
            </a:pPr>
            <a:endParaRPr lang="en-US" sz="2000" dirty="0"/>
          </a:p>
        </p:txBody>
      </p:sp>
    </p:spTree>
    <p:custDataLst>
      <p:tags r:id="rId1"/>
    </p:custDataLst>
    <p:extLst>
      <p:ext uri="{BB962C8B-B14F-4D97-AF65-F5344CB8AC3E}">
        <p14:creationId xmlns:p14="http://schemas.microsoft.com/office/powerpoint/2010/main" val="1242288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A04D99-9580-44B7-A636-C637706067AB}"/>
              </a:ext>
            </a:extLst>
          </p:cNvPr>
          <p:cNvSpPr>
            <a:spLocks noGrp="1"/>
          </p:cNvSpPr>
          <p:nvPr>
            <p:ph type="title"/>
          </p:nvPr>
        </p:nvSpPr>
        <p:spPr>
          <a:xfrm>
            <a:off x="628650" y="140222"/>
            <a:ext cx="7886700" cy="1325563"/>
          </a:xfrm>
        </p:spPr>
        <p:txBody>
          <a:bodyPr/>
          <a:lstStyle/>
          <a:p>
            <a:r>
              <a:rPr lang="en-US" sz="3600" dirty="0"/>
              <a:t>Feeding Disorders</a:t>
            </a:r>
          </a:p>
        </p:txBody>
      </p:sp>
      <p:sp>
        <p:nvSpPr>
          <p:cNvPr id="2" name="Content Placeholder 1">
            <a:extLst>
              <a:ext uri="{FF2B5EF4-FFF2-40B4-BE49-F238E27FC236}">
                <a16:creationId xmlns:a16="http://schemas.microsoft.com/office/drawing/2014/main" id="{CC8866BA-94F3-4039-9692-15692CD41952}"/>
              </a:ext>
            </a:extLst>
          </p:cNvPr>
          <p:cNvSpPr>
            <a:spLocks noGrp="1"/>
          </p:cNvSpPr>
          <p:nvPr>
            <p:ph idx="1"/>
          </p:nvPr>
        </p:nvSpPr>
        <p:spPr>
          <a:xfrm>
            <a:off x="688810" y="1297645"/>
            <a:ext cx="7886700" cy="4351338"/>
          </a:xfrm>
        </p:spPr>
        <p:txBody>
          <a:bodyPr>
            <a:normAutofit/>
          </a:bodyPr>
          <a:lstStyle/>
          <a:p>
            <a:pPr>
              <a:spcAft>
                <a:spcPts val="1200"/>
              </a:spcAft>
            </a:pPr>
            <a:r>
              <a:rPr lang="en-US" sz="2000" dirty="0"/>
              <a:t>C</a:t>
            </a:r>
            <a:r>
              <a:rPr lang="en-US" sz="2000" b="0" i="0" kern="1200" dirty="0">
                <a:solidFill>
                  <a:schemeClr val="tx1"/>
                </a:solidFill>
                <a:effectLst/>
                <a:latin typeface="+mn-lt"/>
                <a:ea typeface="+mn-ea"/>
                <a:cs typeface="+mn-cs"/>
              </a:rPr>
              <a:t>hanges in tongue movements</a:t>
            </a:r>
          </a:p>
          <a:p>
            <a:pPr>
              <a:spcAft>
                <a:spcPts val="1200"/>
              </a:spcAft>
            </a:pPr>
            <a:r>
              <a:rPr lang="en-US" sz="2000" dirty="0"/>
              <a:t>J</a:t>
            </a:r>
            <a:r>
              <a:rPr lang="en-US" sz="2000" b="0" i="0" kern="1200" dirty="0">
                <a:solidFill>
                  <a:schemeClr val="tx1"/>
                </a:solidFill>
                <a:effectLst/>
                <a:latin typeface="+mn-lt"/>
                <a:ea typeface="+mn-ea"/>
                <a:cs typeface="+mn-cs"/>
              </a:rPr>
              <a:t>aw stability </a:t>
            </a:r>
          </a:p>
          <a:p>
            <a:pPr>
              <a:spcAft>
                <a:spcPts val="1200"/>
              </a:spcAft>
            </a:pPr>
            <a:r>
              <a:rPr lang="en-US" sz="2000" dirty="0"/>
              <a:t>C</a:t>
            </a:r>
            <a:r>
              <a:rPr lang="en-US" sz="2000" b="0" i="0" kern="1200" dirty="0">
                <a:solidFill>
                  <a:schemeClr val="tx1"/>
                </a:solidFill>
                <a:effectLst/>
                <a:latin typeface="+mn-lt"/>
                <a:ea typeface="+mn-ea"/>
                <a:cs typeface="+mn-cs"/>
              </a:rPr>
              <a:t>hewing </a:t>
            </a:r>
          </a:p>
          <a:p>
            <a:pPr>
              <a:spcAft>
                <a:spcPts val="1200"/>
              </a:spcAft>
            </a:pPr>
            <a:r>
              <a:rPr lang="en-US" sz="2000" dirty="0"/>
              <a:t>L</a:t>
            </a:r>
            <a:r>
              <a:rPr lang="en-US" sz="2000" b="0" i="0" kern="1200" dirty="0">
                <a:solidFill>
                  <a:schemeClr val="tx1"/>
                </a:solidFill>
                <a:effectLst/>
                <a:latin typeface="+mn-lt"/>
                <a:ea typeface="+mn-ea"/>
                <a:cs typeface="+mn-cs"/>
              </a:rPr>
              <a:t>ip closure and </a:t>
            </a:r>
          </a:p>
          <a:p>
            <a:pPr>
              <a:spcAft>
                <a:spcPts val="1200"/>
              </a:spcAft>
            </a:pPr>
            <a:r>
              <a:rPr lang="en-US" sz="2000" dirty="0"/>
              <a:t>R</a:t>
            </a:r>
            <a:r>
              <a:rPr lang="en-US" sz="2000" b="0" i="0" kern="1200" dirty="0">
                <a:solidFill>
                  <a:schemeClr val="tx1"/>
                </a:solidFill>
                <a:effectLst/>
                <a:latin typeface="+mn-lt"/>
                <a:ea typeface="+mn-ea"/>
                <a:cs typeface="+mn-cs"/>
              </a:rPr>
              <a:t>educed attention and impulsivity during feeding </a:t>
            </a:r>
          </a:p>
          <a:p>
            <a:pPr marL="0" indent="0">
              <a:buNone/>
            </a:pPr>
            <a:endParaRPr lang="en-US" sz="2000" b="0" i="0" kern="1200" dirty="0">
              <a:solidFill>
                <a:schemeClr val="tx1"/>
              </a:solidFill>
              <a:effectLst/>
              <a:latin typeface="+mn-lt"/>
              <a:ea typeface="+mn-ea"/>
              <a:cs typeface="+mn-cs"/>
            </a:endParaRPr>
          </a:p>
          <a:p>
            <a:endParaRPr lang="en-US" sz="2000" dirty="0"/>
          </a:p>
        </p:txBody>
      </p:sp>
      <p:sp>
        <p:nvSpPr>
          <p:cNvPr id="5" name="TextBox 4">
            <a:extLst>
              <a:ext uri="{FF2B5EF4-FFF2-40B4-BE49-F238E27FC236}">
                <a16:creationId xmlns:a16="http://schemas.microsoft.com/office/drawing/2014/main" id="{C8AEFC5C-652E-427C-B2A4-985DFCAAF95D}"/>
              </a:ext>
            </a:extLst>
          </p:cNvPr>
          <p:cNvSpPr txBox="1"/>
          <p:nvPr/>
        </p:nvSpPr>
        <p:spPr>
          <a:xfrm>
            <a:off x="231648" y="4181856"/>
            <a:ext cx="8522208" cy="1292662"/>
          </a:xfrm>
          <a:prstGeom prst="rect">
            <a:avLst/>
          </a:prstGeom>
          <a:solidFill>
            <a:schemeClr val="accent1">
              <a:lumMod val="40000"/>
              <a:lumOff val="60000"/>
            </a:schemeClr>
          </a:solidFill>
        </p:spPr>
        <p:txBody>
          <a:bodyPr wrap="square" rtlCol="0">
            <a:spAutoFit/>
          </a:bodyPr>
          <a:lstStyle/>
          <a:p>
            <a:pPr algn="ctr">
              <a:lnSpc>
                <a:spcPct val="150000"/>
              </a:lnSpc>
            </a:pPr>
            <a:r>
              <a:rPr lang="en-US" sz="2000" b="1" i="0" kern="1200" dirty="0">
                <a:solidFill>
                  <a:schemeClr val="tx1"/>
                </a:solidFill>
                <a:effectLst/>
                <a:latin typeface="+mn-lt"/>
                <a:ea typeface="+mn-ea"/>
                <a:cs typeface="+mn-cs"/>
              </a:rPr>
              <a:t>It’s important the child receives adequate nutrition since it greatly impacts their ability to recover from the brain injury</a:t>
            </a:r>
          </a:p>
          <a:p>
            <a:endParaRPr lang="en-US" dirty="0"/>
          </a:p>
        </p:txBody>
      </p:sp>
    </p:spTree>
    <p:custDataLst>
      <p:tags r:id="rId1"/>
    </p:custDataLst>
    <p:extLst>
      <p:ext uri="{BB962C8B-B14F-4D97-AF65-F5344CB8AC3E}">
        <p14:creationId xmlns:p14="http://schemas.microsoft.com/office/powerpoint/2010/main" val="972924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A04D99-9580-44B7-A636-C637706067AB}"/>
              </a:ext>
            </a:extLst>
          </p:cNvPr>
          <p:cNvSpPr>
            <a:spLocks noGrp="1"/>
          </p:cNvSpPr>
          <p:nvPr>
            <p:ph type="title"/>
          </p:nvPr>
        </p:nvSpPr>
        <p:spPr>
          <a:xfrm>
            <a:off x="628650" y="224446"/>
            <a:ext cx="7886700" cy="1325563"/>
          </a:xfrm>
        </p:spPr>
        <p:txBody>
          <a:bodyPr/>
          <a:lstStyle/>
          <a:p>
            <a:r>
              <a:rPr lang="en-US" sz="3600" dirty="0"/>
              <a:t>Feeding Disorders II</a:t>
            </a:r>
          </a:p>
        </p:txBody>
      </p:sp>
      <p:sp>
        <p:nvSpPr>
          <p:cNvPr id="2" name="Content Placeholder 1">
            <a:extLst>
              <a:ext uri="{FF2B5EF4-FFF2-40B4-BE49-F238E27FC236}">
                <a16:creationId xmlns:a16="http://schemas.microsoft.com/office/drawing/2014/main" id="{CC8866BA-94F3-4039-9692-15692CD41952}"/>
              </a:ext>
            </a:extLst>
          </p:cNvPr>
          <p:cNvSpPr>
            <a:spLocks noGrp="1"/>
          </p:cNvSpPr>
          <p:nvPr>
            <p:ph idx="1"/>
          </p:nvPr>
        </p:nvSpPr>
        <p:spPr>
          <a:xfrm>
            <a:off x="1019908" y="1816374"/>
            <a:ext cx="6453788" cy="2816713"/>
          </a:xfrm>
        </p:spPr>
        <p:txBody>
          <a:bodyPr>
            <a:normAutofit/>
          </a:bodyPr>
          <a:lstStyle/>
          <a:p>
            <a:pPr marL="0" indent="0">
              <a:spcAft>
                <a:spcPts val="1200"/>
              </a:spcAft>
              <a:buNone/>
            </a:pPr>
            <a:r>
              <a:rPr lang="en-US" sz="2000" b="1" i="0" kern="1200" dirty="0">
                <a:solidFill>
                  <a:schemeClr val="tx1"/>
                </a:solidFill>
                <a:effectLst/>
                <a:latin typeface="+mn-lt"/>
                <a:ea typeface="+mn-ea"/>
                <a:cs typeface="+mn-cs"/>
              </a:rPr>
              <a:t>Dysphagia—</a:t>
            </a:r>
            <a:r>
              <a:rPr lang="en-US" sz="2000" i="0" kern="1200" dirty="0">
                <a:solidFill>
                  <a:schemeClr val="tx1"/>
                </a:solidFill>
                <a:effectLst/>
                <a:latin typeface="+mn-lt"/>
                <a:ea typeface="+mn-ea"/>
                <a:cs typeface="+mn-cs"/>
              </a:rPr>
              <a:t>difficulty swallowing. Impacts: </a:t>
            </a:r>
            <a:r>
              <a:rPr lang="en-US" sz="2000" b="0" i="0" kern="1200" dirty="0">
                <a:solidFill>
                  <a:schemeClr val="tx1"/>
                </a:solidFill>
                <a:effectLst/>
                <a:latin typeface="+mn-lt"/>
                <a:ea typeface="+mn-ea"/>
                <a:cs typeface="+mn-cs"/>
              </a:rPr>
              <a:t> </a:t>
            </a:r>
          </a:p>
          <a:p>
            <a:pPr marL="457200">
              <a:lnSpc>
                <a:spcPct val="150000"/>
              </a:lnSpc>
            </a:pPr>
            <a:r>
              <a:rPr lang="en-US" sz="2000" b="0" i="0" kern="1200" dirty="0">
                <a:solidFill>
                  <a:schemeClr val="tx1"/>
                </a:solidFill>
                <a:effectLst/>
                <a:latin typeface="+mn-lt"/>
                <a:ea typeface="+mn-ea"/>
                <a:cs typeface="+mn-cs"/>
              </a:rPr>
              <a:t>Nu</a:t>
            </a:r>
            <a:r>
              <a:rPr lang="en-US" dirty="0"/>
              <a:t>trition</a:t>
            </a:r>
          </a:p>
          <a:p>
            <a:pPr marL="457200">
              <a:lnSpc>
                <a:spcPct val="150000"/>
              </a:lnSpc>
            </a:pPr>
            <a:r>
              <a:rPr lang="en-US" sz="2000" b="0" i="0" kern="1200" dirty="0">
                <a:solidFill>
                  <a:schemeClr val="tx1"/>
                </a:solidFill>
                <a:effectLst/>
                <a:latin typeface="+mn-lt"/>
                <a:ea typeface="+mn-ea"/>
                <a:cs typeface="+mn-cs"/>
              </a:rPr>
              <a:t>Hydration</a:t>
            </a:r>
          </a:p>
          <a:p>
            <a:pPr marL="457200">
              <a:lnSpc>
                <a:spcPct val="150000"/>
              </a:lnSpc>
            </a:pPr>
            <a:r>
              <a:rPr lang="en-US" sz="2000" b="0" i="0" kern="1200" dirty="0">
                <a:solidFill>
                  <a:schemeClr val="tx1"/>
                </a:solidFill>
                <a:effectLst/>
                <a:latin typeface="+mn-lt"/>
                <a:ea typeface="+mn-ea"/>
                <a:cs typeface="+mn-cs"/>
              </a:rPr>
              <a:t>Airway (increased risk developing pneumonia)</a:t>
            </a:r>
            <a:endParaRPr lang="en-US" dirty="0"/>
          </a:p>
        </p:txBody>
      </p:sp>
    </p:spTree>
    <p:custDataLst>
      <p:tags r:id="rId1"/>
    </p:custDataLst>
    <p:extLst>
      <p:ext uri="{BB962C8B-B14F-4D97-AF65-F5344CB8AC3E}">
        <p14:creationId xmlns:p14="http://schemas.microsoft.com/office/powerpoint/2010/main" val="3581428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F2C7F3-5663-447B-97E6-AF9B37D1F99A}"/>
              </a:ext>
            </a:extLst>
          </p:cNvPr>
          <p:cNvSpPr>
            <a:spLocks noGrp="1"/>
          </p:cNvSpPr>
          <p:nvPr>
            <p:ph type="title"/>
          </p:nvPr>
        </p:nvSpPr>
        <p:spPr>
          <a:xfrm>
            <a:off x="628650" y="80062"/>
            <a:ext cx="7886700" cy="1325563"/>
          </a:xfrm>
        </p:spPr>
        <p:txBody>
          <a:bodyPr/>
          <a:lstStyle/>
          <a:p>
            <a:r>
              <a:rPr lang="en-US" sz="3600" dirty="0"/>
              <a:t>Communication and Language</a:t>
            </a:r>
          </a:p>
        </p:txBody>
      </p:sp>
      <p:sp>
        <p:nvSpPr>
          <p:cNvPr id="2" name="Content Placeholder 1">
            <a:extLst>
              <a:ext uri="{FF2B5EF4-FFF2-40B4-BE49-F238E27FC236}">
                <a16:creationId xmlns:a16="http://schemas.microsoft.com/office/drawing/2014/main" id="{038F90CE-1A8F-4BC5-A4AA-773CDCAA3F63}"/>
              </a:ext>
            </a:extLst>
          </p:cNvPr>
          <p:cNvSpPr>
            <a:spLocks noGrp="1"/>
          </p:cNvSpPr>
          <p:nvPr>
            <p:ph idx="1"/>
          </p:nvPr>
        </p:nvSpPr>
        <p:spPr>
          <a:xfrm>
            <a:off x="893964" y="844464"/>
            <a:ext cx="7356071" cy="889830"/>
          </a:xfrm>
          <a:solidFill>
            <a:schemeClr val="accent1">
              <a:lumMod val="40000"/>
              <a:lumOff val="60000"/>
            </a:schemeClr>
          </a:solidFill>
        </p:spPr>
        <p:txBody>
          <a:bodyPr>
            <a:noAutofit/>
          </a:bodyPr>
          <a:lstStyle/>
          <a:p>
            <a:pPr marL="0" indent="0" algn="ctr">
              <a:buNone/>
            </a:pPr>
            <a:r>
              <a:rPr lang="en-US" b="1" i="0" kern="0" dirty="0">
                <a:solidFill>
                  <a:schemeClr val="tx1"/>
                </a:solidFill>
                <a:effectLst/>
                <a:latin typeface="+mn-lt"/>
                <a:ea typeface="+mn-ea"/>
                <a:cs typeface="+mn-cs"/>
              </a:rPr>
              <a:t>Brain injury can influence many speech, language and communication skills</a:t>
            </a:r>
          </a:p>
          <a:p>
            <a:pPr marL="0" indent="0" algn="ctr">
              <a:buNone/>
            </a:pPr>
            <a:endParaRPr lang="en-US" b="1" kern="0" dirty="0"/>
          </a:p>
          <a:p>
            <a:pPr marL="0" indent="0" algn="ctr">
              <a:buNone/>
            </a:pPr>
            <a:endParaRPr lang="en-US" b="1" kern="0" dirty="0"/>
          </a:p>
        </p:txBody>
      </p:sp>
      <p:sp>
        <p:nvSpPr>
          <p:cNvPr id="4" name="TextBox 3">
            <a:extLst>
              <a:ext uri="{FF2B5EF4-FFF2-40B4-BE49-F238E27FC236}">
                <a16:creationId xmlns:a16="http://schemas.microsoft.com/office/drawing/2014/main" id="{3456BBA7-0CB6-49CA-9C17-87B25A9BD614}"/>
              </a:ext>
            </a:extLst>
          </p:cNvPr>
          <p:cNvSpPr txBox="1"/>
          <p:nvPr/>
        </p:nvSpPr>
        <p:spPr>
          <a:xfrm>
            <a:off x="505057" y="2146773"/>
            <a:ext cx="8306433" cy="2523768"/>
          </a:xfrm>
          <a:prstGeom prst="rect">
            <a:avLst/>
          </a:prstGeom>
          <a:noFill/>
        </p:spPr>
        <p:txBody>
          <a:bodyPr wrap="square" rtlCol="0">
            <a:spAutoFit/>
          </a:bodyPr>
          <a:lstStyle/>
          <a:p>
            <a:pPr marL="285750" indent="-285750">
              <a:lnSpc>
                <a:spcPct val="114000"/>
              </a:lnSpc>
              <a:spcAft>
                <a:spcPts val="900"/>
              </a:spcAft>
              <a:buFont typeface="Arial" panose="020B0604020202020204" pitchFamily="34" charset="0"/>
              <a:buChar char="•"/>
            </a:pPr>
            <a:r>
              <a:rPr lang="en-US" sz="2000" dirty="0"/>
              <a:t>10-60% of children will have Dysarthria – changes in motor control of the muscles used for articulation and intelligibility.</a:t>
            </a:r>
          </a:p>
          <a:p>
            <a:pPr marL="285750" indent="-285750">
              <a:lnSpc>
                <a:spcPct val="114000"/>
              </a:lnSpc>
              <a:spcAft>
                <a:spcPts val="900"/>
              </a:spcAft>
              <a:buFont typeface="Arial" panose="020B0604020202020204" pitchFamily="34" charset="0"/>
              <a:buChar char="•"/>
            </a:pPr>
            <a:r>
              <a:rPr lang="en-US" sz="2000" dirty="0"/>
              <a:t>Expressive and receptive language skills can be impacted</a:t>
            </a:r>
          </a:p>
          <a:p>
            <a:pPr marL="285750" indent="-285750">
              <a:lnSpc>
                <a:spcPct val="114000"/>
              </a:lnSpc>
              <a:spcAft>
                <a:spcPts val="900"/>
              </a:spcAft>
              <a:buFont typeface="Arial" panose="020B0604020202020204" pitchFamily="34" charset="0"/>
              <a:buChar char="•"/>
            </a:pPr>
            <a:r>
              <a:rPr lang="en-US" sz="2000" dirty="0"/>
              <a:t>Greater challenges with initiating and maintaining conversation.</a:t>
            </a:r>
          </a:p>
          <a:p>
            <a:pPr marL="285750" indent="-285750">
              <a:lnSpc>
                <a:spcPct val="114000"/>
              </a:lnSpc>
              <a:spcAft>
                <a:spcPts val="900"/>
              </a:spcAft>
              <a:buFont typeface="Arial" panose="020B0604020202020204" pitchFamily="34" charset="0"/>
              <a:buChar char="•"/>
            </a:pPr>
            <a:r>
              <a:rPr lang="en-US" sz="2000" dirty="0"/>
              <a:t>It is important to get a speech and language assessment following a brain injury.</a:t>
            </a:r>
          </a:p>
        </p:txBody>
      </p:sp>
    </p:spTree>
    <p:custDataLst>
      <p:tags r:id="rId1"/>
    </p:custDataLst>
    <p:extLst>
      <p:ext uri="{BB962C8B-B14F-4D97-AF65-F5344CB8AC3E}">
        <p14:creationId xmlns:p14="http://schemas.microsoft.com/office/powerpoint/2010/main" val="1814558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29305D-BC70-406D-98B1-991AD9750127}"/>
              </a:ext>
            </a:extLst>
          </p:cNvPr>
          <p:cNvSpPr>
            <a:spLocks noGrp="1"/>
          </p:cNvSpPr>
          <p:nvPr>
            <p:ph type="title"/>
          </p:nvPr>
        </p:nvSpPr>
        <p:spPr>
          <a:xfrm>
            <a:off x="628650" y="28232"/>
            <a:ext cx="7886700" cy="1325563"/>
          </a:xfrm>
        </p:spPr>
        <p:txBody>
          <a:bodyPr/>
          <a:lstStyle/>
          <a:p>
            <a:r>
              <a:rPr lang="en-US" sz="3600" dirty="0"/>
              <a:t>Cognitive Impairments</a:t>
            </a:r>
          </a:p>
        </p:txBody>
      </p:sp>
      <p:sp>
        <p:nvSpPr>
          <p:cNvPr id="2" name="Content Placeholder 1">
            <a:extLst>
              <a:ext uri="{FF2B5EF4-FFF2-40B4-BE49-F238E27FC236}">
                <a16:creationId xmlns:a16="http://schemas.microsoft.com/office/drawing/2014/main" id="{C3F4A3BE-5566-433C-8DC8-9D457EC5A542}"/>
              </a:ext>
            </a:extLst>
          </p:cNvPr>
          <p:cNvSpPr>
            <a:spLocks noGrp="1"/>
          </p:cNvSpPr>
          <p:nvPr>
            <p:ph idx="1"/>
          </p:nvPr>
        </p:nvSpPr>
        <p:spPr>
          <a:xfrm>
            <a:off x="941611" y="1353795"/>
            <a:ext cx="4520866" cy="2344396"/>
          </a:xfrm>
        </p:spPr>
        <p:txBody>
          <a:bodyPr>
            <a:noAutofit/>
          </a:bodyPr>
          <a:lstStyle/>
          <a:p>
            <a:pPr marL="0" indent="0" algn="ctr">
              <a:buNone/>
            </a:pPr>
            <a:r>
              <a:rPr lang="en-US" sz="2000" dirty="0"/>
              <a:t>Most children experience impairments in:</a:t>
            </a:r>
          </a:p>
          <a:p>
            <a:pPr lvl="1">
              <a:lnSpc>
                <a:spcPct val="160000"/>
              </a:lnSpc>
            </a:pPr>
            <a:r>
              <a:rPr lang="en-US" sz="2000" dirty="0"/>
              <a:t>Attention  </a:t>
            </a:r>
          </a:p>
          <a:p>
            <a:pPr lvl="1">
              <a:lnSpc>
                <a:spcPct val="160000"/>
              </a:lnSpc>
            </a:pPr>
            <a:r>
              <a:rPr lang="en-US" sz="2000" dirty="0"/>
              <a:t>Memory </a:t>
            </a:r>
          </a:p>
          <a:p>
            <a:pPr lvl="1">
              <a:lnSpc>
                <a:spcPct val="160000"/>
              </a:lnSpc>
            </a:pPr>
            <a:r>
              <a:rPr lang="en-US" sz="2000" dirty="0"/>
              <a:t>Executive functioning  </a:t>
            </a:r>
          </a:p>
          <a:p>
            <a:pPr lvl="1">
              <a:lnSpc>
                <a:spcPct val="160000"/>
              </a:lnSpc>
            </a:pPr>
            <a:r>
              <a:rPr lang="en-US" sz="2000" dirty="0"/>
              <a:t>Processing speed</a:t>
            </a:r>
          </a:p>
        </p:txBody>
      </p:sp>
      <p:sp>
        <p:nvSpPr>
          <p:cNvPr id="6" name="Content Placeholder 1">
            <a:extLst>
              <a:ext uri="{FF2B5EF4-FFF2-40B4-BE49-F238E27FC236}">
                <a16:creationId xmlns:a16="http://schemas.microsoft.com/office/drawing/2014/main" id="{45A1390F-C21D-4DF7-9DDE-1482A23E4B91}"/>
              </a:ext>
            </a:extLst>
          </p:cNvPr>
          <p:cNvSpPr txBox="1">
            <a:spLocks/>
          </p:cNvSpPr>
          <p:nvPr/>
        </p:nvSpPr>
        <p:spPr>
          <a:xfrm>
            <a:off x="1321622" y="4594819"/>
            <a:ext cx="6669984" cy="1088611"/>
          </a:xfrm>
          <a:prstGeom prst="rect">
            <a:avLst/>
          </a:prstGeom>
          <a:solidFill>
            <a:schemeClr val="accent1">
              <a:lumMod val="40000"/>
              <a:lumOff val="60000"/>
            </a:schemeClr>
          </a:solidFill>
        </p:spPr>
        <p:txBody>
          <a:bodyPr vert="horz" lIns="91440" tIns="45720" rIns="91440" bIns="45720" rtlCol="0">
            <a:normAutofit/>
          </a:bodyPr>
          <a:lstStyle>
            <a:lvl1pPr marL="228600" indent="-228600" algn="l" defTabSz="914400" rtl="0" eaLnBrk="1" latinLnBrk="0" hangingPunct="1">
              <a:lnSpc>
                <a:spcPct val="114000"/>
              </a:lnSpc>
              <a:spcBef>
                <a:spcPts val="0"/>
              </a:spcBef>
              <a:buSzPct val="12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4000"/>
              </a:lnSpc>
              <a:spcBef>
                <a:spcPts val="0"/>
              </a:spcBef>
              <a:buSzPct val="125000"/>
              <a:buFont typeface="Arial" panose="020B0604020202020204" pitchFamily="34" charset="0"/>
              <a:buChar char="•"/>
              <a:defRPr sz="2000" kern="1200">
                <a:solidFill>
                  <a:schemeClr val="tx1"/>
                </a:solidFill>
                <a:latin typeface="+mn-lt"/>
                <a:ea typeface="+mn-ea"/>
                <a:cs typeface="+mn-cs"/>
              </a:defRPr>
            </a:lvl2pPr>
            <a:lvl3pPr marL="1371600" indent="-228600" algn="l" defTabSz="914400" rtl="0" eaLnBrk="1" latinLnBrk="0" hangingPunct="1">
              <a:lnSpc>
                <a:spcPct val="114000"/>
              </a:lnSpc>
              <a:spcBef>
                <a:spcPts val="0"/>
              </a:spcBef>
              <a:buSzPct val="125000"/>
              <a:buFont typeface="Arial" panose="020B0604020202020204" pitchFamily="34" charset="0"/>
              <a:buChar char="•"/>
              <a:defRPr sz="2000" kern="1200">
                <a:solidFill>
                  <a:schemeClr val="tx1"/>
                </a:solidFill>
                <a:latin typeface="+mn-lt"/>
                <a:ea typeface="+mn-ea"/>
                <a:cs typeface="+mn-cs"/>
              </a:defRPr>
            </a:lvl3pPr>
            <a:lvl4pPr marL="2148840" indent="-228600" algn="l" defTabSz="914400" rtl="0" eaLnBrk="1" latinLnBrk="0" hangingPunct="1">
              <a:lnSpc>
                <a:spcPct val="114000"/>
              </a:lnSpc>
              <a:spcBef>
                <a:spcPts val="0"/>
              </a:spcBef>
              <a:buSzPct val="125000"/>
              <a:buFont typeface="Arial" panose="020B0604020202020204" pitchFamily="34" charset="0"/>
              <a:buChar char="•"/>
              <a:defRPr sz="2000" kern="1200">
                <a:solidFill>
                  <a:schemeClr val="tx1"/>
                </a:solidFill>
                <a:latin typeface="+mn-lt"/>
                <a:ea typeface="+mn-ea"/>
                <a:cs typeface="+mn-cs"/>
              </a:defRPr>
            </a:lvl4pPr>
            <a:lvl5pPr marL="2834640" indent="-228600" algn="l" defTabSz="914400" rtl="0" eaLnBrk="1" latinLnBrk="0" hangingPunct="1">
              <a:lnSpc>
                <a:spcPct val="114000"/>
              </a:lnSpc>
              <a:spcBef>
                <a:spcPts val="0"/>
              </a:spcBef>
              <a:buSzPct val="125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b="1" dirty="0"/>
              <a:t>The more severe the injury, the longer the recovery time, and the worse the outcomes across all areas </a:t>
            </a:r>
          </a:p>
        </p:txBody>
      </p:sp>
    </p:spTree>
    <p:custDataLst>
      <p:tags r:id="rId1"/>
    </p:custDataLst>
    <p:extLst>
      <p:ext uri="{BB962C8B-B14F-4D97-AF65-F5344CB8AC3E}">
        <p14:creationId xmlns:p14="http://schemas.microsoft.com/office/powerpoint/2010/main" val="2026140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C376D5-457D-4B82-A7C0-9EB1B3784389}"/>
              </a:ext>
            </a:extLst>
          </p:cNvPr>
          <p:cNvSpPr>
            <a:spLocks noGrp="1"/>
          </p:cNvSpPr>
          <p:nvPr>
            <p:ph type="title"/>
          </p:nvPr>
        </p:nvSpPr>
        <p:spPr/>
        <p:txBody>
          <a:bodyPr/>
          <a:lstStyle/>
          <a:p>
            <a:r>
              <a:rPr lang="en-US" sz="3600" dirty="0"/>
              <a:t>Behavior, Socialization, and Family</a:t>
            </a:r>
          </a:p>
        </p:txBody>
      </p:sp>
      <p:sp>
        <p:nvSpPr>
          <p:cNvPr id="2" name="Content Placeholder 1">
            <a:extLst>
              <a:ext uri="{FF2B5EF4-FFF2-40B4-BE49-F238E27FC236}">
                <a16:creationId xmlns:a16="http://schemas.microsoft.com/office/drawing/2014/main" id="{FC34464E-EB2F-47F6-843E-02942B5122D4}"/>
              </a:ext>
            </a:extLst>
          </p:cNvPr>
          <p:cNvSpPr>
            <a:spLocks noGrp="1"/>
          </p:cNvSpPr>
          <p:nvPr>
            <p:ph idx="1"/>
          </p:nvPr>
        </p:nvSpPr>
        <p:spPr/>
        <p:txBody>
          <a:bodyPr/>
          <a:lstStyle/>
          <a:p>
            <a:pPr marL="0" indent="0">
              <a:lnSpc>
                <a:spcPct val="150000"/>
              </a:lnSpc>
              <a:buNone/>
            </a:pPr>
            <a:r>
              <a:rPr lang="en-US" sz="2000" dirty="0"/>
              <a:t>Children who have sustained a TBI are more likely to have challenges in the areas of motor skills, sensory skills, feeding, communication and language, behavior, socialization and family as well as difficulties in the areas of cognitive skills (esp. in the areas of reading, math, attention, concentration and memory). Neuropsychological testing is essential to get a complete view of the child’s impairments.</a:t>
            </a:r>
          </a:p>
          <a:p>
            <a:endParaRPr lang="en-US" sz="2000" dirty="0"/>
          </a:p>
        </p:txBody>
      </p:sp>
    </p:spTree>
    <p:custDataLst>
      <p:tags r:id="rId1"/>
    </p:custDataLst>
    <p:extLst>
      <p:ext uri="{BB962C8B-B14F-4D97-AF65-F5344CB8AC3E}">
        <p14:creationId xmlns:p14="http://schemas.microsoft.com/office/powerpoint/2010/main" val="112223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D8FF5-5ADA-0D4F-AB9B-7290EE7657FD}"/>
              </a:ext>
            </a:extLst>
          </p:cNvPr>
          <p:cNvSpPr>
            <a:spLocks noGrp="1"/>
          </p:cNvSpPr>
          <p:nvPr>
            <p:ph type="title"/>
          </p:nvPr>
        </p:nvSpPr>
        <p:spPr/>
        <p:txBody>
          <a:bodyPr vert="horz" lIns="68580" tIns="34290" rIns="68580" bIns="34290" rtlCol="0" anchor="ctr">
            <a:noAutofit/>
          </a:bodyPr>
          <a:lstStyle/>
          <a:p>
            <a:pPr algn="ctr"/>
            <a:r>
              <a:rPr lang="en-US" sz="3600" kern="1200" dirty="0">
                <a:ea typeface="+mj-ea"/>
                <a:cs typeface="+mj-cs"/>
              </a:rPr>
              <a:t>Case </a:t>
            </a:r>
            <a:r>
              <a:rPr lang="en-US" sz="3600" dirty="0"/>
              <a:t>S</a:t>
            </a:r>
            <a:r>
              <a:rPr lang="en-US" sz="3600" kern="1200" dirty="0">
                <a:ea typeface="+mj-ea"/>
                <a:cs typeface="+mj-cs"/>
              </a:rPr>
              <a:t>tudy: </a:t>
            </a:r>
            <a:r>
              <a:rPr lang="en-US" sz="3600" dirty="0"/>
              <a:t>Z</a:t>
            </a:r>
            <a:r>
              <a:rPr lang="en-US" sz="3600" kern="1200" dirty="0">
                <a:ea typeface="+mj-ea"/>
                <a:cs typeface="+mj-cs"/>
              </a:rPr>
              <a:t>ander</a:t>
            </a:r>
          </a:p>
        </p:txBody>
      </p:sp>
      <p:pic>
        <p:nvPicPr>
          <p:cNvPr id="5" name="Picture 4" descr="Screenshot from video of Zander's Story - Traumatic Brain Injury and recovery video.">
            <a:extLst>
              <a:ext uri="{FF2B5EF4-FFF2-40B4-BE49-F238E27FC236}">
                <a16:creationId xmlns:a16="http://schemas.microsoft.com/office/drawing/2014/main" id="{1CEF204E-9228-4E48-BBC3-AE056AD0A9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2234" y="1509539"/>
            <a:ext cx="5399532" cy="3047894"/>
          </a:xfrm>
          <a:prstGeom prst="rect">
            <a:avLst/>
          </a:prstGeom>
        </p:spPr>
      </p:pic>
      <p:sp>
        <p:nvSpPr>
          <p:cNvPr id="6" name="TextBox 5">
            <a:extLst>
              <a:ext uri="{FF2B5EF4-FFF2-40B4-BE49-F238E27FC236}">
                <a16:creationId xmlns:a16="http://schemas.microsoft.com/office/drawing/2014/main" id="{816B6BD6-A95F-5C40-B511-8879963DD33B}"/>
              </a:ext>
            </a:extLst>
          </p:cNvPr>
          <p:cNvSpPr txBox="1"/>
          <p:nvPr/>
        </p:nvSpPr>
        <p:spPr>
          <a:xfrm>
            <a:off x="2172020" y="4887532"/>
            <a:ext cx="4562454" cy="393554"/>
          </a:xfrm>
          <a:prstGeom prst="rect">
            <a:avLst/>
          </a:prstGeom>
        </p:spPr>
        <p:txBody>
          <a:bodyPr vert="horz" lIns="68580" tIns="34290" rIns="68580" bIns="34290" rtlCol="0">
            <a:normAutofit/>
          </a:bodyPr>
          <a:lstStyle/>
          <a:p>
            <a:pPr algn="ctr">
              <a:spcAft>
                <a:spcPts val="450"/>
              </a:spcAft>
              <a:buSzPct val="70000"/>
            </a:pPr>
            <a:r>
              <a:rPr lang="en-US" sz="1200" dirty="0">
                <a:solidFill>
                  <a:schemeClr val="accent1">
                    <a:lumMod val="50000"/>
                  </a:schemeClr>
                </a:solidFill>
                <a:latin typeface="Calibri" panose="020F0502020204030204" pitchFamily="34" charset="0"/>
                <a:cs typeface="Calibri" panose="020F0502020204030204" pitchFamily="34" charset="0"/>
                <a:hlinkClick r:id="rId5"/>
              </a:rPr>
              <a:t>Link to video</a:t>
            </a:r>
            <a:endParaRPr lang="en-US" sz="1200" dirty="0">
              <a:solidFill>
                <a:schemeClr val="accent1">
                  <a:lumMod val="50000"/>
                </a:schemeClr>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253534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98FDAF-A10B-4F58-90E0-252C0AEE968B}"/>
              </a:ext>
            </a:extLst>
          </p:cNvPr>
          <p:cNvSpPr>
            <a:spLocks noGrp="1"/>
          </p:cNvSpPr>
          <p:nvPr>
            <p:ph type="title"/>
          </p:nvPr>
        </p:nvSpPr>
        <p:spPr/>
        <p:txBody>
          <a:bodyPr/>
          <a:lstStyle/>
          <a:p>
            <a:r>
              <a:rPr lang="en-US" sz="3600" dirty="0"/>
              <a:t>TBI: Placement and Services</a:t>
            </a:r>
          </a:p>
        </p:txBody>
      </p:sp>
      <p:sp>
        <p:nvSpPr>
          <p:cNvPr id="2" name="Content Placeholder 1">
            <a:extLst>
              <a:ext uri="{FF2B5EF4-FFF2-40B4-BE49-F238E27FC236}">
                <a16:creationId xmlns:a16="http://schemas.microsoft.com/office/drawing/2014/main" id="{1C316231-A994-4843-8AE0-0341266CC96F}"/>
              </a:ext>
            </a:extLst>
          </p:cNvPr>
          <p:cNvSpPr>
            <a:spLocks noGrp="1"/>
          </p:cNvSpPr>
          <p:nvPr>
            <p:ph idx="1"/>
          </p:nvPr>
        </p:nvSpPr>
        <p:spPr>
          <a:xfrm>
            <a:off x="808101" y="1101230"/>
            <a:ext cx="7527798" cy="4351338"/>
          </a:xfrm>
        </p:spPr>
        <p:txBody>
          <a:bodyPr>
            <a:noAutofit/>
          </a:bodyPr>
          <a:lstStyle/>
          <a:p>
            <a:pPr marL="0" indent="0">
              <a:lnSpc>
                <a:spcPct val="100000"/>
              </a:lnSpc>
              <a:buNone/>
            </a:pPr>
            <a:r>
              <a:rPr lang="en-US" sz="2000" dirty="0"/>
              <a:t>TBI is one of the eligibility categories for Special Education for children ages 0-21.</a:t>
            </a:r>
          </a:p>
          <a:p>
            <a:pPr marL="0" indent="0">
              <a:lnSpc>
                <a:spcPct val="100000"/>
              </a:lnSpc>
              <a:buNone/>
            </a:pPr>
            <a:endParaRPr lang="en-US" sz="2000" dirty="0"/>
          </a:p>
          <a:p>
            <a:pPr marL="0" indent="0">
              <a:lnSpc>
                <a:spcPct val="100000"/>
              </a:lnSpc>
              <a:buNone/>
            </a:pPr>
            <a:r>
              <a:rPr lang="en-US" sz="2000" dirty="0"/>
              <a:t>Children with TBI often experience challenges that can make learning difficult as we discussed earlier.</a:t>
            </a:r>
          </a:p>
          <a:p>
            <a:pPr marL="0" indent="0">
              <a:lnSpc>
                <a:spcPct val="100000"/>
              </a:lnSpc>
              <a:buNone/>
            </a:pPr>
            <a:endParaRPr lang="en-US" sz="2000" dirty="0"/>
          </a:p>
          <a:p>
            <a:pPr marL="0" indent="0">
              <a:lnSpc>
                <a:spcPct val="100000"/>
              </a:lnSpc>
              <a:buNone/>
            </a:pPr>
            <a:r>
              <a:rPr lang="en-US" sz="2000" dirty="0"/>
              <a:t>An </a:t>
            </a:r>
            <a:r>
              <a:rPr lang="en-US" sz="2000" b="1" dirty="0"/>
              <a:t>educational specialist </a:t>
            </a:r>
            <a:r>
              <a:rPr lang="en-US" sz="2000" dirty="0"/>
              <a:t>can help school staff and students understand how the TBI is affecting the student, develop an IEP,</a:t>
            </a:r>
          </a:p>
          <a:p>
            <a:pPr marL="0" indent="0">
              <a:lnSpc>
                <a:spcPct val="100000"/>
              </a:lnSpc>
              <a:buNone/>
            </a:pPr>
            <a:r>
              <a:rPr lang="en-US" sz="2000" dirty="0"/>
              <a:t>and help with transition to school.</a:t>
            </a:r>
          </a:p>
        </p:txBody>
      </p:sp>
    </p:spTree>
    <p:custDataLst>
      <p:tags r:id="rId1"/>
    </p:custDataLst>
    <p:extLst>
      <p:ext uri="{BB962C8B-B14F-4D97-AF65-F5344CB8AC3E}">
        <p14:creationId xmlns:p14="http://schemas.microsoft.com/office/powerpoint/2010/main" val="486383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193B68-42CA-270A-10FD-FB3EB7B64EB8}"/>
              </a:ext>
            </a:extLst>
          </p:cNvPr>
          <p:cNvSpPr>
            <a:spLocks noGrp="1"/>
          </p:cNvSpPr>
          <p:nvPr>
            <p:ph type="title"/>
          </p:nvPr>
        </p:nvSpPr>
        <p:spPr/>
        <p:txBody>
          <a:bodyPr/>
          <a:lstStyle/>
          <a:p>
            <a:r>
              <a:rPr lang="en-US" sz="3600" dirty="0"/>
              <a:t>Discussion</a:t>
            </a:r>
            <a:endParaRPr lang="en-US" dirty="0"/>
          </a:p>
        </p:txBody>
      </p:sp>
      <p:sp>
        <p:nvSpPr>
          <p:cNvPr id="2" name="Content Placeholder 1">
            <a:extLst>
              <a:ext uri="{FF2B5EF4-FFF2-40B4-BE49-F238E27FC236}">
                <a16:creationId xmlns:a16="http://schemas.microsoft.com/office/drawing/2014/main" id="{B35B3EAE-4F23-4D9D-51EF-50BDFCA7656C}"/>
              </a:ext>
            </a:extLst>
          </p:cNvPr>
          <p:cNvSpPr>
            <a:spLocks noGrp="1"/>
          </p:cNvSpPr>
          <p:nvPr>
            <p:ph idx="1"/>
          </p:nvPr>
        </p:nvSpPr>
        <p:spPr/>
        <p:txBody>
          <a:bodyPr>
            <a:normAutofit/>
          </a:bodyPr>
          <a:lstStyle/>
          <a:p>
            <a:pPr marL="0" indent="0">
              <a:buNone/>
            </a:pPr>
            <a:r>
              <a:rPr lang="en-US" sz="2000" dirty="0"/>
              <a:t>Children with TBI often require collaboration among medical, therapeutic, and educational teams. </a:t>
            </a:r>
          </a:p>
          <a:p>
            <a:pPr marL="0" indent="0">
              <a:buNone/>
            </a:pPr>
            <a:endParaRPr lang="en-US" sz="2000" dirty="0"/>
          </a:p>
          <a:p>
            <a:r>
              <a:rPr lang="en-US" sz="2000" dirty="0"/>
              <a:t>What are the biggest challenges to achieving effective interdisciplinary collaboration, and how can early intervention programs overcome these barriers?</a:t>
            </a:r>
          </a:p>
        </p:txBody>
      </p:sp>
    </p:spTree>
    <p:extLst>
      <p:ext uri="{BB962C8B-B14F-4D97-AF65-F5344CB8AC3E}">
        <p14:creationId xmlns:p14="http://schemas.microsoft.com/office/powerpoint/2010/main" val="897214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3FC659-6A09-4DBA-B647-E11867AD4424}"/>
              </a:ext>
            </a:extLst>
          </p:cNvPr>
          <p:cNvSpPr>
            <a:spLocks noGrp="1"/>
          </p:cNvSpPr>
          <p:nvPr>
            <p:ph type="title"/>
          </p:nvPr>
        </p:nvSpPr>
        <p:spPr/>
        <p:txBody>
          <a:bodyPr/>
          <a:lstStyle/>
          <a:p>
            <a:r>
              <a:rPr lang="en-US" sz="3600" dirty="0"/>
              <a:t>TBI: Placement and Services II</a:t>
            </a:r>
          </a:p>
        </p:txBody>
      </p:sp>
      <p:sp>
        <p:nvSpPr>
          <p:cNvPr id="2" name="Content Placeholder 1">
            <a:extLst>
              <a:ext uri="{FF2B5EF4-FFF2-40B4-BE49-F238E27FC236}">
                <a16:creationId xmlns:a16="http://schemas.microsoft.com/office/drawing/2014/main" id="{BF534FFF-140D-4299-9604-2BFE6CB32076}"/>
              </a:ext>
            </a:extLst>
          </p:cNvPr>
          <p:cNvSpPr>
            <a:spLocks noGrp="1"/>
          </p:cNvSpPr>
          <p:nvPr>
            <p:ph idx="1"/>
          </p:nvPr>
        </p:nvSpPr>
        <p:spPr/>
        <p:txBody>
          <a:bodyPr/>
          <a:lstStyle/>
          <a:p>
            <a:pPr>
              <a:spcAft>
                <a:spcPts val="1200"/>
              </a:spcAft>
            </a:pPr>
            <a:r>
              <a:rPr lang="en-US" sz="2000" dirty="0"/>
              <a:t>Physical therapy</a:t>
            </a:r>
          </a:p>
          <a:p>
            <a:pPr>
              <a:spcAft>
                <a:spcPts val="1200"/>
              </a:spcAft>
            </a:pPr>
            <a:r>
              <a:rPr lang="en-US" sz="2000" dirty="0"/>
              <a:t>Occupational therapy</a:t>
            </a:r>
          </a:p>
          <a:p>
            <a:pPr>
              <a:spcAft>
                <a:spcPts val="1200"/>
              </a:spcAft>
            </a:pPr>
            <a:r>
              <a:rPr lang="en-US" sz="2000" dirty="0"/>
              <a:t>Speech therapy</a:t>
            </a:r>
          </a:p>
          <a:p>
            <a:r>
              <a:rPr lang="en-US" sz="2000" dirty="0"/>
              <a:t>Medications can be used to treat spasticity, dystonia, and tremors.</a:t>
            </a:r>
          </a:p>
        </p:txBody>
      </p:sp>
      <p:sp>
        <p:nvSpPr>
          <p:cNvPr id="6" name="TextBox 5">
            <a:extLst>
              <a:ext uri="{FF2B5EF4-FFF2-40B4-BE49-F238E27FC236}">
                <a16:creationId xmlns:a16="http://schemas.microsoft.com/office/drawing/2014/main" id="{7B941E8D-709B-4452-A6E4-DC0AC8B7350C}"/>
              </a:ext>
            </a:extLst>
          </p:cNvPr>
          <p:cNvSpPr txBox="1"/>
          <p:nvPr/>
        </p:nvSpPr>
        <p:spPr>
          <a:xfrm>
            <a:off x="6220206" y="5716643"/>
            <a:ext cx="4590288" cy="307777"/>
          </a:xfrm>
          <a:prstGeom prst="rect">
            <a:avLst/>
          </a:prstGeom>
          <a:noFill/>
        </p:spPr>
        <p:txBody>
          <a:bodyPr wrap="square">
            <a:spAutoFit/>
          </a:bodyPr>
          <a:lstStyle/>
          <a:p>
            <a:r>
              <a:rPr lang="en-US" sz="1400" b="0" i="0" kern="1200" dirty="0">
                <a:solidFill>
                  <a:schemeClr val="tx1"/>
                </a:solidFill>
                <a:effectLst/>
                <a:latin typeface="+mn-lt"/>
                <a:ea typeface="+mn-ea"/>
                <a:cs typeface="+mn-cs"/>
              </a:rPr>
              <a:t>(Risen, Schultz and </a:t>
            </a:r>
            <a:r>
              <a:rPr lang="en-US" sz="1400" b="0" i="0" kern="1200" dirty="0" err="1">
                <a:solidFill>
                  <a:schemeClr val="tx1"/>
                </a:solidFill>
                <a:effectLst/>
                <a:latin typeface="+mn-lt"/>
                <a:ea typeface="+mn-ea"/>
                <a:cs typeface="+mn-cs"/>
              </a:rPr>
              <a:t>Trovoto</a:t>
            </a:r>
            <a:r>
              <a:rPr lang="en-US" sz="1400" b="0" i="0" kern="1200" dirty="0">
                <a:solidFill>
                  <a:schemeClr val="tx1"/>
                </a:solidFill>
                <a:effectLst/>
                <a:latin typeface="+mn-lt"/>
                <a:ea typeface="+mn-ea"/>
                <a:cs typeface="+mn-cs"/>
              </a:rPr>
              <a:t>, 2019) </a:t>
            </a:r>
            <a:endParaRPr lang="en-US" sz="1400" dirty="0"/>
          </a:p>
        </p:txBody>
      </p:sp>
    </p:spTree>
    <p:custDataLst>
      <p:tags r:id="rId1"/>
    </p:custDataLst>
    <p:extLst>
      <p:ext uri="{BB962C8B-B14F-4D97-AF65-F5344CB8AC3E}">
        <p14:creationId xmlns:p14="http://schemas.microsoft.com/office/powerpoint/2010/main" val="479109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0C4DB-9C6A-1E49-92A9-22C0259B6571}"/>
              </a:ext>
            </a:extLst>
          </p:cNvPr>
          <p:cNvSpPr>
            <a:spLocks noGrp="1"/>
          </p:cNvSpPr>
          <p:nvPr>
            <p:ph type="title"/>
          </p:nvPr>
        </p:nvSpPr>
        <p:spPr>
          <a:xfrm>
            <a:off x="628650" y="111784"/>
            <a:ext cx="7886700" cy="831495"/>
          </a:xfrm>
        </p:spPr>
        <p:txBody>
          <a:bodyPr vert="horz" lIns="68580" tIns="34290" rIns="68580" bIns="34290" rtlCol="0" anchor="b">
            <a:normAutofit/>
          </a:bodyPr>
          <a:lstStyle/>
          <a:p>
            <a:r>
              <a:rPr lang="en-US" sz="3600" dirty="0">
                <a:cs typeface="+mj-cs"/>
              </a:rPr>
              <a:t>Case Study: Ryan’s Recovery Story</a:t>
            </a:r>
          </a:p>
        </p:txBody>
      </p:sp>
      <p:pic>
        <p:nvPicPr>
          <p:cNvPr id="6" name="Picture 5" descr="Screenshot from video titled Recovering from Traumatic Brain Injury: Ryan's Story video.">
            <a:extLst>
              <a:ext uri="{FF2B5EF4-FFF2-40B4-BE49-F238E27FC236}">
                <a16:creationId xmlns:a16="http://schemas.microsoft.com/office/drawing/2014/main" id="{449E4FA4-ED8E-4F69-A58A-F9DF1A5971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2966" y="1499235"/>
            <a:ext cx="5594814" cy="3160314"/>
          </a:xfrm>
          <a:prstGeom prst="rect">
            <a:avLst/>
          </a:prstGeom>
        </p:spPr>
      </p:pic>
      <p:sp>
        <p:nvSpPr>
          <p:cNvPr id="4" name="TextBox 3">
            <a:extLst>
              <a:ext uri="{FF2B5EF4-FFF2-40B4-BE49-F238E27FC236}">
                <a16:creationId xmlns:a16="http://schemas.microsoft.com/office/drawing/2014/main" id="{09C4E178-BBF3-1047-9BDA-BAB4CD7CCF13}"/>
              </a:ext>
            </a:extLst>
          </p:cNvPr>
          <p:cNvSpPr txBox="1"/>
          <p:nvPr/>
        </p:nvSpPr>
        <p:spPr>
          <a:xfrm>
            <a:off x="2689333" y="4888362"/>
            <a:ext cx="3765334" cy="327143"/>
          </a:xfrm>
          <a:prstGeom prst="rect">
            <a:avLst/>
          </a:prstGeom>
        </p:spPr>
        <p:txBody>
          <a:bodyPr vert="horz" lIns="68580" tIns="34290" rIns="68580" bIns="34290" rtlCol="0">
            <a:normAutofit/>
          </a:bodyPr>
          <a:lstStyle/>
          <a:p>
            <a:pPr algn="ctr">
              <a:spcAft>
                <a:spcPts val="450"/>
              </a:spcAft>
              <a:buSzPct val="70000"/>
            </a:pPr>
            <a:r>
              <a:rPr lang="en-US" sz="1200" dirty="0">
                <a:solidFill>
                  <a:schemeClr val="tx2"/>
                </a:solidFill>
                <a:latin typeface="Calibri" panose="020F0502020204030204" pitchFamily="34" charset="0"/>
                <a:cs typeface="Calibri" panose="020F0502020204030204" pitchFamily="34" charset="0"/>
                <a:hlinkClick r:id="rId5"/>
              </a:rPr>
              <a:t>Link to video</a:t>
            </a:r>
            <a:endParaRPr lang="en-US" sz="1200" dirty="0">
              <a:solidFill>
                <a:schemeClr val="tx2"/>
              </a:solidFill>
              <a:latin typeface="Calibri" panose="020F0502020204030204" pitchFamily="34" charset="0"/>
              <a:cs typeface="Calibri" panose="020F0502020204030204" pitchFamily="34" charset="0"/>
            </a:endParaRPr>
          </a:p>
          <a:p>
            <a:pPr indent="-171450" algn="ctr">
              <a:spcAft>
                <a:spcPts val="450"/>
              </a:spcAft>
              <a:buSzPct val="70000"/>
              <a:buFont typeface="Arial" panose="020B0604020202020204" pitchFamily="34" charset="0"/>
              <a:buChar char="•"/>
            </a:pPr>
            <a:endParaRPr lang="en-US" sz="1050" dirty="0">
              <a:solidFill>
                <a:schemeClr val="tx2"/>
              </a:solidFill>
              <a:latin typeface="+mj-lt"/>
            </a:endParaRPr>
          </a:p>
          <a:p>
            <a:pPr indent="-171450" algn="ctr">
              <a:spcAft>
                <a:spcPts val="450"/>
              </a:spcAft>
              <a:buSzPct val="70000"/>
              <a:buFont typeface="Arial" panose="020B0604020202020204" pitchFamily="34" charset="0"/>
              <a:buChar char="•"/>
            </a:pPr>
            <a:endParaRPr lang="en-US" sz="1050" dirty="0">
              <a:solidFill>
                <a:schemeClr val="tx2"/>
              </a:solidFill>
              <a:latin typeface="+mj-lt"/>
            </a:endParaRPr>
          </a:p>
        </p:txBody>
      </p:sp>
    </p:spTree>
    <p:custDataLst>
      <p:tags r:id="rId1"/>
    </p:custDataLst>
    <p:extLst>
      <p:ext uri="{BB962C8B-B14F-4D97-AF65-F5344CB8AC3E}">
        <p14:creationId xmlns:p14="http://schemas.microsoft.com/office/powerpoint/2010/main" val="3563456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7F26A0-58B9-389D-AD71-894F401B918C}"/>
              </a:ext>
            </a:extLst>
          </p:cNvPr>
          <p:cNvSpPr>
            <a:spLocks noGrp="1"/>
          </p:cNvSpPr>
          <p:nvPr>
            <p:ph type="title"/>
          </p:nvPr>
        </p:nvSpPr>
        <p:spPr/>
        <p:txBody>
          <a:bodyPr/>
          <a:lstStyle/>
          <a:p>
            <a:r>
              <a:rPr lang="en-US" sz="3600" dirty="0"/>
              <a:t>Discussion</a:t>
            </a:r>
          </a:p>
        </p:txBody>
      </p:sp>
      <p:sp>
        <p:nvSpPr>
          <p:cNvPr id="2" name="Content Placeholder 1">
            <a:extLst>
              <a:ext uri="{FF2B5EF4-FFF2-40B4-BE49-F238E27FC236}">
                <a16:creationId xmlns:a16="http://schemas.microsoft.com/office/drawing/2014/main" id="{B9D3EEE2-E7CD-BC90-9A74-B6A547F6315C}"/>
              </a:ext>
            </a:extLst>
          </p:cNvPr>
          <p:cNvSpPr>
            <a:spLocks noGrp="1"/>
          </p:cNvSpPr>
          <p:nvPr>
            <p:ph idx="1"/>
          </p:nvPr>
        </p:nvSpPr>
        <p:spPr>
          <a:xfrm>
            <a:off x="457200" y="1253331"/>
            <a:ext cx="8229600" cy="4351338"/>
          </a:xfrm>
        </p:spPr>
        <p:txBody>
          <a:bodyPr>
            <a:normAutofit/>
          </a:bodyPr>
          <a:lstStyle/>
          <a:p>
            <a:r>
              <a:rPr lang="en-US" sz="2000" dirty="0"/>
              <a:t>The medical team in the video emphasized that injured portions of the brain do not recover, but other areas can take over lost functions </a:t>
            </a:r>
            <a:r>
              <a:rPr lang="en-US" sz="2400" dirty="0"/>
              <a:t>through therapy and rehabilitation.</a:t>
            </a:r>
          </a:p>
          <a:p>
            <a:pPr lvl="1"/>
            <a:r>
              <a:rPr lang="en-US" sz="1800" dirty="0"/>
              <a:t>How does this concept of neuroplasticity align with the goals of early intervention services, and what specific early intervention strategies might support recovery and skill rebuilding for a child like Ryan?</a:t>
            </a:r>
          </a:p>
          <a:p>
            <a:r>
              <a:rPr lang="en-US" sz="2000" dirty="0"/>
              <a:t>Ryan’s recovery involved multiple professionals (medical staff, therapists, and rehabilitation specialists) and consistent follow-up after discharge.</a:t>
            </a:r>
          </a:p>
          <a:p>
            <a:pPr lvl="1"/>
            <a:r>
              <a:rPr lang="en-US" sz="1800" dirty="0"/>
              <a:t>How can early intervention programs ensure effective collaboration across medical, therapeutic, and educational teams for children recovering from TBI? What barriers might exist, and how could they be addressed?</a:t>
            </a:r>
          </a:p>
          <a:p>
            <a:endParaRPr lang="en-US" sz="2400" dirty="0"/>
          </a:p>
        </p:txBody>
      </p:sp>
    </p:spTree>
    <p:extLst>
      <p:ext uri="{BB962C8B-B14F-4D97-AF65-F5344CB8AC3E}">
        <p14:creationId xmlns:p14="http://schemas.microsoft.com/office/powerpoint/2010/main" val="806400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57400-2369-5C40-AA92-24794A95C77E}"/>
              </a:ext>
            </a:extLst>
          </p:cNvPr>
          <p:cNvSpPr>
            <a:spLocks noGrp="1"/>
          </p:cNvSpPr>
          <p:nvPr>
            <p:ph type="title"/>
          </p:nvPr>
        </p:nvSpPr>
        <p:spPr/>
        <p:txBody>
          <a:bodyPr>
            <a:noAutofit/>
          </a:bodyPr>
          <a:lstStyle/>
          <a:p>
            <a:r>
              <a:rPr lang="en-US" sz="3600" dirty="0"/>
              <a:t>TBI: Rehabilitation and Outcomes</a:t>
            </a:r>
          </a:p>
        </p:txBody>
      </p:sp>
      <p:sp>
        <p:nvSpPr>
          <p:cNvPr id="3" name="Content Placeholder 2">
            <a:extLst>
              <a:ext uri="{FF2B5EF4-FFF2-40B4-BE49-F238E27FC236}">
                <a16:creationId xmlns:a16="http://schemas.microsoft.com/office/drawing/2014/main" id="{06632382-BE96-4641-A97E-FF510D3DA32D}"/>
              </a:ext>
            </a:extLst>
          </p:cNvPr>
          <p:cNvSpPr>
            <a:spLocks noGrp="1"/>
          </p:cNvSpPr>
          <p:nvPr>
            <p:ph idx="1"/>
          </p:nvPr>
        </p:nvSpPr>
        <p:spPr/>
        <p:txBody>
          <a:bodyPr>
            <a:normAutofit/>
          </a:bodyPr>
          <a:lstStyle/>
          <a:p>
            <a:pPr>
              <a:spcAft>
                <a:spcPts val="1200"/>
              </a:spcAft>
            </a:pPr>
            <a:r>
              <a:rPr lang="en-US" sz="2000" dirty="0"/>
              <a:t>Rehabilitation Hospital</a:t>
            </a:r>
          </a:p>
          <a:p>
            <a:pPr>
              <a:spcAft>
                <a:spcPts val="1200"/>
              </a:spcAft>
            </a:pPr>
            <a:r>
              <a:rPr lang="en-US" sz="2000" dirty="0"/>
              <a:t>Recovery</a:t>
            </a:r>
          </a:p>
          <a:p>
            <a:pPr>
              <a:spcAft>
                <a:spcPts val="1200"/>
              </a:spcAft>
            </a:pPr>
            <a:r>
              <a:rPr lang="en-US" sz="2000" dirty="0"/>
              <a:t>Compensation</a:t>
            </a:r>
          </a:p>
          <a:p>
            <a:pPr>
              <a:spcAft>
                <a:spcPts val="1200"/>
              </a:spcAft>
            </a:pPr>
            <a:r>
              <a:rPr lang="en-US" sz="2000" dirty="0"/>
              <a:t>Identification and treatment</a:t>
            </a:r>
          </a:p>
          <a:p>
            <a:pPr>
              <a:spcAft>
                <a:spcPts val="1200"/>
              </a:spcAft>
            </a:pPr>
            <a:r>
              <a:rPr lang="en-US" sz="2000" dirty="0"/>
              <a:t>Level of care</a:t>
            </a:r>
          </a:p>
        </p:txBody>
      </p:sp>
    </p:spTree>
    <p:custDataLst>
      <p:tags r:id="rId1"/>
    </p:custDataLst>
    <p:extLst>
      <p:ext uri="{BB962C8B-B14F-4D97-AF65-F5344CB8AC3E}">
        <p14:creationId xmlns:p14="http://schemas.microsoft.com/office/powerpoint/2010/main" val="1258795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68585-C0F5-3C40-88B8-C7B5C6CB2B19}"/>
              </a:ext>
            </a:extLst>
          </p:cNvPr>
          <p:cNvSpPr>
            <a:spLocks noGrp="1"/>
          </p:cNvSpPr>
          <p:nvPr>
            <p:ph type="title"/>
          </p:nvPr>
        </p:nvSpPr>
        <p:spPr/>
        <p:txBody>
          <a:bodyPr>
            <a:noAutofit/>
          </a:bodyPr>
          <a:lstStyle/>
          <a:p>
            <a:r>
              <a:rPr lang="en-US" sz="3600" dirty="0"/>
              <a:t>Family Empowerment</a:t>
            </a:r>
          </a:p>
        </p:txBody>
      </p:sp>
      <p:sp>
        <p:nvSpPr>
          <p:cNvPr id="5" name="Content Placeholder 4">
            <a:extLst>
              <a:ext uri="{FF2B5EF4-FFF2-40B4-BE49-F238E27FC236}">
                <a16:creationId xmlns:a16="http://schemas.microsoft.com/office/drawing/2014/main" id="{E39654E2-AF45-BF40-94B0-D1FFD268950B}"/>
              </a:ext>
            </a:extLst>
          </p:cNvPr>
          <p:cNvSpPr>
            <a:spLocks noGrp="1"/>
          </p:cNvSpPr>
          <p:nvPr>
            <p:ph idx="1"/>
          </p:nvPr>
        </p:nvSpPr>
        <p:spPr/>
        <p:txBody>
          <a:bodyPr>
            <a:normAutofit/>
          </a:bodyPr>
          <a:lstStyle/>
          <a:p>
            <a:pPr marL="457200">
              <a:lnSpc>
                <a:spcPct val="150000"/>
              </a:lnSpc>
            </a:pPr>
            <a:r>
              <a:rPr lang="en-US" sz="2000" dirty="0"/>
              <a:t>Helping families who may feel guilt and shame.</a:t>
            </a:r>
          </a:p>
          <a:p>
            <a:pPr marL="457200">
              <a:lnSpc>
                <a:spcPct val="150000"/>
              </a:lnSpc>
            </a:pPr>
            <a:r>
              <a:rPr lang="en-US" sz="2000" dirty="0"/>
              <a:t>Family partnership in decision-making around treatment planning.</a:t>
            </a:r>
          </a:p>
          <a:p>
            <a:pPr marL="457200">
              <a:lnSpc>
                <a:spcPct val="150000"/>
              </a:lnSpc>
            </a:pPr>
            <a:r>
              <a:rPr lang="en-US" sz="2000" dirty="0"/>
              <a:t>Engaging parents and children in school re-entry.</a:t>
            </a:r>
          </a:p>
          <a:p>
            <a:pPr marL="457200">
              <a:lnSpc>
                <a:spcPct val="150000"/>
              </a:lnSpc>
            </a:pPr>
            <a:r>
              <a:rPr lang="en-US" sz="2000" dirty="0"/>
              <a:t>Parent support groups.</a:t>
            </a:r>
          </a:p>
          <a:p>
            <a:pPr marL="457200">
              <a:lnSpc>
                <a:spcPct val="150000"/>
              </a:lnSpc>
            </a:pPr>
            <a:r>
              <a:rPr lang="en-US" sz="2000" dirty="0"/>
              <a:t>Respect, Equity, Dignity.</a:t>
            </a:r>
          </a:p>
        </p:txBody>
      </p:sp>
      <p:pic>
        <p:nvPicPr>
          <p:cNvPr id="6" name="Picture 5" descr="A few people having a discussion.">
            <a:extLst>
              <a:ext uri="{FF2B5EF4-FFF2-40B4-BE49-F238E27FC236}">
                <a16:creationId xmlns:a16="http://schemas.microsoft.com/office/drawing/2014/main" id="{CE4F2CA6-EB60-4418-A153-C33E6073D07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580979" y="4055149"/>
            <a:ext cx="2438330" cy="1622372"/>
          </a:xfrm>
          <a:prstGeom prst="rect">
            <a:avLst/>
          </a:prstGeom>
        </p:spPr>
      </p:pic>
    </p:spTree>
    <p:custDataLst>
      <p:tags r:id="rId1"/>
    </p:custDataLst>
    <p:extLst>
      <p:ext uri="{BB962C8B-B14F-4D97-AF65-F5344CB8AC3E}">
        <p14:creationId xmlns:p14="http://schemas.microsoft.com/office/powerpoint/2010/main" val="1399741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68585-C0F5-3C40-88B8-C7B5C6CB2B19}"/>
              </a:ext>
            </a:extLst>
          </p:cNvPr>
          <p:cNvSpPr>
            <a:spLocks noGrp="1"/>
          </p:cNvSpPr>
          <p:nvPr>
            <p:ph type="title"/>
          </p:nvPr>
        </p:nvSpPr>
        <p:spPr>
          <a:xfrm>
            <a:off x="628650" y="110685"/>
            <a:ext cx="7886700" cy="1325563"/>
          </a:xfrm>
        </p:spPr>
        <p:txBody>
          <a:bodyPr>
            <a:normAutofit/>
          </a:bodyPr>
          <a:lstStyle/>
          <a:p>
            <a:r>
              <a:rPr lang="en-US" sz="3600" dirty="0"/>
              <a:t>Family Empowerment: Video 1</a:t>
            </a:r>
          </a:p>
        </p:txBody>
      </p:sp>
      <p:sp>
        <p:nvSpPr>
          <p:cNvPr id="6" name="TextBox 5">
            <a:extLst>
              <a:ext uri="{FF2B5EF4-FFF2-40B4-BE49-F238E27FC236}">
                <a16:creationId xmlns:a16="http://schemas.microsoft.com/office/drawing/2014/main" id="{B7B60F34-770A-4147-A9DB-506A4E19AA8B}"/>
              </a:ext>
            </a:extLst>
          </p:cNvPr>
          <p:cNvSpPr txBox="1"/>
          <p:nvPr/>
        </p:nvSpPr>
        <p:spPr>
          <a:xfrm>
            <a:off x="219919" y="1082913"/>
            <a:ext cx="8704162" cy="400110"/>
          </a:xfrm>
          <a:prstGeom prst="rect">
            <a:avLst/>
          </a:prstGeom>
          <a:noFill/>
        </p:spPr>
        <p:txBody>
          <a:bodyPr wrap="square" rtlCol="0">
            <a:spAutoFit/>
          </a:bodyPr>
          <a:lstStyle/>
          <a:p>
            <a:pPr algn="ctr"/>
            <a:r>
              <a:rPr lang="en-US" sz="2000" dirty="0"/>
              <a:t>Being Flexible and Creative in Helping children with TBI Navigate School</a:t>
            </a:r>
          </a:p>
        </p:txBody>
      </p:sp>
      <p:pic>
        <p:nvPicPr>
          <p:cNvPr id="4" name="Picture 3" descr="Screenshot of Ann Glang giving a talk titled Being flexible and creative in helping children with TBI navigate school">
            <a:extLst>
              <a:ext uri="{FF2B5EF4-FFF2-40B4-BE49-F238E27FC236}">
                <a16:creationId xmlns:a16="http://schemas.microsoft.com/office/drawing/2014/main" id="{976DA037-EAFC-4784-8009-569481CA4A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1147" y="2046295"/>
            <a:ext cx="4192452" cy="2367209"/>
          </a:xfrm>
          <a:prstGeom prst="rect">
            <a:avLst/>
          </a:prstGeom>
        </p:spPr>
      </p:pic>
      <p:sp>
        <p:nvSpPr>
          <p:cNvPr id="10" name="TextBox 9">
            <a:extLst>
              <a:ext uri="{FF2B5EF4-FFF2-40B4-BE49-F238E27FC236}">
                <a16:creationId xmlns:a16="http://schemas.microsoft.com/office/drawing/2014/main" id="{725225BF-F8BE-4260-9892-D16B4ED68361}"/>
              </a:ext>
            </a:extLst>
          </p:cNvPr>
          <p:cNvSpPr txBox="1"/>
          <p:nvPr/>
        </p:nvSpPr>
        <p:spPr>
          <a:xfrm>
            <a:off x="1734986" y="4551145"/>
            <a:ext cx="5674027" cy="276999"/>
          </a:xfrm>
          <a:prstGeom prst="rect">
            <a:avLst/>
          </a:prstGeom>
          <a:noFill/>
        </p:spPr>
        <p:txBody>
          <a:bodyPr wrap="square">
            <a:spAutoFit/>
          </a:bodyPr>
          <a:lstStyle/>
          <a:p>
            <a:pPr algn="ctr"/>
            <a:r>
              <a:rPr lang="en-US" sz="1200" dirty="0">
                <a:hlinkClick r:id="rId5"/>
              </a:rPr>
              <a:t>Link to video</a:t>
            </a:r>
            <a:endParaRPr lang="en-US" sz="1200" dirty="0"/>
          </a:p>
        </p:txBody>
      </p:sp>
    </p:spTree>
    <p:custDataLst>
      <p:tags r:id="rId1"/>
    </p:custDataLst>
    <p:extLst>
      <p:ext uri="{BB962C8B-B14F-4D97-AF65-F5344CB8AC3E}">
        <p14:creationId xmlns:p14="http://schemas.microsoft.com/office/powerpoint/2010/main" val="2071161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68585-C0F5-3C40-88B8-C7B5C6CB2B19}"/>
              </a:ext>
            </a:extLst>
          </p:cNvPr>
          <p:cNvSpPr>
            <a:spLocks noGrp="1"/>
          </p:cNvSpPr>
          <p:nvPr>
            <p:ph type="title"/>
          </p:nvPr>
        </p:nvSpPr>
        <p:spPr>
          <a:xfrm>
            <a:off x="628650" y="39592"/>
            <a:ext cx="7886700" cy="1325563"/>
          </a:xfrm>
        </p:spPr>
        <p:txBody>
          <a:bodyPr>
            <a:normAutofit/>
          </a:bodyPr>
          <a:lstStyle/>
          <a:p>
            <a:r>
              <a:rPr lang="en-US" sz="3600" dirty="0"/>
              <a:t>Family Empowerment: Video 2</a:t>
            </a:r>
          </a:p>
        </p:txBody>
      </p:sp>
      <p:sp>
        <p:nvSpPr>
          <p:cNvPr id="11" name="TextBox 10">
            <a:extLst>
              <a:ext uri="{FF2B5EF4-FFF2-40B4-BE49-F238E27FC236}">
                <a16:creationId xmlns:a16="http://schemas.microsoft.com/office/drawing/2014/main" id="{47EE4524-D69F-46BB-BA7A-58830BE16848}"/>
              </a:ext>
            </a:extLst>
          </p:cNvPr>
          <p:cNvSpPr txBox="1"/>
          <p:nvPr/>
        </p:nvSpPr>
        <p:spPr>
          <a:xfrm>
            <a:off x="219919" y="1055763"/>
            <a:ext cx="8704162" cy="400110"/>
          </a:xfrm>
          <a:prstGeom prst="rect">
            <a:avLst/>
          </a:prstGeom>
          <a:noFill/>
        </p:spPr>
        <p:txBody>
          <a:bodyPr wrap="square" rtlCol="0">
            <a:spAutoFit/>
          </a:bodyPr>
          <a:lstStyle/>
          <a:p>
            <a:pPr algn="ctr"/>
            <a:r>
              <a:rPr lang="en-US" sz="2000" dirty="0"/>
              <a:t>How Parents Can Best Work with the Teachers of their Child with TBI </a:t>
            </a:r>
          </a:p>
        </p:txBody>
      </p:sp>
      <p:pic>
        <p:nvPicPr>
          <p:cNvPr id="4" name="Picture 3" descr="Screenshot of Ann Glang giving a talk titled How parents can best work with the teachers of their child with TBI">
            <a:extLst>
              <a:ext uri="{FF2B5EF4-FFF2-40B4-BE49-F238E27FC236}">
                <a16:creationId xmlns:a16="http://schemas.microsoft.com/office/drawing/2014/main" id="{67D9EBCD-81E8-4B40-B9C5-3BABA9E31D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8939" y="2074366"/>
            <a:ext cx="4218230" cy="2384489"/>
          </a:xfrm>
          <a:prstGeom prst="rect">
            <a:avLst/>
          </a:prstGeom>
        </p:spPr>
      </p:pic>
      <p:sp>
        <p:nvSpPr>
          <p:cNvPr id="13" name="TextBox 12">
            <a:extLst>
              <a:ext uri="{FF2B5EF4-FFF2-40B4-BE49-F238E27FC236}">
                <a16:creationId xmlns:a16="http://schemas.microsoft.com/office/drawing/2014/main" id="{56E887B0-5FA8-403D-B22B-4249F8BF50C7}"/>
              </a:ext>
            </a:extLst>
          </p:cNvPr>
          <p:cNvSpPr txBox="1"/>
          <p:nvPr/>
        </p:nvSpPr>
        <p:spPr>
          <a:xfrm>
            <a:off x="1833686" y="4547457"/>
            <a:ext cx="5072865" cy="276999"/>
          </a:xfrm>
          <a:prstGeom prst="rect">
            <a:avLst/>
          </a:prstGeom>
          <a:noFill/>
        </p:spPr>
        <p:txBody>
          <a:bodyPr wrap="square">
            <a:spAutoFit/>
          </a:bodyPr>
          <a:lstStyle/>
          <a:p>
            <a:pPr algn="ctr"/>
            <a:r>
              <a:rPr lang="en-US" sz="1200" dirty="0">
                <a:hlinkClick r:id="rId5"/>
              </a:rPr>
              <a:t>Link to video</a:t>
            </a:r>
            <a:endParaRPr lang="en-US" sz="1200" dirty="0"/>
          </a:p>
        </p:txBody>
      </p:sp>
    </p:spTree>
    <p:custDataLst>
      <p:tags r:id="rId1"/>
    </p:custDataLst>
    <p:extLst>
      <p:ext uri="{BB962C8B-B14F-4D97-AF65-F5344CB8AC3E}">
        <p14:creationId xmlns:p14="http://schemas.microsoft.com/office/powerpoint/2010/main" val="17823981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AF4DC-412D-2446-A8E9-7AFC7A50E931}"/>
              </a:ext>
            </a:extLst>
          </p:cNvPr>
          <p:cNvSpPr>
            <a:spLocks noGrp="1"/>
          </p:cNvSpPr>
          <p:nvPr>
            <p:ph type="title"/>
          </p:nvPr>
        </p:nvSpPr>
        <p:spPr>
          <a:xfrm>
            <a:off x="628650" y="183977"/>
            <a:ext cx="7886700" cy="962674"/>
          </a:xfrm>
        </p:spPr>
        <p:txBody>
          <a:bodyPr>
            <a:normAutofit/>
          </a:bodyPr>
          <a:lstStyle/>
          <a:p>
            <a:r>
              <a:rPr lang="en-US" sz="3600" dirty="0"/>
              <a:t>Prevention</a:t>
            </a:r>
          </a:p>
        </p:txBody>
      </p:sp>
      <p:pic>
        <p:nvPicPr>
          <p:cNvPr id="8" name="Picture 7" descr="Cover of &quot;Preventing Child Abuse and Neglect: A Technical Package for Policy, Norm, and Programmatic Activities&quot; by the CDC.">
            <a:extLst>
              <a:ext uri="{FF2B5EF4-FFF2-40B4-BE49-F238E27FC236}">
                <a16:creationId xmlns:a16="http://schemas.microsoft.com/office/drawing/2014/main" id="{DDBE2577-0FB6-4345-A136-5DD1C6C34F5E}"/>
              </a:ext>
            </a:extLst>
          </p:cNvPr>
          <p:cNvPicPr>
            <a:picLocks noChangeAspect="1"/>
          </p:cNvPicPr>
          <p:nvPr/>
        </p:nvPicPr>
        <p:blipFill>
          <a:blip r:embed="rId4"/>
          <a:stretch>
            <a:fillRect/>
          </a:stretch>
        </p:blipFill>
        <p:spPr>
          <a:xfrm>
            <a:off x="1324170" y="1680370"/>
            <a:ext cx="2699190" cy="3377107"/>
          </a:xfrm>
          <a:prstGeom prst="rect">
            <a:avLst/>
          </a:prstGeom>
        </p:spPr>
      </p:pic>
      <p:sp>
        <p:nvSpPr>
          <p:cNvPr id="10" name="TextBox 9">
            <a:extLst>
              <a:ext uri="{FF2B5EF4-FFF2-40B4-BE49-F238E27FC236}">
                <a16:creationId xmlns:a16="http://schemas.microsoft.com/office/drawing/2014/main" id="{49686C91-27BF-49D5-B184-A80C977D5FA5}"/>
              </a:ext>
            </a:extLst>
          </p:cNvPr>
          <p:cNvSpPr txBox="1"/>
          <p:nvPr/>
        </p:nvSpPr>
        <p:spPr>
          <a:xfrm>
            <a:off x="1423132" y="5177630"/>
            <a:ext cx="2284347" cy="646331"/>
          </a:xfrm>
          <a:prstGeom prst="rect">
            <a:avLst/>
          </a:prstGeom>
          <a:noFill/>
        </p:spPr>
        <p:txBody>
          <a:bodyPr wrap="square">
            <a:spAutoFit/>
          </a:bodyPr>
          <a:lstStyle/>
          <a:p>
            <a:r>
              <a:rPr lang="en-US" sz="1200" dirty="0">
                <a:solidFill>
                  <a:schemeClr val="accent1">
                    <a:lumMod val="50000"/>
                  </a:schemeClr>
                </a:solidFill>
                <a:latin typeface="Calibri" panose="020F0502020204030204" pitchFamily="34" charset="0"/>
                <a:cs typeface="Calibri" panose="020F0502020204030204" pitchFamily="34" charset="0"/>
                <a:hlinkClick r:id="rId5"/>
              </a:rPr>
              <a:t>https://www.cdc.gov/violenceprevention/pdf/CAN-Prevention-Technical-Package.pdf</a:t>
            </a:r>
            <a:r>
              <a:rPr lang="en-US" sz="1200" dirty="0">
                <a:solidFill>
                  <a:schemeClr val="accent1">
                    <a:lumMod val="50000"/>
                  </a:schemeClr>
                </a:solidFill>
                <a:latin typeface="Calibri" panose="020F0502020204030204" pitchFamily="34" charset="0"/>
                <a:cs typeface="Calibri" panose="020F0502020204030204" pitchFamily="34" charset="0"/>
              </a:rPr>
              <a:t>   </a:t>
            </a:r>
          </a:p>
        </p:txBody>
      </p:sp>
      <p:pic>
        <p:nvPicPr>
          <p:cNvPr id="4" name="Picture 3" descr="Cover of the Color Me Safe coloring book from the CDC's Injury Center. ">
            <a:extLst>
              <a:ext uri="{FF2B5EF4-FFF2-40B4-BE49-F238E27FC236}">
                <a16:creationId xmlns:a16="http://schemas.microsoft.com/office/drawing/2014/main" id="{4A49C064-E2CC-F040-BA70-18EB234AA5C5}"/>
              </a:ext>
            </a:extLst>
          </p:cNvPr>
          <p:cNvPicPr>
            <a:picLocks noChangeAspect="1"/>
          </p:cNvPicPr>
          <p:nvPr/>
        </p:nvPicPr>
        <p:blipFill>
          <a:blip r:embed="rId6"/>
          <a:stretch>
            <a:fillRect/>
          </a:stretch>
        </p:blipFill>
        <p:spPr>
          <a:xfrm>
            <a:off x="5120642" y="1680370"/>
            <a:ext cx="2962654" cy="3371884"/>
          </a:xfrm>
          <a:prstGeom prst="rect">
            <a:avLst/>
          </a:prstGeom>
        </p:spPr>
      </p:pic>
      <p:sp>
        <p:nvSpPr>
          <p:cNvPr id="6" name="TextBox 5">
            <a:extLst>
              <a:ext uri="{FF2B5EF4-FFF2-40B4-BE49-F238E27FC236}">
                <a16:creationId xmlns:a16="http://schemas.microsoft.com/office/drawing/2014/main" id="{866CECCE-419C-45ED-A178-9468E07DE41C}"/>
              </a:ext>
            </a:extLst>
          </p:cNvPr>
          <p:cNvSpPr txBox="1"/>
          <p:nvPr/>
        </p:nvSpPr>
        <p:spPr>
          <a:xfrm>
            <a:off x="5687960" y="5177630"/>
            <a:ext cx="2032908" cy="461665"/>
          </a:xfrm>
          <a:prstGeom prst="rect">
            <a:avLst/>
          </a:prstGeom>
          <a:noFill/>
        </p:spPr>
        <p:txBody>
          <a:bodyPr wrap="square">
            <a:spAutoFit/>
          </a:bodyPr>
          <a:lstStyle/>
          <a:p>
            <a:pPr algn="ctr"/>
            <a:r>
              <a:rPr lang="en-US" sz="1200" dirty="0">
                <a:solidFill>
                  <a:schemeClr val="accent1">
                    <a:lumMod val="50000"/>
                  </a:schemeClr>
                </a:solidFill>
                <a:hlinkClick r:id="rId7"/>
              </a:rPr>
              <a:t>https://www.cdc.gov/injury/pdfs/ColorMeSafe_eng-a.pdf</a:t>
            </a:r>
            <a:r>
              <a:rPr lang="en-US" sz="1200" dirty="0">
                <a:solidFill>
                  <a:schemeClr val="accent1">
                    <a:lumMod val="50000"/>
                  </a:schemeClr>
                </a:solidFill>
              </a:rPr>
              <a:t> </a:t>
            </a:r>
          </a:p>
        </p:txBody>
      </p:sp>
    </p:spTree>
    <p:custDataLst>
      <p:tags r:id="rId1"/>
    </p:custDataLst>
    <p:extLst>
      <p:ext uri="{BB962C8B-B14F-4D97-AF65-F5344CB8AC3E}">
        <p14:creationId xmlns:p14="http://schemas.microsoft.com/office/powerpoint/2010/main" val="1733475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F772251-44DB-44C5-A143-115553C7214D}"/>
              </a:ext>
            </a:extLst>
          </p:cNvPr>
          <p:cNvSpPr>
            <a:spLocks noGrp="1"/>
          </p:cNvSpPr>
          <p:nvPr>
            <p:ph type="title"/>
          </p:nvPr>
        </p:nvSpPr>
        <p:spPr/>
        <p:txBody>
          <a:bodyPr/>
          <a:lstStyle/>
          <a:p>
            <a:r>
              <a:rPr lang="en-US" sz="3600" dirty="0"/>
              <a:t>TBI in Kids: Causes and Prevention</a:t>
            </a:r>
          </a:p>
        </p:txBody>
      </p:sp>
      <p:pic>
        <p:nvPicPr>
          <p:cNvPr id="4" name="Picture 3" descr="Screenshot from Traumatic Brain Injury (TBI) in Kids Video.">
            <a:extLst>
              <a:ext uri="{FF2B5EF4-FFF2-40B4-BE49-F238E27FC236}">
                <a16:creationId xmlns:a16="http://schemas.microsoft.com/office/drawing/2014/main" id="{DD9CDD9E-286E-4620-955C-4AA9735B14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0686" y="1509539"/>
            <a:ext cx="5862627" cy="3321116"/>
          </a:xfrm>
          <a:prstGeom prst="rect">
            <a:avLst/>
          </a:prstGeom>
        </p:spPr>
      </p:pic>
      <p:sp>
        <p:nvSpPr>
          <p:cNvPr id="6" name="TextBox 5">
            <a:extLst>
              <a:ext uri="{FF2B5EF4-FFF2-40B4-BE49-F238E27FC236}">
                <a16:creationId xmlns:a16="http://schemas.microsoft.com/office/drawing/2014/main" id="{A1284266-4DE0-EC4D-A644-9DAB943B22FA}"/>
              </a:ext>
            </a:extLst>
          </p:cNvPr>
          <p:cNvSpPr txBox="1"/>
          <p:nvPr/>
        </p:nvSpPr>
        <p:spPr>
          <a:xfrm>
            <a:off x="2290772" y="4967302"/>
            <a:ext cx="4562454" cy="381159"/>
          </a:xfrm>
          <a:prstGeom prst="rect">
            <a:avLst/>
          </a:prstGeom>
        </p:spPr>
        <p:txBody>
          <a:bodyPr vert="horz" lIns="68580" tIns="34290" rIns="68580" bIns="34290" rtlCol="0">
            <a:normAutofit/>
          </a:bodyPr>
          <a:lstStyle/>
          <a:p>
            <a:pPr algn="ctr">
              <a:spcAft>
                <a:spcPts val="450"/>
              </a:spcAft>
              <a:buSzPct val="70000"/>
            </a:pPr>
            <a:r>
              <a:rPr lang="en-US" sz="1200" dirty="0">
                <a:solidFill>
                  <a:schemeClr val="accent1">
                    <a:lumMod val="50000"/>
                  </a:schemeClr>
                </a:solidFill>
                <a:latin typeface="Calibri" panose="020F0502020204030204" pitchFamily="34" charset="0"/>
                <a:cs typeface="Calibri" panose="020F0502020204030204" pitchFamily="34" charset="0"/>
                <a:hlinkClick r:id="rId5"/>
              </a:rPr>
              <a:t>Link to video</a:t>
            </a:r>
            <a:endParaRPr lang="en-US" sz="1200" dirty="0">
              <a:solidFill>
                <a:schemeClr val="accent1">
                  <a:lumMod val="50000"/>
                </a:schemeClr>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6902306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6B65-826B-D34B-9B6B-60FC54D7E775}"/>
              </a:ext>
            </a:extLst>
          </p:cNvPr>
          <p:cNvSpPr>
            <a:spLocks noGrp="1"/>
          </p:cNvSpPr>
          <p:nvPr>
            <p:ph type="title"/>
          </p:nvPr>
        </p:nvSpPr>
        <p:spPr/>
        <p:txBody>
          <a:bodyPr anchor="b">
            <a:noAutofit/>
          </a:bodyPr>
          <a:lstStyle/>
          <a:p>
            <a:r>
              <a:rPr lang="en-US" sz="3600" dirty="0"/>
              <a:t>Additional Resources from the CDC</a:t>
            </a:r>
          </a:p>
        </p:txBody>
      </p:sp>
      <p:sp>
        <p:nvSpPr>
          <p:cNvPr id="3" name="Content Placeholder 2">
            <a:extLst>
              <a:ext uri="{FF2B5EF4-FFF2-40B4-BE49-F238E27FC236}">
                <a16:creationId xmlns:a16="http://schemas.microsoft.com/office/drawing/2014/main" id="{BBB037C0-2A1C-B44A-9B14-837034B1D772}"/>
              </a:ext>
            </a:extLst>
          </p:cNvPr>
          <p:cNvSpPr>
            <a:spLocks noGrp="1"/>
          </p:cNvSpPr>
          <p:nvPr>
            <p:ph idx="1"/>
          </p:nvPr>
        </p:nvSpPr>
        <p:spPr>
          <a:xfrm>
            <a:off x="1036320" y="4665266"/>
            <a:ext cx="5266944" cy="1810512"/>
          </a:xfrm>
        </p:spPr>
        <p:txBody>
          <a:bodyPr>
            <a:normAutofit fontScale="55000" lnSpcReduction="20000"/>
          </a:bodyPr>
          <a:lstStyle/>
          <a:p>
            <a:pPr>
              <a:lnSpc>
                <a:spcPct val="113000"/>
              </a:lnSpc>
              <a:spcAft>
                <a:spcPts val="1200"/>
              </a:spcAft>
            </a:pPr>
            <a:r>
              <a:rPr lang="en-US" dirty="0">
                <a:hlinkClick r:id="rId4"/>
              </a:rPr>
              <a:t>Get the Facts about TBI</a:t>
            </a:r>
            <a:endParaRPr lang="en-US" dirty="0"/>
          </a:p>
          <a:p>
            <a:pPr>
              <a:lnSpc>
                <a:spcPct val="113000"/>
              </a:lnSpc>
              <a:spcAft>
                <a:spcPts val="1200"/>
              </a:spcAft>
            </a:pPr>
            <a:r>
              <a:rPr lang="en-US" dirty="0">
                <a:hlinkClick r:id="rId5"/>
              </a:rPr>
              <a:t>Health Disparities and TBI</a:t>
            </a:r>
            <a:endParaRPr lang="en-US" dirty="0"/>
          </a:p>
          <a:p>
            <a:pPr>
              <a:lnSpc>
                <a:spcPct val="113000"/>
              </a:lnSpc>
              <a:spcAft>
                <a:spcPts val="1200"/>
              </a:spcAft>
            </a:pPr>
            <a:endParaRPr lang="en-US" dirty="0"/>
          </a:p>
          <a:p>
            <a:pPr marL="0" indent="0">
              <a:lnSpc>
                <a:spcPct val="113000"/>
              </a:lnSpc>
              <a:spcAft>
                <a:spcPts val="1200"/>
              </a:spcAft>
              <a:buNone/>
            </a:pPr>
            <a:br>
              <a:rPr lang="en-US" sz="1500" dirty="0"/>
            </a:br>
            <a:endParaRPr lang="en-US" sz="1500" dirty="0"/>
          </a:p>
        </p:txBody>
      </p:sp>
      <p:pic>
        <p:nvPicPr>
          <p:cNvPr id="5" name="Picture 4" descr="Webpage from the CDC website with content about Health Disparities and TBI.">
            <a:extLst>
              <a:ext uri="{FF2B5EF4-FFF2-40B4-BE49-F238E27FC236}">
                <a16:creationId xmlns:a16="http://schemas.microsoft.com/office/drawing/2014/main" id="{91ED5617-FA5F-4460-BC25-1AEE6E53571F}"/>
              </a:ext>
            </a:extLst>
          </p:cNvPr>
          <p:cNvPicPr>
            <a:picLocks noChangeAspect="1"/>
          </p:cNvPicPr>
          <p:nvPr/>
        </p:nvPicPr>
        <p:blipFill>
          <a:blip r:embed="rId6"/>
          <a:stretch>
            <a:fillRect/>
          </a:stretch>
        </p:blipFill>
        <p:spPr>
          <a:xfrm>
            <a:off x="2654373" y="1287478"/>
            <a:ext cx="4029078" cy="3153508"/>
          </a:xfrm>
          <a:prstGeom prst="rect">
            <a:avLst/>
          </a:prstGeom>
        </p:spPr>
      </p:pic>
    </p:spTree>
    <p:custDataLst>
      <p:tags r:id="rId1"/>
    </p:custDataLst>
    <p:extLst>
      <p:ext uri="{BB962C8B-B14F-4D97-AF65-F5344CB8AC3E}">
        <p14:creationId xmlns:p14="http://schemas.microsoft.com/office/powerpoint/2010/main" val="3199665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476E7-EEBB-EB4D-8D1C-058B1AC11580}"/>
              </a:ext>
            </a:extLst>
          </p:cNvPr>
          <p:cNvSpPr>
            <a:spLocks noGrp="1"/>
          </p:cNvSpPr>
          <p:nvPr>
            <p:ph type="title"/>
          </p:nvPr>
        </p:nvSpPr>
        <p:spPr/>
        <p:txBody>
          <a:bodyPr>
            <a:normAutofit fontScale="90000"/>
          </a:bodyPr>
          <a:lstStyle/>
          <a:p>
            <a:r>
              <a:rPr lang="en-US" sz="4000" dirty="0"/>
              <a:t>Agenda</a:t>
            </a:r>
            <a:r>
              <a:rPr lang="en-US" dirty="0"/>
              <a:t>	</a:t>
            </a:r>
          </a:p>
        </p:txBody>
      </p:sp>
      <p:sp>
        <p:nvSpPr>
          <p:cNvPr id="3" name="Content Placeholder 2">
            <a:extLst>
              <a:ext uri="{FF2B5EF4-FFF2-40B4-BE49-F238E27FC236}">
                <a16:creationId xmlns:a16="http://schemas.microsoft.com/office/drawing/2014/main" id="{D4441A10-36FE-B84A-B814-4DA09BE173E0}"/>
              </a:ext>
            </a:extLst>
          </p:cNvPr>
          <p:cNvSpPr>
            <a:spLocks noGrp="1"/>
          </p:cNvSpPr>
          <p:nvPr>
            <p:ph idx="1"/>
          </p:nvPr>
        </p:nvSpPr>
        <p:spPr>
          <a:xfrm>
            <a:off x="628650" y="1253331"/>
            <a:ext cx="7886700" cy="4351338"/>
          </a:xfrm>
        </p:spPr>
        <p:txBody>
          <a:bodyPr>
            <a:noAutofit/>
          </a:bodyPr>
          <a:lstStyle/>
          <a:p>
            <a:pPr>
              <a:lnSpc>
                <a:spcPct val="100000"/>
              </a:lnSpc>
              <a:spcAft>
                <a:spcPts val="600"/>
              </a:spcAft>
            </a:pPr>
            <a:r>
              <a:rPr lang="en-US" sz="2000" dirty="0"/>
              <a:t>Definition of TBI</a:t>
            </a:r>
          </a:p>
          <a:p>
            <a:pPr>
              <a:lnSpc>
                <a:spcPct val="100000"/>
              </a:lnSpc>
              <a:spcAft>
                <a:spcPts val="600"/>
              </a:spcAft>
            </a:pPr>
            <a:r>
              <a:rPr lang="en-US" sz="2000" dirty="0"/>
              <a:t>Etiology and characteristics</a:t>
            </a:r>
          </a:p>
          <a:p>
            <a:pPr>
              <a:lnSpc>
                <a:spcPct val="100000"/>
              </a:lnSpc>
              <a:spcAft>
                <a:spcPts val="600"/>
              </a:spcAft>
            </a:pPr>
            <a:r>
              <a:rPr lang="en-US" sz="2000" dirty="0"/>
              <a:t>History, policies, and legislation</a:t>
            </a:r>
          </a:p>
          <a:p>
            <a:pPr>
              <a:lnSpc>
                <a:spcPct val="100000"/>
              </a:lnSpc>
              <a:spcAft>
                <a:spcPts val="600"/>
              </a:spcAft>
            </a:pPr>
            <a:r>
              <a:rPr lang="en-US" sz="2000" dirty="0"/>
              <a:t>Classification and categories of brain injuries</a:t>
            </a:r>
          </a:p>
          <a:p>
            <a:pPr>
              <a:lnSpc>
                <a:spcPct val="100000"/>
              </a:lnSpc>
              <a:spcAft>
                <a:spcPts val="600"/>
              </a:spcAft>
            </a:pPr>
            <a:r>
              <a:rPr lang="en-US" sz="2000" dirty="0"/>
              <a:t>Early signs and symptoms</a:t>
            </a:r>
          </a:p>
          <a:p>
            <a:pPr>
              <a:lnSpc>
                <a:spcPct val="100000"/>
              </a:lnSpc>
              <a:spcAft>
                <a:spcPts val="600"/>
              </a:spcAft>
            </a:pPr>
            <a:r>
              <a:rPr lang="en-US" sz="2000" dirty="0"/>
              <a:t>Effects on child development</a:t>
            </a:r>
          </a:p>
          <a:p>
            <a:pPr>
              <a:lnSpc>
                <a:spcPct val="100000"/>
              </a:lnSpc>
              <a:spcAft>
                <a:spcPts val="600"/>
              </a:spcAft>
            </a:pPr>
            <a:r>
              <a:rPr lang="en-US" sz="2000" dirty="0"/>
              <a:t>Placement and services</a:t>
            </a:r>
          </a:p>
          <a:p>
            <a:pPr>
              <a:lnSpc>
                <a:spcPct val="100000"/>
              </a:lnSpc>
              <a:spcAft>
                <a:spcPts val="600"/>
              </a:spcAft>
            </a:pPr>
            <a:r>
              <a:rPr lang="en-US" sz="2000" dirty="0"/>
              <a:t>Family empowerment</a:t>
            </a:r>
          </a:p>
          <a:p>
            <a:pPr>
              <a:lnSpc>
                <a:spcPct val="100000"/>
              </a:lnSpc>
              <a:spcAft>
                <a:spcPts val="600"/>
              </a:spcAft>
            </a:pPr>
            <a:r>
              <a:rPr lang="en-US" sz="2000" dirty="0"/>
              <a:t>Prevention</a:t>
            </a:r>
          </a:p>
        </p:txBody>
      </p:sp>
    </p:spTree>
    <p:custDataLst>
      <p:tags r:id="rId1"/>
    </p:custDataLst>
    <p:extLst>
      <p:ext uri="{BB962C8B-B14F-4D97-AF65-F5344CB8AC3E}">
        <p14:creationId xmlns:p14="http://schemas.microsoft.com/office/powerpoint/2010/main" val="15005383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2756E-3422-2448-AABA-F5DE2B66BA97}"/>
              </a:ext>
            </a:extLst>
          </p:cNvPr>
          <p:cNvSpPr>
            <a:spLocks noGrp="1"/>
          </p:cNvSpPr>
          <p:nvPr>
            <p:ph type="title"/>
          </p:nvPr>
        </p:nvSpPr>
        <p:spPr/>
        <p:txBody>
          <a:bodyPr vert="horz" lIns="68580" tIns="34290" rIns="68580" bIns="34290" rtlCol="0" anchor="b">
            <a:noAutofit/>
          </a:bodyPr>
          <a:lstStyle/>
          <a:p>
            <a:pPr algn="ctr"/>
            <a:r>
              <a:rPr lang="en-US" sz="3600" kern="1200" dirty="0">
                <a:ea typeface="+mj-ea"/>
                <a:cs typeface="+mj-cs"/>
              </a:rPr>
              <a:t>Brain Injury Facts</a:t>
            </a:r>
          </a:p>
        </p:txBody>
      </p:sp>
      <p:pic>
        <p:nvPicPr>
          <p:cNvPr id="7" name="Picture 6" descr="Infographic with Brain Injury facts including the definition, statistics, affected parts of the brain, and Rancho Los Amigos Levels of Cognitive Functioning which is a 10-point system used to characterize TBI. It measures the levels of awareness, cognition, behavior and interaction with the environment. ">
            <a:extLst>
              <a:ext uri="{FF2B5EF4-FFF2-40B4-BE49-F238E27FC236}">
                <a16:creationId xmlns:a16="http://schemas.microsoft.com/office/drawing/2014/main" id="{5260661D-BE44-493B-A27B-3003D87A24EF}"/>
              </a:ext>
            </a:extLst>
          </p:cNvPr>
          <p:cNvPicPr>
            <a:picLocks noChangeAspect="1"/>
          </p:cNvPicPr>
          <p:nvPr/>
        </p:nvPicPr>
        <p:blipFill>
          <a:blip r:embed="rId3"/>
          <a:stretch>
            <a:fillRect/>
          </a:stretch>
        </p:blipFill>
        <p:spPr>
          <a:xfrm>
            <a:off x="3047120" y="1155044"/>
            <a:ext cx="3049759" cy="3945715"/>
          </a:xfrm>
          <a:prstGeom prst="rect">
            <a:avLst/>
          </a:prstGeom>
        </p:spPr>
      </p:pic>
      <p:sp>
        <p:nvSpPr>
          <p:cNvPr id="9" name="TextBox 8">
            <a:extLst>
              <a:ext uri="{FF2B5EF4-FFF2-40B4-BE49-F238E27FC236}">
                <a16:creationId xmlns:a16="http://schemas.microsoft.com/office/drawing/2014/main" id="{2628EFF6-BE0D-4FDA-BA1B-E8F7DBAA41C9}"/>
              </a:ext>
            </a:extLst>
          </p:cNvPr>
          <p:cNvSpPr txBox="1"/>
          <p:nvPr/>
        </p:nvSpPr>
        <p:spPr>
          <a:xfrm>
            <a:off x="1559611" y="5273140"/>
            <a:ext cx="6444358" cy="276999"/>
          </a:xfrm>
          <a:prstGeom prst="rect">
            <a:avLst/>
          </a:prstGeom>
          <a:noFill/>
        </p:spPr>
        <p:txBody>
          <a:bodyPr wrap="square">
            <a:spAutoFit/>
          </a:bodyPr>
          <a:lstStyle/>
          <a:p>
            <a:r>
              <a:rPr lang="en-US" sz="1200" dirty="0">
                <a:hlinkClick r:id="rId4"/>
              </a:rPr>
              <a:t>https://www.shepherd.org/docs/Brain%20Injury/Brain-Injury-Facts_Infographic_4-8-21-1-min.jpg</a:t>
            </a:r>
            <a:r>
              <a:rPr lang="en-US" sz="1200" dirty="0"/>
              <a:t> </a:t>
            </a:r>
          </a:p>
        </p:txBody>
      </p:sp>
    </p:spTree>
    <p:custDataLst>
      <p:tags r:id="rId1"/>
    </p:custDataLst>
    <p:extLst>
      <p:ext uri="{BB962C8B-B14F-4D97-AF65-F5344CB8AC3E}">
        <p14:creationId xmlns:p14="http://schemas.microsoft.com/office/powerpoint/2010/main" val="32619448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AEAC-6C16-5046-9ED1-0271719F3F51}"/>
              </a:ext>
            </a:extLst>
          </p:cNvPr>
          <p:cNvSpPr>
            <a:spLocks noGrp="1"/>
          </p:cNvSpPr>
          <p:nvPr>
            <p:ph type="title"/>
          </p:nvPr>
        </p:nvSpPr>
        <p:spPr>
          <a:xfrm>
            <a:off x="412082" y="109683"/>
            <a:ext cx="7886700" cy="835024"/>
          </a:xfrm>
        </p:spPr>
        <p:txBody>
          <a:bodyPr vert="horz" lIns="68580" tIns="34290" rIns="68580" bIns="34290" rtlCol="0" anchor="b">
            <a:normAutofit/>
          </a:bodyPr>
          <a:lstStyle/>
          <a:p>
            <a:pPr algn="ctr"/>
            <a:r>
              <a:rPr lang="en-US" sz="3600" kern="1200" dirty="0">
                <a:ea typeface="+mj-ea"/>
                <a:cs typeface="+mj-cs"/>
              </a:rPr>
              <a:t>Informational Flyer</a:t>
            </a:r>
          </a:p>
        </p:txBody>
      </p:sp>
      <p:pic>
        <p:nvPicPr>
          <p:cNvPr id="5" name="Content Placeholder 4" descr="Illustration of an information flyer about TBI in Kids. ">
            <a:extLst>
              <a:ext uri="{FF2B5EF4-FFF2-40B4-BE49-F238E27FC236}">
                <a16:creationId xmlns:a16="http://schemas.microsoft.com/office/drawing/2014/main" id="{17B10CA8-CE1E-4745-91F4-CD37BE333551}"/>
              </a:ext>
            </a:extLst>
          </p:cNvPr>
          <p:cNvPicPr>
            <a:picLocks noGrp="1" noChangeAspect="1"/>
          </p:cNvPicPr>
          <p:nvPr>
            <p:ph idx="1"/>
          </p:nvPr>
        </p:nvPicPr>
        <p:blipFill>
          <a:blip r:embed="rId4"/>
          <a:stretch>
            <a:fillRect/>
          </a:stretch>
        </p:blipFill>
        <p:spPr>
          <a:xfrm>
            <a:off x="1720516" y="1107476"/>
            <a:ext cx="2046804" cy="3824104"/>
          </a:xfrm>
          <a:prstGeom prst="rect">
            <a:avLst/>
          </a:prstGeom>
        </p:spPr>
      </p:pic>
      <p:pic>
        <p:nvPicPr>
          <p:cNvPr id="7" name="Picture 6" descr="Illustration of an information flyer about TBI in Kids. ">
            <a:extLst>
              <a:ext uri="{FF2B5EF4-FFF2-40B4-BE49-F238E27FC236}">
                <a16:creationId xmlns:a16="http://schemas.microsoft.com/office/drawing/2014/main" id="{6E35D5E8-7EB7-C949-9FAC-B935EF2B7314}"/>
              </a:ext>
            </a:extLst>
          </p:cNvPr>
          <p:cNvPicPr>
            <a:picLocks noChangeAspect="1"/>
          </p:cNvPicPr>
          <p:nvPr/>
        </p:nvPicPr>
        <p:blipFill>
          <a:blip r:embed="rId5"/>
          <a:stretch>
            <a:fillRect/>
          </a:stretch>
        </p:blipFill>
        <p:spPr>
          <a:xfrm>
            <a:off x="4355432" y="1052936"/>
            <a:ext cx="2658414" cy="3909434"/>
          </a:xfrm>
          <a:prstGeom prst="rect">
            <a:avLst/>
          </a:prstGeom>
        </p:spPr>
      </p:pic>
      <p:sp>
        <p:nvSpPr>
          <p:cNvPr id="6" name="TextBox 5">
            <a:extLst>
              <a:ext uri="{FF2B5EF4-FFF2-40B4-BE49-F238E27FC236}">
                <a16:creationId xmlns:a16="http://schemas.microsoft.com/office/drawing/2014/main" id="{6ADE9170-C60E-462D-819A-F9B579216FA0}"/>
              </a:ext>
            </a:extLst>
          </p:cNvPr>
          <p:cNvSpPr txBox="1"/>
          <p:nvPr/>
        </p:nvSpPr>
        <p:spPr>
          <a:xfrm>
            <a:off x="2349394" y="5230313"/>
            <a:ext cx="5949388" cy="276999"/>
          </a:xfrm>
          <a:prstGeom prst="rect">
            <a:avLst/>
          </a:prstGeom>
          <a:noFill/>
        </p:spPr>
        <p:txBody>
          <a:bodyPr wrap="square">
            <a:spAutoFit/>
          </a:bodyPr>
          <a:lstStyle/>
          <a:p>
            <a:r>
              <a:rPr lang="en-US" sz="1200" dirty="0">
                <a:hlinkClick r:id="rId6"/>
              </a:rPr>
              <a:t>Children and Adolescents – Brain Injury Peer Visitor Association</a:t>
            </a:r>
            <a:r>
              <a:rPr lang="en-US" sz="1200" dirty="0"/>
              <a:t> </a:t>
            </a:r>
          </a:p>
        </p:txBody>
      </p:sp>
    </p:spTree>
    <p:custDataLst>
      <p:tags r:id="rId1"/>
    </p:custDataLst>
    <p:extLst>
      <p:ext uri="{BB962C8B-B14F-4D97-AF65-F5344CB8AC3E}">
        <p14:creationId xmlns:p14="http://schemas.microsoft.com/office/powerpoint/2010/main" val="15108561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1182C-C906-BC47-BD4B-E418CC6380A0}"/>
              </a:ext>
            </a:extLst>
          </p:cNvPr>
          <p:cNvSpPr>
            <a:spLocks noGrp="1"/>
          </p:cNvSpPr>
          <p:nvPr>
            <p:ph type="title"/>
          </p:nvPr>
        </p:nvSpPr>
        <p:spPr>
          <a:xfrm>
            <a:off x="628650" y="123816"/>
            <a:ext cx="7886700" cy="1325563"/>
          </a:xfrm>
        </p:spPr>
        <p:txBody>
          <a:bodyPr anchor="b">
            <a:normAutofit/>
          </a:bodyPr>
          <a:lstStyle/>
          <a:p>
            <a:r>
              <a:rPr lang="en-US" sz="3600" dirty="0"/>
              <a:t>References</a:t>
            </a:r>
            <a:br>
              <a:rPr lang="en-US" u="sng" dirty="0"/>
            </a:br>
            <a:endParaRPr lang="en-US" u="sng" dirty="0"/>
          </a:p>
        </p:txBody>
      </p:sp>
      <p:sp>
        <p:nvSpPr>
          <p:cNvPr id="3" name="Content Placeholder 2">
            <a:extLst>
              <a:ext uri="{FF2B5EF4-FFF2-40B4-BE49-F238E27FC236}">
                <a16:creationId xmlns:a16="http://schemas.microsoft.com/office/drawing/2014/main" id="{FC06C4C8-03C7-F245-9DD8-E5620B3DCBF5}"/>
              </a:ext>
            </a:extLst>
          </p:cNvPr>
          <p:cNvSpPr>
            <a:spLocks noGrp="1"/>
          </p:cNvSpPr>
          <p:nvPr>
            <p:ph idx="1"/>
          </p:nvPr>
        </p:nvSpPr>
        <p:spPr>
          <a:xfrm>
            <a:off x="628650" y="1408936"/>
            <a:ext cx="7886700" cy="4351338"/>
          </a:xfrm>
        </p:spPr>
        <p:txBody>
          <a:bodyPr>
            <a:normAutofit fontScale="85000" lnSpcReduction="20000"/>
          </a:bodyPr>
          <a:lstStyle/>
          <a:p>
            <a:pPr marL="457200" indent="-457200">
              <a:spcAft>
                <a:spcPts val="600"/>
              </a:spcAft>
              <a:buNone/>
            </a:pPr>
            <a:r>
              <a:rPr lang="en-US" sz="1900" dirty="0"/>
              <a:t>Batshaw, M., Roizen, N., &amp; Pellegrino, L. (2019). </a:t>
            </a:r>
            <a:r>
              <a:rPr lang="en-US" sz="1900" i="1" dirty="0"/>
              <a:t>Children with disabilities</a:t>
            </a:r>
            <a:r>
              <a:rPr lang="en-US" sz="1900" dirty="0"/>
              <a:t> (8th ed.). Paul H Brookes.</a:t>
            </a:r>
          </a:p>
          <a:p>
            <a:pPr marL="457200" indent="-457200">
              <a:spcAft>
                <a:spcPts val="600"/>
              </a:spcAft>
              <a:buNone/>
            </a:pPr>
            <a:r>
              <a:rPr lang="en-US" sz="1900" dirty="0"/>
              <a:t>Bertullo, G. (2015). History of traumatic brain injury (TBI). </a:t>
            </a:r>
            <a:r>
              <a:rPr lang="en-US" sz="1900" i="1" dirty="0"/>
              <a:t>American Journal of BioMedicine</a:t>
            </a:r>
            <a:r>
              <a:rPr lang="en-US" sz="1900" dirty="0"/>
              <a:t>, </a:t>
            </a:r>
            <a:r>
              <a:rPr lang="en-US" sz="1900" i="1" dirty="0"/>
              <a:t>3</a:t>
            </a:r>
            <a:r>
              <a:rPr lang="en-US" sz="1900" dirty="0"/>
              <a:t>(7). </a:t>
            </a:r>
            <a:r>
              <a:rPr lang="en-US" sz="1900" dirty="0">
                <a:solidFill>
                  <a:srgbClr val="000000"/>
                </a:solidFill>
                <a:effectLst/>
                <a:ea typeface="Times New Roman" panose="02020603050405020304" pitchFamily="18" charset="0"/>
                <a:hlinkClick r:id="rId3"/>
              </a:rPr>
              <a:t>https://doi: 10.18081/2333-5106/015-06/381-409</a:t>
            </a:r>
            <a:endParaRPr lang="en-US" sz="1900" dirty="0"/>
          </a:p>
          <a:p>
            <a:pPr marL="457200" indent="-457200">
              <a:spcAft>
                <a:spcPts val="600"/>
              </a:spcAft>
              <a:buNone/>
            </a:pPr>
            <a:r>
              <a:rPr lang="en-US" sz="1900" dirty="0">
                <a:solidFill>
                  <a:srgbClr val="000000"/>
                </a:solidFill>
                <a:effectLst/>
                <a:ea typeface="Times New Roman" panose="02020603050405020304" pitchFamily="18" charset="0"/>
              </a:rPr>
              <a:t>Centers for Disease Control and Prevention. (2021, May 12). </a:t>
            </a:r>
            <a:r>
              <a:rPr lang="en-US" sz="1900" i="1" dirty="0">
                <a:solidFill>
                  <a:srgbClr val="000000"/>
                </a:solidFill>
                <a:effectLst/>
                <a:ea typeface="Times New Roman" panose="02020603050405020304" pitchFamily="18" charset="0"/>
              </a:rPr>
              <a:t>Get the facts about TBI</a:t>
            </a:r>
            <a:r>
              <a:rPr lang="en-US" sz="1900" dirty="0">
                <a:solidFill>
                  <a:srgbClr val="000000"/>
                </a:solidFill>
                <a:effectLst/>
                <a:ea typeface="Times New Roman" panose="02020603050405020304" pitchFamily="18" charset="0"/>
              </a:rPr>
              <a:t>. </a:t>
            </a:r>
            <a:r>
              <a:rPr lang="en-US" sz="1900" u="sng" dirty="0">
                <a:solidFill>
                  <a:srgbClr val="0563C1"/>
                </a:solidFill>
                <a:effectLst/>
                <a:ea typeface="Times New Roman" panose="02020603050405020304" pitchFamily="18" charset="0"/>
                <a:hlinkClick r:id="rId4"/>
              </a:rPr>
              <a:t>https://www.cdc.gov/traumaticbraininjury/get_the_facts.html</a:t>
            </a:r>
            <a:endParaRPr lang="en-US" sz="1900" dirty="0"/>
          </a:p>
          <a:p>
            <a:pPr marL="457200" indent="-457200">
              <a:spcAft>
                <a:spcPts val="600"/>
              </a:spcAft>
              <a:buNone/>
            </a:pPr>
            <a:r>
              <a:rPr lang="en-US" sz="1900" dirty="0"/>
              <a:t>Centers for Disease Control and Prevention. (2016, January 22). </a:t>
            </a:r>
            <a:r>
              <a:rPr lang="en-US" sz="1900" i="1" dirty="0"/>
              <a:t>Report to congress: Traumatic brain injury in the United States</a:t>
            </a:r>
            <a:r>
              <a:rPr lang="en-US" sz="1900" dirty="0"/>
              <a:t>. </a:t>
            </a:r>
            <a:r>
              <a:rPr lang="en-US" sz="1900" dirty="0">
                <a:hlinkClick r:id="rId5"/>
              </a:rPr>
              <a:t>https://www.cdc.gov/traumaticbraininjury/pubs/tbi_report_to_congress.html</a:t>
            </a:r>
            <a:endParaRPr lang="en-US" sz="1900" dirty="0"/>
          </a:p>
          <a:p>
            <a:pPr marL="457200" indent="-457200">
              <a:spcAft>
                <a:spcPts val="600"/>
              </a:spcAft>
              <a:buNone/>
            </a:pPr>
            <a:r>
              <a:rPr lang="en-US" sz="1900" dirty="0"/>
              <a:t>Risen, S., Schultz, S., &amp; </a:t>
            </a:r>
            <a:r>
              <a:rPr lang="en-US" sz="1900" dirty="0" err="1"/>
              <a:t>Trovoto</a:t>
            </a:r>
            <a:r>
              <a:rPr lang="en-US" sz="1900" dirty="0"/>
              <a:t>, M. (2019). Acquired brain injury. In M. Batshaw (Ed.), </a:t>
            </a:r>
            <a:r>
              <a:rPr lang="en-US" sz="1900" i="1" dirty="0"/>
              <a:t>Children with disabilities</a:t>
            </a:r>
            <a:r>
              <a:rPr lang="en-US" sz="1900" dirty="0"/>
              <a:t> (8th ed., pp. 481-505). Paul H. Brooks. </a:t>
            </a:r>
          </a:p>
          <a:p>
            <a:pPr marL="457200" indent="-457200">
              <a:spcAft>
                <a:spcPts val="600"/>
              </a:spcAft>
              <a:buNone/>
            </a:pPr>
            <a:r>
              <a:rPr lang="en-US" sz="1900" dirty="0">
                <a:solidFill>
                  <a:srgbClr val="000000"/>
                </a:solidFill>
                <a:effectLst/>
                <a:ea typeface="Batang" panose="02030600000101010101" pitchFamily="18" charset="-127"/>
                <a:cs typeface="Calibri" panose="020F0502020204030204" pitchFamily="34" charset="0"/>
              </a:rPr>
              <a:t>Rose F. C. (1997). The history of head injuries: An overview. </a:t>
            </a:r>
            <a:r>
              <a:rPr lang="en-US" sz="1900" i="1" dirty="0">
                <a:solidFill>
                  <a:srgbClr val="000000"/>
                </a:solidFill>
                <a:effectLst/>
                <a:ea typeface="Batang" panose="02030600000101010101" pitchFamily="18" charset="-127"/>
                <a:cs typeface="Calibri" panose="020F0502020204030204" pitchFamily="34" charset="0"/>
              </a:rPr>
              <a:t>Journal of the History of the Neurosciences</a:t>
            </a:r>
            <a:r>
              <a:rPr lang="en-US" sz="1900" dirty="0">
                <a:solidFill>
                  <a:srgbClr val="000000"/>
                </a:solidFill>
                <a:effectLst/>
                <a:ea typeface="Batang" panose="02030600000101010101" pitchFamily="18" charset="-127"/>
                <a:cs typeface="Calibri" panose="020F0502020204030204" pitchFamily="34" charset="0"/>
              </a:rPr>
              <a:t>, </a:t>
            </a:r>
            <a:r>
              <a:rPr lang="en-US" sz="1900" i="1" dirty="0">
                <a:solidFill>
                  <a:srgbClr val="000000"/>
                </a:solidFill>
                <a:effectLst/>
                <a:ea typeface="Batang" panose="02030600000101010101" pitchFamily="18" charset="-127"/>
                <a:cs typeface="Calibri" panose="020F0502020204030204" pitchFamily="34" charset="0"/>
              </a:rPr>
              <a:t>6</a:t>
            </a:r>
            <a:r>
              <a:rPr lang="en-US" sz="1900" dirty="0">
                <a:solidFill>
                  <a:srgbClr val="000000"/>
                </a:solidFill>
                <a:effectLst/>
                <a:ea typeface="Batang" panose="02030600000101010101" pitchFamily="18" charset="-127"/>
                <a:cs typeface="Calibri" panose="020F0502020204030204" pitchFamily="34" charset="0"/>
              </a:rPr>
              <a:t>(2), 154–180. </a:t>
            </a:r>
            <a:r>
              <a:rPr lang="en-US" sz="1900" u="sng" dirty="0">
                <a:solidFill>
                  <a:srgbClr val="0000FF"/>
                </a:solidFill>
                <a:effectLst/>
                <a:ea typeface="Batang" panose="02030600000101010101" pitchFamily="18" charset="-127"/>
                <a:cs typeface="Calibri" panose="020F0502020204030204" pitchFamily="34" charset="0"/>
                <a:hlinkClick r:id="rId6"/>
              </a:rPr>
              <a:t>https://doi.org/10.1080/09647049709525700</a:t>
            </a:r>
            <a:r>
              <a:rPr lang="en-US" sz="1900" dirty="0">
                <a:solidFill>
                  <a:srgbClr val="000000"/>
                </a:solidFill>
                <a:effectLst/>
                <a:ea typeface="Batang" panose="02030600000101010101" pitchFamily="18" charset="-127"/>
                <a:cs typeface="Calibri" panose="020F0502020204030204" pitchFamily="34" charset="0"/>
              </a:rPr>
              <a:t> </a:t>
            </a:r>
            <a:endParaRPr lang="en-US" sz="1900" dirty="0"/>
          </a:p>
          <a:p>
            <a:pPr marL="457200" marR="0" indent="-457200">
              <a:lnSpc>
                <a:spcPct val="107000"/>
              </a:lnSpc>
              <a:spcBef>
                <a:spcPts val="0"/>
              </a:spcBef>
              <a:spcAft>
                <a:spcPts val="600"/>
              </a:spcAft>
              <a:buNone/>
            </a:pPr>
            <a:r>
              <a:rPr lang="en-US" sz="1900" dirty="0">
                <a:solidFill>
                  <a:srgbClr val="000000"/>
                </a:solidFill>
                <a:effectLst/>
                <a:ea typeface="Times New Roman" panose="02020603050405020304" pitchFamily="18" charset="0"/>
                <a:cs typeface="Times New Roman" panose="02020603050405020304" pitchFamily="18" charset="0"/>
              </a:rPr>
              <a:t>Turnbull, A. P., Turnbull, H. R., Francis, G., Burke, M., </a:t>
            </a:r>
            <a:r>
              <a:rPr lang="en-US" sz="1900" dirty="0" err="1">
                <a:solidFill>
                  <a:srgbClr val="000000"/>
                </a:solidFill>
                <a:effectLst/>
                <a:ea typeface="Times New Roman" panose="02020603050405020304" pitchFamily="18" charset="0"/>
                <a:cs typeface="Times New Roman" panose="02020603050405020304" pitchFamily="18" charset="0"/>
              </a:rPr>
              <a:t>Kyzar</a:t>
            </a:r>
            <a:r>
              <a:rPr lang="en-US" sz="1900" dirty="0">
                <a:solidFill>
                  <a:srgbClr val="000000"/>
                </a:solidFill>
                <a:effectLst/>
                <a:ea typeface="Times New Roman" panose="02020603050405020304" pitchFamily="18" charset="0"/>
                <a:cs typeface="Times New Roman" panose="02020603050405020304" pitchFamily="18" charset="0"/>
              </a:rPr>
              <a:t>, K. K., Haines, S., Gershwin, T., Shepard, K., </a:t>
            </a:r>
            <a:r>
              <a:rPr lang="en-US" sz="1900" dirty="0" err="1">
                <a:solidFill>
                  <a:srgbClr val="000000"/>
                </a:solidFill>
                <a:effectLst/>
                <a:ea typeface="Times New Roman" panose="02020603050405020304" pitchFamily="18" charset="0"/>
                <a:cs typeface="Times New Roman" panose="02020603050405020304" pitchFamily="18" charset="0"/>
              </a:rPr>
              <a:t>Holdren</a:t>
            </a:r>
            <a:r>
              <a:rPr lang="en-US" sz="1900" dirty="0">
                <a:solidFill>
                  <a:srgbClr val="000000"/>
                </a:solidFill>
                <a:effectLst/>
                <a:ea typeface="Times New Roman" panose="02020603050405020304" pitchFamily="18" charset="0"/>
                <a:cs typeface="Times New Roman" panose="02020603050405020304" pitchFamily="18" charset="0"/>
              </a:rPr>
              <a:t>, N., &amp; Singer, G. (2021). Families and professionals: Trusting partnerships in general and special education. (8th ed.). Pearson.</a:t>
            </a:r>
            <a:endParaRPr lang="en-US" sz="1900" dirty="0">
              <a:effectLst/>
              <a:ea typeface="Calibri" panose="020F0502020204030204" pitchFamily="34" charset="0"/>
              <a:cs typeface="Times New Roman" panose="02020603050405020304" pitchFamily="18" charset="0"/>
            </a:endParaRPr>
          </a:p>
          <a:p>
            <a:pPr marL="205740" indent="-342900">
              <a:spcAft>
                <a:spcPts val="600"/>
              </a:spcAft>
              <a:buNone/>
            </a:pPr>
            <a:endParaRPr lang="en-US" sz="1400" dirty="0"/>
          </a:p>
          <a:p>
            <a:pPr marL="205740" indent="-342900">
              <a:spcAft>
                <a:spcPts val="600"/>
              </a:spcAft>
              <a:buNone/>
            </a:pPr>
            <a:endParaRPr lang="en-US" sz="1400" dirty="0"/>
          </a:p>
          <a:p>
            <a:pPr marL="205740" indent="-342900">
              <a:buNone/>
            </a:pPr>
            <a:endParaRPr lang="en-US" dirty="0"/>
          </a:p>
          <a:p>
            <a:pPr marL="205740" indent="-342900"/>
            <a:endParaRPr lang="en-US" dirty="0"/>
          </a:p>
        </p:txBody>
      </p:sp>
    </p:spTree>
    <p:custDataLst>
      <p:tags r:id="rId1"/>
    </p:custDataLst>
    <p:extLst>
      <p:ext uri="{BB962C8B-B14F-4D97-AF65-F5344CB8AC3E}">
        <p14:creationId xmlns:p14="http://schemas.microsoft.com/office/powerpoint/2010/main" val="32675279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8F2020-E910-458D-954D-086F2E6510EA}"/>
              </a:ext>
            </a:extLst>
          </p:cNvPr>
          <p:cNvSpPr>
            <a:spLocks noGrp="1"/>
          </p:cNvSpPr>
          <p:nvPr>
            <p:ph type="title"/>
          </p:nvPr>
        </p:nvSpPr>
        <p:spPr/>
        <p:txBody>
          <a:bodyPr/>
          <a:lstStyle/>
          <a:p>
            <a:pPr algn="ctr"/>
            <a:r>
              <a:rPr lang="en-US" sz="3600" dirty="0"/>
              <a:t>Disclaimer</a:t>
            </a:r>
          </a:p>
        </p:txBody>
      </p:sp>
      <p:sp>
        <p:nvSpPr>
          <p:cNvPr id="2" name="Content Placeholder 1">
            <a:extLst>
              <a:ext uri="{FF2B5EF4-FFF2-40B4-BE49-F238E27FC236}">
                <a16:creationId xmlns:a16="http://schemas.microsoft.com/office/drawing/2014/main" id="{25826A4D-FDEE-4B62-A6D7-A15A62AF0965}"/>
              </a:ext>
            </a:extLst>
          </p:cNvPr>
          <p:cNvSpPr>
            <a:spLocks noGrp="1"/>
          </p:cNvSpPr>
          <p:nvPr>
            <p:ph idx="1"/>
          </p:nvPr>
        </p:nvSpPr>
        <p:spPr/>
        <p:txBody>
          <a:bodyPr/>
          <a:lstStyle/>
          <a:p>
            <a:pPr marL="0" indent="0">
              <a:lnSpc>
                <a:spcPct val="150000"/>
              </a:lnSpc>
              <a:buNone/>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This is a product of the Early Childhood Intervention Doctoral Consortium (ECiDC), a project of the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A.J. Pappanikou Center for Excellence in Developmental Disabilities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rPr>
              <a:t>UConn Health</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Center is funded through cooperative agreement number H325H190004 from the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5"/>
              </a:rPr>
              <a:t>Office of Special Education Programs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U.S. Department of Education. Materials and opinions expressed herein do not necessarily represent the Department of Education’s position or policy.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custDataLst>
      <p:tags r:id="rId1"/>
    </p:custDataLst>
    <p:extLst>
      <p:ext uri="{BB962C8B-B14F-4D97-AF65-F5344CB8AC3E}">
        <p14:creationId xmlns:p14="http://schemas.microsoft.com/office/powerpoint/2010/main" val="1030539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A6922B-D13B-4621-8D31-09FD57234E10}"/>
              </a:ext>
            </a:extLst>
          </p:cNvPr>
          <p:cNvSpPr>
            <a:spLocks noGrp="1"/>
          </p:cNvSpPr>
          <p:nvPr>
            <p:ph type="title"/>
          </p:nvPr>
        </p:nvSpPr>
        <p:spPr>
          <a:xfrm>
            <a:off x="628650" y="365127"/>
            <a:ext cx="7886700" cy="707536"/>
          </a:xfrm>
        </p:spPr>
        <p:txBody>
          <a:bodyPr/>
          <a:lstStyle/>
          <a:p>
            <a:r>
              <a:rPr lang="en-US" sz="3600" dirty="0"/>
              <a:t>What is a Traumatic Brain Injury?</a:t>
            </a:r>
          </a:p>
        </p:txBody>
      </p:sp>
      <p:sp>
        <p:nvSpPr>
          <p:cNvPr id="2" name="Content Placeholder 1">
            <a:extLst>
              <a:ext uri="{FF2B5EF4-FFF2-40B4-BE49-F238E27FC236}">
                <a16:creationId xmlns:a16="http://schemas.microsoft.com/office/drawing/2014/main" id="{3E43D67E-E2FC-449B-B603-2031DC958283}"/>
              </a:ext>
              <a:ext uri="{C183D7F6-B498-43B3-948B-1728B52AA6E4}">
                <adec:decorative xmlns:adec="http://schemas.microsoft.com/office/drawing/2017/decorative" val="0"/>
              </a:ext>
            </a:extLst>
          </p:cNvPr>
          <p:cNvSpPr>
            <a:spLocks noGrp="1"/>
          </p:cNvSpPr>
          <p:nvPr>
            <p:ph idx="1"/>
          </p:nvPr>
        </p:nvSpPr>
        <p:spPr>
          <a:xfrm>
            <a:off x="390144" y="1361138"/>
            <a:ext cx="6586853" cy="2171202"/>
          </a:xfrm>
        </p:spPr>
        <p:txBody>
          <a:bodyPr>
            <a:noAutofit/>
          </a:bodyPr>
          <a:lstStyle/>
          <a:p>
            <a:pPr marL="0" indent="0">
              <a:lnSpc>
                <a:spcPct val="100000"/>
              </a:lnSpc>
              <a:buNone/>
            </a:pPr>
            <a:r>
              <a:rPr lang="en-US" sz="2000" dirty="0"/>
              <a:t>A traumatic brain injury (TBI) is any injury that affects how the brain works. TBIs may be caused by: </a:t>
            </a:r>
          </a:p>
          <a:p>
            <a:pPr marL="457200">
              <a:lnSpc>
                <a:spcPct val="100000"/>
              </a:lnSpc>
            </a:pPr>
            <a:r>
              <a:rPr lang="en-US" sz="2000" dirty="0"/>
              <a:t>A bump, blow, or jolt to the head, or </a:t>
            </a:r>
          </a:p>
          <a:p>
            <a:pPr marL="457200">
              <a:lnSpc>
                <a:spcPct val="100000"/>
              </a:lnSpc>
            </a:pPr>
            <a:r>
              <a:rPr lang="en-US" sz="2000" dirty="0"/>
              <a:t>A penetrating injury to the head.</a:t>
            </a:r>
          </a:p>
          <a:p>
            <a:pPr marL="0" indent="0">
              <a:lnSpc>
                <a:spcPct val="100000"/>
              </a:lnSpc>
              <a:spcAft>
                <a:spcPts val="1200"/>
              </a:spcAft>
              <a:buNone/>
            </a:pPr>
            <a:endParaRPr lang="en-US" sz="2000" dirty="0"/>
          </a:p>
        </p:txBody>
      </p:sp>
      <p:pic>
        <p:nvPicPr>
          <p:cNvPr id="7" name="Picture 2" descr="What is a TBI? A Traumatic Brain Injury occurs when a sudden trauma or head injury disrupts the function of the brain. 1.7 million people in the US sustain a TBI annually. Almost 1/3 of all injury-related deaths are caused by a TBI. TBI can cause a wide range of functional short- or long-term changes affecting: Memory, reasoning, communication, expression, understanding, touch, taste and smell, depression, anxiety, personality changes, aggression, acting out and social inappropriateness. Be evaluated and treated by TBI experts. Follow the advice of professionals, involve your family, school employer, friends in education and support of your rehabilitation, eat a healthy diet, exercise if you can, do not use drugs or alcohol, get adequate sleep, do not isolate yourself socially, use compensatory devices, memory aids as necessary, keep fun in your life. Recovery can be a long journey. Can take from 6 months to 2 years. Brain Injury Support Groups and State Brain Injury Associations are here to help. ">
            <a:extLst>
              <a:ext uri="{FF2B5EF4-FFF2-40B4-BE49-F238E27FC236}">
                <a16:creationId xmlns:a16="http://schemas.microsoft.com/office/drawing/2014/main" id="{17A9E82D-F861-4A87-B25F-570D978432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438" b="8116"/>
          <a:stretch/>
        </p:blipFill>
        <p:spPr bwMode="auto">
          <a:xfrm>
            <a:off x="5422211" y="1842123"/>
            <a:ext cx="2660194" cy="33931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CCC2849-559D-489A-9BEC-36C774274FBE}"/>
              </a:ext>
            </a:extLst>
          </p:cNvPr>
          <p:cNvSpPr txBox="1"/>
          <p:nvPr/>
        </p:nvSpPr>
        <p:spPr>
          <a:xfrm>
            <a:off x="3683570" y="5235252"/>
            <a:ext cx="6137476" cy="523220"/>
          </a:xfrm>
          <a:prstGeom prst="rect">
            <a:avLst/>
          </a:prstGeom>
          <a:noFill/>
        </p:spPr>
        <p:txBody>
          <a:bodyPr wrap="square" rtlCol="0">
            <a:spAutoFit/>
          </a:bodyPr>
          <a:lstStyle/>
          <a:p>
            <a:pPr algn="ctr"/>
            <a:r>
              <a:rPr lang="en-US" sz="1400" dirty="0"/>
              <a:t>CDC. Get the facts about TBI (2021). </a:t>
            </a:r>
            <a:r>
              <a:rPr lang="en-US" sz="1400" dirty="0">
                <a:hlinkClick r:id="rId5"/>
              </a:rPr>
              <a:t>https://www.cdc.gov/traumaticbraininjury/get_the_facts.html</a:t>
            </a:r>
            <a:r>
              <a:rPr lang="en-US" sz="1400" dirty="0"/>
              <a:t> </a:t>
            </a:r>
          </a:p>
        </p:txBody>
      </p:sp>
    </p:spTree>
    <p:custDataLst>
      <p:tags r:id="rId1"/>
    </p:custDataLst>
    <p:extLst>
      <p:ext uri="{BB962C8B-B14F-4D97-AF65-F5344CB8AC3E}">
        <p14:creationId xmlns:p14="http://schemas.microsoft.com/office/powerpoint/2010/main" val="1161478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F8C0FC-2404-4CDE-AF60-75B07467BB69}"/>
              </a:ext>
            </a:extLst>
          </p:cNvPr>
          <p:cNvSpPr>
            <a:spLocks noGrp="1"/>
          </p:cNvSpPr>
          <p:nvPr>
            <p:ph type="title"/>
          </p:nvPr>
        </p:nvSpPr>
        <p:spPr/>
        <p:txBody>
          <a:bodyPr/>
          <a:lstStyle/>
          <a:p>
            <a:r>
              <a:rPr lang="en-US" sz="3600" dirty="0"/>
              <a:t>More about TBIs</a:t>
            </a:r>
          </a:p>
        </p:txBody>
      </p:sp>
      <p:sp>
        <p:nvSpPr>
          <p:cNvPr id="4" name="Content Placeholder 3">
            <a:extLst>
              <a:ext uri="{FF2B5EF4-FFF2-40B4-BE49-F238E27FC236}">
                <a16:creationId xmlns:a16="http://schemas.microsoft.com/office/drawing/2014/main" id="{877DF0E7-5EAA-4E3B-AF04-BB05D59C7B90}"/>
              </a:ext>
            </a:extLst>
          </p:cNvPr>
          <p:cNvSpPr txBox="1">
            <a:spLocks noGrp="1"/>
          </p:cNvSpPr>
          <p:nvPr>
            <p:ph idx="1"/>
          </p:nvPr>
        </p:nvSpPr>
        <p:spPr>
          <a:xfrm>
            <a:off x="457200" y="1136856"/>
            <a:ext cx="7886700" cy="3498394"/>
          </a:xfrm>
          <a:prstGeom prst="rect">
            <a:avLst/>
          </a:prstGeom>
          <a:noFill/>
        </p:spPr>
        <p:txBody>
          <a:bodyPr wrap="square" rtlCol="0">
            <a:spAutoFit/>
          </a:bodyPr>
          <a:lstStyle/>
          <a:p>
            <a:pPr marL="0" indent="0">
              <a:lnSpc>
                <a:spcPct val="200000"/>
              </a:lnSpc>
              <a:buNone/>
            </a:pPr>
            <a:r>
              <a:rPr lang="en-US" sz="2000" dirty="0"/>
              <a:t>A TBI can have a profound impact on a person’s life in one or more of the following areas: </a:t>
            </a:r>
          </a:p>
          <a:p>
            <a:pPr marL="457200">
              <a:lnSpc>
                <a:spcPct val="150000"/>
              </a:lnSpc>
            </a:pPr>
            <a:r>
              <a:rPr lang="en-US" sz="2000" dirty="0"/>
              <a:t>Interpersonal functioning</a:t>
            </a:r>
          </a:p>
          <a:p>
            <a:pPr marL="457200">
              <a:lnSpc>
                <a:spcPct val="150000"/>
              </a:lnSpc>
            </a:pPr>
            <a:r>
              <a:rPr lang="en-US" sz="2000" dirty="0"/>
              <a:t>Social functioning</a:t>
            </a:r>
          </a:p>
          <a:p>
            <a:pPr marL="457200">
              <a:lnSpc>
                <a:spcPct val="150000"/>
              </a:lnSpc>
            </a:pPr>
            <a:r>
              <a:rPr lang="en-US" sz="2000" dirty="0"/>
              <a:t>Occupational functioning</a:t>
            </a:r>
          </a:p>
          <a:p>
            <a:endParaRPr lang="en-US" sz="2000" dirty="0"/>
          </a:p>
        </p:txBody>
      </p:sp>
      <p:sp>
        <p:nvSpPr>
          <p:cNvPr id="5" name="TextBox 4">
            <a:extLst>
              <a:ext uri="{FF2B5EF4-FFF2-40B4-BE49-F238E27FC236}">
                <a16:creationId xmlns:a16="http://schemas.microsoft.com/office/drawing/2014/main" id="{545024A6-1F74-468F-B20D-FA61CD792A41}"/>
              </a:ext>
            </a:extLst>
          </p:cNvPr>
          <p:cNvSpPr txBox="1"/>
          <p:nvPr/>
        </p:nvSpPr>
        <p:spPr>
          <a:xfrm>
            <a:off x="1331812" y="5197924"/>
            <a:ext cx="6137476" cy="523220"/>
          </a:xfrm>
          <a:prstGeom prst="rect">
            <a:avLst/>
          </a:prstGeom>
          <a:noFill/>
        </p:spPr>
        <p:txBody>
          <a:bodyPr wrap="square" rtlCol="0">
            <a:spAutoFit/>
          </a:bodyPr>
          <a:lstStyle/>
          <a:p>
            <a:pPr algn="ctr"/>
            <a:r>
              <a:rPr lang="en-US" sz="1400" dirty="0"/>
              <a:t>CDC. Get the facts about TBI (2021). </a:t>
            </a:r>
            <a:r>
              <a:rPr lang="en-US" sz="1400" dirty="0">
                <a:hlinkClick r:id="rId3"/>
              </a:rPr>
              <a:t>https://www.cdc.gov/traumaticbraininjury/get_the_facts.html</a:t>
            </a:r>
            <a:r>
              <a:rPr lang="en-US" sz="1400" dirty="0"/>
              <a:t> </a:t>
            </a:r>
          </a:p>
        </p:txBody>
      </p:sp>
    </p:spTree>
    <p:custDataLst>
      <p:tags r:id="rId1"/>
    </p:custDataLst>
    <p:extLst>
      <p:ext uri="{BB962C8B-B14F-4D97-AF65-F5344CB8AC3E}">
        <p14:creationId xmlns:p14="http://schemas.microsoft.com/office/powerpoint/2010/main" val="3497216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59829-65A6-C241-86AD-B57D790A6E4C}"/>
              </a:ext>
            </a:extLst>
          </p:cNvPr>
          <p:cNvSpPr>
            <a:spLocks noGrp="1"/>
          </p:cNvSpPr>
          <p:nvPr>
            <p:ph type="title"/>
          </p:nvPr>
        </p:nvSpPr>
        <p:spPr>
          <a:xfrm>
            <a:off x="628650" y="183977"/>
            <a:ext cx="7886700" cy="1095174"/>
          </a:xfrm>
        </p:spPr>
        <p:txBody>
          <a:bodyPr>
            <a:normAutofit/>
          </a:bodyPr>
          <a:lstStyle/>
          <a:p>
            <a:r>
              <a:rPr lang="en-US" sz="3600" dirty="0"/>
              <a:t>Prevalence of TBI in children</a:t>
            </a:r>
          </a:p>
        </p:txBody>
      </p:sp>
      <p:grpSp>
        <p:nvGrpSpPr>
          <p:cNvPr id="3" name="Group 2">
            <a:extLst>
              <a:ext uri="{FF2B5EF4-FFF2-40B4-BE49-F238E27FC236}">
                <a16:creationId xmlns:a16="http://schemas.microsoft.com/office/drawing/2014/main" id="{1F21FC03-18CE-4B30-B872-752E5652F279}"/>
              </a:ext>
              <a:ext uri="{C183D7F6-B498-43B3-948B-1728B52AA6E4}">
                <adec:decorative xmlns:adec="http://schemas.microsoft.com/office/drawing/2017/decorative" val="1"/>
              </a:ext>
            </a:extLst>
          </p:cNvPr>
          <p:cNvGrpSpPr/>
          <p:nvPr/>
        </p:nvGrpSpPr>
        <p:grpSpPr>
          <a:xfrm>
            <a:off x="905383" y="1443783"/>
            <a:ext cx="2920667" cy="3789947"/>
            <a:chOff x="905383" y="1443783"/>
            <a:chExt cx="2920667" cy="3789947"/>
          </a:xfrm>
        </p:grpSpPr>
        <p:sp>
          <p:nvSpPr>
            <p:cNvPr id="15" name="Rectangle 14">
              <a:extLst>
                <a:ext uri="{FF2B5EF4-FFF2-40B4-BE49-F238E27FC236}">
                  <a16:creationId xmlns:a16="http://schemas.microsoft.com/office/drawing/2014/main" id="{65812A98-E9BF-497F-9E5D-E4DBA8BCA532}"/>
                </a:ext>
                <a:ext uri="{C183D7F6-B498-43B3-948B-1728B52AA6E4}">
                  <adec:decorative xmlns:adec="http://schemas.microsoft.com/office/drawing/2017/decorative" val="1"/>
                </a:ext>
              </a:extLst>
            </p:cNvPr>
            <p:cNvSpPr/>
            <p:nvPr/>
          </p:nvSpPr>
          <p:spPr>
            <a:xfrm>
              <a:off x="905384" y="1443783"/>
              <a:ext cx="2920666" cy="3789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FFD7293-36DD-4AFD-93F5-D64ED48B598B}"/>
                </a:ext>
              </a:extLst>
            </p:cNvPr>
            <p:cNvSpPr txBox="1"/>
            <p:nvPr/>
          </p:nvSpPr>
          <p:spPr>
            <a:xfrm>
              <a:off x="1407702" y="1711624"/>
              <a:ext cx="1792705" cy="477054"/>
            </a:xfrm>
            <a:prstGeom prst="rect">
              <a:avLst/>
            </a:prstGeom>
            <a:noFill/>
          </p:spPr>
          <p:txBody>
            <a:bodyPr wrap="square" rtlCol="0">
              <a:spAutoFit/>
            </a:bodyPr>
            <a:lstStyle/>
            <a:p>
              <a:pPr algn="ctr"/>
              <a:r>
                <a:rPr lang="en-US" sz="2500" dirty="0">
                  <a:solidFill>
                    <a:schemeClr val="bg1"/>
                  </a:solidFill>
                </a:rPr>
                <a:t>Over</a:t>
              </a:r>
            </a:p>
          </p:txBody>
        </p:sp>
        <p:sp>
          <p:nvSpPr>
            <p:cNvPr id="8" name="TextBox 7">
              <a:extLst>
                <a:ext uri="{FF2B5EF4-FFF2-40B4-BE49-F238E27FC236}">
                  <a16:creationId xmlns:a16="http://schemas.microsoft.com/office/drawing/2014/main" id="{F21F904E-932E-487C-8946-AC1B64C49BBE}"/>
                </a:ext>
              </a:extLst>
            </p:cNvPr>
            <p:cNvSpPr txBox="1"/>
            <p:nvPr/>
          </p:nvSpPr>
          <p:spPr>
            <a:xfrm>
              <a:off x="905383" y="2085835"/>
              <a:ext cx="2920665" cy="923330"/>
            </a:xfrm>
            <a:prstGeom prst="rect">
              <a:avLst/>
            </a:prstGeom>
            <a:noFill/>
          </p:spPr>
          <p:txBody>
            <a:bodyPr wrap="square" rtlCol="0">
              <a:spAutoFit/>
            </a:bodyPr>
            <a:lstStyle/>
            <a:p>
              <a:pPr algn="ctr"/>
              <a:r>
                <a:rPr lang="en-US" sz="5400" b="1" dirty="0">
                  <a:solidFill>
                    <a:schemeClr val="bg1"/>
                  </a:solidFill>
                </a:rPr>
                <a:t>16,000</a:t>
              </a:r>
            </a:p>
          </p:txBody>
        </p:sp>
        <p:sp>
          <p:nvSpPr>
            <p:cNvPr id="9" name="TextBox 8">
              <a:extLst>
                <a:ext uri="{FF2B5EF4-FFF2-40B4-BE49-F238E27FC236}">
                  <a16:creationId xmlns:a16="http://schemas.microsoft.com/office/drawing/2014/main" id="{C1F80B6B-FEF0-4C39-B93B-43F3C78EC0B4}"/>
                </a:ext>
              </a:extLst>
            </p:cNvPr>
            <p:cNvSpPr txBox="1"/>
            <p:nvPr/>
          </p:nvSpPr>
          <p:spPr>
            <a:xfrm>
              <a:off x="1178394" y="3003453"/>
              <a:ext cx="2323511" cy="2185214"/>
            </a:xfrm>
            <a:prstGeom prst="rect">
              <a:avLst/>
            </a:prstGeom>
            <a:noFill/>
          </p:spPr>
          <p:txBody>
            <a:bodyPr wrap="square" rtlCol="0">
              <a:spAutoFit/>
            </a:bodyPr>
            <a:lstStyle/>
            <a:p>
              <a:pPr algn="ctr"/>
              <a:r>
                <a:rPr lang="en-US" sz="2500" dirty="0">
                  <a:solidFill>
                    <a:schemeClr val="bg1"/>
                  </a:solidFill>
                </a:rPr>
                <a:t>Children (0-17)</a:t>
              </a:r>
            </a:p>
            <a:p>
              <a:pPr algn="ctr"/>
              <a:r>
                <a:rPr lang="en-US" sz="2500" dirty="0">
                  <a:solidFill>
                    <a:schemeClr val="bg1"/>
                  </a:solidFill>
                </a:rPr>
                <a:t>were</a:t>
              </a:r>
            </a:p>
            <a:p>
              <a:pPr algn="ctr"/>
              <a:r>
                <a:rPr lang="en-US" sz="2500" dirty="0">
                  <a:solidFill>
                    <a:schemeClr val="bg1"/>
                  </a:solidFill>
                </a:rPr>
                <a:t>Hospitalized for TBI</a:t>
              </a:r>
            </a:p>
            <a:p>
              <a:endParaRPr lang="en-US" dirty="0">
                <a:solidFill>
                  <a:schemeClr val="bg1"/>
                </a:solidFill>
              </a:endParaRPr>
            </a:p>
            <a:p>
              <a:pPr algn="ctr"/>
              <a:r>
                <a:rPr lang="en-US" dirty="0">
                  <a:solidFill>
                    <a:schemeClr val="bg1"/>
                  </a:solidFill>
                </a:rPr>
                <a:t>(2019)</a:t>
              </a:r>
            </a:p>
          </p:txBody>
        </p:sp>
      </p:grpSp>
      <p:grpSp>
        <p:nvGrpSpPr>
          <p:cNvPr id="5" name="Group 4">
            <a:extLst>
              <a:ext uri="{FF2B5EF4-FFF2-40B4-BE49-F238E27FC236}">
                <a16:creationId xmlns:a16="http://schemas.microsoft.com/office/drawing/2014/main" id="{C23277AD-BA99-449B-A9A2-61781A1A14D7}"/>
              </a:ext>
              <a:ext uri="{C183D7F6-B498-43B3-948B-1728B52AA6E4}">
                <adec:decorative xmlns:adec="http://schemas.microsoft.com/office/drawing/2017/decorative" val="1"/>
              </a:ext>
            </a:extLst>
          </p:cNvPr>
          <p:cNvGrpSpPr/>
          <p:nvPr/>
        </p:nvGrpSpPr>
        <p:grpSpPr>
          <a:xfrm>
            <a:off x="4923833" y="1437770"/>
            <a:ext cx="2920666" cy="3789947"/>
            <a:chOff x="4923833" y="1437770"/>
            <a:chExt cx="2920666" cy="3789947"/>
          </a:xfrm>
        </p:grpSpPr>
        <p:sp>
          <p:nvSpPr>
            <p:cNvPr id="16" name="Rectangle 15">
              <a:extLst>
                <a:ext uri="{FF2B5EF4-FFF2-40B4-BE49-F238E27FC236}">
                  <a16:creationId xmlns:a16="http://schemas.microsoft.com/office/drawing/2014/main" id="{6EBF772D-46B8-484E-B38A-8DF19E5E9302}"/>
                </a:ext>
                <a:ext uri="{C183D7F6-B498-43B3-948B-1728B52AA6E4}">
                  <adec:decorative xmlns:adec="http://schemas.microsoft.com/office/drawing/2017/decorative" val="1"/>
                </a:ext>
              </a:extLst>
            </p:cNvPr>
            <p:cNvSpPr/>
            <p:nvPr/>
          </p:nvSpPr>
          <p:spPr>
            <a:xfrm>
              <a:off x="4923833" y="1437770"/>
              <a:ext cx="2920666" cy="3789947"/>
            </a:xfrm>
            <a:prstGeom prst="rect">
              <a:avLst/>
            </a:prstGeom>
            <a:solidFill>
              <a:srgbClr val="C03B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93F9BC8-1EEA-4D46-A76A-BB7D21A2FBD8}"/>
                </a:ext>
              </a:extLst>
            </p:cNvPr>
            <p:cNvSpPr txBox="1"/>
            <p:nvPr/>
          </p:nvSpPr>
          <p:spPr>
            <a:xfrm>
              <a:off x="5222411" y="2990356"/>
              <a:ext cx="2323511" cy="2185214"/>
            </a:xfrm>
            <a:prstGeom prst="rect">
              <a:avLst/>
            </a:prstGeom>
            <a:noFill/>
          </p:spPr>
          <p:txBody>
            <a:bodyPr wrap="square" rtlCol="0">
              <a:spAutoFit/>
            </a:bodyPr>
            <a:lstStyle/>
            <a:p>
              <a:pPr algn="ctr"/>
              <a:r>
                <a:rPr lang="en-US" sz="2500" dirty="0">
                  <a:solidFill>
                    <a:schemeClr val="bg1"/>
                  </a:solidFill>
                </a:rPr>
                <a:t>Children (0-17)</a:t>
              </a:r>
            </a:p>
            <a:p>
              <a:pPr algn="ctr"/>
              <a:r>
                <a:rPr lang="en-US" sz="2500" dirty="0">
                  <a:solidFill>
                    <a:schemeClr val="bg1"/>
                  </a:solidFill>
                </a:rPr>
                <a:t>died of</a:t>
              </a:r>
            </a:p>
            <a:p>
              <a:pPr algn="ctr"/>
              <a:r>
                <a:rPr lang="en-US" sz="2500" dirty="0">
                  <a:solidFill>
                    <a:schemeClr val="bg1"/>
                  </a:solidFill>
                </a:rPr>
                <a:t>TBI</a:t>
              </a:r>
            </a:p>
            <a:p>
              <a:pPr algn="ctr"/>
              <a:endParaRPr lang="en-US" sz="2500" dirty="0">
                <a:solidFill>
                  <a:schemeClr val="bg1"/>
                </a:solidFill>
              </a:endParaRPr>
            </a:p>
            <a:p>
              <a:endParaRPr lang="en-US" dirty="0">
                <a:solidFill>
                  <a:schemeClr val="bg1"/>
                </a:solidFill>
              </a:endParaRPr>
            </a:p>
            <a:p>
              <a:pPr algn="ctr"/>
              <a:r>
                <a:rPr lang="en-US" dirty="0">
                  <a:solidFill>
                    <a:schemeClr val="bg1"/>
                  </a:solidFill>
                </a:rPr>
                <a:t>(2020)</a:t>
              </a:r>
            </a:p>
          </p:txBody>
        </p:sp>
        <p:sp>
          <p:nvSpPr>
            <p:cNvPr id="10" name="TextBox 9">
              <a:extLst>
                <a:ext uri="{FF2B5EF4-FFF2-40B4-BE49-F238E27FC236}">
                  <a16:creationId xmlns:a16="http://schemas.microsoft.com/office/drawing/2014/main" id="{018F6DDA-CF85-46A1-850B-47D191F44C14}"/>
                </a:ext>
              </a:extLst>
            </p:cNvPr>
            <p:cNvSpPr txBox="1"/>
            <p:nvPr/>
          </p:nvSpPr>
          <p:spPr>
            <a:xfrm>
              <a:off x="5487815" y="1711624"/>
              <a:ext cx="1792705" cy="477054"/>
            </a:xfrm>
            <a:prstGeom prst="rect">
              <a:avLst/>
            </a:prstGeom>
            <a:noFill/>
          </p:spPr>
          <p:txBody>
            <a:bodyPr wrap="square" rtlCol="0">
              <a:spAutoFit/>
            </a:bodyPr>
            <a:lstStyle/>
            <a:p>
              <a:pPr algn="ctr"/>
              <a:r>
                <a:rPr lang="en-US" sz="2500" dirty="0">
                  <a:solidFill>
                    <a:schemeClr val="bg1"/>
                  </a:solidFill>
                </a:rPr>
                <a:t>Almost</a:t>
              </a:r>
            </a:p>
          </p:txBody>
        </p:sp>
        <p:sp>
          <p:nvSpPr>
            <p:cNvPr id="11" name="TextBox 10">
              <a:extLst>
                <a:ext uri="{FF2B5EF4-FFF2-40B4-BE49-F238E27FC236}">
                  <a16:creationId xmlns:a16="http://schemas.microsoft.com/office/drawing/2014/main" id="{92741D2D-A71F-4CBC-B622-957F3D8031B6}"/>
                </a:ext>
              </a:extLst>
            </p:cNvPr>
            <p:cNvSpPr txBox="1"/>
            <p:nvPr/>
          </p:nvSpPr>
          <p:spPr>
            <a:xfrm>
              <a:off x="5161550" y="2084770"/>
              <a:ext cx="2467889" cy="923330"/>
            </a:xfrm>
            <a:prstGeom prst="rect">
              <a:avLst/>
            </a:prstGeom>
            <a:noFill/>
          </p:spPr>
          <p:txBody>
            <a:bodyPr wrap="square" rtlCol="0">
              <a:spAutoFit/>
            </a:bodyPr>
            <a:lstStyle/>
            <a:p>
              <a:pPr algn="ctr"/>
              <a:r>
                <a:rPr lang="en-US" sz="5400" b="1" dirty="0">
                  <a:solidFill>
                    <a:schemeClr val="bg1"/>
                  </a:solidFill>
                </a:rPr>
                <a:t>3,000</a:t>
              </a:r>
            </a:p>
          </p:txBody>
        </p:sp>
      </p:grpSp>
      <p:sp>
        <p:nvSpPr>
          <p:cNvPr id="4" name="TextBox 3">
            <a:extLst>
              <a:ext uri="{FF2B5EF4-FFF2-40B4-BE49-F238E27FC236}">
                <a16:creationId xmlns:a16="http://schemas.microsoft.com/office/drawing/2014/main" id="{4719FC00-C538-4E27-B13A-6831639024EB}"/>
              </a:ext>
            </a:extLst>
          </p:cNvPr>
          <p:cNvSpPr txBox="1"/>
          <p:nvPr/>
        </p:nvSpPr>
        <p:spPr>
          <a:xfrm>
            <a:off x="1559126" y="5454052"/>
            <a:ext cx="5970494" cy="307777"/>
          </a:xfrm>
          <a:prstGeom prst="rect">
            <a:avLst/>
          </a:prstGeom>
          <a:noFill/>
        </p:spPr>
        <p:txBody>
          <a:bodyPr wrap="square" rtlCol="0">
            <a:spAutoFit/>
          </a:bodyPr>
          <a:lstStyle/>
          <a:p>
            <a:pPr algn="ctr"/>
            <a:r>
              <a:rPr lang="en-US" sz="1400" dirty="0">
                <a:hlinkClick r:id="rId4"/>
              </a:rPr>
              <a:t>https://www.cdc.gov/traumaticbraininjury/data/index.html</a:t>
            </a:r>
            <a:r>
              <a:rPr lang="en-US" sz="1400" dirty="0"/>
              <a:t> </a:t>
            </a:r>
          </a:p>
        </p:txBody>
      </p:sp>
    </p:spTree>
    <p:custDataLst>
      <p:tags r:id="rId1"/>
    </p:custDataLst>
    <p:extLst>
      <p:ext uri="{BB962C8B-B14F-4D97-AF65-F5344CB8AC3E}">
        <p14:creationId xmlns:p14="http://schemas.microsoft.com/office/powerpoint/2010/main" val="418786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97FBD-3A40-2A47-9362-AEEEF4364BBF}"/>
              </a:ext>
            </a:extLst>
          </p:cNvPr>
          <p:cNvSpPr>
            <a:spLocks noGrp="1"/>
          </p:cNvSpPr>
          <p:nvPr>
            <p:ph type="title"/>
          </p:nvPr>
        </p:nvSpPr>
        <p:spPr>
          <a:xfrm>
            <a:off x="628650" y="39592"/>
            <a:ext cx="7886700" cy="1325563"/>
          </a:xfrm>
        </p:spPr>
        <p:txBody>
          <a:bodyPr vert="horz" lIns="68580" tIns="34290" rIns="68580" bIns="34290" rtlCol="0" anchor="ctr">
            <a:normAutofit/>
          </a:bodyPr>
          <a:lstStyle/>
          <a:p>
            <a:pPr algn="ctr"/>
            <a:r>
              <a:rPr lang="en-US" sz="3600" dirty="0"/>
              <a:t>TBI: Etiology and Characteristics</a:t>
            </a:r>
            <a:endParaRPr lang="en-US" sz="3600" kern="1200" dirty="0">
              <a:ea typeface="+mj-ea"/>
              <a:cs typeface="+mj-cs"/>
            </a:endParaRPr>
          </a:p>
        </p:txBody>
      </p:sp>
      <p:pic>
        <p:nvPicPr>
          <p:cNvPr id="5" name="Picture 4" descr="Screenshot of video titled overview of traumatic brain injury.">
            <a:extLst>
              <a:ext uri="{FF2B5EF4-FFF2-40B4-BE49-F238E27FC236}">
                <a16:creationId xmlns:a16="http://schemas.microsoft.com/office/drawing/2014/main" id="{D34D7080-6CAE-41FC-8CB4-B1B7CC7356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2330" y="1450848"/>
            <a:ext cx="5470855" cy="3088386"/>
          </a:xfrm>
          <a:prstGeom prst="rect">
            <a:avLst/>
          </a:prstGeom>
        </p:spPr>
      </p:pic>
      <p:sp>
        <p:nvSpPr>
          <p:cNvPr id="6" name="TextBox 5" descr="Screenshot of video titled Overview of traumatic brain injury.">
            <a:extLst>
              <a:ext uri="{FF2B5EF4-FFF2-40B4-BE49-F238E27FC236}">
                <a16:creationId xmlns:a16="http://schemas.microsoft.com/office/drawing/2014/main" id="{24D11487-CD76-774F-98F6-6E4584918A46}"/>
              </a:ext>
            </a:extLst>
          </p:cNvPr>
          <p:cNvSpPr txBox="1"/>
          <p:nvPr/>
        </p:nvSpPr>
        <p:spPr>
          <a:xfrm>
            <a:off x="2118312" y="4624927"/>
            <a:ext cx="4698889" cy="351556"/>
          </a:xfrm>
          <a:prstGeom prst="rect">
            <a:avLst/>
          </a:prstGeom>
        </p:spPr>
        <p:txBody>
          <a:bodyPr vert="horz" lIns="68580" tIns="34290" rIns="68580" bIns="34290" rtlCol="0">
            <a:normAutofit/>
          </a:bodyPr>
          <a:lstStyle/>
          <a:p>
            <a:pPr algn="ctr">
              <a:spcAft>
                <a:spcPts val="450"/>
              </a:spcAft>
              <a:buSzPct val="70000"/>
            </a:pPr>
            <a:r>
              <a:rPr lang="en-US" sz="1200" dirty="0">
                <a:solidFill>
                  <a:schemeClr val="accent1">
                    <a:lumMod val="50000"/>
                  </a:schemeClr>
                </a:solidFill>
                <a:latin typeface="Calibri" panose="020F0502020204030204" pitchFamily="34" charset="0"/>
                <a:cs typeface="Calibri" panose="020F0502020204030204" pitchFamily="34" charset="0"/>
                <a:hlinkClick r:id="rId5"/>
              </a:rPr>
              <a:t>Link to video</a:t>
            </a:r>
            <a:endParaRPr lang="en-US" sz="1200" dirty="0">
              <a:solidFill>
                <a:schemeClr val="accent1">
                  <a:lumMod val="50000"/>
                </a:schemeClr>
              </a:solidFill>
              <a:latin typeface="Calibri" panose="020F0502020204030204" pitchFamily="34" charset="0"/>
              <a:cs typeface="Calibri" panose="020F0502020204030204" pitchFamily="34" charset="0"/>
            </a:endParaRPr>
          </a:p>
          <a:p>
            <a:pPr indent="-171450" algn="ctr">
              <a:spcAft>
                <a:spcPts val="450"/>
              </a:spcAft>
              <a:buSzPct val="70000"/>
              <a:buFont typeface="Arial" panose="020B0604020202020204" pitchFamily="34" charset="0"/>
              <a:buChar char="•"/>
            </a:pPr>
            <a:endParaRPr lang="en-US" sz="1200" dirty="0">
              <a:solidFill>
                <a:schemeClr val="tx2"/>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185283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54262-453E-8C46-82AC-9134B27ECF20}"/>
              </a:ext>
            </a:extLst>
          </p:cNvPr>
          <p:cNvSpPr>
            <a:spLocks noGrp="1"/>
          </p:cNvSpPr>
          <p:nvPr>
            <p:ph type="title"/>
          </p:nvPr>
        </p:nvSpPr>
        <p:spPr>
          <a:xfrm>
            <a:off x="470388" y="484009"/>
            <a:ext cx="7886700" cy="718068"/>
          </a:xfrm>
        </p:spPr>
        <p:txBody>
          <a:bodyPr>
            <a:normAutofit/>
          </a:bodyPr>
          <a:lstStyle/>
          <a:p>
            <a:r>
              <a:rPr lang="en-US" sz="3600" dirty="0"/>
              <a:t>History, Policies and Legislation</a:t>
            </a:r>
          </a:p>
        </p:txBody>
      </p:sp>
      <p:sp>
        <p:nvSpPr>
          <p:cNvPr id="3" name="Content Placeholder 2">
            <a:extLst>
              <a:ext uri="{FF2B5EF4-FFF2-40B4-BE49-F238E27FC236}">
                <a16:creationId xmlns:a16="http://schemas.microsoft.com/office/drawing/2014/main" id="{E6DBA9B5-E218-1F40-9A35-A7CF248F89E6}"/>
              </a:ext>
            </a:extLst>
          </p:cNvPr>
          <p:cNvSpPr>
            <a:spLocks noGrp="1"/>
          </p:cNvSpPr>
          <p:nvPr>
            <p:ph idx="1"/>
          </p:nvPr>
        </p:nvSpPr>
        <p:spPr>
          <a:xfrm>
            <a:off x="808892" y="1424354"/>
            <a:ext cx="7794271" cy="3767445"/>
          </a:xfrm>
        </p:spPr>
        <p:txBody>
          <a:bodyPr>
            <a:normAutofit/>
          </a:bodyPr>
          <a:lstStyle/>
          <a:p>
            <a:pPr marL="0" indent="0">
              <a:lnSpc>
                <a:spcPct val="120000"/>
              </a:lnSpc>
              <a:spcAft>
                <a:spcPts val="600"/>
              </a:spcAft>
              <a:buNone/>
            </a:pPr>
            <a:r>
              <a:rPr lang="en-US" sz="2000" b="1" dirty="0"/>
              <a:t>1996: </a:t>
            </a:r>
            <a:r>
              <a:rPr lang="en-US" sz="2000" dirty="0"/>
              <a:t>The TBI Act (P. L. 104-166) signed into law. Addressed TBI prevention, research and service delivery. </a:t>
            </a:r>
          </a:p>
          <a:p>
            <a:pPr marL="457200">
              <a:lnSpc>
                <a:spcPct val="120000"/>
              </a:lnSpc>
              <a:spcAft>
                <a:spcPts val="600"/>
              </a:spcAft>
            </a:pPr>
            <a:r>
              <a:rPr lang="en-US" sz="2000" dirty="0"/>
              <a:t>Definition of TBI: “An acquired injury to the brain. Such term does not include brain dysfunction caused by congenital or degenerative disorders, nor birth trauma, but may include brain injuries caused by anoxia due to near drowning.”</a:t>
            </a:r>
          </a:p>
          <a:p>
            <a:pPr marL="457200">
              <a:lnSpc>
                <a:spcPct val="120000"/>
              </a:lnSpc>
              <a:spcAft>
                <a:spcPts val="600"/>
              </a:spcAft>
            </a:pPr>
            <a:r>
              <a:rPr lang="en-US" sz="2000" dirty="0"/>
              <a:t>National Conference on Rehabilitation</a:t>
            </a:r>
          </a:p>
          <a:p>
            <a:pPr>
              <a:lnSpc>
                <a:spcPct val="120000"/>
              </a:lnSpc>
            </a:pPr>
            <a:endParaRPr lang="en-US" sz="900" dirty="0"/>
          </a:p>
        </p:txBody>
      </p:sp>
      <p:sp>
        <p:nvSpPr>
          <p:cNvPr id="26" name="TextBox 25">
            <a:extLst>
              <a:ext uri="{FF2B5EF4-FFF2-40B4-BE49-F238E27FC236}">
                <a16:creationId xmlns:a16="http://schemas.microsoft.com/office/drawing/2014/main" id="{A5E18976-3F91-4DE2-A2B5-CB09509A8B76}"/>
              </a:ext>
              <a:ext uri="{C183D7F6-B498-43B3-948B-1728B52AA6E4}">
                <adec:decorative xmlns:adec="http://schemas.microsoft.com/office/drawing/2017/decorative" val="1"/>
              </a:ext>
            </a:extLst>
          </p:cNvPr>
          <p:cNvSpPr txBox="1"/>
          <p:nvPr/>
        </p:nvSpPr>
        <p:spPr>
          <a:xfrm>
            <a:off x="505333" y="4933564"/>
            <a:ext cx="1143000" cy="446276"/>
          </a:xfrm>
          <a:prstGeom prst="rect">
            <a:avLst/>
          </a:prstGeom>
          <a:noFill/>
        </p:spPr>
        <p:txBody>
          <a:bodyPr wrap="square" rtlCol="0">
            <a:spAutoFit/>
          </a:bodyPr>
          <a:lstStyle/>
          <a:p>
            <a:pPr algn="ctr"/>
            <a:r>
              <a:rPr lang="en-US" sz="2300" b="1" dirty="0">
                <a:solidFill>
                  <a:srgbClr val="0070C0"/>
                </a:solidFill>
              </a:rPr>
              <a:t>1996</a:t>
            </a:r>
          </a:p>
        </p:txBody>
      </p:sp>
      <p:sp>
        <p:nvSpPr>
          <p:cNvPr id="22" name="TextBox 21">
            <a:extLst>
              <a:ext uri="{FF2B5EF4-FFF2-40B4-BE49-F238E27FC236}">
                <a16:creationId xmlns:a16="http://schemas.microsoft.com/office/drawing/2014/main" id="{91DCC982-E0F5-407C-803C-6AD6E17D3F05}"/>
              </a:ext>
              <a:ext uri="{C183D7F6-B498-43B3-948B-1728B52AA6E4}">
                <adec:decorative xmlns:adec="http://schemas.microsoft.com/office/drawing/2017/decorative" val="1"/>
              </a:ext>
            </a:extLst>
          </p:cNvPr>
          <p:cNvSpPr txBox="1"/>
          <p:nvPr/>
        </p:nvSpPr>
        <p:spPr>
          <a:xfrm>
            <a:off x="2250951" y="4944439"/>
            <a:ext cx="1143000" cy="446276"/>
          </a:xfrm>
          <a:prstGeom prst="rect">
            <a:avLst/>
          </a:prstGeom>
          <a:noFill/>
        </p:spPr>
        <p:txBody>
          <a:bodyPr wrap="square" rtlCol="0">
            <a:spAutoFit/>
          </a:bodyPr>
          <a:lstStyle/>
          <a:p>
            <a:pPr algn="ctr"/>
            <a:r>
              <a:rPr lang="en-US" sz="2300" b="1" dirty="0">
                <a:solidFill>
                  <a:srgbClr val="0070C0"/>
                </a:solidFill>
              </a:rPr>
              <a:t>2000</a:t>
            </a:r>
          </a:p>
        </p:txBody>
      </p:sp>
      <p:sp>
        <p:nvSpPr>
          <p:cNvPr id="23" name="TextBox 22">
            <a:extLst>
              <a:ext uri="{FF2B5EF4-FFF2-40B4-BE49-F238E27FC236}">
                <a16:creationId xmlns:a16="http://schemas.microsoft.com/office/drawing/2014/main" id="{1BAE41A9-E46C-45FF-8275-2F27B6742E3B}"/>
              </a:ext>
              <a:ext uri="{C183D7F6-B498-43B3-948B-1728B52AA6E4}">
                <adec:decorative xmlns:adec="http://schemas.microsoft.com/office/drawing/2017/decorative" val="1"/>
              </a:ext>
            </a:extLst>
          </p:cNvPr>
          <p:cNvSpPr txBox="1"/>
          <p:nvPr/>
        </p:nvSpPr>
        <p:spPr>
          <a:xfrm>
            <a:off x="3988472" y="4923509"/>
            <a:ext cx="1143000" cy="446276"/>
          </a:xfrm>
          <a:prstGeom prst="rect">
            <a:avLst/>
          </a:prstGeom>
          <a:noFill/>
        </p:spPr>
        <p:txBody>
          <a:bodyPr wrap="square" rtlCol="0">
            <a:spAutoFit/>
          </a:bodyPr>
          <a:lstStyle/>
          <a:p>
            <a:pPr algn="ctr"/>
            <a:r>
              <a:rPr lang="en-US" sz="2300" b="1" dirty="0">
                <a:solidFill>
                  <a:srgbClr val="0070C0"/>
                </a:solidFill>
              </a:rPr>
              <a:t>2008</a:t>
            </a:r>
          </a:p>
        </p:txBody>
      </p:sp>
      <p:sp>
        <p:nvSpPr>
          <p:cNvPr id="24" name="TextBox 23">
            <a:extLst>
              <a:ext uri="{FF2B5EF4-FFF2-40B4-BE49-F238E27FC236}">
                <a16:creationId xmlns:a16="http://schemas.microsoft.com/office/drawing/2014/main" id="{BBDD6C3D-2030-41E6-B31D-4DCA724F7F1E}"/>
              </a:ext>
              <a:ext uri="{C183D7F6-B498-43B3-948B-1728B52AA6E4}">
                <adec:decorative xmlns:adec="http://schemas.microsoft.com/office/drawing/2017/decorative" val="1"/>
              </a:ext>
            </a:extLst>
          </p:cNvPr>
          <p:cNvSpPr txBox="1"/>
          <p:nvPr/>
        </p:nvSpPr>
        <p:spPr>
          <a:xfrm>
            <a:off x="5743696" y="4944439"/>
            <a:ext cx="1143000" cy="446276"/>
          </a:xfrm>
          <a:prstGeom prst="rect">
            <a:avLst/>
          </a:prstGeom>
          <a:noFill/>
        </p:spPr>
        <p:txBody>
          <a:bodyPr wrap="square" rtlCol="0">
            <a:spAutoFit/>
          </a:bodyPr>
          <a:lstStyle/>
          <a:p>
            <a:pPr algn="ctr"/>
            <a:r>
              <a:rPr lang="en-US" sz="2300" b="1" dirty="0">
                <a:solidFill>
                  <a:srgbClr val="0070C0"/>
                </a:solidFill>
              </a:rPr>
              <a:t>2014</a:t>
            </a:r>
          </a:p>
        </p:txBody>
      </p:sp>
      <p:sp>
        <p:nvSpPr>
          <p:cNvPr id="25" name="TextBox 24">
            <a:extLst>
              <a:ext uri="{FF2B5EF4-FFF2-40B4-BE49-F238E27FC236}">
                <a16:creationId xmlns:a16="http://schemas.microsoft.com/office/drawing/2014/main" id="{A2715461-8C76-42A2-B755-4093FB03B3FE}"/>
              </a:ext>
              <a:ext uri="{C183D7F6-B498-43B3-948B-1728B52AA6E4}">
                <adec:decorative xmlns:adec="http://schemas.microsoft.com/office/drawing/2017/decorative" val="1"/>
              </a:ext>
            </a:extLst>
          </p:cNvPr>
          <p:cNvSpPr txBox="1"/>
          <p:nvPr/>
        </p:nvSpPr>
        <p:spPr>
          <a:xfrm>
            <a:off x="7460163" y="4923509"/>
            <a:ext cx="1143000" cy="446276"/>
          </a:xfrm>
          <a:prstGeom prst="rect">
            <a:avLst/>
          </a:prstGeom>
          <a:noFill/>
        </p:spPr>
        <p:txBody>
          <a:bodyPr wrap="square" rtlCol="0">
            <a:spAutoFit/>
          </a:bodyPr>
          <a:lstStyle/>
          <a:p>
            <a:pPr algn="ctr"/>
            <a:r>
              <a:rPr lang="en-US" sz="2300" b="1" dirty="0">
                <a:solidFill>
                  <a:srgbClr val="0070C0"/>
                </a:solidFill>
              </a:rPr>
              <a:t>2018</a:t>
            </a:r>
          </a:p>
        </p:txBody>
      </p:sp>
      <p:cxnSp>
        <p:nvCxnSpPr>
          <p:cNvPr id="16" name="Straight Connector 15">
            <a:extLst>
              <a:ext uri="{FF2B5EF4-FFF2-40B4-BE49-F238E27FC236}">
                <a16:creationId xmlns:a16="http://schemas.microsoft.com/office/drawing/2014/main" id="{6F24EB0E-16E5-4EB3-9CB5-D525C251ACEF}"/>
              </a:ext>
              <a:ext uri="{C183D7F6-B498-43B3-948B-1728B52AA6E4}">
                <adec:decorative xmlns:adec="http://schemas.microsoft.com/office/drawing/2017/decorative" val="1"/>
              </a:ext>
            </a:extLst>
          </p:cNvPr>
          <p:cNvCxnSpPr>
            <a:cxnSpLocks/>
          </p:cNvCxnSpPr>
          <p:nvPr/>
        </p:nvCxnSpPr>
        <p:spPr>
          <a:xfrm>
            <a:off x="1167067" y="5742335"/>
            <a:ext cx="6785810" cy="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01C11D13-87F5-4361-B687-934B68FCA7D9}"/>
              </a:ext>
              <a:ext uri="{C183D7F6-B498-43B3-948B-1728B52AA6E4}">
                <adec:decorative xmlns:adec="http://schemas.microsoft.com/office/drawing/2017/decorative" val="1"/>
              </a:ext>
            </a:extLst>
          </p:cNvPr>
          <p:cNvSpPr/>
          <p:nvPr/>
        </p:nvSpPr>
        <p:spPr>
          <a:xfrm>
            <a:off x="819541" y="5495688"/>
            <a:ext cx="505326" cy="493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1A3BC55-0E1B-4364-9993-4B45142CC2C1}"/>
              </a:ext>
              <a:ext uri="{C183D7F6-B498-43B3-948B-1728B52AA6E4}">
                <adec:decorative xmlns:adec="http://schemas.microsoft.com/office/drawing/2017/decorative" val="1"/>
              </a:ext>
            </a:extLst>
          </p:cNvPr>
          <p:cNvSpPr/>
          <p:nvPr/>
        </p:nvSpPr>
        <p:spPr>
          <a:xfrm>
            <a:off x="2569788" y="5495688"/>
            <a:ext cx="505326" cy="49329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6B26BB8-2835-41ED-91BE-CC87D8DED71C}"/>
              </a:ext>
              <a:ext uri="{C183D7F6-B498-43B3-948B-1728B52AA6E4}">
                <adec:decorative xmlns:adec="http://schemas.microsoft.com/office/drawing/2017/decorative" val="1"/>
              </a:ext>
            </a:extLst>
          </p:cNvPr>
          <p:cNvSpPr/>
          <p:nvPr/>
        </p:nvSpPr>
        <p:spPr>
          <a:xfrm>
            <a:off x="4320035" y="5495688"/>
            <a:ext cx="505326" cy="493295"/>
          </a:xfrm>
          <a:prstGeom prst="ellipse">
            <a:avLst/>
          </a:prstGeom>
          <a:solidFill>
            <a:srgbClr val="507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138E074-D1F0-4C13-A920-E63E488F6254}"/>
              </a:ext>
              <a:ext uri="{C183D7F6-B498-43B3-948B-1728B52AA6E4}">
                <adec:decorative xmlns:adec="http://schemas.microsoft.com/office/drawing/2017/decorative" val="1"/>
              </a:ext>
            </a:extLst>
          </p:cNvPr>
          <p:cNvSpPr/>
          <p:nvPr/>
        </p:nvSpPr>
        <p:spPr>
          <a:xfrm>
            <a:off x="6070282" y="5495688"/>
            <a:ext cx="505326" cy="493295"/>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C6CB165-0A4B-4594-942B-34462584944B}"/>
              </a:ext>
              <a:ext uri="{C183D7F6-B498-43B3-948B-1728B52AA6E4}">
                <adec:decorative xmlns:adec="http://schemas.microsoft.com/office/drawing/2017/decorative" val="1"/>
              </a:ext>
            </a:extLst>
          </p:cNvPr>
          <p:cNvSpPr/>
          <p:nvPr/>
        </p:nvSpPr>
        <p:spPr>
          <a:xfrm>
            <a:off x="7820531" y="5495688"/>
            <a:ext cx="505326" cy="493295"/>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014969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5uXnDHKw"/>
  <p:tag name="ARTICULATE_SLIDE_COUNT" val="4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ECiDC Presentation Template_website</Template>
  <TotalTime>4155</TotalTime>
  <Words>5842</Words>
  <Application>Microsoft Office PowerPoint</Application>
  <PresentationFormat>On-screen Show (4:3)</PresentationFormat>
  <Paragraphs>370</Paragraphs>
  <Slides>43</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Batang</vt:lpstr>
      <vt:lpstr>Arial</vt:lpstr>
      <vt:lpstr>Calibri</vt:lpstr>
      <vt:lpstr>Calibri Light</vt:lpstr>
      <vt:lpstr>Courier New</vt:lpstr>
      <vt:lpstr>Times New Roman</vt:lpstr>
      <vt:lpstr>Wingdings</vt:lpstr>
      <vt:lpstr>1_Office Theme</vt:lpstr>
      <vt:lpstr>Characteristics and Etiology of Infants and Young Children with Disabilities  Introduction to Traumatic Brain Injury</vt:lpstr>
      <vt:lpstr>Discussion</vt:lpstr>
      <vt:lpstr>Discussion</vt:lpstr>
      <vt:lpstr>Agenda </vt:lpstr>
      <vt:lpstr>What is a Traumatic Brain Injury?</vt:lpstr>
      <vt:lpstr>More about TBIs</vt:lpstr>
      <vt:lpstr>Prevalence of TBI in children</vt:lpstr>
      <vt:lpstr>TBI: Etiology and Characteristics</vt:lpstr>
      <vt:lpstr>History, Policies and Legislation</vt:lpstr>
      <vt:lpstr>History, Policies and Legislation II</vt:lpstr>
      <vt:lpstr>History, Policies and Legislation III</vt:lpstr>
      <vt:lpstr>Classification of TBIs</vt:lpstr>
      <vt:lpstr>Categories of Brain Injuries</vt:lpstr>
      <vt:lpstr>Accidental Trauma </vt:lpstr>
      <vt:lpstr>Non-Accidental Trauma</vt:lpstr>
      <vt:lpstr>Non-Traumatic Brain Injury</vt:lpstr>
      <vt:lpstr>TBI: Signs</vt:lpstr>
      <vt:lpstr>TBI: Symptoms</vt:lpstr>
      <vt:lpstr>Effects on Child Development</vt:lpstr>
      <vt:lpstr>Motor Impairments</vt:lpstr>
      <vt:lpstr>Sensory Impairments</vt:lpstr>
      <vt:lpstr>Sensory Impairments II</vt:lpstr>
      <vt:lpstr>Feeding Disorders</vt:lpstr>
      <vt:lpstr>Feeding Disorders II</vt:lpstr>
      <vt:lpstr>Communication and Language</vt:lpstr>
      <vt:lpstr>Cognitive Impairments</vt:lpstr>
      <vt:lpstr>Behavior, Socialization, and Family</vt:lpstr>
      <vt:lpstr>Case Study: Zander</vt:lpstr>
      <vt:lpstr>TBI: Placement and Services</vt:lpstr>
      <vt:lpstr>TBI: Placement and Services II</vt:lpstr>
      <vt:lpstr>Case Study: Ryan’s Recovery Story</vt:lpstr>
      <vt:lpstr>Discussion</vt:lpstr>
      <vt:lpstr>TBI: Rehabilitation and Outcomes</vt:lpstr>
      <vt:lpstr>Family Empowerment</vt:lpstr>
      <vt:lpstr>Family Empowerment: Video 1</vt:lpstr>
      <vt:lpstr>Family Empowerment: Video 2</vt:lpstr>
      <vt:lpstr>Prevention</vt:lpstr>
      <vt:lpstr>TBI in Kids: Causes and Prevention</vt:lpstr>
      <vt:lpstr>Additional Resources from the CDC</vt:lpstr>
      <vt:lpstr>Brain Injury Facts</vt:lpstr>
      <vt:lpstr>Informational Flyer</vt:lpstr>
      <vt:lpstr>References </vt:lpstr>
      <vt:lpstr>Disclaimer</vt:lpstr>
    </vt:vector>
  </TitlesOfParts>
  <Company>UConn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Jozef,Christine</dc:creator>
  <cp:lastModifiedBy>Mahmoud,Sara</cp:lastModifiedBy>
  <cp:revision>61</cp:revision>
  <dcterms:created xsi:type="dcterms:W3CDTF">2020-06-09T16:41:01Z</dcterms:created>
  <dcterms:modified xsi:type="dcterms:W3CDTF">2025-10-28T19:12:44Z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4EB8F95C-AAD2-4725-9C6F-B651AF74ACEB</vt:lpwstr>
  </property>
  <property fmtid="{D5CDD505-2E9C-101B-9397-08002B2CF9AE}" pid="3" name="ArticulatePath">
    <vt:lpwstr>ECiDC PPT Template 508 widescreen</vt:lpwstr>
  </property>
</Properties>
</file>