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391" r:id="rId1"/>
    <p:sldMasterId id="2147485399" r:id="rId2"/>
  </p:sldMasterIdLst>
  <p:notesMasterIdLst>
    <p:notesMasterId r:id="rId42"/>
  </p:notesMasterIdLst>
  <p:handoutMasterIdLst>
    <p:handoutMasterId r:id="rId43"/>
  </p:handoutMasterIdLst>
  <p:sldIdLst>
    <p:sldId id="1040" r:id="rId3"/>
    <p:sldId id="1076" r:id="rId4"/>
    <p:sldId id="810" r:id="rId5"/>
    <p:sldId id="1073" r:id="rId6"/>
    <p:sldId id="1042" r:id="rId7"/>
    <p:sldId id="1072" r:id="rId8"/>
    <p:sldId id="1071" r:id="rId9"/>
    <p:sldId id="620" r:id="rId10"/>
    <p:sldId id="1060" r:id="rId11"/>
    <p:sldId id="1061" r:id="rId12"/>
    <p:sldId id="1062" r:id="rId13"/>
    <p:sldId id="1075" r:id="rId14"/>
    <p:sldId id="1069" r:id="rId15"/>
    <p:sldId id="1070" r:id="rId16"/>
    <p:sldId id="1063" r:id="rId17"/>
    <p:sldId id="1064" r:id="rId18"/>
    <p:sldId id="611" r:id="rId19"/>
    <p:sldId id="1077" r:id="rId20"/>
    <p:sldId id="1078" r:id="rId21"/>
    <p:sldId id="1079" r:id="rId22"/>
    <p:sldId id="797" r:id="rId23"/>
    <p:sldId id="1055" r:id="rId24"/>
    <p:sldId id="799" r:id="rId25"/>
    <p:sldId id="1054" r:id="rId26"/>
    <p:sldId id="786" r:id="rId27"/>
    <p:sldId id="798" r:id="rId28"/>
    <p:sldId id="1053" r:id="rId29"/>
    <p:sldId id="820" r:id="rId30"/>
    <p:sldId id="1052" r:id="rId31"/>
    <p:sldId id="1081" r:id="rId32"/>
    <p:sldId id="1082" r:id="rId33"/>
    <p:sldId id="1065" r:id="rId34"/>
    <p:sldId id="1066" r:id="rId35"/>
    <p:sldId id="1067" r:id="rId36"/>
    <p:sldId id="1068" r:id="rId37"/>
    <p:sldId id="1080" r:id="rId38"/>
    <p:sldId id="1044" r:id="rId39"/>
    <p:sldId id="1038" r:id="rId40"/>
    <p:sldId id="1083" r:id="rId41"/>
  </p:sldIdLst>
  <p:sldSz cx="9144000" cy="6858000" type="screen4x3"/>
  <p:notesSz cx="7023100" cy="9309100"/>
  <p:custDataLst>
    <p:tags r:id="rId44"/>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ABB0A-F846-4D71-F14C-FA46C0B166D2}" name="Reichow,Terrell E." initials="RE" userId="S::treichow@uchc.edu::e74ed322-9769-4ab1-8b0e-5c42041a40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45A"/>
    <a:srgbClr val="006699"/>
    <a:srgbClr val="0000CC"/>
    <a:srgbClr val="CCECFF"/>
    <a:srgbClr val="99CCFF"/>
    <a:srgbClr val="0033CC"/>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4" autoAdjust="0"/>
    <p:restoredTop sz="67105" autoAdjust="0"/>
  </p:normalViewPr>
  <p:slideViewPr>
    <p:cSldViewPr>
      <p:cViewPr varScale="1">
        <p:scale>
          <a:sx n="74" d="100"/>
          <a:sy n="74" d="100"/>
        </p:scale>
        <p:origin x="1236" y="72"/>
      </p:cViewPr>
      <p:guideLst>
        <p:guide orient="horz" pos="2160"/>
        <p:guide pos="2880"/>
      </p:guideLst>
    </p:cSldViewPr>
  </p:slideViewPr>
  <p:outlineViewPr>
    <p:cViewPr>
      <p:scale>
        <a:sx n="33" d="100"/>
        <a:sy n="33" d="100"/>
      </p:scale>
      <p:origin x="0" y="-21931"/>
    </p:cViewPr>
  </p:outlineViewPr>
  <p:notesTextViewPr>
    <p:cViewPr>
      <p:scale>
        <a:sx n="3" d="2"/>
        <a:sy n="3" d="2"/>
      </p:scale>
      <p:origin x="0" y="0"/>
    </p:cViewPr>
  </p:notesTextViewPr>
  <p:sorterViewPr>
    <p:cViewPr varScale="1">
      <p:scale>
        <a:sx n="1" d="1"/>
        <a:sy n="1" d="1"/>
      </p:scale>
      <p:origin x="0" y="-8388"/>
    </p:cViewPr>
  </p:sorterViewPr>
  <p:notesViewPr>
    <p:cSldViewPr>
      <p:cViewPr varScale="1">
        <p:scale>
          <a:sx n="79" d="100"/>
          <a:sy n="79" d="100"/>
        </p:scale>
        <p:origin x="316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C7BC1-137F-4B2B-AEE8-83354E34F7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1D31C44-220D-4ABA-B571-23F833D68D17}">
      <dgm:prSet phldrT="[Text]" custT="1"/>
      <dgm:spPr>
        <a:solidFill>
          <a:schemeClr val="accent5">
            <a:lumMod val="50000"/>
          </a:schemeClr>
        </a:solidFill>
      </dgm:spPr>
      <dgm:t>
        <a:bodyPr/>
        <a:lstStyle/>
        <a:p>
          <a:r>
            <a:rPr lang="en-US" sz="3200" dirty="0"/>
            <a:t>Family as Foundation</a:t>
          </a:r>
        </a:p>
      </dgm:t>
      <dgm:extLst>
        <a:ext uri="{E40237B7-FDA0-4F09-8148-C483321AD2D9}">
          <dgm14:cNvPr xmlns:dgm14="http://schemas.microsoft.com/office/drawing/2010/diagram" id="0" name="" descr="Graphic image. First column are the ethical principles: 1 family as foundation, 2 dignity, 3 community. The second column has details for the principle.&#10;"/>
        </a:ext>
      </dgm:extLst>
    </dgm:pt>
    <dgm:pt modelId="{22D02BC3-C34D-4609-878A-56A61B565ABD}" type="parTrans" cxnId="{E8E08B8E-72CA-4EFB-8710-60AA1DA2A22A}">
      <dgm:prSet/>
      <dgm:spPr/>
      <dgm:t>
        <a:bodyPr/>
        <a:lstStyle/>
        <a:p>
          <a:endParaRPr lang="en-US"/>
        </a:p>
      </dgm:t>
    </dgm:pt>
    <dgm:pt modelId="{D89AB722-FD82-4949-AB7F-9706DE1EB2F8}" type="sibTrans" cxnId="{E8E08B8E-72CA-4EFB-8710-60AA1DA2A22A}">
      <dgm:prSet/>
      <dgm:spPr/>
      <dgm:t>
        <a:bodyPr/>
        <a:lstStyle/>
        <a:p>
          <a:endParaRPr lang="en-US"/>
        </a:p>
      </dgm:t>
    </dgm:pt>
    <dgm:pt modelId="{F0C02149-F38A-4F9B-BD10-16DBA4411ED2}">
      <dgm:prSet phldrT="[Text]" custT="1"/>
      <dgm:spPr/>
      <dgm:t>
        <a:bodyPr tIns="0" bIns="0"/>
        <a:lstStyle/>
        <a:p>
          <a:pPr marL="274320" indent="-182880">
            <a:lnSpc>
              <a:spcPct val="150000"/>
            </a:lnSpc>
            <a:spcAft>
              <a:spcPts val="0"/>
            </a:spcAft>
          </a:pPr>
          <a:r>
            <a:rPr lang="en-US" sz="1400" dirty="0">
              <a:latin typeface="+mn-lt"/>
              <a:cs typeface="Arial" panose="020B0604020202020204" pitchFamily="34" charset="0"/>
            </a:rPr>
            <a:t>Family as core unit of society</a:t>
          </a:r>
          <a:endParaRPr lang="en-US" sz="1400" dirty="0">
            <a:latin typeface="+mn-lt"/>
          </a:endParaRPr>
        </a:p>
      </dgm:t>
      <dgm:extLst>
        <a:ext uri="{E40237B7-FDA0-4F09-8148-C483321AD2D9}">
          <dgm14:cNvPr xmlns:dgm14="http://schemas.microsoft.com/office/drawing/2010/diagram" id="0" name="" descr="Graphic image. First column are the ethical principles: 1 family as foundation, 2 dignity, 3 community. The second column has details for the principle.&#10;"/>
        </a:ext>
      </dgm:extLst>
    </dgm:pt>
    <dgm:pt modelId="{DB535EAB-7C23-4B6A-B7C7-B56460CE7BB6}" type="parTrans" cxnId="{2ACCE41D-8729-4558-A805-93AC2F340871}">
      <dgm:prSet/>
      <dgm:spPr/>
      <dgm:t>
        <a:bodyPr/>
        <a:lstStyle/>
        <a:p>
          <a:endParaRPr lang="en-US"/>
        </a:p>
      </dgm:t>
    </dgm:pt>
    <dgm:pt modelId="{DE58E672-6170-4163-9226-CA6334F60375}" type="sibTrans" cxnId="{2ACCE41D-8729-4558-A805-93AC2F340871}">
      <dgm:prSet/>
      <dgm:spPr/>
      <dgm:t>
        <a:bodyPr/>
        <a:lstStyle/>
        <a:p>
          <a:endParaRPr lang="en-US"/>
        </a:p>
      </dgm:t>
    </dgm:pt>
    <dgm:pt modelId="{C4688A04-6FED-4ECB-8659-7C3ED1C2839E}">
      <dgm:prSet custScaleX="122702" custScaleY="117672" custT="1"/>
      <dgm:spPr/>
      <dgm:t>
        <a:bodyPr tIns="0" bIns="0"/>
        <a:lstStyle/>
        <a:p>
          <a:pPr marL="274320" indent="-182880">
            <a:lnSpc>
              <a:spcPct val="150000"/>
            </a:lnSpc>
            <a:spcAft>
              <a:spcPts val="0"/>
            </a:spcAft>
          </a:pPr>
          <a:r>
            <a:rPr lang="en-US" sz="1400" dirty="0">
              <a:latin typeface="+mn-lt"/>
              <a:cs typeface="Arial" panose="020B0604020202020204" pitchFamily="34" charset="0"/>
            </a:rPr>
            <a:t>Family as principal shaper &amp; provider of physical, emotional, fiscal, &amp; other support for children</a:t>
          </a:r>
          <a:endParaRPr lang="en-US" sz="1400" dirty="0">
            <a:latin typeface="+mn-lt"/>
          </a:endParaRPr>
        </a:p>
      </dgm:t>
    </dgm:pt>
    <dgm:pt modelId="{053E293B-ADE8-42E1-A57F-8016AAF5197F}" type="parTrans" cxnId="{9FE36BEF-F4A3-4D79-B7C8-C0E56A708FA3}">
      <dgm:prSet/>
      <dgm:spPr/>
      <dgm:t>
        <a:bodyPr/>
        <a:lstStyle/>
        <a:p>
          <a:endParaRPr lang="en-US"/>
        </a:p>
      </dgm:t>
    </dgm:pt>
    <dgm:pt modelId="{149E6F5D-3365-4807-B167-9D3BCC791C2B}" type="sibTrans" cxnId="{9FE36BEF-F4A3-4D79-B7C8-C0E56A708FA3}">
      <dgm:prSet/>
      <dgm:spPr/>
      <dgm:t>
        <a:bodyPr/>
        <a:lstStyle/>
        <a:p>
          <a:endParaRPr lang="en-US"/>
        </a:p>
      </dgm:t>
    </dgm:pt>
    <dgm:pt modelId="{9163E77D-66AC-472A-8975-6F1D05D77F46}">
      <dgm:prSet phldrT="[Text]" custT="1"/>
      <dgm:spPr>
        <a:solidFill>
          <a:schemeClr val="accent5">
            <a:lumMod val="50000"/>
          </a:schemeClr>
        </a:solidFill>
      </dgm:spPr>
      <dgm:t>
        <a:bodyPr/>
        <a:lstStyle/>
        <a:p>
          <a:r>
            <a:rPr lang="en-US" sz="3200" dirty="0"/>
            <a:t>Dignity</a:t>
          </a:r>
        </a:p>
      </dgm:t>
      <dgm:extLst>
        <a:ext uri="{E40237B7-FDA0-4F09-8148-C483321AD2D9}">
          <dgm14:cNvPr xmlns:dgm14="http://schemas.microsoft.com/office/drawing/2010/diagram" id="0" name="" descr="Graphic image. First column are the ethical principles: 1 family as foundation, 2 dignity, 3 community. The second column has details for the principle.&#10;"/>
        </a:ext>
      </dgm:extLst>
    </dgm:pt>
    <dgm:pt modelId="{76A928BD-4C40-4900-800C-F11CD6E057B6}" type="parTrans" cxnId="{BEA6C8A2-7DB8-496F-B7AE-A17C85095F1C}">
      <dgm:prSet/>
      <dgm:spPr/>
      <dgm:t>
        <a:bodyPr/>
        <a:lstStyle/>
        <a:p>
          <a:endParaRPr lang="en-US"/>
        </a:p>
      </dgm:t>
    </dgm:pt>
    <dgm:pt modelId="{54FDCA8A-072F-414F-B96F-88D197631442}" type="sibTrans" cxnId="{BEA6C8A2-7DB8-496F-B7AE-A17C85095F1C}">
      <dgm:prSet/>
      <dgm:spPr/>
      <dgm:t>
        <a:bodyPr/>
        <a:lstStyle/>
        <a:p>
          <a:endParaRPr lang="en-US"/>
        </a:p>
      </dgm:t>
    </dgm:pt>
    <dgm:pt modelId="{84946700-5FC4-48C3-8905-FFD1BB77B25B}">
      <dgm:prSet phldrT="[Text]" custT="1"/>
      <dgm:spPr/>
      <dgm:t>
        <a:bodyPr tIns="0" rIns="45720" bIns="0" anchor="ctr" anchorCtr="0"/>
        <a:lstStyle/>
        <a:p>
          <a:pPr marL="274320" indent="-182880">
            <a:lnSpc>
              <a:spcPct val="150000"/>
            </a:lnSpc>
            <a:spcAft>
              <a:spcPts val="0"/>
            </a:spcAft>
          </a:pPr>
          <a:r>
            <a:rPr lang="en-US" sz="1400" dirty="0">
              <a:latin typeface="+mn-lt"/>
              <a:cs typeface="Arial" panose="020B0604020202020204" pitchFamily="34" charset="0"/>
            </a:rPr>
            <a:t>Dignity as an ascribed status, as a ‘regarded as’ standing within a community</a:t>
          </a:r>
          <a:endParaRPr lang="en-US" sz="1400" dirty="0">
            <a:latin typeface="+mn-lt"/>
          </a:endParaRPr>
        </a:p>
      </dgm:t>
      <dgm:extLst>
        <a:ext uri="{E40237B7-FDA0-4F09-8148-C483321AD2D9}">
          <dgm14:cNvPr xmlns:dgm14="http://schemas.microsoft.com/office/drawing/2010/diagram" id="0" name="" descr="Graphic image. First column are the ethical principles: 1 family as foundation, 2 dignity, 3 community. The second column has details for the principle.&#10;"/>
        </a:ext>
      </dgm:extLst>
    </dgm:pt>
    <dgm:pt modelId="{9BDBC968-C186-4474-87C0-F680E0CE3BBC}" type="parTrans" cxnId="{7623AC27-8246-4208-B267-3B54CFC30BF1}">
      <dgm:prSet/>
      <dgm:spPr/>
      <dgm:t>
        <a:bodyPr/>
        <a:lstStyle/>
        <a:p>
          <a:endParaRPr lang="en-US"/>
        </a:p>
      </dgm:t>
    </dgm:pt>
    <dgm:pt modelId="{4F58F22D-E40C-415B-8D0B-05FC8CA8F1EE}" type="sibTrans" cxnId="{7623AC27-8246-4208-B267-3B54CFC30BF1}">
      <dgm:prSet/>
      <dgm:spPr/>
      <dgm:t>
        <a:bodyPr/>
        <a:lstStyle/>
        <a:p>
          <a:endParaRPr lang="en-US"/>
        </a:p>
      </dgm:t>
    </dgm:pt>
    <dgm:pt modelId="{C7FCA3FE-4E60-4B33-9D2D-CDF2CF7B1997}">
      <dgm:prSet custScaleX="124068" custScaleY="119848" custT="1" custLinFactNeighborX="148" custLinFactNeighborY="801"/>
      <dgm:spPr/>
      <dgm:t>
        <a:bodyPr tIns="0" rIns="45720" bIns="0" anchor="ctr" anchorCtr="0"/>
        <a:lstStyle/>
        <a:p>
          <a:pPr marL="274320" indent="-182880">
            <a:lnSpc>
              <a:spcPct val="150000"/>
            </a:lnSpc>
            <a:spcAft>
              <a:spcPts val="0"/>
            </a:spcAft>
          </a:pPr>
          <a:r>
            <a:rPr lang="en-US" sz="1400" dirty="0">
              <a:latin typeface="+mn-lt"/>
              <a:cs typeface="Arial" panose="020B0604020202020204" pitchFamily="34" charset="0"/>
            </a:rPr>
            <a:t>Dignity as a state of being worthy, honored, &amp; esteemed, not for what one can do (or cannot do) but simply as a person with inherent worth </a:t>
          </a:r>
          <a:endParaRPr lang="en-US" sz="1400" dirty="0">
            <a:latin typeface="+mn-lt"/>
          </a:endParaRPr>
        </a:p>
      </dgm:t>
    </dgm:pt>
    <dgm:pt modelId="{706A3F33-2BE1-4F57-A230-9D83B6A62B3D}" type="parTrans" cxnId="{98FF9DD1-470B-45D3-B428-8219783EA77D}">
      <dgm:prSet/>
      <dgm:spPr/>
      <dgm:t>
        <a:bodyPr/>
        <a:lstStyle/>
        <a:p>
          <a:endParaRPr lang="en-US"/>
        </a:p>
      </dgm:t>
    </dgm:pt>
    <dgm:pt modelId="{084FBDE2-0A53-46F4-B2BD-85F32B148723}" type="sibTrans" cxnId="{98FF9DD1-470B-45D3-B428-8219783EA77D}">
      <dgm:prSet/>
      <dgm:spPr/>
      <dgm:t>
        <a:bodyPr/>
        <a:lstStyle/>
        <a:p>
          <a:endParaRPr lang="en-US"/>
        </a:p>
      </dgm:t>
    </dgm:pt>
    <dgm:pt modelId="{8631B9D2-ED4E-4FDB-8E0E-36678102A427}">
      <dgm:prSet phldrT="[Text]" custT="1"/>
      <dgm:spPr>
        <a:solidFill>
          <a:schemeClr val="accent5">
            <a:lumMod val="50000"/>
          </a:schemeClr>
        </a:solidFill>
      </dgm:spPr>
      <dgm:t>
        <a:bodyPr/>
        <a:lstStyle/>
        <a:p>
          <a:r>
            <a:rPr lang="en-US" sz="3200" dirty="0"/>
            <a:t>Community</a:t>
          </a:r>
        </a:p>
      </dgm:t>
      <dgm:extLst>
        <a:ext uri="{E40237B7-FDA0-4F09-8148-C483321AD2D9}">
          <dgm14:cNvPr xmlns:dgm14="http://schemas.microsoft.com/office/drawing/2010/diagram" id="0" name="" descr="Graphic image. First column are the ethical principles: 1 family as foundation, 2 dignity, 3 community. The second column has details for the principle.&#10;"/>
        </a:ext>
      </dgm:extLst>
    </dgm:pt>
    <dgm:pt modelId="{ED7024A9-9A7C-4724-B034-2CC1DB57321A}" type="parTrans" cxnId="{9A064714-4280-486A-AA77-60A1D9C943FE}">
      <dgm:prSet/>
      <dgm:spPr/>
      <dgm:t>
        <a:bodyPr/>
        <a:lstStyle/>
        <a:p>
          <a:endParaRPr lang="en-US"/>
        </a:p>
      </dgm:t>
    </dgm:pt>
    <dgm:pt modelId="{8338E867-C026-4C8F-8EC5-9A60BF25D595}" type="sibTrans" cxnId="{9A064714-4280-486A-AA77-60A1D9C943FE}">
      <dgm:prSet/>
      <dgm:spPr/>
      <dgm:t>
        <a:bodyPr/>
        <a:lstStyle/>
        <a:p>
          <a:endParaRPr lang="en-US"/>
        </a:p>
      </dgm:t>
    </dgm:pt>
    <dgm:pt modelId="{89FFE4F3-7147-456C-8E9A-5E087F3A1AB3}">
      <dgm:prSet phldrT="[Text]" custT="1"/>
      <dgm:spPr/>
      <dgm:t>
        <a:bodyPr lIns="45720" tIns="0" bIns="0" anchor="ctr" anchorCtr="0"/>
        <a:lstStyle/>
        <a:p>
          <a:pPr marL="274320" indent="-182880">
            <a:lnSpc>
              <a:spcPct val="150000"/>
            </a:lnSpc>
            <a:spcAft>
              <a:spcPts val="0"/>
            </a:spcAft>
          </a:pPr>
          <a:r>
            <a:rPr lang="en-US" sz="1400" dirty="0">
              <a:latin typeface="+mn-lt"/>
              <a:cs typeface="Arial" panose="020B0604020202020204" pitchFamily="34" charset="0"/>
            </a:rPr>
            <a:t>Community as more than a place or space</a:t>
          </a:r>
          <a:endParaRPr lang="en-US" sz="1400" dirty="0">
            <a:latin typeface="+mn-lt"/>
          </a:endParaRPr>
        </a:p>
      </dgm:t>
      <dgm:extLst>
        <a:ext uri="{E40237B7-FDA0-4F09-8148-C483321AD2D9}">
          <dgm14:cNvPr xmlns:dgm14="http://schemas.microsoft.com/office/drawing/2010/diagram" id="0" name="" descr="Graphic image. First column are the ethical principles: 1 family as foundation, 2 dignity, 3 community. The second column has details for the principle.&#10;"/>
        </a:ext>
      </dgm:extLst>
    </dgm:pt>
    <dgm:pt modelId="{A81C8C9D-6051-40E1-BA84-05BF246865F5}" type="parTrans" cxnId="{83401350-DA51-47BD-A7AA-0D29A9E7BC6A}">
      <dgm:prSet/>
      <dgm:spPr/>
      <dgm:t>
        <a:bodyPr/>
        <a:lstStyle/>
        <a:p>
          <a:endParaRPr lang="en-US"/>
        </a:p>
      </dgm:t>
    </dgm:pt>
    <dgm:pt modelId="{7B997341-0047-4738-A175-C595955BBD18}" type="sibTrans" cxnId="{83401350-DA51-47BD-A7AA-0D29A9E7BC6A}">
      <dgm:prSet/>
      <dgm:spPr/>
      <dgm:t>
        <a:bodyPr/>
        <a:lstStyle/>
        <a:p>
          <a:endParaRPr lang="en-US"/>
        </a:p>
      </dgm:t>
    </dgm:pt>
    <dgm:pt modelId="{ABD5BB98-588A-48E9-BE2B-631AD0ED0359}">
      <dgm:prSet custScaleX="122155" custScaleY="114317" custT="1"/>
      <dgm:spPr/>
      <dgm:t>
        <a:bodyPr lIns="45720" tIns="0" bIns="0" anchor="ctr" anchorCtr="0"/>
        <a:lstStyle/>
        <a:p>
          <a:pPr marL="274320" indent="-182880">
            <a:lnSpc>
              <a:spcPct val="150000"/>
            </a:lnSpc>
            <a:spcAft>
              <a:spcPts val="0"/>
            </a:spcAft>
          </a:pPr>
          <a:r>
            <a:rPr lang="en-US" sz="1400" dirty="0">
              <a:latin typeface="+mn-lt"/>
              <a:cs typeface="Arial" panose="020B0604020202020204" pitchFamily="34" charset="0"/>
            </a:rPr>
            <a:t>Membership &amp; belonging to a greater societal whole</a:t>
          </a:r>
          <a:endParaRPr lang="en-US" sz="1400" dirty="0">
            <a:latin typeface="+mn-lt"/>
          </a:endParaRPr>
        </a:p>
      </dgm:t>
    </dgm:pt>
    <dgm:pt modelId="{59A97ADC-1631-4D19-BDFB-2018DC6D0A81}" type="parTrans" cxnId="{4B6D70CC-6072-4C20-9171-ABC6290A8D57}">
      <dgm:prSet/>
      <dgm:spPr/>
      <dgm:t>
        <a:bodyPr/>
        <a:lstStyle/>
        <a:p>
          <a:endParaRPr lang="en-US"/>
        </a:p>
      </dgm:t>
    </dgm:pt>
    <dgm:pt modelId="{72F49F14-9F84-4222-83AF-0D3368EC619F}" type="sibTrans" cxnId="{4B6D70CC-6072-4C20-9171-ABC6290A8D57}">
      <dgm:prSet/>
      <dgm:spPr/>
      <dgm:t>
        <a:bodyPr/>
        <a:lstStyle/>
        <a:p>
          <a:endParaRPr lang="en-US"/>
        </a:p>
      </dgm:t>
    </dgm:pt>
    <dgm:pt modelId="{38076791-DFD7-4616-90F7-21627AB913D3}">
      <dgm:prSet custT="1"/>
      <dgm:spPr/>
      <dgm:t>
        <a:bodyPr tIns="0" bIns="0"/>
        <a:lstStyle/>
        <a:p>
          <a:pPr marL="274320" indent="-182880">
            <a:lnSpc>
              <a:spcPct val="150000"/>
            </a:lnSpc>
            <a:spcAft>
              <a:spcPts val="0"/>
            </a:spcAft>
          </a:pPr>
          <a:r>
            <a:rPr lang="en-US" sz="1400" dirty="0">
              <a:latin typeface="+mn-lt"/>
              <a:cs typeface="Arial" panose="020B0604020202020204" pitchFamily="34" charset="0"/>
            </a:rPr>
            <a:t>Family as source of life-long support</a:t>
          </a:r>
          <a:endParaRPr lang="en-US" sz="1400" dirty="0">
            <a:latin typeface="+mn-lt"/>
          </a:endParaRPr>
        </a:p>
      </dgm:t>
    </dgm:pt>
    <dgm:pt modelId="{8B483209-4598-4808-975C-1EA404A90EC0}" type="parTrans" cxnId="{710352DB-9703-4758-976C-C2CDC7850C00}">
      <dgm:prSet/>
      <dgm:spPr/>
      <dgm:t>
        <a:bodyPr/>
        <a:lstStyle/>
        <a:p>
          <a:endParaRPr lang="en-US"/>
        </a:p>
      </dgm:t>
    </dgm:pt>
    <dgm:pt modelId="{C5F13ABF-C54C-408F-BB3E-8F0065D9F371}" type="sibTrans" cxnId="{710352DB-9703-4758-976C-C2CDC7850C00}">
      <dgm:prSet/>
      <dgm:spPr/>
      <dgm:t>
        <a:bodyPr/>
        <a:lstStyle/>
        <a:p>
          <a:endParaRPr lang="en-US"/>
        </a:p>
      </dgm:t>
    </dgm:pt>
    <dgm:pt modelId="{1E7B6D07-3A6F-4F7B-AF3B-F75769E8CD48}">
      <dgm:prSet custScaleX="122155" custScaleY="114317" custT="1"/>
      <dgm:spPr/>
      <dgm:t>
        <a:bodyPr lIns="45720" tIns="0" bIns="0" anchor="ctr" anchorCtr="0"/>
        <a:lstStyle/>
        <a:p>
          <a:pPr marL="274320" indent="-182880">
            <a:lnSpc>
              <a:spcPct val="150000"/>
            </a:lnSpc>
            <a:spcAft>
              <a:spcPts val="0"/>
            </a:spcAft>
          </a:pPr>
          <a:r>
            <a:rPr lang="en-US" sz="1400" dirty="0">
              <a:latin typeface="+mn-lt"/>
              <a:cs typeface="Arial" panose="020B0604020202020204" pitchFamily="34" charset="0"/>
            </a:rPr>
            <a:t>Having support in community programs</a:t>
          </a:r>
          <a:endParaRPr lang="en-US" sz="1400" dirty="0">
            <a:latin typeface="+mn-lt"/>
          </a:endParaRPr>
        </a:p>
      </dgm:t>
    </dgm:pt>
    <dgm:pt modelId="{642A790E-07BD-4BCC-A5E3-9560C76EF2CC}" type="parTrans" cxnId="{3B45E712-363F-45FF-9575-BA788D9CB5D3}">
      <dgm:prSet/>
      <dgm:spPr/>
      <dgm:t>
        <a:bodyPr/>
        <a:lstStyle/>
        <a:p>
          <a:endParaRPr lang="en-US"/>
        </a:p>
      </dgm:t>
    </dgm:pt>
    <dgm:pt modelId="{EBACCCA1-7647-480A-B1D2-86BED5123A66}" type="sibTrans" cxnId="{3B45E712-363F-45FF-9575-BA788D9CB5D3}">
      <dgm:prSet/>
      <dgm:spPr/>
      <dgm:t>
        <a:bodyPr/>
        <a:lstStyle/>
        <a:p>
          <a:endParaRPr lang="en-US"/>
        </a:p>
      </dgm:t>
    </dgm:pt>
    <dgm:pt modelId="{3973E8A0-77EE-4CA1-A06C-B95C38106138}" type="pres">
      <dgm:prSet presAssocID="{B79C7BC1-137F-4B2B-AEE8-83354E34F70C}" presName="Name0" presStyleCnt="0">
        <dgm:presLayoutVars>
          <dgm:dir/>
          <dgm:animLvl val="lvl"/>
          <dgm:resizeHandles val="exact"/>
        </dgm:presLayoutVars>
      </dgm:prSet>
      <dgm:spPr/>
    </dgm:pt>
    <dgm:pt modelId="{28F41CF4-6680-45D2-99C4-33B15E4FCE85}" type="pres">
      <dgm:prSet presAssocID="{21D31C44-220D-4ABA-B571-23F833D68D17}" presName="linNode" presStyleCnt="0"/>
      <dgm:spPr/>
    </dgm:pt>
    <dgm:pt modelId="{8F5C6031-C15A-4911-B0D5-0E4374BECC44}" type="pres">
      <dgm:prSet presAssocID="{21D31C44-220D-4ABA-B571-23F833D68D17}" presName="parentText" presStyleLbl="node1" presStyleIdx="0" presStyleCnt="3">
        <dgm:presLayoutVars>
          <dgm:chMax val="1"/>
          <dgm:bulletEnabled val="1"/>
        </dgm:presLayoutVars>
      </dgm:prSet>
      <dgm:spPr/>
    </dgm:pt>
    <dgm:pt modelId="{F6D3C96A-1F82-480C-A862-7FB7C7242655}" type="pres">
      <dgm:prSet presAssocID="{21D31C44-220D-4ABA-B571-23F833D68D17}" presName="descendantText" presStyleLbl="alignAccFollowNode1" presStyleIdx="0" presStyleCnt="3" custScaleX="122702" custScaleY="117672">
        <dgm:presLayoutVars>
          <dgm:bulletEnabled val="1"/>
        </dgm:presLayoutVars>
      </dgm:prSet>
      <dgm:spPr/>
    </dgm:pt>
    <dgm:pt modelId="{517FC9B6-C8D9-4E7B-B84A-4ED520007AA0}" type="pres">
      <dgm:prSet presAssocID="{D89AB722-FD82-4949-AB7F-9706DE1EB2F8}" presName="sp" presStyleCnt="0"/>
      <dgm:spPr/>
    </dgm:pt>
    <dgm:pt modelId="{DE79EAF4-E510-460C-9445-755513640B40}" type="pres">
      <dgm:prSet presAssocID="{9163E77D-66AC-472A-8975-6F1D05D77F46}" presName="linNode" presStyleCnt="0"/>
      <dgm:spPr/>
    </dgm:pt>
    <dgm:pt modelId="{8DED1A11-6D59-40C4-ABF8-34962BA9F5B7}" type="pres">
      <dgm:prSet presAssocID="{9163E77D-66AC-472A-8975-6F1D05D77F46}" presName="parentText" presStyleLbl="node1" presStyleIdx="1" presStyleCnt="3">
        <dgm:presLayoutVars>
          <dgm:chMax val="1"/>
          <dgm:bulletEnabled val="1"/>
        </dgm:presLayoutVars>
      </dgm:prSet>
      <dgm:spPr/>
    </dgm:pt>
    <dgm:pt modelId="{75F4997E-9AB4-4012-959C-524C85140DE2}" type="pres">
      <dgm:prSet presAssocID="{9163E77D-66AC-472A-8975-6F1D05D77F46}" presName="descendantText" presStyleLbl="alignAccFollowNode1" presStyleIdx="1" presStyleCnt="3" custScaleX="124068" custScaleY="135353" custLinFactNeighborX="148" custLinFactNeighborY="801">
        <dgm:presLayoutVars>
          <dgm:bulletEnabled val="1"/>
        </dgm:presLayoutVars>
      </dgm:prSet>
      <dgm:spPr/>
    </dgm:pt>
    <dgm:pt modelId="{BB56A0C7-9C8A-455E-B1C8-6B3E3EE09E9F}" type="pres">
      <dgm:prSet presAssocID="{54FDCA8A-072F-414F-B96F-88D197631442}" presName="sp" presStyleCnt="0"/>
      <dgm:spPr/>
    </dgm:pt>
    <dgm:pt modelId="{ED73EBC2-A662-4D4C-BEEF-04AC1D59794A}" type="pres">
      <dgm:prSet presAssocID="{8631B9D2-ED4E-4FDB-8E0E-36678102A427}" presName="linNode" presStyleCnt="0"/>
      <dgm:spPr/>
    </dgm:pt>
    <dgm:pt modelId="{1A87939D-1203-4F3B-8EA9-34218B518C0E}" type="pres">
      <dgm:prSet presAssocID="{8631B9D2-ED4E-4FDB-8E0E-36678102A427}" presName="parentText" presStyleLbl="node1" presStyleIdx="2" presStyleCnt="3">
        <dgm:presLayoutVars>
          <dgm:chMax val="1"/>
          <dgm:bulletEnabled val="1"/>
        </dgm:presLayoutVars>
      </dgm:prSet>
      <dgm:spPr/>
    </dgm:pt>
    <dgm:pt modelId="{9465B9C2-04A1-41A1-853E-FB8F0AD30661}" type="pres">
      <dgm:prSet presAssocID="{8631B9D2-ED4E-4FDB-8E0E-36678102A427}" presName="descendantText" presStyleLbl="alignAccFollowNode1" presStyleIdx="2" presStyleCnt="3" custScaleX="122155" custScaleY="114317">
        <dgm:presLayoutVars>
          <dgm:bulletEnabled val="1"/>
        </dgm:presLayoutVars>
      </dgm:prSet>
      <dgm:spPr/>
    </dgm:pt>
  </dgm:ptLst>
  <dgm:cxnLst>
    <dgm:cxn modelId="{3B45E712-363F-45FF-9575-BA788D9CB5D3}" srcId="{8631B9D2-ED4E-4FDB-8E0E-36678102A427}" destId="{1E7B6D07-3A6F-4F7B-AF3B-F75769E8CD48}" srcOrd="2" destOrd="0" parTransId="{642A790E-07BD-4BCC-A5E3-9560C76EF2CC}" sibTransId="{EBACCCA1-7647-480A-B1D2-86BED5123A66}"/>
    <dgm:cxn modelId="{9A064714-4280-486A-AA77-60A1D9C943FE}" srcId="{B79C7BC1-137F-4B2B-AEE8-83354E34F70C}" destId="{8631B9D2-ED4E-4FDB-8E0E-36678102A427}" srcOrd="2" destOrd="0" parTransId="{ED7024A9-9A7C-4724-B034-2CC1DB57321A}" sibTransId="{8338E867-C026-4C8F-8EC5-9A60BF25D595}"/>
    <dgm:cxn modelId="{D0FB5914-8243-4643-A599-D50CD0C17DFE}" type="presOf" srcId="{F0C02149-F38A-4F9B-BD10-16DBA4411ED2}" destId="{F6D3C96A-1F82-480C-A862-7FB7C7242655}" srcOrd="0" destOrd="0" presId="urn:microsoft.com/office/officeart/2005/8/layout/vList5"/>
    <dgm:cxn modelId="{1BF06116-3F8F-4C0F-BC19-38721743BAB6}" type="presOf" srcId="{21D31C44-220D-4ABA-B571-23F833D68D17}" destId="{8F5C6031-C15A-4911-B0D5-0E4374BECC44}" srcOrd="0" destOrd="0" presId="urn:microsoft.com/office/officeart/2005/8/layout/vList5"/>
    <dgm:cxn modelId="{2ACCE41D-8729-4558-A805-93AC2F340871}" srcId="{21D31C44-220D-4ABA-B571-23F833D68D17}" destId="{F0C02149-F38A-4F9B-BD10-16DBA4411ED2}" srcOrd="0" destOrd="0" parTransId="{DB535EAB-7C23-4B6A-B7C7-B56460CE7BB6}" sibTransId="{DE58E672-6170-4163-9226-CA6334F60375}"/>
    <dgm:cxn modelId="{F59AC725-95A2-4652-B961-0B701FB693BB}" type="presOf" srcId="{C4688A04-6FED-4ECB-8659-7C3ED1C2839E}" destId="{F6D3C96A-1F82-480C-A862-7FB7C7242655}" srcOrd="0" destOrd="1" presId="urn:microsoft.com/office/officeart/2005/8/layout/vList5"/>
    <dgm:cxn modelId="{7623AC27-8246-4208-B267-3B54CFC30BF1}" srcId="{9163E77D-66AC-472A-8975-6F1D05D77F46}" destId="{84946700-5FC4-48C3-8905-FFD1BB77B25B}" srcOrd="0" destOrd="0" parTransId="{9BDBC968-C186-4474-87C0-F680E0CE3BBC}" sibTransId="{4F58F22D-E40C-415B-8D0B-05FC8CA8F1EE}"/>
    <dgm:cxn modelId="{BEA1993F-297F-477B-999A-C6D100DFD432}" type="presOf" srcId="{38076791-DFD7-4616-90F7-21627AB913D3}" destId="{F6D3C96A-1F82-480C-A862-7FB7C7242655}" srcOrd="0" destOrd="2" presId="urn:microsoft.com/office/officeart/2005/8/layout/vList5"/>
    <dgm:cxn modelId="{83401350-DA51-47BD-A7AA-0D29A9E7BC6A}" srcId="{8631B9D2-ED4E-4FDB-8E0E-36678102A427}" destId="{89FFE4F3-7147-456C-8E9A-5E087F3A1AB3}" srcOrd="0" destOrd="0" parTransId="{A81C8C9D-6051-40E1-BA84-05BF246865F5}" sibTransId="{7B997341-0047-4738-A175-C595955BBD18}"/>
    <dgm:cxn modelId="{6C6CC57A-27B1-41B3-9279-013EA42A9BE0}" type="presOf" srcId="{1E7B6D07-3A6F-4F7B-AF3B-F75769E8CD48}" destId="{9465B9C2-04A1-41A1-853E-FB8F0AD30661}" srcOrd="0" destOrd="2" presId="urn:microsoft.com/office/officeart/2005/8/layout/vList5"/>
    <dgm:cxn modelId="{E8E08B8E-72CA-4EFB-8710-60AA1DA2A22A}" srcId="{B79C7BC1-137F-4B2B-AEE8-83354E34F70C}" destId="{21D31C44-220D-4ABA-B571-23F833D68D17}" srcOrd="0" destOrd="0" parTransId="{22D02BC3-C34D-4609-878A-56A61B565ABD}" sibTransId="{D89AB722-FD82-4949-AB7F-9706DE1EB2F8}"/>
    <dgm:cxn modelId="{BEA6C8A2-7DB8-496F-B7AE-A17C85095F1C}" srcId="{B79C7BC1-137F-4B2B-AEE8-83354E34F70C}" destId="{9163E77D-66AC-472A-8975-6F1D05D77F46}" srcOrd="1" destOrd="0" parTransId="{76A928BD-4C40-4900-800C-F11CD6E057B6}" sibTransId="{54FDCA8A-072F-414F-B96F-88D197631442}"/>
    <dgm:cxn modelId="{4B6D70CC-6072-4C20-9171-ABC6290A8D57}" srcId="{8631B9D2-ED4E-4FDB-8E0E-36678102A427}" destId="{ABD5BB98-588A-48E9-BE2B-631AD0ED0359}" srcOrd="1" destOrd="0" parTransId="{59A97ADC-1631-4D19-BDFB-2018DC6D0A81}" sibTransId="{72F49F14-9F84-4222-83AF-0D3368EC619F}"/>
    <dgm:cxn modelId="{CBFC7DD0-8AB5-4F91-BF78-C98F67E3E7EA}" type="presOf" srcId="{B79C7BC1-137F-4B2B-AEE8-83354E34F70C}" destId="{3973E8A0-77EE-4CA1-A06C-B95C38106138}" srcOrd="0" destOrd="0" presId="urn:microsoft.com/office/officeart/2005/8/layout/vList5"/>
    <dgm:cxn modelId="{98FF9DD1-470B-45D3-B428-8219783EA77D}" srcId="{9163E77D-66AC-472A-8975-6F1D05D77F46}" destId="{C7FCA3FE-4E60-4B33-9D2D-CDF2CF7B1997}" srcOrd="1" destOrd="0" parTransId="{706A3F33-2BE1-4F57-A230-9D83B6A62B3D}" sibTransId="{084FBDE2-0A53-46F4-B2BD-85F32B148723}"/>
    <dgm:cxn modelId="{AE6360D6-4248-4E08-A313-1B24E718951B}" type="presOf" srcId="{84946700-5FC4-48C3-8905-FFD1BB77B25B}" destId="{75F4997E-9AB4-4012-959C-524C85140DE2}" srcOrd="0" destOrd="0" presId="urn:microsoft.com/office/officeart/2005/8/layout/vList5"/>
    <dgm:cxn modelId="{710352DB-9703-4758-976C-C2CDC7850C00}" srcId="{21D31C44-220D-4ABA-B571-23F833D68D17}" destId="{38076791-DFD7-4616-90F7-21627AB913D3}" srcOrd="2" destOrd="0" parTransId="{8B483209-4598-4808-975C-1EA404A90EC0}" sibTransId="{C5F13ABF-C54C-408F-BB3E-8F0065D9F371}"/>
    <dgm:cxn modelId="{A62A30E1-2FE5-4B60-AE6C-283260275173}" type="presOf" srcId="{9163E77D-66AC-472A-8975-6F1D05D77F46}" destId="{8DED1A11-6D59-40C4-ABF8-34962BA9F5B7}" srcOrd="0" destOrd="0" presId="urn:microsoft.com/office/officeart/2005/8/layout/vList5"/>
    <dgm:cxn modelId="{44F152E4-863C-4383-8DAF-BE7286B18B0A}" type="presOf" srcId="{8631B9D2-ED4E-4FDB-8E0E-36678102A427}" destId="{1A87939D-1203-4F3B-8EA9-34218B518C0E}" srcOrd="0" destOrd="0" presId="urn:microsoft.com/office/officeart/2005/8/layout/vList5"/>
    <dgm:cxn modelId="{2394FDE6-A903-4900-9601-C976B7B0A67B}" type="presOf" srcId="{ABD5BB98-588A-48E9-BE2B-631AD0ED0359}" destId="{9465B9C2-04A1-41A1-853E-FB8F0AD30661}" srcOrd="0" destOrd="1" presId="urn:microsoft.com/office/officeart/2005/8/layout/vList5"/>
    <dgm:cxn modelId="{9FE36BEF-F4A3-4D79-B7C8-C0E56A708FA3}" srcId="{21D31C44-220D-4ABA-B571-23F833D68D17}" destId="{C4688A04-6FED-4ECB-8659-7C3ED1C2839E}" srcOrd="1" destOrd="0" parTransId="{053E293B-ADE8-42E1-A57F-8016AAF5197F}" sibTransId="{149E6F5D-3365-4807-B167-9D3BCC791C2B}"/>
    <dgm:cxn modelId="{873B39FA-3274-4431-9655-F33C91A7EDC4}" type="presOf" srcId="{C7FCA3FE-4E60-4B33-9D2D-CDF2CF7B1997}" destId="{75F4997E-9AB4-4012-959C-524C85140DE2}" srcOrd="0" destOrd="1" presId="urn:microsoft.com/office/officeart/2005/8/layout/vList5"/>
    <dgm:cxn modelId="{6A8E0BFE-EFF7-4B90-9F6F-818DF25EE76A}" type="presOf" srcId="{89FFE4F3-7147-456C-8E9A-5E087F3A1AB3}" destId="{9465B9C2-04A1-41A1-853E-FB8F0AD30661}" srcOrd="0" destOrd="0" presId="urn:microsoft.com/office/officeart/2005/8/layout/vList5"/>
    <dgm:cxn modelId="{F39E04EF-F0FB-4B81-AC9D-B02544F5D5EA}" type="presParOf" srcId="{3973E8A0-77EE-4CA1-A06C-B95C38106138}" destId="{28F41CF4-6680-45D2-99C4-33B15E4FCE85}" srcOrd="0" destOrd="0" presId="urn:microsoft.com/office/officeart/2005/8/layout/vList5"/>
    <dgm:cxn modelId="{2CB24CC5-6A6B-474D-AD92-310CEB51C1CF}" type="presParOf" srcId="{28F41CF4-6680-45D2-99C4-33B15E4FCE85}" destId="{8F5C6031-C15A-4911-B0D5-0E4374BECC44}" srcOrd="0" destOrd="0" presId="urn:microsoft.com/office/officeart/2005/8/layout/vList5"/>
    <dgm:cxn modelId="{BA7E68B1-05B7-4C0F-B9DC-A74767BA3BEE}" type="presParOf" srcId="{28F41CF4-6680-45D2-99C4-33B15E4FCE85}" destId="{F6D3C96A-1F82-480C-A862-7FB7C7242655}" srcOrd="1" destOrd="0" presId="urn:microsoft.com/office/officeart/2005/8/layout/vList5"/>
    <dgm:cxn modelId="{378D7E9C-B09B-4A8F-AB25-C110FDDFE77B}" type="presParOf" srcId="{3973E8A0-77EE-4CA1-A06C-B95C38106138}" destId="{517FC9B6-C8D9-4E7B-B84A-4ED520007AA0}" srcOrd="1" destOrd="0" presId="urn:microsoft.com/office/officeart/2005/8/layout/vList5"/>
    <dgm:cxn modelId="{AD8A66DC-C261-4D4C-B23D-F2AD6E0799D5}" type="presParOf" srcId="{3973E8A0-77EE-4CA1-A06C-B95C38106138}" destId="{DE79EAF4-E510-460C-9445-755513640B40}" srcOrd="2" destOrd="0" presId="urn:microsoft.com/office/officeart/2005/8/layout/vList5"/>
    <dgm:cxn modelId="{17FEE4DB-D7F3-43A5-B62D-73C2E3CABF8F}" type="presParOf" srcId="{DE79EAF4-E510-460C-9445-755513640B40}" destId="{8DED1A11-6D59-40C4-ABF8-34962BA9F5B7}" srcOrd="0" destOrd="0" presId="urn:microsoft.com/office/officeart/2005/8/layout/vList5"/>
    <dgm:cxn modelId="{75B44C4E-E208-458F-BB5F-4F970418F6C3}" type="presParOf" srcId="{DE79EAF4-E510-460C-9445-755513640B40}" destId="{75F4997E-9AB4-4012-959C-524C85140DE2}" srcOrd="1" destOrd="0" presId="urn:microsoft.com/office/officeart/2005/8/layout/vList5"/>
    <dgm:cxn modelId="{286340F2-40C9-4C57-8550-8A17D56B80B7}" type="presParOf" srcId="{3973E8A0-77EE-4CA1-A06C-B95C38106138}" destId="{BB56A0C7-9C8A-455E-B1C8-6B3E3EE09E9F}" srcOrd="3" destOrd="0" presId="urn:microsoft.com/office/officeart/2005/8/layout/vList5"/>
    <dgm:cxn modelId="{9A002EB4-60E5-4114-8CA9-15EB171E530D}" type="presParOf" srcId="{3973E8A0-77EE-4CA1-A06C-B95C38106138}" destId="{ED73EBC2-A662-4D4C-BEEF-04AC1D59794A}" srcOrd="4" destOrd="0" presId="urn:microsoft.com/office/officeart/2005/8/layout/vList5"/>
    <dgm:cxn modelId="{35095D61-45F1-4175-8ADE-38B382834DE5}" type="presParOf" srcId="{ED73EBC2-A662-4D4C-BEEF-04AC1D59794A}" destId="{1A87939D-1203-4F3B-8EA9-34218B518C0E}" srcOrd="0" destOrd="0" presId="urn:microsoft.com/office/officeart/2005/8/layout/vList5"/>
    <dgm:cxn modelId="{2AECE75A-269E-4CDB-9168-83C8CFAABD53}" type="presParOf" srcId="{ED73EBC2-A662-4D4C-BEEF-04AC1D59794A}" destId="{9465B9C2-04A1-41A1-853E-FB8F0AD306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3C96A-1F82-480C-A862-7FB7C7242655}">
      <dsp:nvSpPr>
        <dsp:cNvPr id="0" name=""/>
        <dsp:cNvSpPr/>
      </dsp:nvSpPr>
      <dsp:spPr>
        <a:xfrm rot="5400000">
          <a:off x="4768515" y="-2138296"/>
          <a:ext cx="1286076" cy="564582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0" rIns="247650" bIns="0" numCol="1" spcCol="1270" anchor="ctr" anchorCtr="0">
          <a:noAutofit/>
        </a:bodyPr>
        <a:lstStyle/>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Family as core unit of society</a:t>
          </a:r>
          <a:endParaRPr lang="en-US" sz="1400" kern="1200" dirty="0">
            <a:latin typeface="+mn-lt"/>
          </a:endParaRPr>
        </a:p>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Family as principal shaper &amp; provider of physical, emotional, fiscal, &amp; other support for children</a:t>
          </a:r>
          <a:endParaRPr lang="en-US" sz="1400" kern="1200" dirty="0">
            <a:latin typeface="+mn-lt"/>
          </a:endParaRPr>
        </a:p>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Family as source of life-long support</a:t>
          </a:r>
          <a:endParaRPr lang="en-US" sz="1400" kern="1200" dirty="0">
            <a:latin typeface="+mn-lt"/>
          </a:endParaRPr>
        </a:p>
      </dsp:txBody>
      <dsp:txXfrm rot="-5400000">
        <a:off x="2588640" y="104360"/>
        <a:ext cx="5583047" cy="1160514"/>
      </dsp:txXfrm>
    </dsp:sp>
    <dsp:sp modelId="{8F5C6031-C15A-4911-B0D5-0E4374BECC44}">
      <dsp:nvSpPr>
        <dsp:cNvPr id="0" name=""/>
        <dsp:cNvSpPr/>
      </dsp:nvSpPr>
      <dsp:spPr>
        <a:xfrm>
          <a:off x="435" y="1534"/>
          <a:ext cx="2588204" cy="1366167"/>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Family as Foundation</a:t>
          </a:r>
        </a:p>
      </dsp:txBody>
      <dsp:txXfrm>
        <a:off x="67126" y="68225"/>
        <a:ext cx="2454822" cy="1232785"/>
      </dsp:txXfrm>
    </dsp:sp>
    <dsp:sp modelId="{75F4997E-9AB4-4012-959C-524C85140DE2}">
      <dsp:nvSpPr>
        <dsp:cNvPr id="0" name=""/>
        <dsp:cNvSpPr/>
      </dsp:nvSpPr>
      <dsp:spPr>
        <a:xfrm rot="5400000">
          <a:off x="4663252" y="-647567"/>
          <a:ext cx="1479318" cy="56639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0" rIns="45720" bIns="0" numCol="1" spcCol="1270" anchor="ctr" anchorCtr="0">
          <a:noAutofit/>
        </a:bodyPr>
        <a:lstStyle/>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Dignity as an ascribed status, as a ‘regarded as’ standing within a community</a:t>
          </a:r>
          <a:endParaRPr lang="en-US" sz="1400" kern="1200" dirty="0">
            <a:latin typeface="+mn-lt"/>
          </a:endParaRPr>
        </a:p>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Dignity as a state of being worthy, honored, &amp; esteemed, not for what one can do (or cannot do) but simply as a person with inherent worth </a:t>
          </a:r>
          <a:endParaRPr lang="en-US" sz="1400" kern="1200" dirty="0">
            <a:latin typeface="+mn-lt"/>
          </a:endParaRPr>
        </a:p>
      </dsp:txBody>
      <dsp:txXfrm rot="-5400000">
        <a:off x="2570920" y="1516979"/>
        <a:ext cx="5591768" cy="1334890"/>
      </dsp:txXfrm>
    </dsp:sp>
    <dsp:sp modelId="{8DED1A11-6D59-40C4-ABF8-34962BA9F5B7}">
      <dsp:nvSpPr>
        <dsp:cNvPr id="0" name=""/>
        <dsp:cNvSpPr/>
      </dsp:nvSpPr>
      <dsp:spPr>
        <a:xfrm>
          <a:off x="435" y="1492585"/>
          <a:ext cx="2567938" cy="1366167"/>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Dignity</a:t>
          </a:r>
        </a:p>
      </dsp:txBody>
      <dsp:txXfrm>
        <a:off x="67126" y="1559276"/>
        <a:ext cx="2434556" cy="1232785"/>
      </dsp:txXfrm>
    </dsp:sp>
    <dsp:sp modelId="{9465B9C2-04A1-41A1-853E-FB8F0AD30661}">
      <dsp:nvSpPr>
        <dsp:cNvPr id="0" name=""/>
        <dsp:cNvSpPr/>
      </dsp:nvSpPr>
      <dsp:spPr>
        <a:xfrm rot="5400000">
          <a:off x="4786341" y="850103"/>
          <a:ext cx="1249409" cy="56332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0" rIns="247650" bIns="0" numCol="1" spcCol="1270" anchor="ctr" anchorCtr="0">
          <a:noAutofit/>
        </a:bodyPr>
        <a:lstStyle/>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Community as more than a place or space</a:t>
          </a:r>
          <a:endParaRPr lang="en-US" sz="1400" kern="1200" dirty="0">
            <a:latin typeface="+mn-lt"/>
          </a:endParaRPr>
        </a:p>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Membership &amp; belonging to a greater societal whole</a:t>
          </a:r>
          <a:endParaRPr lang="en-US" sz="1400" kern="1200" dirty="0">
            <a:latin typeface="+mn-lt"/>
          </a:endParaRPr>
        </a:p>
        <a:p>
          <a:pPr marL="274320" lvl="1" indent="-182880" algn="l" defTabSz="622300">
            <a:lnSpc>
              <a:spcPct val="150000"/>
            </a:lnSpc>
            <a:spcBef>
              <a:spcPct val="0"/>
            </a:spcBef>
            <a:spcAft>
              <a:spcPts val="0"/>
            </a:spcAft>
            <a:buChar char="•"/>
          </a:pPr>
          <a:r>
            <a:rPr lang="en-US" sz="1400" kern="1200" dirty="0">
              <a:latin typeface="+mn-lt"/>
              <a:cs typeface="Arial" panose="020B0604020202020204" pitchFamily="34" charset="0"/>
            </a:rPr>
            <a:t>Having support in community programs</a:t>
          </a:r>
          <a:endParaRPr lang="en-US" sz="1400" kern="1200" dirty="0">
            <a:latin typeface="+mn-lt"/>
          </a:endParaRPr>
        </a:p>
      </dsp:txBody>
      <dsp:txXfrm rot="-5400000">
        <a:off x="2594430" y="3103006"/>
        <a:ext cx="5572242" cy="1127427"/>
      </dsp:txXfrm>
    </dsp:sp>
    <dsp:sp modelId="{1A87939D-1203-4F3B-8EA9-34218B518C0E}">
      <dsp:nvSpPr>
        <dsp:cNvPr id="0" name=""/>
        <dsp:cNvSpPr/>
      </dsp:nvSpPr>
      <dsp:spPr>
        <a:xfrm>
          <a:off x="435" y="2983636"/>
          <a:ext cx="2593994" cy="1366167"/>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Community</a:t>
          </a:r>
        </a:p>
      </dsp:txBody>
      <dsp:txXfrm>
        <a:off x="67126" y="3050327"/>
        <a:ext cx="2460612" cy="12327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3EF6CC9-6FCE-4A17-8E50-C01311D8B896}"/>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5" name="Rectangle 3">
            <a:extLst>
              <a:ext uri="{FF2B5EF4-FFF2-40B4-BE49-F238E27FC236}">
                <a16:creationId xmlns:a16="http://schemas.microsoft.com/office/drawing/2014/main" id="{7C6D0273-A8B3-45EB-9359-052719FAEB18}"/>
              </a:ext>
            </a:extLst>
          </p:cNvPr>
          <p:cNvSpPr>
            <a:spLocks noGrp="1" noChangeArrowheads="1"/>
          </p:cNvSpPr>
          <p:nvPr>
            <p:ph type="dt" sz="quarter"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20836" name="Rectangle 4">
            <a:extLst>
              <a:ext uri="{FF2B5EF4-FFF2-40B4-BE49-F238E27FC236}">
                <a16:creationId xmlns:a16="http://schemas.microsoft.com/office/drawing/2014/main" id="{DD1978C2-374C-488E-9AF0-48A261829BE8}"/>
              </a:ext>
            </a:extLst>
          </p:cNvPr>
          <p:cNvSpPr>
            <a:spLocks noGrp="1" noChangeArrowheads="1"/>
          </p:cNvSpPr>
          <p:nvPr>
            <p:ph type="ftr" sz="quarter" idx="2"/>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7" name="Rectangle 5">
            <a:extLst>
              <a:ext uri="{FF2B5EF4-FFF2-40B4-BE49-F238E27FC236}">
                <a16:creationId xmlns:a16="http://schemas.microsoft.com/office/drawing/2014/main" id="{B94F9D9D-094C-4A06-A89F-8B3AA4C320A5}"/>
              </a:ext>
            </a:extLst>
          </p:cNvPr>
          <p:cNvSpPr>
            <a:spLocks noGrp="1" noChangeArrowheads="1"/>
          </p:cNvSpPr>
          <p:nvPr>
            <p:ph type="sldNum" sz="quarter" idx="3"/>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3028EFD9-2E42-4FBC-B09E-065294B4E16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47B493DF-C8F2-4F1E-BD91-84DF30D94227}"/>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67" name="Rectangle 3">
            <a:extLst>
              <a:ext uri="{FF2B5EF4-FFF2-40B4-BE49-F238E27FC236}">
                <a16:creationId xmlns:a16="http://schemas.microsoft.com/office/drawing/2014/main" id="{9B2626A6-25A1-49D3-95D5-E3F85E986D0F}"/>
              </a:ext>
            </a:extLst>
          </p:cNvPr>
          <p:cNvSpPr>
            <a:spLocks noGrp="1" noChangeArrowheads="1"/>
          </p:cNvSpPr>
          <p:nvPr>
            <p:ph type="dt"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A4827961-D112-4F8A-84E3-DBE4861CDBA3}"/>
              </a:ext>
            </a:extLst>
          </p:cNvPr>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01896E6C-72BF-47E6-8208-991FCE356D71}"/>
              </a:ext>
            </a:extLst>
          </p:cNvPr>
          <p:cNvSpPr>
            <a:spLocks noGrp="1" noChangeArrowheads="1"/>
          </p:cNvSpPr>
          <p:nvPr>
            <p:ph type="body" sz="quarter" idx="3"/>
          </p:nvPr>
        </p:nvSpPr>
        <p:spPr bwMode="auto">
          <a:xfrm>
            <a:off x="703252" y="4423161"/>
            <a:ext cx="5616596" cy="4188623"/>
          </a:xfrm>
          <a:prstGeom prst="rect">
            <a:avLst/>
          </a:prstGeom>
          <a:noFill/>
          <a:ln>
            <a:noFill/>
          </a:ln>
          <a:effectLst/>
        </p:spPr>
        <p:txBody>
          <a:bodyPr vert="horz" wrap="square" lIns="93307" tIns="46654" rIns="93307" bIns="466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4870" name="Rectangle 6">
            <a:extLst>
              <a:ext uri="{FF2B5EF4-FFF2-40B4-BE49-F238E27FC236}">
                <a16:creationId xmlns:a16="http://schemas.microsoft.com/office/drawing/2014/main" id="{95D3F85F-A071-4B5C-86D9-13DADAB7EF72}"/>
              </a:ext>
            </a:extLst>
          </p:cNvPr>
          <p:cNvSpPr>
            <a:spLocks noGrp="1" noChangeArrowheads="1"/>
          </p:cNvSpPr>
          <p:nvPr>
            <p:ph type="ftr" sz="quarter" idx="4"/>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71" name="Rectangle 7">
            <a:extLst>
              <a:ext uri="{FF2B5EF4-FFF2-40B4-BE49-F238E27FC236}">
                <a16:creationId xmlns:a16="http://schemas.microsoft.com/office/drawing/2014/main" id="{29814BBE-55DD-465F-B360-CED92AA1C83D}"/>
              </a:ext>
            </a:extLst>
          </p:cNvPr>
          <p:cNvSpPr>
            <a:spLocks noGrp="1" noChangeArrowheads="1"/>
          </p:cNvSpPr>
          <p:nvPr>
            <p:ph type="sldNum" sz="quarter" idx="5"/>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245EF60D-D31F-449C-A5F6-5878BE93FC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0A72116-3FED-4696-8FEB-5AC74B77514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38F00744-5772-482D-A352-10A59F55A9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7B583911-4E09-4052-8B82-A6A4CB92B95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C04FD6F3-A8C7-4C30-A6CD-00BE7E1B12E1}"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E7B7CFD-2F18-40F9-9A5F-33E7FB172B37}"/>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AA3F81F-9390-4481-A03E-7F92512CCA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90B0A2D6-BA4F-4813-91F3-313EAA0A88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rebuchet MS" panose="020B0603020202020204" pitchFamily="34" charset="0"/>
              </a:defRPr>
            </a:lvl1pPr>
            <a:lvl2pPr marL="735743" indent="-282978">
              <a:defRPr>
                <a:solidFill>
                  <a:schemeClr val="tx1"/>
                </a:solidFill>
                <a:latin typeface="Trebuchet MS" panose="020B0603020202020204" pitchFamily="34" charset="0"/>
              </a:defRPr>
            </a:lvl2pPr>
            <a:lvl3pPr marL="1131913" indent="-226383">
              <a:defRPr>
                <a:solidFill>
                  <a:schemeClr val="tx1"/>
                </a:solidFill>
                <a:latin typeface="Trebuchet MS" panose="020B0603020202020204" pitchFamily="34" charset="0"/>
              </a:defRPr>
            </a:lvl3pPr>
            <a:lvl4pPr marL="1584678" indent="-226383">
              <a:defRPr>
                <a:solidFill>
                  <a:schemeClr val="tx1"/>
                </a:solidFill>
                <a:latin typeface="Trebuchet MS" panose="020B0603020202020204" pitchFamily="34" charset="0"/>
              </a:defRPr>
            </a:lvl4pPr>
            <a:lvl5pPr marL="2037443" indent="-226383">
              <a:defRPr>
                <a:solidFill>
                  <a:schemeClr val="tx1"/>
                </a:solidFill>
                <a:latin typeface="Trebuchet MS" panose="020B0603020202020204" pitchFamily="34" charset="0"/>
              </a:defRPr>
            </a:lvl5pPr>
            <a:lvl6pPr marL="2490208" indent="-226383" defTabSz="452765" eaLnBrk="0" fontAlgn="base" hangingPunct="0">
              <a:spcBef>
                <a:spcPct val="0"/>
              </a:spcBef>
              <a:spcAft>
                <a:spcPct val="0"/>
              </a:spcAft>
              <a:defRPr>
                <a:solidFill>
                  <a:schemeClr val="tx1"/>
                </a:solidFill>
                <a:latin typeface="Trebuchet MS" panose="020B0603020202020204" pitchFamily="34" charset="0"/>
              </a:defRPr>
            </a:lvl6pPr>
            <a:lvl7pPr marL="2942974" indent="-226383" defTabSz="452765" eaLnBrk="0" fontAlgn="base" hangingPunct="0">
              <a:spcBef>
                <a:spcPct val="0"/>
              </a:spcBef>
              <a:spcAft>
                <a:spcPct val="0"/>
              </a:spcAft>
              <a:defRPr>
                <a:solidFill>
                  <a:schemeClr val="tx1"/>
                </a:solidFill>
                <a:latin typeface="Trebuchet MS" panose="020B0603020202020204" pitchFamily="34" charset="0"/>
              </a:defRPr>
            </a:lvl7pPr>
            <a:lvl8pPr marL="3395739" indent="-226383" defTabSz="452765" eaLnBrk="0" fontAlgn="base" hangingPunct="0">
              <a:spcBef>
                <a:spcPct val="0"/>
              </a:spcBef>
              <a:spcAft>
                <a:spcPct val="0"/>
              </a:spcAft>
              <a:defRPr>
                <a:solidFill>
                  <a:schemeClr val="tx1"/>
                </a:solidFill>
                <a:latin typeface="Trebuchet MS" panose="020B0603020202020204" pitchFamily="34" charset="0"/>
              </a:defRPr>
            </a:lvl8pPr>
            <a:lvl9pPr marL="3848504" indent="-226383" defTabSz="452765" eaLnBrk="0" fontAlgn="base" hangingPunct="0">
              <a:spcBef>
                <a:spcPct val="0"/>
              </a:spcBef>
              <a:spcAft>
                <a:spcPct val="0"/>
              </a:spcAft>
              <a:defRPr>
                <a:solidFill>
                  <a:schemeClr val="tx1"/>
                </a:solidFill>
                <a:latin typeface="Trebuchet MS" panose="020B0603020202020204" pitchFamily="34" charset="0"/>
              </a:defRPr>
            </a:lvl9pPr>
          </a:lstStyle>
          <a:p>
            <a:fld id="{3C505795-5053-441B-A8DD-3870B3EC5650}"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EF60D-D31F-449C-A5F6-5878BE93FCED}" type="slidenum">
              <a:rPr lang="en-US" altLang="en-US" smtClean="0"/>
              <a:pPr/>
              <a:t>23</a:t>
            </a:fld>
            <a:endParaRPr lang="en-US" altLang="en-US"/>
          </a:p>
        </p:txBody>
      </p:sp>
    </p:spTree>
    <p:extLst>
      <p:ext uri="{BB962C8B-B14F-4D97-AF65-F5344CB8AC3E}">
        <p14:creationId xmlns:p14="http://schemas.microsoft.com/office/powerpoint/2010/main" val="397364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5EF60D-D31F-449C-A5F6-5878BE93FCED}" type="slidenum">
              <a:rPr lang="en-US" altLang="en-US" smtClean="0"/>
              <a:pPr/>
              <a:t>39</a:t>
            </a:fld>
            <a:endParaRPr lang="en-US" altLang="en-US"/>
          </a:p>
        </p:txBody>
      </p:sp>
    </p:spTree>
    <p:extLst>
      <p:ext uri="{BB962C8B-B14F-4D97-AF65-F5344CB8AC3E}">
        <p14:creationId xmlns:p14="http://schemas.microsoft.com/office/powerpoint/2010/main" val="4057126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 name="Group 19"/>
          <p:cNvGrpSpPr/>
          <p:nvPr userDrawn="1"/>
        </p:nvGrpSpPr>
        <p:grpSpPr>
          <a:xfrm>
            <a:off x="1337" y="6685838"/>
            <a:ext cx="9144000" cy="123639"/>
            <a:chOff x="1783" y="6616562"/>
            <a:chExt cx="12192000" cy="123639"/>
          </a:xfrm>
        </p:grpSpPr>
        <p:cxnSp>
          <p:nvCxnSpPr>
            <p:cNvPr id="10" name="Straight Connector 9"/>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a:off x="1337" y="1098772"/>
            <a:ext cx="9144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0800" y="103911"/>
            <a:ext cx="4057031" cy="886689"/>
          </a:xfrm>
          <a:prstGeom prst="rect">
            <a:avLst/>
          </a:prstGeom>
        </p:spPr>
      </p:pic>
      <p:sp>
        <p:nvSpPr>
          <p:cNvPr id="3" name="Subtitle 2"/>
          <p:cNvSpPr>
            <a:spLocks noGrp="1"/>
          </p:cNvSpPr>
          <p:nvPr>
            <p:ph type="subTitle" idx="1"/>
          </p:nvPr>
        </p:nvSpPr>
        <p:spPr>
          <a:xfrm>
            <a:off x="628650" y="2695981"/>
            <a:ext cx="7886700" cy="358036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hasCustomPrompt="1"/>
          </p:nvPr>
        </p:nvSpPr>
        <p:spPr>
          <a:xfrm>
            <a:off x="0" y="1234657"/>
            <a:ext cx="9144000" cy="1201112"/>
          </a:xfrm>
        </p:spPr>
        <p:txBody>
          <a:bodyPr anchor="ctr">
            <a:normAutofit/>
          </a:bodyPr>
          <a:lstStyle>
            <a:lvl1pPr algn="ctr">
              <a:defRPr sz="405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2058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8710"/>
            <a:ext cx="1775418" cy="413090"/>
          </a:xfrm>
          <a:prstGeom prst="rect">
            <a:avLst/>
          </a:prstGeom>
        </p:spPr>
      </p:pic>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214254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3"/>
            <a:ext cx="9144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4383"/>
            <a:ext cx="1775418" cy="407417"/>
          </a:xfrm>
          <a:prstGeom prst="rect">
            <a:avLst/>
          </a:prstGeom>
        </p:spPr>
      </p:pic>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7833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3"/>
            <a:ext cx="9144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7850"/>
            <a:ext cx="1775418" cy="413950"/>
          </a:xfrm>
          <a:prstGeom prst="rect">
            <a:avLst/>
          </a:prstGeom>
        </p:spPr>
      </p:pic>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23518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3"/>
            <a:ext cx="9144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93094"/>
            <a:ext cx="1775418" cy="388706"/>
          </a:xfrm>
          <a:prstGeom prst="rect">
            <a:avLst/>
          </a:prstGeom>
        </p:spPr>
      </p:pic>
      <p:sp>
        <p:nvSpPr>
          <p:cNvPr id="2" name="Title 1"/>
          <p:cNvSpPr>
            <a:spLocks noGrp="1"/>
          </p:cNvSpPr>
          <p:nvPr>
            <p:ph type="title"/>
          </p:nvPr>
        </p:nvSpPr>
        <p:spPr/>
        <p:txBody>
          <a:bodyPr>
            <a:normAutofit/>
          </a:bodyPr>
          <a:lstStyle>
            <a:lvl1pPr>
              <a:defRPr sz="4000">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35020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51535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2758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6624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0815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46771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3"/>
            <a:ext cx="9144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8925"/>
            <a:ext cx="1775418" cy="398716"/>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96596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9269"/>
            <a:ext cx="2011373" cy="474951"/>
          </a:xfrm>
          <a:prstGeom prst="rect">
            <a:avLst/>
          </a:prstGeom>
        </p:spPr>
      </p:pic>
      <p:sp>
        <p:nvSpPr>
          <p:cNvPr id="3" name="Content Placeholder 2"/>
          <p:cNvSpPr>
            <a:spLocks noGrp="1"/>
          </p:cNvSpPr>
          <p:nvPr>
            <p:ph idx="1"/>
          </p:nvPr>
        </p:nvSpPr>
        <p:spPr/>
        <p:txBody>
          <a:bodyPr/>
          <a:lstStyle>
            <a:lvl2pPr marL="514350" indent="-171450">
              <a:buSzPct val="85000"/>
              <a:buFont typeface="Courier New" panose="02070309020205020404" pitchFamily="49" charset="0"/>
              <a:buChar char="o"/>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0646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9269"/>
            <a:ext cx="2011373" cy="474951"/>
          </a:xfrm>
          <a:prstGeom prst="rect">
            <a:avLst/>
          </a:prstGeom>
        </p:spPr>
      </p:pic>
      <p:sp>
        <p:nvSpPr>
          <p:cNvPr id="3" name="Text Placeholder 2"/>
          <p:cNvSpPr>
            <a:spLocks noGrp="1"/>
          </p:cNvSpPr>
          <p:nvPr>
            <p:ph type="body" idx="1"/>
          </p:nvPr>
        </p:nvSpPr>
        <p:spPr>
          <a:xfrm>
            <a:off x="623888" y="4589464"/>
            <a:ext cx="7886700" cy="1500187"/>
          </a:xfrm>
        </p:spPr>
        <p:txBody>
          <a:bodyPr/>
          <a:lstStyle>
            <a:lvl1pPr marL="0" indent="0">
              <a:buNone/>
              <a:defRPr sz="1800">
                <a:solidFill>
                  <a:srgbClr val="001F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623888" y="1709739"/>
            <a:ext cx="7886700" cy="2852737"/>
          </a:xfrm>
        </p:spPr>
        <p:txBody>
          <a:bodyPr anchor="b"/>
          <a:lstStyle>
            <a:lvl1pPr>
              <a:defRPr sz="45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3747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3"/>
            <a:ext cx="9144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00800"/>
            <a:ext cx="1775418" cy="410590"/>
          </a:xfrm>
          <a:prstGeom prst="rect">
            <a:avLst/>
          </a:prstGeom>
        </p:spPr>
      </p:pic>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5091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3"/>
            <a:ext cx="9144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9270"/>
            <a:ext cx="1775418" cy="410590"/>
          </a:xfrm>
          <a:prstGeom prst="rect">
            <a:avLst/>
          </a:prstGeom>
        </p:spPr>
      </p:pic>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 name="Title 1"/>
          <p:cNvSpPr>
            <a:spLocks noGrp="1"/>
          </p:cNvSpPr>
          <p:nvPr>
            <p:ph type="title"/>
          </p:nvPr>
        </p:nvSpPr>
        <p:spPr>
          <a:xfrm>
            <a:off x="629841" y="365126"/>
            <a:ext cx="7886700" cy="1325563"/>
          </a:xfrm>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81228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3"/>
            <a:ext cx="9144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9270"/>
            <a:ext cx="1775418" cy="410590"/>
          </a:xfrm>
          <a:prstGeom prst="rect">
            <a:avLst/>
          </a:prstGeom>
        </p:spPr>
      </p:pic>
      <p:sp>
        <p:nvSpPr>
          <p:cNvPr id="2" name="Title 1"/>
          <p:cNvSpPr>
            <a:spLocks noGrp="1"/>
          </p:cNvSpPr>
          <p:nvPr>
            <p:ph type="title"/>
          </p:nvPr>
        </p:nvSpPr>
        <p:spPr/>
        <p:txBody>
          <a:bodyPr>
            <a:normAutofit/>
          </a:bodyPr>
          <a:lstStyle>
            <a:lvl1pPr>
              <a:defRPr sz="3600" b="0">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915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3"/>
            <a:ext cx="9144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9270"/>
            <a:ext cx="1775418" cy="410590"/>
          </a:xfrm>
          <a:prstGeom prst="rect">
            <a:avLst/>
          </a:prstGeom>
        </p:spPr>
      </p:pic>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03911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1337" y="6685838"/>
            <a:ext cx="9144000" cy="123639"/>
            <a:chOff x="1783" y="6616562"/>
            <a:chExt cx="12192000" cy="123639"/>
          </a:xfrm>
        </p:grpSpPr>
        <p:cxnSp>
          <p:nvCxnSpPr>
            <p:cNvPr id="8" name="Straight Connector 7"/>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a:off x="1337" y="1098772"/>
            <a:ext cx="9144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0842" y="152400"/>
            <a:ext cx="3664993" cy="862965"/>
          </a:xfrm>
          <a:prstGeom prst="rect">
            <a:avLst/>
          </a:prstGeom>
        </p:spPr>
      </p:pic>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238439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38560"/>
            <a:ext cx="1905000" cy="443240"/>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67392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9"/>
    </p:custDataLst>
    <p:extLst>
      <p:ext uri="{BB962C8B-B14F-4D97-AF65-F5344CB8AC3E}">
        <p14:creationId xmlns:p14="http://schemas.microsoft.com/office/powerpoint/2010/main" val="3567550673"/>
      </p:ext>
    </p:extLst>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95" r:id="rId4"/>
    <p:sldLayoutId id="2147485396" r:id="rId5"/>
    <p:sldLayoutId id="2147485397" r:id="rId6"/>
    <p:sldLayoutId id="2147485398" r:id="rId7"/>
  </p:sldLayoutIdLst>
  <p:txStyles>
    <p:titleStyle>
      <a:lvl1pPr algn="l" defTabSz="685800" rtl="0" eaLnBrk="1" latinLnBrk="0" hangingPunct="1">
        <a:lnSpc>
          <a:spcPct val="90000"/>
        </a:lnSpc>
        <a:spcBef>
          <a:spcPct val="0"/>
        </a:spcBef>
        <a:buNone/>
        <a:defRPr sz="3600" b="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4"/>
    </p:custDataLst>
    <p:extLst>
      <p:ext uri="{BB962C8B-B14F-4D97-AF65-F5344CB8AC3E}">
        <p14:creationId xmlns:p14="http://schemas.microsoft.com/office/powerpoint/2010/main" val="468686055"/>
      </p:ext>
    </p:extLst>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 id="2147485403" r:id="rId4"/>
    <p:sldLayoutId id="2147485404" r:id="rId5"/>
    <p:sldLayoutId id="2147485405" r:id="rId6"/>
    <p:sldLayoutId id="2147485406" r:id="rId7"/>
    <p:sldLayoutId id="2147485407" r:id="rId8"/>
    <p:sldLayoutId id="2147485408" r:id="rId9"/>
    <p:sldLayoutId id="2147485409" r:id="rId10"/>
    <p:sldLayoutId id="2147485410" r:id="rId11"/>
    <p:sldLayoutId id="2147485411" r:id="rId12"/>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s://www.p2pusa.org/" TargetMode="Externa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1.xml.rels><?xml version="1.0" encoding="UTF-8" standalone="yes"?>
<Relationships xmlns="http://schemas.openxmlformats.org/package/2006/relationships"><Relationship Id="rId3" Type="http://schemas.openxmlformats.org/officeDocument/2006/relationships/hyperlink" Target="http://www.thearc.org/" TargetMode="Externa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9.jpg"/><Relationship Id="rId4" Type="http://schemas.openxmlformats.org/officeDocument/2006/relationships/hyperlink" Target="https://mn.gov/mnddc/dd-act/dd-act-50th-anniversary.html"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7.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hyperlink" Target="https://www2.ed.gov/about/offices/list/ocr/docs/crdc-early-learning-snapshot.pdf"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61.xml"/><Relationship Id="rId6" Type="http://schemas.openxmlformats.org/officeDocument/2006/relationships/hyperlink" Target="http://www2.ed.gov/about/offices/list/osers/osep/index.html" TargetMode="External"/><Relationship Id="rId5" Type="http://schemas.openxmlformats.org/officeDocument/2006/relationships/hyperlink" Target="http://www.uchc.edu/" TargetMode="External"/><Relationship Id="rId4" Type="http://schemas.openxmlformats.org/officeDocument/2006/relationships/hyperlink" Target="http://www.uconnucedd.org/"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hyperlink" Target="https://www.decdocs.org/member-code-of-ethics" TargetMode="Externa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AFADAA-B2A0-4294-95C7-081A6C54F294}"/>
              </a:ext>
            </a:extLst>
          </p:cNvPr>
          <p:cNvSpPr>
            <a:spLocks noGrp="1"/>
          </p:cNvSpPr>
          <p:nvPr>
            <p:ph type="ctrTitle"/>
          </p:nvPr>
        </p:nvSpPr>
        <p:spPr>
          <a:xfrm>
            <a:off x="0" y="1752600"/>
            <a:ext cx="9144000" cy="1201112"/>
          </a:xfrm>
        </p:spPr>
        <p:txBody>
          <a:bodyPr/>
          <a:lstStyle/>
          <a:p>
            <a:r>
              <a:rPr lang="en-US" b="1" dirty="0"/>
              <a:t>Family-Professional Partnerships</a:t>
            </a:r>
          </a:p>
        </p:txBody>
      </p:sp>
      <p:sp>
        <p:nvSpPr>
          <p:cNvPr id="2" name="Subtitle 1">
            <a:extLst>
              <a:ext uri="{FF2B5EF4-FFF2-40B4-BE49-F238E27FC236}">
                <a16:creationId xmlns:a16="http://schemas.microsoft.com/office/drawing/2014/main" id="{0251B194-0D42-4C93-BF41-23E898E35F80}"/>
              </a:ext>
            </a:extLst>
          </p:cNvPr>
          <p:cNvSpPr>
            <a:spLocks noGrp="1"/>
          </p:cNvSpPr>
          <p:nvPr>
            <p:ph type="subTitle" idx="1"/>
          </p:nvPr>
        </p:nvSpPr>
        <p:spPr>
          <a:xfrm>
            <a:off x="1752600" y="3409361"/>
            <a:ext cx="5867400" cy="2153239"/>
          </a:xfrm>
        </p:spPr>
        <p:txBody>
          <a:bodyPr>
            <a:normAutofit/>
          </a:bodyPr>
          <a:lstStyle/>
          <a:p>
            <a:pPr algn="ctr">
              <a:lnSpc>
                <a:spcPct val="150000"/>
              </a:lnSpc>
            </a:pPr>
            <a:r>
              <a:rPr lang="en-US" altLang="en-US" sz="2400" b="1" dirty="0">
                <a:solidFill>
                  <a:schemeClr val="tx1"/>
                </a:solidFill>
                <a:latin typeface="+mn-lt"/>
                <a:ea typeface="Calibri" panose="020F0502020204030204" pitchFamily="34" charset="0"/>
                <a:cs typeface="Arial" panose="020B0604020202020204" pitchFamily="34" charset="0"/>
              </a:rPr>
              <a:t>Ethical, Policy, and Historical Foundations of Trusting Family-Professional Partnerships</a:t>
            </a:r>
            <a:endParaRPr lang="en-US" sz="2400" dirty="0"/>
          </a:p>
        </p:txBody>
      </p:sp>
    </p:spTree>
    <p:custDataLst>
      <p:tags r:id="rId1"/>
    </p:custDataLst>
    <p:extLst>
      <p:ext uri="{BB962C8B-B14F-4D97-AF65-F5344CB8AC3E}">
        <p14:creationId xmlns:p14="http://schemas.microsoft.com/office/powerpoint/2010/main" val="336869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1A619-C160-44CD-8011-12F200089140}"/>
              </a:ext>
            </a:extLst>
          </p:cNvPr>
          <p:cNvSpPr>
            <a:spLocks noGrp="1"/>
          </p:cNvSpPr>
          <p:nvPr>
            <p:ph type="title"/>
          </p:nvPr>
        </p:nvSpPr>
        <p:spPr/>
        <p:txBody>
          <a:bodyPr/>
          <a:lstStyle/>
          <a:p>
            <a:r>
              <a:rPr lang="en-US" b="1" dirty="0"/>
              <a:t>DEC Recommended Practices II</a:t>
            </a:r>
          </a:p>
        </p:txBody>
      </p:sp>
      <p:sp>
        <p:nvSpPr>
          <p:cNvPr id="2" name="Content Placeholder 1">
            <a:extLst>
              <a:ext uri="{FF2B5EF4-FFF2-40B4-BE49-F238E27FC236}">
                <a16:creationId xmlns:a16="http://schemas.microsoft.com/office/drawing/2014/main" id="{87B7ED96-9C77-44A4-A867-70098E0DE9A4}"/>
              </a:ext>
            </a:extLst>
          </p:cNvPr>
          <p:cNvSpPr>
            <a:spLocks noGrp="1"/>
          </p:cNvSpPr>
          <p:nvPr>
            <p:ph idx="1"/>
          </p:nvPr>
        </p:nvSpPr>
        <p:spPr/>
        <p:txBody>
          <a:bodyPr/>
          <a:lstStyle/>
          <a:p>
            <a:pPr marL="457200" indent="-457200">
              <a:lnSpc>
                <a:spcPct val="150000"/>
              </a:lnSpc>
              <a:spcBef>
                <a:spcPts val="1000"/>
              </a:spcBef>
              <a:buFont typeface="+mj-lt"/>
              <a:buAutoNum type="arabicPeriod" startAt="3"/>
            </a:pPr>
            <a:r>
              <a:rPr lang="en-US" dirty="0"/>
              <a:t>Practitioners are responsive to the family’s concerns, priorities, and changing life circumstances—</a:t>
            </a:r>
            <a:r>
              <a:rPr lang="en-US" b="1" dirty="0"/>
              <a:t>empowerment</a:t>
            </a:r>
          </a:p>
          <a:p>
            <a:pPr marL="457200" indent="-457200">
              <a:lnSpc>
                <a:spcPct val="150000"/>
              </a:lnSpc>
              <a:spcBef>
                <a:spcPts val="1000"/>
              </a:spcBef>
              <a:buFont typeface="+mj-lt"/>
              <a:buAutoNum type="arabicPeriod" startAt="3"/>
            </a:pPr>
            <a:r>
              <a:rPr lang="en-US" dirty="0"/>
              <a:t>Practitioners and the family work together to create outcomes or goals, develop individualized plans, and implement practices that address the family’s priorities and concerns and the child’s strengths and needs—</a:t>
            </a:r>
            <a:r>
              <a:rPr lang="en-US" b="1" dirty="0"/>
              <a:t>participatory decision-making</a:t>
            </a:r>
          </a:p>
        </p:txBody>
      </p:sp>
    </p:spTree>
    <p:custDataLst>
      <p:tags r:id="rId1"/>
    </p:custDataLst>
    <p:extLst>
      <p:ext uri="{BB962C8B-B14F-4D97-AF65-F5344CB8AC3E}">
        <p14:creationId xmlns:p14="http://schemas.microsoft.com/office/powerpoint/2010/main" val="154521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BFF5A-2B97-488A-A909-660540964839}"/>
              </a:ext>
            </a:extLst>
          </p:cNvPr>
          <p:cNvSpPr>
            <a:spLocks noGrp="1"/>
          </p:cNvSpPr>
          <p:nvPr>
            <p:ph type="title"/>
          </p:nvPr>
        </p:nvSpPr>
        <p:spPr/>
        <p:txBody>
          <a:bodyPr/>
          <a:lstStyle/>
          <a:p>
            <a:r>
              <a:rPr lang="en-US" b="1" dirty="0"/>
              <a:t>DEC Recommended Practices III</a:t>
            </a:r>
          </a:p>
        </p:txBody>
      </p:sp>
      <p:sp>
        <p:nvSpPr>
          <p:cNvPr id="2" name="Content Placeholder 1">
            <a:extLst>
              <a:ext uri="{FF2B5EF4-FFF2-40B4-BE49-F238E27FC236}">
                <a16:creationId xmlns:a16="http://schemas.microsoft.com/office/drawing/2014/main" id="{4EE2B869-A94F-41F1-ABF0-C479CD27B1EE}"/>
              </a:ext>
            </a:extLst>
          </p:cNvPr>
          <p:cNvSpPr>
            <a:spLocks noGrp="1"/>
          </p:cNvSpPr>
          <p:nvPr>
            <p:ph idx="1"/>
          </p:nvPr>
        </p:nvSpPr>
        <p:spPr>
          <a:xfrm>
            <a:off x="628650" y="1825625"/>
            <a:ext cx="8058150" cy="4351338"/>
          </a:xfrm>
        </p:spPr>
        <p:txBody>
          <a:bodyPr>
            <a:normAutofit/>
          </a:bodyPr>
          <a:lstStyle/>
          <a:p>
            <a:pPr marL="457200" indent="-457200">
              <a:lnSpc>
                <a:spcPct val="150000"/>
              </a:lnSpc>
              <a:spcBef>
                <a:spcPts val="1000"/>
              </a:spcBef>
              <a:buFont typeface="+mj-lt"/>
              <a:buAutoNum type="arabicPeriod" startAt="5"/>
            </a:pPr>
            <a:r>
              <a:rPr lang="en-US" dirty="0"/>
              <a:t>Practitioners support family functioning, promote family confidence and competence, and strengthen family-child relationships by acting in ways that recognize and build on family strengths and capacities—</a:t>
            </a:r>
            <a:r>
              <a:rPr lang="en-US" b="1" dirty="0"/>
              <a:t>capacity </a:t>
            </a:r>
          </a:p>
          <a:p>
            <a:pPr marL="457200" indent="-457200">
              <a:lnSpc>
                <a:spcPct val="150000"/>
              </a:lnSpc>
              <a:spcBef>
                <a:spcPts val="1000"/>
              </a:spcBef>
              <a:buFont typeface="+mj-lt"/>
              <a:buAutoNum type="arabicPeriod" startAt="5"/>
            </a:pPr>
            <a:r>
              <a:rPr lang="en-US" dirty="0"/>
              <a:t>Practitioners engage the family in opportunities that support and strengthen parenting knowledge and skills and parenting competence and confidence in ways that are flexible, individualized, and tailored to the family’s preferences—</a:t>
            </a:r>
            <a:r>
              <a:rPr lang="en-US" b="1" dirty="0"/>
              <a:t>individually appropriate</a:t>
            </a:r>
          </a:p>
        </p:txBody>
      </p:sp>
    </p:spTree>
    <p:custDataLst>
      <p:tags r:id="rId1"/>
    </p:custDataLst>
    <p:extLst>
      <p:ext uri="{BB962C8B-B14F-4D97-AF65-F5344CB8AC3E}">
        <p14:creationId xmlns:p14="http://schemas.microsoft.com/office/powerpoint/2010/main" val="40676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8D6F2-11AC-499E-A539-FC0F2B80073B}"/>
              </a:ext>
            </a:extLst>
          </p:cNvPr>
          <p:cNvSpPr>
            <a:spLocks noGrp="1"/>
          </p:cNvSpPr>
          <p:nvPr>
            <p:ph type="title"/>
          </p:nvPr>
        </p:nvSpPr>
        <p:spPr/>
        <p:txBody>
          <a:bodyPr/>
          <a:lstStyle/>
          <a:p>
            <a:pPr algn="ctr"/>
            <a:r>
              <a:rPr lang="en-US" b="1" dirty="0"/>
              <a:t>Reading 2</a:t>
            </a:r>
          </a:p>
        </p:txBody>
      </p:sp>
      <p:sp>
        <p:nvSpPr>
          <p:cNvPr id="4" name="Content Placeholder 3">
            <a:extLst>
              <a:ext uri="{FF2B5EF4-FFF2-40B4-BE49-F238E27FC236}">
                <a16:creationId xmlns:a16="http://schemas.microsoft.com/office/drawing/2014/main" id="{534D7B8E-4F02-4DCB-BE73-B923808E35CA}"/>
              </a:ext>
            </a:extLst>
          </p:cNvPr>
          <p:cNvSpPr>
            <a:spLocks noGrp="1"/>
          </p:cNvSpPr>
          <p:nvPr>
            <p:ph idx="1"/>
          </p:nvPr>
        </p:nvSpPr>
        <p:spPr/>
        <p:txBody>
          <a:bodyPr/>
          <a:lstStyle/>
          <a:p>
            <a:pPr marL="0" indent="0">
              <a:buNone/>
            </a:pPr>
            <a:r>
              <a:rPr lang="en-US" altLang="en-US" sz="2400" b="1" dirty="0">
                <a:latin typeface="+mn-lt"/>
                <a:cs typeface="Arial" panose="020B0604020202020204" pitchFamily="34" charset="0"/>
              </a:rPr>
              <a:t>From Parent Involvement to Family Support: Evolution to Revolution</a:t>
            </a:r>
            <a:endParaRPr lang="en-US" dirty="0"/>
          </a:p>
        </p:txBody>
      </p:sp>
    </p:spTree>
    <p:custDataLst>
      <p:tags r:id="rId1"/>
    </p:custDataLst>
    <p:extLst>
      <p:ext uri="{BB962C8B-B14F-4D97-AF65-F5344CB8AC3E}">
        <p14:creationId xmlns:p14="http://schemas.microsoft.com/office/powerpoint/2010/main" val="317982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EEAA53-C456-45B6-86EB-9835C6D24061}"/>
              </a:ext>
            </a:extLst>
          </p:cNvPr>
          <p:cNvSpPr>
            <a:spLocks noGrp="1"/>
          </p:cNvSpPr>
          <p:nvPr>
            <p:ph type="title"/>
          </p:nvPr>
        </p:nvSpPr>
        <p:spPr/>
        <p:txBody>
          <a:bodyPr/>
          <a:lstStyle/>
          <a:p>
            <a:pPr algn="ctr"/>
            <a:r>
              <a:rPr lang="en-US" b="1" dirty="0"/>
              <a:t>Chronology of Parent Roles</a:t>
            </a:r>
          </a:p>
        </p:txBody>
      </p:sp>
      <p:sp>
        <p:nvSpPr>
          <p:cNvPr id="2" name="Content Placeholder 1">
            <a:extLst>
              <a:ext uri="{FF2B5EF4-FFF2-40B4-BE49-F238E27FC236}">
                <a16:creationId xmlns:a16="http://schemas.microsoft.com/office/drawing/2014/main" id="{0B1B0196-93D3-4B0E-88EE-4EA991FB999A}"/>
              </a:ext>
            </a:extLst>
          </p:cNvPr>
          <p:cNvSpPr>
            <a:spLocks noGrp="1"/>
          </p:cNvSpPr>
          <p:nvPr>
            <p:ph idx="1"/>
          </p:nvPr>
        </p:nvSpPr>
        <p:spPr/>
        <p:txBody>
          <a:bodyPr/>
          <a:lstStyle/>
          <a:p>
            <a:pPr marL="228600" indent="-228600">
              <a:lnSpc>
                <a:spcPct val="150000"/>
              </a:lnSpc>
              <a:spcBef>
                <a:spcPts val="1000"/>
              </a:spcBef>
              <a:buClrTx/>
              <a:buSzPct val="125000"/>
              <a:buFont typeface="Arial" panose="020B0604020202020204" pitchFamily="34" charset="0"/>
              <a:buChar char="•"/>
              <a:defRPr/>
            </a:pPr>
            <a:r>
              <a:rPr lang="en-US" altLang="en-US" dirty="0">
                <a:solidFill>
                  <a:schemeClr val="tx1"/>
                </a:solidFill>
                <a:latin typeface="+mn-lt"/>
                <a:cs typeface="Arial" panose="020B0604020202020204" pitchFamily="34" charset="0"/>
              </a:rPr>
              <a:t>Parents as cause of problem—Bettleheim and autism</a:t>
            </a:r>
          </a:p>
          <a:p>
            <a:pPr marL="228600" indent="-228600">
              <a:lnSpc>
                <a:spcPct val="150000"/>
              </a:lnSpc>
              <a:spcBef>
                <a:spcPts val="1000"/>
              </a:spcBef>
              <a:buClrTx/>
              <a:buSzPct val="125000"/>
              <a:buFont typeface="Arial" panose="020B0604020202020204" pitchFamily="34" charset="0"/>
              <a:buChar char="•"/>
              <a:defRPr/>
            </a:pPr>
            <a:r>
              <a:rPr lang="en-US" altLang="en-US" dirty="0">
                <a:solidFill>
                  <a:schemeClr val="tx1"/>
                </a:solidFill>
                <a:latin typeface="+mn-lt"/>
                <a:cs typeface="Arial" panose="020B0604020202020204" pitchFamily="34" charset="0"/>
              </a:rPr>
              <a:t>Parents as recipients of professionals’ decisions</a:t>
            </a:r>
          </a:p>
          <a:p>
            <a:pPr marL="228600" indent="-228600">
              <a:lnSpc>
                <a:spcPct val="150000"/>
              </a:lnSpc>
              <a:spcBef>
                <a:spcPts val="1000"/>
              </a:spcBef>
              <a:buClrTx/>
              <a:buSzPct val="125000"/>
              <a:buFont typeface="Arial" panose="020B0604020202020204" pitchFamily="34" charset="0"/>
              <a:buChar char="•"/>
              <a:defRPr/>
            </a:pPr>
            <a:r>
              <a:rPr lang="en-US" altLang="en-US" dirty="0">
                <a:solidFill>
                  <a:schemeClr val="tx1"/>
                </a:solidFill>
                <a:latin typeface="+mn-lt"/>
                <a:cs typeface="Arial" panose="020B0604020202020204" pitchFamily="34" charset="0"/>
              </a:rPr>
              <a:t>Parents as organization members</a:t>
            </a:r>
          </a:p>
          <a:p>
            <a:pPr marL="228600" indent="-228600">
              <a:lnSpc>
                <a:spcPct val="150000"/>
              </a:lnSpc>
              <a:spcBef>
                <a:spcPts val="1000"/>
              </a:spcBef>
              <a:buClrTx/>
              <a:buSzPct val="125000"/>
              <a:buFont typeface="Arial" panose="020B0604020202020204" pitchFamily="34" charset="0"/>
              <a:buChar char="•"/>
              <a:defRPr/>
            </a:pPr>
            <a:r>
              <a:rPr lang="en-US" altLang="en-US" dirty="0">
                <a:solidFill>
                  <a:schemeClr val="tx1"/>
                </a:solidFill>
                <a:latin typeface="+mn-lt"/>
                <a:cs typeface="Arial" panose="020B0604020202020204" pitchFamily="34" charset="0"/>
              </a:rPr>
              <a:t>Parents as service developers</a:t>
            </a:r>
          </a:p>
          <a:p>
            <a:pPr marL="228600" indent="-228600">
              <a:lnSpc>
                <a:spcPct val="150000"/>
              </a:lnSpc>
              <a:spcBef>
                <a:spcPts val="1000"/>
              </a:spcBef>
              <a:buClrTx/>
              <a:buSzPct val="125000"/>
              <a:buFont typeface="Arial" panose="020B0604020202020204" pitchFamily="34" charset="0"/>
              <a:buChar char="•"/>
              <a:defRPr/>
            </a:pPr>
            <a:r>
              <a:rPr lang="en-US" altLang="en-US" dirty="0">
                <a:solidFill>
                  <a:schemeClr val="tx1"/>
                </a:solidFill>
                <a:latin typeface="+mn-lt"/>
                <a:cs typeface="Arial" panose="020B0604020202020204" pitchFamily="34" charset="0"/>
              </a:rPr>
              <a:t>Parents as program supporters</a:t>
            </a:r>
          </a:p>
          <a:p>
            <a:pPr marL="228600" indent="-228600">
              <a:lnSpc>
                <a:spcPct val="150000"/>
              </a:lnSpc>
              <a:spcBef>
                <a:spcPts val="1000"/>
              </a:spcBef>
              <a:buClrTx/>
              <a:buSzPct val="125000"/>
              <a:buFont typeface="Arial" panose="020B0604020202020204" pitchFamily="34" charset="0"/>
              <a:buChar char="•"/>
              <a:defRPr/>
            </a:pPr>
            <a:r>
              <a:rPr lang="en-US" altLang="en-US" dirty="0">
                <a:solidFill>
                  <a:schemeClr val="tx1"/>
                </a:solidFill>
                <a:latin typeface="+mn-lt"/>
                <a:cs typeface="Arial" panose="020B0604020202020204" pitchFamily="34" charset="0"/>
              </a:rPr>
              <a:t>Parents as political advocates</a:t>
            </a:r>
          </a:p>
          <a:p>
            <a:pPr marL="228600" indent="-228600">
              <a:lnSpc>
                <a:spcPct val="150000"/>
              </a:lnSpc>
              <a:spcBef>
                <a:spcPts val="1000"/>
              </a:spcBef>
              <a:buClrTx/>
              <a:buSzPct val="125000"/>
              <a:buFont typeface="Arial" panose="020B0604020202020204" pitchFamily="34" charset="0"/>
              <a:buChar char="•"/>
              <a:defRPr/>
            </a:pPr>
            <a:r>
              <a:rPr lang="en-US" altLang="en-US" dirty="0">
                <a:solidFill>
                  <a:schemeClr val="tx1"/>
                </a:solidFill>
                <a:latin typeface="+mn-lt"/>
                <a:cs typeface="Arial" panose="020B0604020202020204" pitchFamily="34" charset="0"/>
              </a:rPr>
              <a:t>Parents as partners</a:t>
            </a:r>
          </a:p>
          <a:p>
            <a:endParaRPr lang="en-US" dirty="0"/>
          </a:p>
        </p:txBody>
      </p:sp>
    </p:spTree>
    <p:custDataLst>
      <p:tags r:id="rId1"/>
    </p:custDataLst>
    <p:extLst>
      <p:ext uri="{BB962C8B-B14F-4D97-AF65-F5344CB8AC3E}">
        <p14:creationId xmlns:p14="http://schemas.microsoft.com/office/powerpoint/2010/main" val="10189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EAC66-1666-41AA-AC77-ECBE2E29BD6E}"/>
              </a:ext>
            </a:extLst>
          </p:cNvPr>
          <p:cNvSpPr>
            <a:spLocks noGrp="1"/>
          </p:cNvSpPr>
          <p:nvPr>
            <p:ph type="title"/>
          </p:nvPr>
        </p:nvSpPr>
        <p:spPr/>
        <p:txBody>
          <a:bodyPr/>
          <a:lstStyle/>
          <a:p>
            <a:pPr algn="ctr"/>
            <a:r>
              <a:rPr lang="en-US" b="1" dirty="0"/>
              <a:t>Key Points</a:t>
            </a:r>
          </a:p>
        </p:txBody>
      </p:sp>
      <p:sp>
        <p:nvSpPr>
          <p:cNvPr id="2" name="Content Placeholder 1">
            <a:extLst>
              <a:ext uri="{FF2B5EF4-FFF2-40B4-BE49-F238E27FC236}">
                <a16:creationId xmlns:a16="http://schemas.microsoft.com/office/drawing/2014/main" id="{663B7EC3-7CC0-4FA0-BE22-79D9AE13BC3A}"/>
              </a:ext>
            </a:extLst>
          </p:cNvPr>
          <p:cNvSpPr>
            <a:spLocks noGrp="1"/>
          </p:cNvSpPr>
          <p:nvPr>
            <p:ph idx="1"/>
          </p:nvPr>
        </p:nvSpPr>
        <p:spPr>
          <a:xfrm>
            <a:off x="628650" y="1524000"/>
            <a:ext cx="7886700" cy="4351338"/>
          </a:xfrm>
        </p:spPr>
        <p:txBody>
          <a:bodyPr>
            <a:normAutofit lnSpcReduction="10000"/>
          </a:bodyPr>
          <a:lstStyle/>
          <a:p>
            <a:pPr marL="228600" indent="-228600">
              <a:lnSpc>
                <a:spcPct val="150000"/>
              </a:lnSpc>
              <a:spcBef>
                <a:spcPts val="1000"/>
              </a:spcBef>
              <a:buClrTx/>
              <a:buSzPct val="125000"/>
              <a:buFontTx/>
              <a:buChar char="•"/>
            </a:pPr>
            <a:r>
              <a:rPr lang="en-US" altLang="en-US" dirty="0">
                <a:solidFill>
                  <a:schemeClr val="tx1"/>
                </a:solidFill>
                <a:latin typeface="+mn-lt"/>
                <a:cs typeface="Arial" panose="020B0604020202020204" pitchFamily="34" charset="0"/>
              </a:rPr>
              <a:t>Written in mid-80’s; Recommended practices were in 1993</a:t>
            </a:r>
          </a:p>
          <a:p>
            <a:pPr marL="228600" indent="-228600">
              <a:lnSpc>
                <a:spcPct val="150000"/>
              </a:lnSpc>
              <a:spcBef>
                <a:spcPts val="1000"/>
              </a:spcBef>
              <a:buClrTx/>
              <a:buSzPct val="125000"/>
              <a:buFontTx/>
              <a:buChar char="•"/>
            </a:pPr>
            <a:r>
              <a:rPr lang="en-US" altLang="en-US" dirty="0">
                <a:solidFill>
                  <a:schemeClr val="tx1"/>
                </a:solidFill>
                <a:latin typeface="+mn-lt"/>
                <a:cs typeface="Arial" panose="020B0604020202020204" pitchFamily="34" charset="0"/>
              </a:rPr>
              <a:t>Understanding among many families is that they weren’t getting much support from professionals</a:t>
            </a:r>
          </a:p>
          <a:p>
            <a:pPr marL="228600" indent="-228600">
              <a:lnSpc>
                <a:spcPct val="150000"/>
              </a:lnSpc>
              <a:spcBef>
                <a:spcPts val="1000"/>
              </a:spcBef>
              <a:buClrTx/>
              <a:buSzPct val="125000"/>
              <a:buFontTx/>
              <a:buChar char="•"/>
            </a:pPr>
            <a:r>
              <a:rPr lang="en-US" altLang="en-US" dirty="0">
                <a:solidFill>
                  <a:schemeClr val="tx1"/>
                </a:solidFill>
                <a:latin typeface="+mn-lt"/>
                <a:cs typeface="Arial" panose="020B0604020202020204" pitchFamily="34" charset="0"/>
              </a:rPr>
              <a:t>Emphasis on parent involvement with the program</a:t>
            </a:r>
          </a:p>
          <a:p>
            <a:pPr marL="571500" lvl="1" indent="-228600">
              <a:lnSpc>
                <a:spcPct val="150000"/>
              </a:lnSpc>
              <a:spcBef>
                <a:spcPts val="1000"/>
              </a:spcBef>
              <a:buSzPct val="125000"/>
              <a:buFontTx/>
              <a:buChar char="•"/>
            </a:pPr>
            <a:r>
              <a:rPr lang="en-US" altLang="en-US" sz="2100" dirty="0">
                <a:solidFill>
                  <a:schemeClr val="tx1"/>
                </a:solidFill>
                <a:latin typeface="+mn-lt"/>
                <a:cs typeface="Arial" panose="020B0604020202020204" pitchFamily="34" charset="0"/>
              </a:rPr>
              <a:t>Advocating for more funding</a:t>
            </a:r>
          </a:p>
          <a:p>
            <a:pPr marL="571500" lvl="1" indent="-228600">
              <a:lnSpc>
                <a:spcPct val="150000"/>
              </a:lnSpc>
              <a:spcBef>
                <a:spcPts val="1000"/>
              </a:spcBef>
              <a:buSzPct val="125000"/>
              <a:buFontTx/>
              <a:buChar char="•"/>
            </a:pPr>
            <a:r>
              <a:rPr lang="en-US" altLang="en-US" sz="2100" dirty="0">
                <a:solidFill>
                  <a:schemeClr val="tx1"/>
                </a:solidFill>
                <a:latin typeface="+mn-lt"/>
                <a:cs typeface="Arial" panose="020B0604020202020204" pitchFamily="34" charset="0"/>
              </a:rPr>
              <a:t>Support the program’s instruction at home in “formal” teaching —not in natural routines</a:t>
            </a:r>
          </a:p>
          <a:p>
            <a:pPr marL="228600" indent="-228600">
              <a:lnSpc>
                <a:spcPct val="150000"/>
              </a:lnSpc>
              <a:spcBef>
                <a:spcPts val="1000"/>
              </a:spcBef>
              <a:buClrTx/>
              <a:buSzPct val="125000"/>
              <a:buFont typeface="Arial" panose="020B0604020202020204" pitchFamily="34" charset="0"/>
              <a:buChar char="•"/>
            </a:pPr>
            <a:r>
              <a:rPr lang="en-US" altLang="en-US" dirty="0">
                <a:solidFill>
                  <a:schemeClr val="tx1"/>
                </a:solidFill>
                <a:latin typeface="+mn-lt"/>
                <a:cs typeface="Arial" panose="020B0604020202020204" pitchFamily="34" charset="0"/>
              </a:rPr>
              <a:t>Emphasis on mothers—primarily white, middle-class mothers</a:t>
            </a:r>
          </a:p>
          <a:p>
            <a:endParaRPr lang="en-US" dirty="0"/>
          </a:p>
        </p:txBody>
      </p:sp>
    </p:spTree>
    <p:custDataLst>
      <p:tags r:id="rId1"/>
    </p:custDataLst>
    <p:extLst>
      <p:ext uri="{BB962C8B-B14F-4D97-AF65-F5344CB8AC3E}">
        <p14:creationId xmlns:p14="http://schemas.microsoft.com/office/powerpoint/2010/main" val="325829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7FE95-B562-44A8-802C-C2A1E3D93709}"/>
              </a:ext>
            </a:extLst>
          </p:cNvPr>
          <p:cNvSpPr>
            <a:spLocks noGrp="1"/>
          </p:cNvSpPr>
          <p:nvPr>
            <p:ph type="title"/>
          </p:nvPr>
        </p:nvSpPr>
        <p:spPr/>
        <p:txBody>
          <a:bodyPr>
            <a:normAutofit/>
          </a:bodyPr>
          <a:lstStyle/>
          <a:p>
            <a:pPr algn="ctr">
              <a:defRPr/>
            </a:pPr>
            <a:r>
              <a:rPr lang="en-US" altLang="en-US" b="1" dirty="0">
                <a:solidFill>
                  <a:schemeClr val="tx1"/>
                </a:solidFill>
                <a:latin typeface="+mn-lt"/>
                <a:cs typeface="Arial" panose="020B0604020202020204" pitchFamily="34" charset="0"/>
              </a:rPr>
              <a:t>Parent (Mother) Involvement with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the System (70’s-80’s)</a:t>
            </a:r>
          </a:p>
        </p:txBody>
      </p:sp>
      <p:sp>
        <p:nvSpPr>
          <p:cNvPr id="23" name="Arc 22">
            <a:extLst>
              <a:ext uri="{FF2B5EF4-FFF2-40B4-BE49-F238E27FC236}">
                <a16:creationId xmlns:a16="http://schemas.microsoft.com/office/drawing/2014/main" id="{698F26CD-007D-4A74-AE62-E66CA378F968}"/>
              </a:ext>
              <a:ext uri="{C183D7F6-B498-43B3-948B-1728B52AA6E4}">
                <adec:decorative xmlns:adec="http://schemas.microsoft.com/office/drawing/2017/decorative" val="1"/>
              </a:ext>
            </a:extLst>
          </p:cNvPr>
          <p:cNvSpPr/>
          <p:nvPr/>
        </p:nvSpPr>
        <p:spPr>
          <a:xfrm rot="17302901">
            <a:off x="3683001" y="860999"/>
            <a:ext cx="3136900" cy="539432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5" name="Group 4" descr="A green, closed oval. Four text boxes around the oval. A yellow sun is in the center of the oval. The boxes are labeled: mothers fundraise, mothers volunteer, mothers attend trainings, mothers teach. The sun is labeled system.">
            <a:extLst>
              <a:ext uri="{FF2B5EF4-FFF2-40B4-BE49-F238E27FC236}">
                <a16:creationId xmlns:a16="http://schemas.microsoft.com/office/drawing/2014/main" id="{40556826-B0C4-4A81-8385-741768022C31}"/>
              </a:ext>
            </a:extLst>
          </p:cNvPr>
          <p:cNvGrpSpPr/>
          <p:nvPr/>
        </p:nvGrpSpPr>
        <p:grpSpPr>
          <a:xfrm>
            <a:off x="14288" y="2000517"/>
            <a:ext cx="8000914" cy="3927356"/>
            <a:chOff x="14288" y="2000517"/>
            <a:chExt cx="8000914" cy="3927356"/>
          </a:xfrm>
        </p:grpSpPr>
        <p:sp>
          <p:nvSpPr>
            <p:cNvPr id="17" name="Arc 16">
              <a:extLst>
                <a:ext uri="{FF2B5EF4-FFF2-40B4-BE49-F238E27FC236}">
                  <a16:creationId xmlns:a16="http://schemas.microsoft.com/office/drawing/2014/main" id="{60D2DAEB-08C4-4531-854E-B2570ECA76AC}"/>
                </a:ext>
              </a:extLst>
            </p:cNvPr>
            <p:cNvSpPr/>
            <p:nvPr/>
          </p:nvSpPr>
          <p:spPr>
            <a:xfrm rot="14140280">
              <a:off x="960438" y="2218312"/>
              <a:ext cx="2378075" cy="2867025"/>
            </a:xfrm>
            <a:prstGeom prst="arc">
              <a:avLst>
                <a:gd name="adj1" fmla="val 1620000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2" name="Arc 21">
              <a:extLst>
                <a:ext uri="{FF2B5EF4-FFF2-40B4-BE49-F238E27FC236}">
                  <a16:creationId xmlns:a16="http://schemas.microsoft.com/office/drawing/2014/main" id="{9EAB158E-4F04-457C-ABC5-003C77FBF247}"/>
                </a:ext>
              </a:extLst>
            </p:cNvPr>
            <p:cNvSpPr/>
            <p:nvPr/>
          </p:nvSpPr>
          <p:spPr>
            <a:xfrm rot="1550992">
              <a:off x="5359400" y="2887663"/>
              <a:ext cx="2493963" cy="2995612"/>
            </a:xfrm>
            <a:prstGeom prst="arc">
              <a:avLst>
                <a:gd name="adj1" fmla="val 1640257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Arc 23">
              <a:extLst>
                <a:ext uri="{FF2B5EF4-FFF2-40B4-BE49-F238E27FC236}">
                  <a16:creationId xmlns:a16="http://schemas.microsoft.com/office/drawing/2014/main" id="{38F8CCA2-0EA5-4511-8C92-49C089A1A805}"/>
                </a:ext>
              </a:extLst>
            </p:cNvPr>
            <p:cNvSpPr/>
            <p:nvPr/>
          </p:nvSpPr>
          <p:spPr>
            <a:xfrm rot="6368618">
              <a:off x="1810544" y="886619"/>
              <a:ext cx="3090863" cy="668337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730" name="TextBox 17">
              <a:extLst>
                <a:ext uri="{FF2B5EF4-FFF2-40B4-BE49-F238E27FC236}">
                  <a16:creationId xmlns:a16="http://schemas.microsoft.com/office/drawing/2014/main" id="{095C3266-4181-49DA-92F2-AF57AB4BED2B}"/>
                </a:ext>
              </a:extLst>
            </p:cNvPr>
            <p:cNvSpPr txBox="1">
              <a:spLocks noChangeArrowheads="1"/>
            </p:cNvSpPr>
            <p:nvPr/>
          </p:nvSpPr>
          <p:spPr bwMode="auto">
            <a:xfrm>
              <a:off x="1636819" y="2000517"/>
              <a:ext cx="127382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a:t>
              </a:r>
            </a:p>
            <a:p>
              <a:pPr algn="ctr">
                <a:spcBef>
                  <a:spcPct val="0"/>
                </a:spcBef>
                <a:buClrTx/>
                <a:buSzTx/>
                <a:buFontTx/>
                <a:buNone/>
              </a:pPr>
              <a:r>
                <a:rPr lang="en-US" altLang="en-US" sz="2100" b="1" dirty="0">
                  <a:solidFill>
                    <a:schemeClr val="tx1"/>
                  </a:solidFill>
                  <a:latin typeface="+mn-lt"/>
                  <a:cs typeface="Arial" panose="020B0604020202020204" pitchFamily="34" charset="0"/>
                </a:rPr>
                <a:t>teach</a:t>
              </a:r>
            </a:p>
          </p:txBody>
        </p:sp>
        <p:grpSp>
          <p:nvGrpSpPr>
            <p:cNvPr id="4" name="Group 3" descr="Yellow sun with rays. The word system is at the center">
              <a:extLst>
                <a:ext uri="{FF2B5EF4-FFF2-40B4-BE49-F238E27FC236}">
                  <a16:creationId xmlns:a16="http://schemas.microsoft.com/office/drawing/2014/main" id="{D90D0D48-6EA5-4038-B75A-8E1A3230E98F}"/>
                </a:ext>
              </a:extLst>
            </p:cNvPr>
            <p:cNvGrpSpPr/>
            <p:nvPr/>
          </p:nvGrpSpPr>
          <p:grpSpPr>
            <a:xfrm>
              <a:off x="3108224" y="2527079"/>
              <a:ext cx="3016250" cy="3016251"/>
              <a:chOff x="3108224" y="2527079"/>
              <a:chExt cx="3016250" cy="3016251"/>
            </a:xfrm>
          </p:grpSpPr>
          <p:pic>
            <p:nvPicPr>
              <p:cNvPr id="30723" name="Picture 8" descr="A yellow sun with rays. The word system is in the center.">
                <a:extLst>
                  <a:ext uri="{FF2B5EF4-FFF2-40B4-BE49-F238E27FC236}">
                    <a16:creationId xmlns:a16="http://schemas.microsoft.com/office/drawing/2014/main" id="{703A5E8D-E142-48BE-A8BE-D2B53F778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224" y="2527079"/>
                <a:ext cx="3016250" cy="301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9">
                <a:extLst>
                  <a:ext uri="{FF2B5EF4-FFF2-40B4-BE49-F238E27FC236}">
                    <a16:creationId xmlns:a16="http://schemas.microsoft.com/office/drawing/2014/main" id="{410F6AC0-BC4C-4F9D-B664-19EB1E26C68C}"/>
                  </a:ext>
                </a:extLst>
              </p:cNvPr>
              <p:cNvSpPr txBox="1">
                <a:spLocks noChangeArrowheads="1"/>
              </p:cNvSpPr>
              <p:nvPr/>
            </p:nvSpPr>
            <p:spPr bwMode="auto">
              <a:xfrm>
                <a:off x="3701949" y="3774060"/>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dirty="0">
                    <a:solidFill>
                      <a:schemeClr val="tx1"/>
                    </a:solidFill>
                    <a:latin typeface="+mn-lt"/>
                    <a:cs typeface="Arial" panose="020B0604020202020204" pitchFamily="34" charset="0"/>
                  </a:rPr>
                  <a:t>System</a:t>
                </a:r>
              </a:p>
            </p:txBody>
          </p:sp>
        </p:grpSp>
        <p:sp>
          <p:nvSpPr>
            <p:cNvPr id="30731" name="TextBox 19">
              <a:extLst>
                <a:ext uri="{FF2B5EF4-FFF2-40B4-BE49-F238E27FC236}">
                  <a16:creationId xmlns:a16="http://schemas.microsoft.com/office/drawing/2014/main" id="{413B2DD1-376B-4EC1-B538-60C85DBE67AD}"/>
                </a:ext>
              </a:extLst>
            </p:cNvPr>
            <p:cNvSpPr txBox="1">
              <a:spLocks noChangeArrowheads="1"/>
            </p:cNvSpPr>
            <p:nvPr/>
          </p:nvSpPr>
          <p:spPr bwMode="auto">
            <a:xfrm>
              <a:off x="6217026" y="2369849"/>
              <a:ext cx="150356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 </a:t>
              </a:r>
            </a:p>
            <a:p>
              <a:pPr algn="ctr">
                <a:spcBef>
                  <a:spcPct val="0"/>
                </a:spcBef>
                <a:buClrTx/>
                <a:buSzTx/>
                <a:buFontTx/>
                <a:buNone/>
              </a:pPr>
              <a:r>
                <a:rPr lang="en-US" altLang="en-US" sz="2100" b="1" dirty="0">
                  <a:solidFill>
                    <a:schemeClr val="tx1"/>
                  </a:solidFill>
                  <a:latin typeface="+mn-lt"/>
                  <a:cs typeface="Arial" panose="020B0604020202020204" pitchFamily="34" charset="0"/>
                </a:rPr>
                <a:t>fundraise</a:t>
              </a:r>
            </a:p>
          </p:txBody>
        </p:sp>
        <p:sp>
          <p:nvSpPr>
            <p:cNvPr id="30732" name="TextBox 24">
              <a:extLst>
                <a:ext uri="{FF2B5EF4-FFF2-40B4-BE49-F238E27FC236}">
                  <a16:creationId xmlns:a16="http://schemas.microsoft.com/office/drawing/2014/main" id="{4A532823-640B-458C-BBF4-AE895223C42E}"/>
                </a:ext>
              </a:extLst>
            </p:cNvPr>
            <p:cNvSpPr txBox="1">
              <a:spLocks noChangeArrowheads="1"/>
            </p:cNvSpPr>
            <p:nvPr/>
          </p:nvSpPr>
          <p:spPr bwMode="auto">
            <a:xfrm>
              <a:off x="6419745" y="5189209"/>
              <a:ext cx="159545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 </a:t>
              </a:r>
            </a:p>
            <a:p>
              <a:pPr algn="ctr">
                <a:spcBef>
                  <a:spcPct val="0"/>
                </a:spcBef>
                <a:buClrTx/>
                <a:buSzTx/>
                <a:buFontTx/>
                <a:buNone/>
              </a:pPr>
              <a:r>
                <a:rPr lang="en-US" altLang="en-US" sz="2100" b="1" dirty="0">
                  <a:solidFill>
                    <a:schemeClr val="tx1"/>
                  </a:solidFill>
                  <a:latin typeface="+mn-lt"/>
                  <a:cs typeface="Arial" panose="020B0604020202020204" pitchFamily="34" charset="0"/>
                </a:rPr>
                <a:t>volunteer</a:t>
              </a:r>
            </a:p>
          </p:txBody>
        </p:sp>
        <p:sp>
          <p:nvSpPr>
            <p:cNvPr id="30733" name="TextBox 26">
              <a:extLst>
                <a:ext uri="{FF2B5EF4-FFF2-40B4-BE49-F238E27FC236}">
                  <a16:creationId xmlns:a16="http://schemas.microsoft.com/office/drawing/2014/main" id="{7CE5B7DE-8B7D-4775-B69A-CB7D87CA078A}"/>
                </a:ext>
              </a:extLst>
            </p:cNvPr>
            <p:cNvSpPr txBox="1">
              <a:spLocks noChangeArrowheads="1"/>
            </p:cNvSpPr>
            <p:nvPr/>
          </p:nvSpPr>
          <p:spPr bwMode="auto">
            <a:xfrm>
              <a:off x="681038" y="4705924"/>
              <a:ext cx="2301875" cy="738664"/>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Mothers attend   trainings</a:t>
              </a:r>
              <a:endParaRPr lang="en-US" altLang="en-US" sz="2100" dirty="0">
                <a:solidFill>
                  <a:schemeClr val="tx1"/>
                </a:solidFill>
                <a:latin typeface="+mn-lt"/>
              </a:endParaRPr>
            </a:p>
          </p:txBody>
        </p:sp>
      </p:grpSp>
    </p:spTree>
    <p:custDataLst>
      <p:tags r:id="rId1"/>
    </p:custDataLst>
    <p:extLst>
      <p:ext uri="{BB962C8B-B14F-4D97-AF65-F5344CB8AC3E}">
        <p14:creationId xmlns:p14="http://schemas.microsoft.com/office/powerpoint/2010/main" val="115747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7FE95-B562-44A8-802C-C2A1E3D93709}"/>
              </a:ext>
            </a:extLst>
          </p:cNvPr>
          <p:cNvSpPr>
            <a:spLocks noGrp="1"/>
          </p:cNvSpPr>
          <p:nvPr>
            <p:ph type="title"/>
          </p:nvPr>
        </p:nvSpPr>
        <p:spPr/>
        <p:txBody>
          <a:bodyPr>
            <a:normAutofit/>
          </a:bodyPr>
          <a:lstStyle/>
          <a:p>
            <a:pPr algn="ctr">
              <a:defRPr/>
            </a:pPr>
            <a:r>
              <a:rPr lang="en-US" altLang="en-US" b="1" dirty="0">
                <a:solidFill>
                  <a:schemeClr val="tx1"/>
                </a:solidFill>
                <a:latin typeface="+mn-lt"/>
                <a:cs typeface="Arial" panose="020B0604020202020204" pitchFamily="34" charset="0"/>
              </a:rPr>
              <a:t>Copernican Revolution: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System Support to Families</a:t>
            </a:r>
          </a:p>
        </p:txBody>
      </p:sp>
      <p:sp>
        <p:nvSpPr>
          <p:cNvPr id="23" name="Arc 22">
            <a:extLst>
              <a:ext uri="{FF2B5EF4-FFF2-40B4-BE49-F238E27FC236}">
                <a16:creationId xmlns:a16="http://schemas.microsoft.com/office/drawing/2014/main" id="{698F26CD-007D-4A74-AE62-E66CA378F968}"/>
              </a:ext>
              <a:ext uri="{C183D7F6-B498-43B3-948B-1728B52AA6E4}">
                <adec:decorative xmlns:adec="http://schemas.microsoft.com/office/drawing/2017/decorative" val="1"/>
              </a:ext>
            </a:extLst>
          </p:cNvPr>
          <p:cNvSpPr/>
          <p:nvPr/>
        </p:nvSpPr>
        <p:spPr>
          <a:xfrm rot="17302901">
            <a:off x="3683001" y="860999"/>
            <a:ext cx="3136900" cy="539432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5" name="Group 4" descr="A green, closed oval. Four text boxes around the oval. A yellow sun is in the center of the oval. The boxes are labeled: health system, recreation system, social service system, and education system. The sun is labeled families.">
            <a:extLst>
              <a:ext uri="{FF2B5EF4-FFF2-40B4-BE49-F238E27FC236}">
                <a16:creationId xmlns:a16="http://schemas.microsoft.com/office/drawing/2014/main" id="{40556826-B0C4-4A81-8385-741768022C31}"/>
              </a:ext>
            </a:extLst>
          </p:cNvPr>
          <p:cNvGrpSpPr/>
          <p:nvPr/>
        </p:nvGrpSpPr>
        <p:grpSpPr>
          <a:xfrm>
            <a:off x="14288" y="2000517"/>
            <a:ext cx="8000914" cy="3927356"/>
            <a:chOff x="14288" y="2000517"/>
            <a:chExt cx="8000914" cy="3927356"/>
          </a:xfrm>
        </p:grpSpPr>
        <p:sp>
          <p:nvSpPr>
            <p:cNvPr id="17" name="Arc 16">
              <a:extLst>
                <a:ext uri="{FF2B5EF4-FFF2-40B4-BE49-F238E27FC236}">
                  <a16:creationId xmlns:a16="http://schemas.microsoft.com/office/drawing/2014/main" id="{60D2DAEB-08C4-4531-854E-B2570ECA76AC}"/>
                </a:ext>
              </a:extLst>
            </p:cNvPr>
            <p:cNvSpPr/>
            <p:nvPr/>
          </p:nvSpPr>
          <p:spPr>
            <a:xfrm rot="14140280">
              <a:off x="960438" y="2218312"/>
              <a:ext cx="2378075" cy="2867025"/>
            </a:xfrm>
            <a:prstGeom prst="arc">
              <a:avLst>
                <a:gd name="adj1" fmla="val 1620000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2" name="Arc 21">
              <a:extLst>
                <a:ext uri="{FF2B5EF4-FFF2-40B4-BE49-F238E27FC236}">
                  <a16:creationId xmlns:a16="http://schemas.microsoft.com/office/drawing/2014/main" id="{9EAB158E-4F04-457C-ABC5-003C77FBF247}"/>
                </a:ext>
              </a:extLst>
            </p:cNvPr>
            <p:cNvSpPr/>
            <p:nvPr/>
          </p:nvSpPr>
          <p:spPr>
            <a:xfrm rot="1550992">
              <a:off x="5359400" y="2887663"/>
              <a:ext cx="2493963" cy="2995612"/>
            </a:xfrm>
            <a:prstGeom prst="arc">
              <a:avLst>
                <a:gd name="adj1" fmla="val 16402570"/>
                <a:gd name="adj2" fmla="val 52661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Arc 23">
              <a:extLst>
                <a:ext uri="{FF2B5EF4-FFF2-40B4-BE49-F238E27FC236}">
                  <a16:creationId xmlns:a16="http://schemas.microsoft.com/office/drawing/2014/main" id="{38F8CCA2-0EA5-4511-8C92-49C089A1A805}"/>
                </a:ext>
              </a:extLst>
            </p:cNvPr>
            <p:cNvSpPr/>
            <p:nvPr/>
          </p:nvSpPr>
          <p:spPr>
            <a:xfrm rot="6368618">
              <a:off x="1810544" y="886619"/>
              <a:ext cx="3090863" cy="6683375"/>
            </a:xfrm>
            <a:prstGeom prst="arc">
              <a:avLst>
                <a:gd name="adj1" fmla="val 16825264"/>
                <a:gd name="adj2" fmla="val 136122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730" name="TextBox 17">
              <a:extLst>
                <a:ext uri="{FF2B5EF4-FFF2-40B4-BE49-F238E27FC236}">
                  <a16:creationId xmlns:a16="http://schemas.microsoft.com/office/drawing/2014/main" id="{095C3266-4181-49DA-92F2-AF57AB4BED2B}"/>
                </a:ext>
              </a:extLst>
            </p:cNvPr>
            <p:cNvSpPr txBox="1">
              <a:spLocks noChangeArrowheads="1"/>
            </p:cNvSpPr>
            <p:nvPr/>
          </p:nvSpPr>
          <p:spPr bwMode="auto">
            <a:xfrm>
              <a:off x="1423409" y="2000517"/>
              <a:ext cx="148723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Educational System</a:t>
              </a:r>
            </a:p>
          </p:txBody>
        </p:sp>
        <p:grpSp>
          <p:nvGrpSpPr>
            <p:cNvPr id="4" name="Group 3" descr="Yellow sun with rays. The word system is at the center">
              <a:extLst>
                <a:ext uri="{FF2B5EF4-FFF2-40B4-BE49-F238E27FC236}">
                  <a16:creationId xmlns:a16="http://schemas.microsoft.com/office/drawing/2014/main" id="{D90D0D48-6EA5-4038-B75A-8E1A3230E98F}"/>
                </a:ext>
              </a:extLst>
            </p:cNvPr>
            <p:cNvGrpSpPr/>
            <p:nvPr/>
          </p:nvGrpSpPr>
          <p:grpSpPr>
            <a:xfrm>
              <a:off x="3108224" y="2527079"/>
              <a:ext cx="3016250" cy="3016251"/>
              <a:chOff x="3108224" y="2527079"/>
              <a:chExt cx="3016250" cy="3016251"/>
            </a:xfrm>
          </p:grpSpPr>
          <p:pic>
            <p:nvPicPr>
              <p:cNvPr id="30723" name="Picture 8" descr="A yellow sun with rays. The word system is in the center.">
                <a:extLst>
                  <a:ext uri="{FF2B5EF4-FFF2-40B4-BE49-F238E27FC236}">
                    <a16:creationId xmlns:a16="http://schemas.microsoft.com/office/drawing/2014/main" id="{703A5E8D-E142-48BE-A8BE-D2B53F778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224" y="2527079"/>
                <a:ext cx="3016250" cy="301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9">
                <a:extLst>
                  <a:ext uri="{FF2B5EF4-FFF2-40B4-BE49-F238E27FC236}">
                    <a16:creationId xmlns:a16="http://schemas.microsoft.com/office/drawing/2014/main" id="{410F6AC0-BC4C-4F9D-B664-19EB1E26C68C}"/>
                  </a:ext>
                </a:extLst>
              </p:cNvPr>
              <p:cNvSpPr txBox="1">
                <a:spLocks noChangeArrowheads="1"/>
              </p:cNvSpPr>
              <p:nvPr/>
            </p:nvSpPr>
            <p:spPr bwMode="auto">
              <a:xfrm>
                <a:off x="3701949" y="3774060"/>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dirty="0">
                    <a:solidFill>
                      <a:schemeClr val="tx1"/>
                    </a:solidFill>
                    <a:latin typeface="+mn-lt"/>
                    <a:cs typeface="Arial" panose="020B0604020202020204" pitchFamily="34" charset="0"/>
                  </a:rPr>
                  <a:t>Families</a:t>
                </a:r>
              </a:p>
            </p:txBody>
          </p:sp>
        </p:grpSp>
        <p:sp>
          <p:nvSpPr>
            <p:cNvPr id="30731" name="TextBox 19">
              <a:extLst>
                <a:ext uri="{FF2B5EF4-FFF2-40B4-BE49-F238E27FC236}">
                  <a16:creationId xmlns:a16="http://schemas.microsoft.com/office/drawing/2014/main" id="{413B2DD1-376B-4EC1-B538-60C85DBE67AD}"/>
                </a:ext>
              </a:extLst>
            </p:cNvPr>
            <p:cNvSpPr txBox="1">
              <a:spLocks noChangeArrowheads="1"/>
            </p:cNvSpPr>
            <p:nvPr/>
          </p:nvSpPr>
          <p:spPr bwMode="auto">
            <a:xfrm>
              <a:off x="6217026" y="2369849"/>
              <a:ext cx="150356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Health System</a:t>
              </a:r>
            </a:p>
          </p:txBody>
        </p:sp>
        <p:sp>
          <p:nvSpPr>
            <p:cNvPr id="30732" name="TextBox 24">
              <a:extLst>
                <a:ext uri="{FF2B5EF4-FFF2-40B4-BE49-F238E27FC236}">
                  <a16:creationId xmlns:a16="http://schemas.microsoft.com/office/drawing/2014/main" id="{4A532823-640B-458C-BBF4-AE895223C42E}"/>
                </a:ext>
              </a:extLst>
            </p:cNvPr>
            <p:cNvSpPr txBox="1">
              <a:spLocks noChangeArrowheads="1"/>
            </p:cNvSpPr>
            <p:nvPr/>
          </p:nvSpPr>
          <p:spPr bwMode="auto">
            <a:xfrm>
              <a:off x="6419745" y="5189209"/>
              <a:ext cx="1595457" cy="73866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Recreation System</a:t>
              </a:r>
            </a:p>
          </p:txBody>
        </p:sp>
        <p:sp>
          <p:nvSpPr>
            <p:cNvPr id="30733" name="TextBox 26">
              <a:extLst>
                <a:ext uri="{FF2B5EF4-FFF2-40B4-BE49-F238E27FC236}">
                  <a16:creationId xmlns:a16="http://schemas.microsoft.com/office/drawing/2014/main" id="{7CE5B7DE-8B7D-4775-B69A-CB7D87CA078A}"/>
                </a:ext>
              </a:extLst>
            </p:cNvPr>
            <p:cNvSpPr txBox="1">
              <a:spLocks noChangeArrowheads="1"/>
            </p:cNvSpPr>
            <p:nvPr/>
          </p:nvSpPr>
          <p:spPr bwMode="auto">
            <a:xfrm>
              <a:off x="681038" y="4705924"/>
              <a:ext cx="2301875" cy="738664"/>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100" b="1" dirty="0">
                  <a:solidFill>
                    <a:schemeClr val="tx1"/>
                  </a:solidFill>
                  <a:latin typeface="+mn-lt"/>
                  <a:cs typeface="Arial" panose="020B0604020202020204" pitchFamily="34" charset="0"/>
                </a:rPr>
                <a:t>Social Service System</a:t>
              </a:r>
              <a:endParaRPr lang="en-US" altLang="en-US" sz="2100" dirty="0">
                <a:solidFill>
                  <a:schemeClr val="tx1"/>
                </a:solidFill>
                <a:latin typeface="+mn-lt"/>
              </a:endParaRPr>
            </a:p>
          </p:txBody>
        </p:sp>
      </p:grpSp>
    </p:spTree>
    <p:custDataLst>
      <p:tags r:id="rId1"/>
    </p:custDataLst>
    <p:extLst>
      <p:ext uri="{BB962C8B-B14F-4D97-AF65-F5344CB8AC3E}">
        <p14:creationId xmlns:p14="http://schemas.microsoft.com/office/powerpoint/2010/main" val="105045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2" descr="&quot; &quot;">
            <a:extLst>
              <a:ext uri="{FF2B5EF4-FFF2-40B4-BE49-F238E27FC236}">
                <a16:creationId xmlns:a16="http://schemas.microsoft.com/office/drawing/2014/main" id="{86FE271B-845A-4CE5-90FE-BF575A39ACB6}"/>
              </a:ext>
            </a:extLst>
          </p:cNvPr>
          <p:cNvSpPr>
            <a:spLocks noGrp="1"/>
          </p:cNvSpPr>
          <p:nvPr>
            <p:ph type="title"/>
          </p:nvPr>
        </p:nvSpPr>
        <p:spPr/>
        <p:txBody>
          <a:bodyPr>
            <a:normAutofit/>
          </a:bodyPr>
          <a:lstStyle/>
          <a:p>
            <a:pPr algn="ctr">
              <a:defRPr/>
            </a:pPr>
            <a:r>
              <a:rPr lang="en-US" altLang="en-US" b="1" dirty="0">
                <a:latin typeface="+mn-lt"/>
                <a:cs typeface="Arial" panose="020B0604020202020204" pitchFamily="34" charset="0"/>
              </a:rPr>
              <a:t>Ask Not</a:t>
            </a:r>
          </a:p>
        </p:txBody>
      </p:sp>
      <p:sp>
        <p:nvSpPr>
          <p:cNvPr id="32771" name="Content Placeholder 1">
            <a:extLst>
              <a:ext uri="{FF2B5EF4-FFF2-40B4-BE49-F238E27FC236}">
                <a16:creationId xmlns:a16="http://schemas.microsoft.com/office/drawing/2014/main" id="{FF206C9F-64CC-41A0-8E20-DCAC7C8DAC83}"/>
              </a:ext>
            </a:extLst>
          </p:cNvPr>
          <p:cNvSpPr>
            <a:spLocks noGrp="1"/>
          </p:cNvSpPr>
          <p:nvPr>
            <p:ph idx="1"/>
          </p:nvPr>
        </p:nvSpPr>
        <p:spPr/>
        <p:txBody>
          <a:bodyPr>
            <a:normAutofit/>
          </a:bodyPr>
          <a:lstStyle/>
          <a:p>
            <a:pPr marL="0" indent="0">
              <a:lnSpc>
                <a:spcPct val="150000"/>
              </a:lnSpc>
              <a:spcBef>
                <a:spcPts val="1000"/>
              </a:spcBef>
              <a:buClrTx/>
              <a:buSzPct val="125000"/>
              <a:buFont typeface="Wingdings 3" panose="05040102010807070707" pitchFamily="18" charset="2"/>
              <a:buNone/>
            </a:pPr>
            <a:r>
              <a:rPr lang="en-US" altLang="en-US" dirty="0">
                <a:cs typeface="Arial" panose="020B0604020202020204" pitchFamily="34" charset="0"/>
              </a:rPr>
              <a:t>“Ask not what families can do for the service delivery system, but what the service delivery system can do for families.”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84379-CE72-4F23-B1B6-C65D3341F68A}"/>
              </a:ext>
            </a:extLst>
          </p:cNvPr>
          <p:cNvSpPr>
            <a:spLocks noGrp="1"/>
          </p:cNvSpPr>
          <p:nvPr>
            <p:ph type="title"/>
          </p:nvPr>
        </p:nvSpPr>
        <p:spPr/>
        <p:txBody>
          <a:bodyPr/>
          <a:lstStyle/>
          <a:p>
            <a:pPr algn="ctr"/>
            <a:r>
              <a:rPr lang="en-US" b="1" dirty="0"/>
              <a:t>Reading 3</a:t>
            </a:r>
          </a:p>
        </p:txBody>
      </p:sp>
      <p:sp>
        <p:nvSpPr>
          <p:cNvPr id="2" name="Content Placeholder 1">
            <a:extLst>
              <a:ext uri="{FF2B5EF4-FFF2-40B4-BE49-F238E27FC236}">
                <a16:creationId xmlns:a16="http://schemas.microsoft.com/office/drawing/2014/main" id="{8DBE6C39-EB3D-4B9B-B186-C303BE1AE2DC}"/>
              </a:ext>
            </a:extLst>
          </p:cNvPr>
          <p:cNvSpPr>
            <a:spLocks noGrp="1"/>
          </p:cNvSpPr>
          <p:nvPr>
            <p:ph idx="1"/>
          </p:nvPr>
        </p:nvSpPr>
        <p:spPr>
          <a:xfrm>
            <a:off x="628650" y="1825625"/>
            <a:ext cx="8286750" cy="4351338"/>
          </a:xfrm>
        </p:spPr>
        <p:txBody>
          <a:bodyPr/>
          <a:lstStyle/>
          <a:p>
            <a:pPr marL="0" indent="0">
              <a:buNone/>
            </a:pPr>
            <a:r>
              <a:rPr lang="en-US" sz="2400" b="1" dirty="0">
                <a:solidFill>
                  <a:schemeClr val="tx2">
                    <a:lumMod val="50000"/>
                  </a:schemeClr>
                </a:solidFill>
                <a:latin typeface="+mn-lt"/>
                <a:ea typeface="MS Mincho" panose="02020609040205080304" pitchFamily="49" charset="-128"/>
                <a:cs typeface="Arial" panose="020B0604020202020204" pitchFamily="34" charset="0"/>
              </a:rPr>
              <a:t>The Evolution of Family-Professional Partnership Models: Collective Empowerment as a Model for the Early 21</a:t>
            </a:r>
            <a:r>
              <a:rPr lang="en-US" sz="2400" b="1" baseline="30000" dirty="0">
                <a:solidFill>
                  <a:schemeClr val="tx2">
                    <a:lumMod val="50000"/>
                  </a:schemeClr>
                </a:solidFill>
                <a:latin typeface="+mn-lt"/>
                <a:ea typeface="MS Mincho" panose="02020609040205080304" pitchFamily="49" charset="-128"/>
                <a:cs typeface="Arial" panose="020B0604020202020204" pitchFamily="34" charset="0"/>
              </a:rPr>
              <a:t>st</a:t>
            </a:r>
            <a:r>
              <a:rPr lang="en-US" sz="2400" b="1" dirty="0">
                <a:solidFill>
                  <a:schemeClr val="tx2">
                    <a:lumMod val="50000"/>
                  </a:schemeClr>
                </a:solidFill>
                <a:latin typeface="+mn-lt"/>
                <a:ea typeface="MS Mincho" panose="02020609040205080304" pitchFamily="49" charset="-128"/>
                <a:cs typeface="Arial" panose="020B0604020202020204" pitchFamily="34" charset="0"/>
              </a:rPr>
              <a:t> Century</a:t>
            </a:r>
            <a:endParaRPr lang="en-US" dirty="0"/>
          </a:p>
        </p:txBody>
      </p:sp>
    </p:spTree>
    <p:custDataLst>
      <p:tags r:id="rId1"/>
    </p:custDataLst>
    <p:extLst>
      <p:ext uri="{BB962C8B-B14F-4D97-AF65-F5344CB8AC3E}">
        <p14:creationId xmlns:p14="http://schemas.microsoft.com/office/powerpoint/2010/main" val="329816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26A78-F29B-4100-AEA0-5936C556C066}"/>
              </a:ext>
            </a:extLst>
          </p:cNvPr>
          <p:cNvSpPr>
            <a:spLocks noGrp="1"/>
          </p:cNvSpPr>
          <p:nvPr>
            <p:ph type="title"/>
          </p:nvPr>
        </p:nvSpPr>
        <p:spPr/>
        <p:txBody>
          <a:bodyPr/>
          <a:lstStyle/>
          <a:p>
            <a:pPr algn="ctr"/>
            <a:r>
              <a:rPr lang="en-US" altLang="en-US" b="1" dirty="0">
                <a:solidFill>
                  <a:schemeClr val="tx1"/>
                </a:solidFill>
                <a:latin typeface="+mn-lt"/>
                <a:cs typeface="Arial" panose="020B0604020202020204" pitchFamily="34" charset="0"/>
              </a:rPr>
              <a:t>Professionals Having Power Over Families</a:t>
            </a:r>
            <a:endParaRPr lang="en-US" b="1" dirty="0"/>
          </a:p>
        </p:txBody>
      </p:sp>
      <p:grpSp>
        <p:nvGrpSpPr>
          <p:cNvPr id="4" name="Group 3" descr="Red cube. The word professionals is at the top of the cube. A large vertical arrow points down to the word families.">
            <a:extLst>
              <a:ext uri="{FF2B5EF4-FFF2-40B4-BE49-F238E27FC236}">
                <a16:creationId xmlns:a16="http://schemas.microsoft.com/office/drawing/2014/main" id="{8FF5B330-1725-47E6-B9B2-8BC6FC5B9411}"/>
              </a:ext>
            </a:extLst>
          </p:cNvPr>
          <p:cNvGrpSpPr/>
          <p:nvPr/>
        </p:nvGrpSpPr>
        <p:grpSpPr>
          <a:xfrm>
            <a:off x="2586037" y="2133600"/>
            <a:ext cx="3814763" cy="3670300"/>
            <a:chOff x="2586037" y="2133600"/>
            <a:chExt cx="3814763" cy="3670300"/>
          </a:xfrm>
        </p:grpSpPr>
        <p:sp>
          <p:nvSpPr>
            <p:cNvPr id="5" name="Rectangle 4">
              <a:extLst>
                <a:ext uri="{FF2B5EF4-FFF2-40B4-BE49-F238E27FC236}">
                  <a16:creationId xmlns:a16="http://schemas.microsoft.com/office/drawing/2014/main" id="{79B728FF-583A-4741-A3BA-EAE061D53005}"/>
                </a:ext>
              </a:extLst>
            </p:cNvPr>
            <p:cNvSpPr>
              <a:spLocks noChangeArrowheads="1"/>
            </p:cNvSpPr>
            <p:nvPr/>
          </p:nvSpPr>
          <p:spPr bwMode="auto">
            <a:xfrm>
              <a:off x="2586037" y="2133600"/>
              <a:ext cx="3814763" cy="3670300"/>
            </a:xfrm>
            <a:prstGeom prst="rect">
              <a:avLst/>
            </a:prstGeom>
            <a:solidFill>
              <a:srgbClr val="CF0E30"/>
            </a:solidFill>
            <a:ln w="9525">
              <a:miter lim="800000"/>
              <a:headEnd/>
              <a:tailEnd/>
            </a:ln>
            <a:effectLst/>
            <a:scene3d>
              <a:camera prst="legacyPerspectiveTopRight"/>
              <a:lightRig rig="legacyFlat3" dir="t"/>
            </a:scene3d>
            <a:sp3d extrusionH="1801800" prstMaterial="legacyMatte">
              <a:bevelT w="13500" h="13500" prst="angle"/>
              <a:bevelB w="13500" h="13500" prst="angle"/>
              <a:extrusionClr>
                <a:srgbClr val="CF0E30"/>
              </a:extrusionClr>
              <a:contourClr>
                <a:srgbClr val="CF0E3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CEAE7639-5492-49D0-8485-B680F4205A9E}"/>
                </a:ext>
              </a:extLst>
            </p:cNvPr>
            <p:cNvSpPr>
              <a:spLocks noChangeArrowheads="1"/>
            </p:cNvSpPr>
            <p:nvPr/>
          </p:nvSpPr>
          <p:spPr bwMode="auto">
            <a:xfrm>
              <a:off x="2900362" y="2222500"/>
              <a:ext cx="32670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3600" dirty="0">
                  <a:solidFill>
                    <a:schemeClr val="bg1"/>
                  </a:solidFill>
                  <a:latin typeface="Arial Rounded MT Bold" panose="020F0704030504030204" pitchFamily="34" charset="0"/>
                </a:rPr>
                <a:t>Professionals </a:t>
              </a:r>
            </a:p>
          </p:txBody>
        </p:sp>
        <p:sp>
          <p:nvSpPr>
            <p:cNvPr id="7" name="Rectangle 11">
              <a:extLst>
                <a:ext uri="{FF2B5EF4-FFF2-40B4-BE49-F238E27FC236}">
                  <a16:creationId xmlns:a16="http://schemas.microsoft.com/office/drawing/2014/main" id="{16A72CD8-0BF9-4FAE-BBFC-B0EDDF57ED6C}"/>
                </a:ext>
              </a:extLst>
            </p:cNvPr>
            <p:cNvSpPr>
              <a:spLocks noChangeArrowheads="1"/>
            </p:cNvSpPr>
            <p:nvPr/>
          </p:nvSpPr>
          <p:spPr bwMode="auto">
            <a:xfrm>
              <a:off x="2900362" y="4937125"/>
              <a:ext cx="3114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3600">
                  <a:solidFill>
                    <a:schemeClr val="bg1"/>
                  </a:solidFill>
                  <a:latin typeface="Arial Rounded MT Bold" panose="020F0704030504030204" pitchFamily="34" charset="0"/>
                </a:rPr>
                <a:t>Families</a:t>
              </a:r>
            </a:p>
          </p:txBody>
        </p:sp>
        <p:grpSp>
          <p:nvGrpSpPr>
            <p:cNvPr id="8" name="Group 6">
              <a:extLst>
                <a:ext uri="{FF2B5EF4-FFF2-40B4-BE49-F238E27FC236}">
                  <a16:creationId xmlns:a16="http://schemas.microsoft.com/office/drawing/2014/main" id="{7B2A5EFC-7364-4F21-B6FA-15EADC8F3BD3}"/>
                </a:ext>
              </a:extLst>
            </p:cNvPr>
            <p:cNvGrpSpPr>
              <a:grpSpLocks/>
            </p:cNvGrpSpPr>
            <p:nvPr/>
          </p:nvGrpSpPr>
          <p:grpSpPr bwMode="auto">
            <a:xfrm>
              <a:off x="3314700" y="3097213"/>
              <a:ext cx="2287587" cy="1601787"/>
              <a:chOff x="2520" y="2255"/>
              <a:chExt cx="1441" cy="1009"/>
            </a:xfrm>
          </p:grpSpPr>
          <p:sp>
            <p:nvSpPr>
              <p:cNvPr id="9" name="Freeform 7">
                <a:extLst>
                  <a:ext uri="{FF2B5EF4-FFF2-40B4-BE49-F238E27FC236}">
                    <a16:creationId xmlns:a16="http://schemas.microsoft.com/office/drawing/2014/main" id="{38FA4B49-9677-4815-BD77-5257FB2B1B98}"/>
                  </a:ext>
                </a:extLst>
              </p:cNvPr>
              <p:cNvSpPr>
                <a:spLocks/>
              </p:cNvSpPr>
              <p:nvPr/>
            </p:nvSpPr>
            <p:spPr bwMode="auto">
              <a:xfrm>
                <a:off x="2524" y="2294"/>
                <a:ext cx="1433" cy="970"/>
              </a:xfrm>
              <a:custGeom>
                <a:avLst/>
                <a:gdLst>
                  <a:gd name="T0" fmla="*/ 1115 w 1433"/>
                  <a:gd name="T1" fmla="*/ 0 h 970"/>
                  <a:gd name="T2" fmla="*/ 313 w 1433"/>
                  <a:gd name="T3" fmla="*/ 0 h 970"/>
                  <a:gd name="T4" fmla="*/ 313 w 1433"/>
                  <a:gd name="T5" fmla="*/ 605 h 970"/>
                  <a:gd name="T6" fmla="*/ 0 w 1433"/>
                  <a:gd name="T7" fmla="*/ 605 h 970"/>
                  <a:gd name="T8" fmla="*/ 717 w 1433"/>
                  <a:gd name="T9" fmla="*/ 969 h 970"/>
                  <a:gd name="T10" fmla="*/ 1432 w 1433"/>
                  <a:gd name="T11" fmla="*/ 605 h 970"/>
                  <a:gd name="T12" fmla="*/ 1115 w 1433"/>
                  <a:gd name="T13" fmla="*/ 605 h 970"/>
                  <a:gd name="T14" fmla="*/ 1115 w 1433"/>
                  <a:gd name="T15" fmla="*/ 0 h 9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3" h="970">
                    <a:moveTo>
                      <a:pt x="1115" y="0"/>
                    </a:moveTo>
                    <a:lnTo>
                      <a:pt x="313" y="0"/>
                    </a:lnTo>
                    <a:lnTo>
                      <a:pt x="313" y="605"/>
                    </a:lnTo>
                    <a:lnTo>
                      <a:pt x="0" y="605"/>
                    </a:lnTo>
                    <a:lnTo>
                      <a:pt x="717" y="969"/>
                    </a:lnTo>
                    <a:lnTo>
                      <a:pt x="1432" y="605"/>
                    </a:lnTo>
                    <a:lnTo>
                      <a:pt x="1115" y="605"/>
                    </a:lnTo>
                    <a:lnTo>
                      <a:pt x="1115" y="0"/>
                    </a:lnTo>
                  </a:path>
                </a:pathLst>
              </a:custGeom>
              <a:solidFill>
                <a:schemeClr val="bg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8">
                <a:extLst>
                  <a:ext uri="{FF2B5EF4-FFF2-40B4-BE49-F238E27FC236}">
                    <a16:creationId xmlns:a16="http://schemas.microsoft.com/office/drawing/2014/main" id="{678F7CB5-693B-4917-A668-63B7AB94FFA3}"/>
                  </a:ext>
                </a:extLst>
              </p:cNvPr>
              <p:cNvSpPr>
                <a:spLocks/>
              </p:cNvSpPr>
              <p:nvPr/>
            </p:nvSpPr>
            <p:spPr bwMode="auto">
              <a:xfrm>
                <a:off x="2837" y="2255"/>
                <a:ext cx="803" cy="40"/>
              </a:xfrm>
              <a:custGeom>
                <a:avLst/>
                <a:gdLst>
                  <a:gd name="T0" fmla="*/ 0 w 803"/>
                  <a:gd name="T1" fmla="*/ 39 h 40"/>
                  <a:gd name="T2" fmla="*/ 802 w 803"/>
                  <a:gd name="T3" fmla="*/ 39 h 40"/>
                  <a:gd name="T4" fmla="*/ 802 w 803"/>
                  <a:gd name="T5" fmla="*/ 0 h 40"/>
                  <a:gd name="T6" fmla="*/ 0 w 803"/>
                  <a:gd name="T7" fmla="*/ 0 h 40"/>
                  <a:gd name="T8" fmla="*/ 0 w 803"/>
                  <a:gd name="T9" fmla="*/ 39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40">
                    <a:moveTo>
                      <a:pt x="0" y="39"/>
                    </a:moveTo>
                    <a:lnTo>
                      <a:pt x="802" y="39"/>
                    </a:lnTo>
                    <a:lnTo>
                      <a:pt x="802" y="0"/>
                    </a:lnTo>
                    <a:lnTo>
                      <a:pt x="0" y="0"/>
                    </a:lnTo>
                    <a:lnTo>
                      <a:pt x="0" y="39"/>
                    </a:lnTo>
                  </a:path>
                </a:pathLst>
              </a:custGeom>
              <a:solidFill>
                <a:schemeClr val="bg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9">
                <a:extLst>
                  <a:ext uri="{FF2B5EF4-FFF2-40B4-BE49-F238E27FC236}">
                    <a16:creationId xmlns:a16="http://schemas.microsoft.com/office/drawing/2014/main" id="{C6F002F6-6220-45A4-8525-CD332744F198}"/>
                  </a:ext>
                </a:extLst>
              </p:cNvPr>
              <p:cNvSpPr>
                <a:spLocks/>
              </p:cNvSpPr>
              <p:nvPr/>
            </p:nvSpPr>
            <p:spPr bwMode="auto">
              <a:xfrm>
                <a:off x="2520" y="2843"/>
                <a:ext cx="318" cy="56"/>
              </a:xfrm>
              <a:custGeom>
                <a:avLst/>
                <a:gdLst>
                  <a:gd name="T0" fmla="*/ 317 w 318"/>
                  <a:gd name="T1" fmla="*/ 0 h 56"/>
                  <a:gd name="T2" fmla="*/ 317 w 318"/>
                  <a:gd name="T3" fmla="*/ 55 h 56"/>
                  <a:gd name="T4" fmla="*/ 0 w 318"/>
                  <a:gd name="T5" fmla="*/ 55 h 56"/>
                  <a:gd name="T6" fmla="*/ 1 w 318"/>
                  <a:gd name="T7" fmla="*/ 0 h 56"/>
                  <a:gd name="T8" fmla="*/ 317 w 31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56">
                    <a:moveTo>
                      <a:pt x="317" y="0"/>
                    </a:moveTo>
                    <a:lnTo>
                      <a:pt x="317" y="55"/>
                    </a:lnTo>
                    <a:lnTo>
                      <a:pt x="0" y="55"/>
                    </a:lnTo>
                    <a:lnTo>
                      <a:pt x="1" y="0"/>
                    </a:lnTo>
                    <a:lnTo>
                      <a:pt x="317" y="0"/>
                    </a:lnTo>
                  </a:path>
                </a:pathLst>
              </a:custGeom>
              <a:solidFill>
                <a:schemeClr val="bg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0">
                <a:extLst>
                  <a:ext uri="{FF2B5EF4-FFF2-40B4-BE49-F238E27FC236}">
                    <a16:creationId xmlns:a16="http://schemas.microsoft.com/office/drawing/2014/main" id="{1135A20D-AE9D-4995-B436-73164512D092}"/>
                  </a:ext>
                </a:extLst>
              </p:cNvPr>
              <p:cNvSpPr>
                <a:spLocks/>
              </p:cNvSpPr>
              <p:nvPr/>
            </p:nvSpPr>
            <p:spPr bwMode="auto">
              <a:xfrm>
                <a:off x="3639" y="2843"/>
                <a:ext cx="322" cy="56"/>
              </a:xfrm>
              <a:custGeom>
                <a:avLst/>
                <a:gdLst>
                  <a:gd name="T0" fmla="*/ 321 w 322"/>
                  <a:gd name="T1" fmla="*/ 0 h 56"/>
                  <a:gd name="T2" fmla="*/ 320 w 322"/>
                  <a:gd name="T3" fmla="*/ 55 h 56"/>
                  <a:gd name="T4" fmla="*/ 0 w 322"/>
                  <a:gd name="T5" fmla="*/ 55 h 56"/>
                  <a:gd name="T6" fmla="*/ 0 w 322"/>
                  <a:gd name="T7" fmla="*/ 0 h 56"/>
                  <a:gd name="T8" fmla="*/ 321 w 322"/>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56">
                    <a:moveTo>
                      <a:pt x="321" y="0"/>
                    </a:moveTo>
                    <a:lnTo>
                      <a:pt x="320" y="55"/>
                    </a:lnTo>
                    <a:lnTo>
                      <a:pt x="0" y="55"/>
                    </a:lnTo>
                    <a:lnTo>
                      <a:pt x="0" y="0"/>
                    </a:lnTo>
                    <a:lnTo>
                      <a:pt x="321" y="0"/>
                    </a:lnTo>
                  </a:path>
                </a:pathLst>
              </a:custGeom>
              <a:solidFill>
                <a:schemeClr val="bg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ustDataLst>
      <p:tags r:id="rId1"/>
    </p:custDataLst>
    <p:extLst>
      <p:ext uri="{BB962C8B-B14F-4D97-AF65-F5344CB8AC3E}">
        <p14:creationId xmlns:p14="http://schemas.microsoft.com/office/powerpoint/2010/main" val="184836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6455F-749E-4030-B2A3-30ED501BB341}"/>
              </a:ext>
            </a:extLst>
          </p:cNvPr>
          <p:cNvSpPr>
            <a:spLocks noGrp="1"/>
          </p:cNvSpPr>
          <p:nvPr>
            <p:ph type="title"/>
          </p:nvPr>
        </p:nvSpPr>
        <p:spPr/>
        <p:txBody>
          <a:bodyPr/>
          <a:lstStyle/>
          <a:p>
            <a:pPr algn="ctr"/>
            <a:r>
              <a:rPr lang="en-US" b="1" dirty="0"/>
              <a:t>Reading 1</a:t>
            </a:r>
          </a:p>
        </p:txBody>
      </p:sp>
      <p:sp>
        <p:nvSpPr>
          <p:cNvPr id="2" name="Content Placeholder 1">
            <a:extLst>
              <a:ext uri="{FF2B5EF4-FFF2-40B4-BE49-F238E27FC236}">
                <a16:creationId xmlns:a16="http://schemas.microsoft.com/office/drawing/2014/main" id="{3627F615-359A-4371-9AFE-0A0D458C284F}"/>
              </a:ext>
            </a:extLst>
          </p:cNvPr>
          <p:cNvSpPr>
            <a:spLocks noGrp="1"/>
          </p:cNvSpPr>
          <p:nvPr>
            <p:ph idx="1"/>
          </p:nvPr>
        </p:nvSpPr>
        <p:spPr>
          <a:xfrm>
            <a:off x="628650" y="2057399"/>
            <a:ext cx="7886700" cy="4119563"/>
          </a:xfrm>
        </p:spPr>
        <p:txBody>
          <a:bodyPr>
            <a:normAutofit/>
          </a:bodyPr>
          <a:lstStyle/>
          <a:p>
            <a:pPr marL="0" indent="0">
              <a:buNone/>
            </a:pPr>
            <a:r>
              <a:rPr lang="en-US" sz="3000" b="1" dirty="0">
                <a:solidFill>
                  <a:schemeClr val="tx2">
                    <a:lumMod val="50000"/>
                  </a:schemeClr>
                </a:solidFill>
                <a:ea typeface="MS Mincho" panose="02020609040205080304" pitchFamily="49" charset="-128"/>
                <a:cs typeface="Arial" panose="020B0604020202020204" pitchFamily="34" charset="0"/>
              </a:rPr>
              <a:t>The Core Concepts of Disability Policy Affecting Families Who Have Children with Disabilities</a:t>
            </a:r>
            <a:endParaRPr lang="en-US" sz="3000" dirty="0"/>
          </a:p>
        </p:txBody>
      </p:sp>
    </p:spTree>
    <p:custDataLst>
      <p:tags r:id="rId1"/>
    </p:custDataLst>
    <p:extLst>
      <p:ext uri="{BB962C8B-B14F-4D97-AF65-F5344CB8AC3E}">
        <p14:creationId xmlns:p14="http://schemas.microsoft.com/office/powerpoint/2010/main" val="231030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0D0FF-CB24-4CA1-8CF1-76BD73CD7811}"/>
              </a:ext>
            </a:extLst>
          </p:cNvPr>
          <p:cNvSpPr>
            <a:spLocks noGrp="1"/>
          </p:cNvSpPr>
          <p:nvPr>
            <p:ph type="title"/>
          </p:nvPr>
        </p:nvSpPr>
        <p:spPr/>
        <p:txBody>
          <a:bodyPr/>
          <a:lstStyle/>
          <a:p>
            <a:pPr algn="ctr"/>
            <a:r>
              <a:rPr lang="en-US" altLang="en-US" b="1" dirty="0">
                <a:solidFill>
                  <a:schemeClr val="tx1"/>
                </a:solidFill>
                <a:latin typeface="+mn-lt"/>
                <a:cs typeface="Arial" panose="020B0604020202020204" pitchFamily="34" charset="0"/>
              </a:rPr>
              <a:t>Shared Power</a:t>
            </a:r>
            <a:endParaRPr lang="en-US" dirty="0"/>
          </a:p>
        </p:txBody>
      </p:sp>
      <p:grpSp>
        <p:nvGrpSpPr>
          <p:cNvPr id="5" name="Group 4" descr="Green cube labeled Power through Partnerships. Under text is a red circle with multi-colored arrows pointing around and away from the red circle, creating a spiral.">
            <a:extLst>
              <a:ext uri="{FF2B5EF4-FFF2-40B4-BE49-F238E27FC236}">
                <a16:creationId xmlns:a16="http://schemas.microsoft.com/office/drawing/2014/main" id="{C54143AC-8AEC-4161-ADCF-E23DAC40CD51}"/>
              </a:ext>
            </a:extLst>
          </p:cNvPr>
          <p:cNvGrpSpPr/>
          <p:nvPr/>
        </p:nvGrpSpPr>
        <p:grpSpPr>
          <a:xfrm>
            <a:off x="2362200" y="1828800"/>
            <a:ext cx="4025900" cy="3873500"/>
            <a:chOff x="2362200" y="1828800"/>
            <a:chExt cx="4025900" cy="3873500"/>
          </a:xfrm>
        </p:grpSpPr>
        <p:sp>
          <p:nvSpPr>
            <p:cNvPr id="6" name="Rectangle 4">
              <a:extLst>
                <a:ext uri="{FF2B5EF4-FFF2-40B4-BE49-F238E27FC236}">
                  <a16:creationId xmlns:a16="http://schemas.microsoft.com/office/drawing/2014/main" id="{A684C2D1-F003-4B0D-B402-795D725CB828}"/>
                </a:ext>
              </a:extLst>
            </p:cNvPr>
            <p:cNvSpPr>
              <a:spLocks noChangeArrowheads="1"/>
            </p:cNvSpPr>
            <p:nvPr/>
          </p:nvSpPr>
          <p:spPr bwMode="auto">
            <a:xfrm>
              <a:off x="2362200" y="1828800"/>
              <a:ext cx="4025900" cy="3873500"/>
            </a:xfrm>
            <a:prstGeom prst="rect">
              <a:avLst/>
            </a:prstGeom>
            <a:solidFill>
              <a:srgbClr val="037C03"/>
            </a:solidFill>
            <a:ln w="9525">
              <a:miter lim="800000"/>
              <a:headEnd/>
              <a:tailEnd/>
            </a:ln>
            <a:effectLst/>
            <a:scene3d>
              <a:camera prst="legacyPerspectiveTopRight"/>
              <a:lightRig rig="legacyFlat3" dir="t"/>
            </a:scene3d>
            <a:sp3d extrusionH="1801800" prstMaterial="legacyMatte">
              <a:bevelT w="13500" h="13500" prst="angle"/>
              <a:bevelB w="13500" h="13500" prst="angle"/>
              <a:extrusionClr>
                <a:srgbClr val="037C03"/>
              </a:extrusionClr>
              <a:contourClr>
                <a:srgbClr val="037C0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aphicFrame>
          <p:nvGraphicFramePr>
            <p:cNvPr id="7" name="Object 6">
              <a:extLst>
                <a:ext uri="{FF2B5EF4-FFF2-40B4-BE49-F238E27FC236}">
                  <a16:creationId xmlns:a16="http://schemas.microsoft.com/office/drawing/2014/main" id="{35B07E1B-13B0-4D13-A704-7EBAF8C7615C}"/>
                </a:ext>
              </a:extLst>
            </p:cNvPr>
            <p:cNvGraphicFramePr>
              <a:graphicFrameLocks/>
            </p:cNvGraphicFramePr>
            <p:nvPr>
              <p:extLst>
                <p:ext uri="{D42A27DB-BD31-4B8C-83A1-F6EECF244321}">
                  <p14:modId xmlns:p14="http://schemas.microsoft.com/office/powerpoint/2010/main" val="3561044098"/>
                </p:ext>
              </p:extLst>
            </p:nvPr>
          </p:nvGraphicFramePr>
          <p:xfrm>
            <a:off x="3346450" y="3482975"/>
            <a:ext cx="2057400" cy="1978025"/>
          </p:xfrm>
          <a:graphic>
            <a:graphicData uri="http://schemas.openxmlformats.org/presentationml/2006/ole">
              <mc:AlternateContent xmlns:mc="http://schemas.openxmlformats.org/markup-compatibility/2006">
                <mc:Choice xmlns:v="urn:schemas-microsoft-com:vml" Requires="v">
                  <p:oleObj name="Microsoft ClipArt Gallery" r:id="rId3" imgW="5219700" imgH="5037138" progId="MS_ClipArt_Gallery">
                    <p:embed/>
                  </p:oleObj>
                </mc:Choice>
                <mc:Fallback>
                  <p:oleObj name="Microsoft ClipArt Gallery" r:id="rId3" imgW="5219700" imgH="5037138" progId="MS_ClipArt_Gallery">
                    <p:embed/>
                    <p:pic>
                      <p:nvPicPr>
                        <p:cNvPr id="367622" name="Object 6">
                          <a:extLst>
                            <a:ext uri="{FF2B5EF4-FFF2-40B4-BE49-F238E27FC236}">
                              <a16:creationId xmlns:a16="http://schemas.microsoft.com/office/drawing/2014/main" id="{171FB03C-8B9E-4DCF-9B3F-AE993930FE3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3482975"/>
                          <a:ext cx="2057400"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5">
              <a:extLst>
                <a:ext uri="{FF2B5EF4-FFF2-40B4-BE49-F238E27FC236}">
                  <a16:creationId xmlns:a16="http://schemas.microsoft.com/office/drawing/2014/main" id="{0083B60B-0E1C-42AE-B330-B2E93B9C8077}"/>
                </a:ext>
              </a:extLst>
            </p:cNvPr>
            <p:cNvSpPr>
              <a:spLocks noChangeArrowheads="1"/>
            </p:cNvSpPr>
            <p:nvPr/>
          </p:nvSpPr>
          <p:spPr bwMode="auto">
            <a:xfrm>
              <a:off x="2554288" y="2025650"/>
              <a:ext cx="36401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3600" dirty="0">
                  <a:solidFill>
                    <a:schemeClr val="bg1"/>
                  </a:solidFill>
                  <a:latin typeface="Arial Rounded MT Bold" panose="020F0704030504030204" pitchFamily="34" charset="0"/>
                </a:rPr>
                <a:t>Power through Partnerships</a:t>
              </a:r>
            </a:p>
          </p:txBody>
        </p:sp>
      </p:grpSp>
    </p:spTree>
    <p:custDataLst>
      <p:tags r:id="rId1"/>
    </p:custDataLst>
    <p:extLst>
      <p:ext uri="{BB962C8B-B14F-4D97-AF65-F5344CB8AC3E}">
        <p14:creationId xmlns:p14="http://schemas.microsoft.com/office/powerpoint/2010/main" val="161603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a:extLst>
              <a:ext uri="{FF2B5EF4-FFF2-40B4-BE49-F238E27FC236}">
                <a16:creationId xmlns:a16="http://schemas.microsoft.com/office/drawing/2014/main" id="{A86C3F3F-B270-4CBD-8777-40E51A9043C4}"/>
              </a:ext>
            </a:extLst>
          </p:cNvPr>
          <p:cNvSpPr txBox="1">
            <a:spLocks noChangeArrowheads="1"/>
          </p:cNvSpPr>
          <p:nvPr/>
        </p:nvSpPr>
        <p:spPr bwMode="auto">
          <a:xfrm>
            <a:off x="228600" y="1656576"/>
            <a:ext cx="8534400" cy="272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Overview</a:t>
            </a:r>
            <a:r>
              <a:rPr lang="en-US" altLang="en-US" sz="2100" dirty="0">
                <a:solidFill>
                  <a:schemeClr val="tx1"/>
                </a:solidFill>
                <a:latin typeface="+mn-lt"/>
                <a:cs typeface="Arial" panose="020B0604020202020204" pitchFamily="34" charset="0"/>
              </a:rPr>
              <a:t>: Focus on mourning, grief, and psychological disturbance of mothers</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Type of power</a:t>
            </a:r>
            <a:r>
              <a:rPr lang="en-US" altLang="en-US" sz="2100" dirty="0">
                <a:solidFill>
                  <a:schemeClr val="tx1"/>
                </a:solidFill>
                <a:latin typeface="+mn-lt"/>
                <a:cs typeface="Arial" panose="020B0604020202020204" pitchFamily="34" charset="0"/>
              </a:rPr>
              <a:t>: Power-over</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Assumptions</a:t>
            </a:r>
            <a:r>
              <a:rPr lang="en-US" altLang="en-US" sz="2100" dirty="0">
                <a:solidFill>
                  <a:schemeClr val="tx1"/>
                </a:solidFill>
                <a:latin typeface="+mn-lt"/>
                <a:cs typeface="Arial" panose="020B0604020202020204" pitchFamily="34" charset="0"/>
              </a:rPr>
              <a:t>: Child with a disability creates family pathology, mother needs to be “fixed” in order to bond with the child</a:t>
            </a:r>
          </a:p>
        </p:txBody>
      </p:sp>
      <p:sp>
        <p:nvSpPr>
          <p:cNvPr id="37890" name="Rectangle 2">
            <a:extLst>
              <a:ext uri="{FF2B5EF4-FFF2-40B4-BE49-F238E27FC236}">
                <a16:creationId xmlns:a16="http://schemas.microsoft.com/office/drawing/2014/main" id="{BCA44751-29FB-46C1-BE57-B48E74B3408C}"/>
              </a:ext>
            </a:extLst>
          </p:cNvPr>
          <p:cNvSpPr>
            <a:spLocks noGrp="1"/>
          </p:cNvSpPr>
          <p:nvPr>
            <p:ph type="title"/>
          </p:nvPr>
        </p:nvSpPr>
        <p:spPr>
          <a:xfrm>
            <a:off x="533400" y="365126"/>
            <a:ext cx="7981950" cy="1325563"/>
          </a:xfrm>
        </p:spPr>
        <p:txBody>
          <a:bodyPr>
            <a:normAutofit fontScale="90000"/>
          </a:bodyPr>
          <a:lstStyle/>
          <a:p>
            <a:pPr algn="ctr" eaLnBrk="1" hangingPunct="1"/>
            <a:r>
              <a:rPr lang="en-US" altLang="en-US" sz="4000" b="1" dirty="0">
                <a:solidFill>
                  <a:schemeClr val="tx1"/>
                </a:solidFill>
                <a:latin typeface="+mn-lt"/>
                <a:cs typeface="Arial" panose="020B0604020202020204" pitchFamily="34" charset="0"/>
              </a:rPr>
              <a:t>Key Points: </a:t>
            </a:r>
            <a:br>
              <a:rPr lang="en-US" altLang="en-US" sz="4000" b="1" dirty="0">
                <a:solidFill>
                  <a:schemeClr val="tx1"/>
                </a:solidFill>
                <a:latin typeface="+mn-lt"/>
                <a:cs typeface="Arial" panose="020B0604020202020204" pitchFamily="34" charset="0"/>
              </a:rPr>
            </a:br>
            <a:r>
              <a:rPr lang="en-US" altLang="en-US" sz="4000" b="1" dirty="0">
                <a:solidFill>
                  <a:schemeClr val="tx1"/>
                </a:solidFill>
                <a:latin typeface="+mn-lt"/>
                <a:cs typeface="Arial" panose="020B0604020202020204" pitchFamily="34" charset="0"/>
              </a:rPr>
              <a:t>Parent Counseling/Psychotherapy Model</a:t>
            </a:r>
            <a:br>
              <a:rPr lang="en-US" altLang="en-US" sz="2800" dirty="0">
                <a:solidFill>
                  <a:schemeClr val="tx1"/>
                </a:solidFill>
                <a:latin typeface="+mn-lt"/>
                <a:cs typeface="Arial" panose="020B0604020202020204" pitchFamily="34" charset="0"/>
              </a:rPr>
            </a:br>
            <a:endParaRPr lang="en-US" altLang="en-US" sz="2800" b="1" dirty="0">
              <a:solidFill>
                <a:schemeClr val="tx1"/>
              </a:solidFill>
              <a:latin typeface="+mn-lt"/>
              <a:cs typeface="Arial" panose="020B0604020202020204" pitchFamily="34" charset="0"/>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a:extLst>
              <a:ext uri="{FF2B5EF4-FFF2-40B4-BE49-F238E27FC236}">
                <a16:creationId xmlns:a16="http://schemas.microsoft.com/office/drawing/2014/main" id="{A86C3F3F-B270-4CBD-8777-40E51A9043C4}"/>
              </a:ext>
            </a:extLst>
          </p:cNvPr>
          <p:cNvSpPr txBox="1">
            <a:spLocks noChangeArrowheads="1"/>
          </p:cNvSpPr>
          <p:nvPr/>
        </p:nvSpPr>
        <p:spPr bwMode="auto">
          <a:xfrm>
            <a:off x="228600" y="1656576"/>
            <a:ext cx="8534400" cy="600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Professional perspective: </a:t>
            </a:r>
            <a:r>
              <a:rPr lang="en-US" altLang="en-US" sz="2100" dirty="0">
                <a:solidFill>
                  <a:schemeClr val="tx1"/>
                </a:solidFill>
                <a:latin typeface="+mn-lt"/>
                <a:cs typeface="Arial" panose="020B0604020202020204" pitchFamily="34" charset="0"/>
              </a:rPr>
              <a:t>Medical model; psychiatrists, psychologists</a:t>
            </a:r>
            <a:endParaRPr lang="en-US" altLang="en-US" sz="2100" b="1" dirty="0">
              <a:solidFill>
                <a:schemeClr val="tx1"/>
              </a:solidFill>
              <a:latin typeface="+mn-lt"/>
              <a:cs typeface="Arial" panose="020B0604020202020204" pitchFamily="34" charset="0"/>
            </a:endParaRP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Parent perspective:</a:t>
            </a:r>
            <a:r>
              <a:rPr lang="en-US" altLang="en-US" sz="2100" dirty="0">
                <a:solidFill>
                  <a:schemeClr val="tx1"/>
                </a:solidFill>
                <a:latin typeface="+mn-lt"/>
                <a:cs typeface="Arial" panose="020B0604020202020204" pitchFamily="34" charset="0"/>
              </a:rPr>
              <a:t> Traumatized, bewildered, frustrated by lack of help</a:t>
            </a:r>
            <a:endParaRPr lang="en-US" altLang="en-US" sz="2100" b="1" dirty="0">
              <a:solidFill>
                <a:schemeClr val="tx1"/>
              </a:solidFill>
              <a:latin typeface="+mn-lt"/>
              <a:cs typeface="Arial" panose="020B0604020202020204" pitchFamily="34" charset="0"/>
            </a:endParaRP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Expected outcome: </a:t>
            </a:r>
            <a:r>
              <a:rPr lang="en-US" altLang="en-US" sz="2100" dirty="0">
                <a:solidFill>
                  <a:schemeClr val="tx1"/>
                </a:solidFill>
                <a:latin typeface="+mn-lt"/>
                <a:cs typeface="Arial" panose="020B0604020202020204" pitchFamily="34" charset="0"/>
              </a:rPr>
              <a:t>Mothers learning to accept their child; limited emphasis on child outcomes</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Core Concepts: </a:t>
            </a:r>
            <a:r>
              <a:rPr lang="en-US" altLang="en-US" sz="2100" dirty="0">
                <a:solidFill>
                  <a:schemeClr val="tx1"/>
                </a:solidFill>
                <a:latin typeface="+mn-lt"/>
                <a:cs typeface="Arial" panose="020B0604020202020204" pitchFamily="34" charset="0"/>
              </a:rPr>
              <a:t>No alignment; seeking to protect the child from being harmed by the mother</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Ethical reversal: </a:t>
            </a:r>
            <a:r>
              <a:rPr lang="en-US" altLang="en-US" sz="2100" dirty="0">
                <a:solidFill>
                  <a:schemeClr val="tx1"/>
                </a:solidFill>
                <a:latin typeface="+mn-lt"/>
                <a:cs typeface="Arial" panose="020B0604020202020204" pitchFamily="34" charset="0"/>
              </a:rPr>
              <a:t>Psychiatrists, psychologists, and pediatricians as foundation</a:t>
            </a:r>
            <a:endParaRPr lang="en-US" altLang="en-US" sz="2100" b="1" dirty="0">
              <a:solidFill>
                <a:schemeClr val="tx1"/>
              </a:solidFill>
              <a:latin typeface="+mn-lt"/>
              <a:cs typeface="Arial" panose="020B0604020202020204" pitchFamily="34" charset="0"/>
            </a:endParaRPr>
          </a:p>
          <a:p>
            <a:pPr marL="228600" indent="-228600">
              <a:lnSpc>
                <a:spcPct val="150000"/>
              </a:lnSpc>
              <a:spcAft>
                <a:spcPts val="0"/>
              </a:spcAft>
              <a:buClrTx/>
              <a:buSzPct val="125000"/>
              <a:buFont typeface="Arial" panose="020B0604020202020204" pitchFamily="34" charset="0"/>
              <a:buChar char="•"/>
            </a:pPr>
            <a:endParaRPr lang="en-US" altLang="en-US" sz="2100" dirty="0">
              <a:solidFill>
                <a:schemeClr val="tx1"/>
              </a:solidFill>
              <a:latin typeface="+mn-lt"/>
              <a:cs typeface="Arial" panose="020B0604020202020204" pitchFamily="34" charset="0"/>
            </a:endParaRPr>
          </a:p>
          <a:p>
            <a:pPr lvl="1">
              <a:spcBef>
                <a:spcPts val="600"/>
              </a:spcBef>
              <a:spcAft>
                <a:spcPts val="600"/>
              </a:spcAft>
              <a:buClrTx/>
              <a:buSzPct val="125000"/>
              <a:buFont typeface="Courier New" panose="02070309020205020404" pitchFamily="49" charset="0"/>
              <a:buChar char="o"/>
            </a:pPr>
            <a:endParaRPr lang="en-US" altLang="en-US" sz="2000" dirty="0">
              <a:solidFill>
                <a:schemeClr val="tx1"/>
              </a:solidFill>
              <a:latin typeface="+mn-lt"/>
              <a:cs typeface="Arial" panose="020B0604020202020204" pitchFamily="34" charset="0"/>
            </a:endParaRPr>
          </a:p>
          <a:p>
            <a:pPr>
              <a:spcBef>
                <a:spcPts val="600"/>
              </a:spcBef>
              <a:spcAft>
                <a:spcPts val="600"/>
              </a:spcAft>
              <a:buClrTx/>
              <a:buSzPct val="125000"/>
              <a:buFontTx/>
              <a:buChar char="•"/>
            </a:pPr>
            <a:endParaRPr lang="en-US" altLang="en-US" sz="2400" dirty="0">
              <a:solidFill>
                <a:schemeClr val="tx1"/>
              </a:solidFill>
              <a:latin typeface="+mn-lt"/>
              <a:cs typeface="Arial" panose="020B0604020202020204" pitchFamily="34" charset="0"/>
            </a:endParaRPr>
          </a:p>
        </p:txBody>
      </p:sp>
      <p:sp>
        <p:nvSpPr>
          <p:cNvPr id="37890" name="Rectangle 2">
            <a:extLst>
              <a:ext uri="{FF2B5EF4-FFF2-40B4-BE49-F238E27FC236}">
                <a16:creationId xmlns:a16="http://schemas.microsoft.com/office/drawing/2014/main" id="{BCA44751-29FB-46C1-BE57-B48E74B3408C}"/>
              </a:ext>
            </a:extLst>
          </p:cNvPr>
          <p:cNvSpPr>
            <a:spLocks noGrp="1"/>
          </p:cNvSpPr>
          <p:nvPr>
            <p:ph type="title"/>
          </p:nvPr>
        </p:nvSpPr>
        <p:spPr>
          <a:xfrm>
            <a:off x="228600" y="365126"/>
            <a:ext cx="8402638" cy="1325563"/>
          </a:xfrm>
        </p:spPr>
        <p:txBody>
          <a:bodyPr>
            <a:normAutofit fontScale="90000"/>
          </a:bodyPr>
          <a:lstStyle/>
          <a:p>
            <a:pPr algn="ctr" eaLnBrk="1" hangingPunct="1"/>
            <a:r>
              <a:rPr lang="en-US" altLang="en-US" sz="4000" b="1" dirty="0">
                <a:solidFill>
                  <a:schemeClr val="tx1"/>
                </a:solidFill>
                <a:latin typeface="+mn-lt"/>
                <a:cs typeface="Arial" panose="020B0604020202020204" pitchFamily="34" charset="0"/>
              </a:rPr>
              <a:t>Key Points: </a:t>
            </a:r>
            <a:br>
              <a:rPr lang="en-US" altLang="en-US" sz="4000" b="1" dirty="0">
                <a:solidFill>
                  <a:schemeClr val="tx1"/>
                </a:solidFill>
                <a:latin typeface="+mn-lt"/>
                <a:cs typeface="Arial" panose="020B0604020202020204" pitchFamily="34" charset="0"/>
              </a:rPr>
            </a:br>
            <a:r>
              <a:rPr lang="en-US" altLang="en-US" sz="4000" b="1" dirty="0">
                <a:solidFill>
                  <a:schemeClr val="tx1"/>
                </a:solidFill>
                <a:latin typeface="+mn-lt"/>
                <a:cs typeface="Arial" panose="020B0604020202020204" pitchFamily="34" charset="0"/>
              </a:rPr>
              <a:t>Parent Counseling/Psychotherapy Model II</a:t>
            </a:r>
            <a:br>
              <a:rPr lang="en-US" altLang="en-US" sz="2800" dirty="0">
                <a:solidFill>
                  <a:schemeClr val="tx1"/>
                </a:solidFill>
                <a:latin typeface="+mn-lt"/>
                <a:cs typeface="Arial" panose="020B0604020202020204" pitchFamily="34" charset="0"/>
              </a:rPr>
            </a:br>
            <a:endParaRPr lang="en-US" altLang="en-US" sz="2800" b="1"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16954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a:extLst>
              <a:ext uri="{FF2B5EF4-FFF2-40B4-BE49-F238E27FC236}">
                <a16:creationId xmlns:a16="http://schemas.microsoft.com/office/drawing/2014/main" id="{85011ACC-2251-4AC4-9AF1-D482EB1702CC}"/>
              </a:ext>
            </a:extLst>
          </p:cNvPr>
          <p:cNvSpPr txBox="1">
            <a:spLocks noChangeArrowheads="1"/>
          </p:cNvSpPr>
          <p:nvPr/>
        </p:nvSpPr>
        <p:spPr bwMode="auto">
          <a:xfrm>
            <a:off x="381000" y="1095468"/>
            <a:ext cx="8763000" cy="370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Overview</a:t>
            </a:r>
            <a:r>
              <a:rPr lang="en-US" altLang="en-US" sz="2100" dirty="0">
                <a:solidFill>
                  <a:schemeClr val="tx1"/>
                </a:solidFill>
                <a:latin typeface="+mn-lt"/>
                <a:cs typeface="Arial" panose="020B0604020202020204" pitchFamily="34" charset="0"/>
              </a:rPr>
              <a:t>: Focus on preparing mothers to be actively involved with their child’s early childhood program</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Type of power</a:t>
            </a:r>
            <a:r>
              <a:rPr lang="en-US" altLang="en-US" sz="2100" dirty="0">
                <a:solidFill>
                  <a:schemeClr val="tx1"/>
                </a:solidFill>
                <a:latin typeface="+mn-lt"/>
                <a:cs typeface="Arial" panose="020B0604020202020204" pitchFamily="34" charset="0"/>
              </a:rPr>
              <a:t>: Power-over</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Assumptions</a:t>
            </a:r>
            <a:r>
              <a:rPr lang="en-US" altLang="en-US" sz="2100" dirty="0">
                <a:solidFill>
                  <a:schemeClr val="tx1"/>
                </a:solidFill>
                <a:latin typeface="+mn-lt"/>
                <a:cs typeface="Arial" panose="020B0604020202020204" pitchFamily="34" charset="0"/>
              </a:rPr>
              <a:t>: Professionals know best; mothers have time and energy to support the success of the early childhood program; fathers are bread winners</a:t>
            </a:r>
          </a:p>
          <a:p>
            <a:pPr marL="0" indent="0">
              <a:spcBef>
                <a:spcPts val="600"/>
              </a:spcBef>
              <a:spcAft>
                <a:spcPts val="600"/>
              </a:spcAft>
              <a:buClrTx/>
              <a:buSzPct val="125000"/>
              <a:buNone/>
            </a:pPr>
            <a:endParaRPr lang="en-US" altLang="en-US" sz="2400" dirty="0">
              <a:solidFill>
                <a:schemeClr val="tx1"/>
              </a:solidFill>
              <a:latin typeface="+mn-lt"/>
              <a:cs typeface="Arial" panose="020B0604020202020204" pitchFamily="34" charset="0"/>
            </a:endParaRPr>
          </a:p>
        </p:txBody>
      </p:sp>
      <p:sp>
        <p:nvSpPr>
          <p:cNvPr id="8195" name="Rectangle 2">
            <a:extLst>
              <a:ext uri="{FF2B5EF4-FFF2-40B4-BE49-F238E27FC236}">
                <a16:creationId xmlns:a16="http://schemas.microsoft.com/office/drawing/2014/main" id="{2E54D3A0-CFCE-4F40-89B6-1255727583A1}"/>
              </a:ext>
            </a:extLst>
          </p:cNvPr>
          <p:cNvSpPr>
            <a:spLocks noGrp="1" noChangeArrowheads="1"/>
          </p:cNvSpPr>
          <p:nvPr>
            <p:ph type="title"/>
          </p:nvPr>
        </p:nvSpPr>
        <p:spPr>
          <a:xfrm>
            <a:off x="628650" y="76200"/>
            <a:ext cx="7886700" cy="1325563"/>
          </a:xfrm>
        </p:spPr>
        <p:txBody>
          <a:bodyPr rtlCol="0">
            <a:noAutofit/>
          </a:bodyPr>
          <a:lstStyle/>
          <a:p>
            <a:pPr algn="ctr" eaLnBrk="1" fontAlgn="auto" hangingPunct="1">
              <a:spcAft>
                <a:spcPts val="0"/>
              </a:spcAft>
              <a:defRPr/>
            </a:pPr>
            <a:r>
              <a:rPr lang="en-US" altLang="en-US" b="1" dirty="0">
                <a:solidFill>
                  <a:schemeClr val="tx1"/>
                </a:solidFill>
                <a:latin typeface="+mn-lt"/>
                <a:cs typeface="Arial" panose="020B0604020202020204" pitchFamily="34" charset="0"/>
              </a:rPr>
              <a:t>Parent Training/Involvement Model</a:t>
            </a:r>
            <a:br>
              <a:rPr lang="en-US" altLang="en-US" dirty="0">
                <a:solidFill>
                  <a:schemeClr val="tx1"/>
                </a:solidFill>
                <a:latin typeface="+mn-lt"/>
                <a:cs typeface="Arial" panose="020B0604020202020204" pitchFamily="34" charset="0"/>
              </a:rPr>
            </a:br>
            <a:endParaRPr lang="en-US" altLang="en-US" dirty="0">
              <a:solidFill>
                <a:schemeClr val="accent2">
                  <a:lumMod val="50000"/>
                </a:schemeClr>
              </a:solidFill>
              <a:latin typeface="+mn-lt"/>
              <a:cs typeface="Arial" panose="020B0604020202020204" pitchFamily="34" charset="0"/>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a:extLst>
              <a:ext uri="{FF2B5EF4-FFF2-40B4-BE49-F238E27FC236}">
                <a16:creationId xmlns:a16="http://schemas.microsoft.com/office/drawing/2014/main" id="{85011ACC-2251-4AC4-9AF1-D482EB1702CC}"/>
              </a:ext>
            </a:extLst>
          </p:cNvPr>
          <p:cNvSpPr txBox="1">
            <a:spLocks noChangeArrowheads="1"/>
          </p:cNvSpPr>
          <p:nvPr/>
        </p:nvSpPr>
        <p:spPr bwMode="auto">
          <a:xfrm>
            <a:off x="381000" y="1095468"/>
            <a:ext cx="8763000" cy="492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Professional perspective: </a:t>
            </a:r>
            <a:r>
              <a:rPr lang="en-US" altLang="en-US" sz="2100" dirty="0">
                <a:solidFill>
                  <a:schemeClr val="tx1"/>
                </a:solidFill>
                <a:latin typeface="+mn-lt"/>
                <a:cs typeface="Arial" panose="020B0604020202020204" pitchFamily="34" charset="0"/>
              </a:rPr>
              <a:t>4 key roles—parent assistance with program operation, parent training, parent participation in educational &amp; therapeutic components, assistance with project dissemination</a:t>
            </a:r>
            <a:endParaRPr lang="en-US" altLang="en-US" sz="2100" b="1" dirty="0">
              <a:solidFill>
                <a:schemeClr val="tx1"/>
              </a:solidFill>
              <a:latin typeface="+mn-lt"/>
              <a:cs typeface="Arial" panose="020B0604020202020204" pitchFamily="34" charset="0"/>
            </a:endParaRP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Parent perspective: </a:t>
            </a:r>
            <a:r>
              <a:rPr lang="en-US" altLang="en-US" sz="2100" dirty="0">
                <a:solidFill>
                  <a:schemeClr val="tx1"/>
                </a:solidFill>
                <a:latin typeface="+mn-lt"/>
                <a:cs typeface="Arial" panose="020B0604020202020204" pitchFamily="34" charset="0"/>
              </a:rPr>
              <a:t>Conflict between teaching and parenting roles</a:t>
            </a:r>
            <a:endParaRPr lang="en-US" altLang="en-US" sz="2100" b="1" dirty="0">
              <a:solidFill>
                <a:schemeClr val="tx1"/>
              </a:solidFill>
              <a:latin typeface="+mn-lt"/>
              <a:cs typeface="Arial" panose="020B0604020202020204" pitchFamily="34" charset="0"/>
            </a:endParaRP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Expected outcome: </a:t>
            </a:r>
            <a:r>
              <a:rPr lang="en-US" altLang="en-US" sz="2100" dirty="0">
                <a:solidFill>
                  <a:schemeClr val="tx1"/>
                </a:solidFill>
                <a:latin typeface="+mn-lt"/>
                <a:cs typeface="Arial" panose="020B0604020202020204" pitchFamily="34" charset="0"/>
              </a:rPr>
              <a:t>Children advancing in skills with no attention to family outcomes</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Core concepts: </a:t>
            </a:r>
            <a:r>
              <a:rPr lang="en-US" altLang="en-US" sz="2100" dirty="0">
                <a:solidFill>
                  <a:schemeClr val="tx1"/>
                </a:solidFill>
                <a:latin typeface="+mn-lt"/>
                <a:cs typeface="Arial" panose="020B0604020202020204" pitchFamily="34" charset="0"/>
              </a:rPr>
              <a:t>Limited alignment except for privacy &amp; confidentiality</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Ethical reversal: </a:t>
            </a:r>
            <a:r>
              <a:rPr lang="en-US" altLang="en-US" sz="2100" dirty="0">
                <a:solidFill>
                  <a:schemeClr val="tx1"/>
                </a:solidFill>
                <a:latin typeface="+mn-lt"/>
                <a:cs typeface="Arial" panose="020B0604020202020204" pitchFamily="34" charset="0"/>
              </a:rPr>
              <a:t>Early childhood professionals and program as foundation</a:t>
            </a:r>
          </a:p>
          <a:p>
            <a:pPr>
              <a:spcBef>
                <a:spcPts val="600"/>
              </a:spcBef>
              <a:spcAft>
                <a:spcPts val="600"/>
              </a:spcAft>
              <a:buClrTx/>
              <a:buSzPct val="125000"/>
              <a:buFontTx/>
              <a:buChar char="•"/>
            </a:pPr>
            <a:endParaRPr lang="en-US" altLang="en-US" sz="2400" dirty="0">
              <a:solidFill>
                <a:schemeClr val="tx1"/>
              </a:solidFill>
              <a:latin typeface="+mn-lt"/>
              <a:cs typeface="Arial" panose="020B0604020202020204" pitchFamily="34" charset="0"/>
            </a:endParaRPr>
          </a:p>
        </p:txBody>
      </p:sp>
      <p:sp>
        <p:nvSpPr>
          <p:cNvPr id="8195" name="Rectangle 2">
            <a:extLst>
              <a:ext uri="{FF2B5EF4-FFF2-40B4-BE49-F238E27FC236}">
                <a16:creationId xmlns:a16="http://schemas.microsoft.com/office/drawing/2014/main" id="{2E54D3A0-CFCE-4F40-89B6-1255727583A1}"/>
              </a:ext>
            </a:extLst>
          </p:cNvPr>
          <p:cNvSpPr>
            <a:spLocks noGrp="1" noChangeArrowheads="1"/>
          </p:cNvSpPr>
          <p:nvPr>
            <p:ph type="title"/>
          </p:nvPr>
        </p:nvSpPr>
        <p:spPr>
          <a:xfrm>
            <a:off x="628650" y="76200"/>
            <a:ext cx="7886700" cy="1325563"/>
          </a:xfrm>
        </p:spPr>
        <p:txBody>
          <a:bodyPr rtlCol="0">
            <a:noAutofit/>
          </a:bodyPr>
          <a:lstStyle/>
          <a:p>
            <a:pPr algn="ctr" eaLnBrk="1" fontAlgn="auto" hangingPunct="1">
              <a:spcAft>
                <a:spcPts val="0"/>
              </a:spcAft>
              <a:defRPr/>
            </a:pPr>
            <a:r>
              <a:rPr lang="en-US" altLang="en-US" b="1" dirty="0">
                <a:solidFill>
                  <a:schemeClr val="tx1"/>
                </a:solidFill>
                <a:latin typeface="+mn-lt"/>
                <a:cs typeface="Arial" panose="020B0604020202020204" pitchFamily="34" charset="0"/>
              </a:rPr>
              <a:t>Parent Training/Involvement Model II</a:t>
            </a:r>
            <a:br>
              <a:rPr lang="en-US" altLang="en-US" dirty="0">
                <a:solidFill>
                  <a:schemeClr val="tx1"/>
                </a:solidFill>
                <a:latin typeface="+mn-lt"/>
                <a:cs typeface="Arial" panose="020B0604020202020204" pitchFamily="34" charset="0"/>
              </a:rPr>
            </a:br>
            <a:endParaRPr lang="en-US" altLang="en-US" dirty="0">
              <a:solidFill>
                <a:schemeClr val="accent2">
                  <a:lumMod val="50000"/>
                </a:schemeClr>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196068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Parents Speak Out: Views from the Other Side of the Two-Way Mirror</a:t>
            </a:r>
          </a:p>
        </p:txBody>
      </p:sp>
      <p:pic>
        <p:nvPicPr>
          <p:cNvPr id="39941" name="Picture 2" descr="Image of the book titled Parents speak out: views from other side of the two-way mirror.">
            <a:extLst>
              <a:ext uri="{FF2B5EF4-FFF2-40B4-BE49-F238E27FC236}">
                <a16:creationId xmlns:a16="http://schemas.microsoft.com/office/drawing/2014/main" id="{F2F9EB33-31E4-4190-BECB-8DFE467CAF1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41000"/>
                    </a14:imgEffect>
                    <a14:imgEffect>
                      <a14:colorTemperature colorTemp="7753"/>
                    </a14:imgEffect>
                    <a14:imgEffect>
                      <a14:saturation sat="104000"/>
                    </a14:imgEffect>
                    <a14:imgEffect>
                      <a14:brightnessContrast bright="4000" contrast="5000"/>
                    </a14:imgEffect>
                  </a14:imgLayer>
                </a14:imgProps>
              </a:ext>
              <a:ext uri="{28A0092B-C50C-407E-A947-70E740481C1C}">
                <a14:useLocalDpi xmlns:a14="http://schemas.microsoft.com/office/drawing/2010/main" val="0"/>
              </a:ext>
            </a:extLst>
          </a:blip>
          <a:srcRect l="4706" t="7042" r="4313" b="7042"/>
          <a:stretch/>
        </p:blipFill>
        <p:spPr bwMode="auto">
          <a:xfrm>
            <a:off x="2362200" y="1600200"/>
            <a:ext cx="4051758" cy="426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id="{E6604278-F719-4DD2-A5A4-D3A6F4959968}"/>
              </a:ext>
            </a:extLst>
          </p:cNvPr>
          <p:cNvSpPr txBox="1">
            <a:spLocks noChangeArrowheads="1"/>
          </p:cNvSpPr>
          <p:nvPr/>
        </p:nvSpPr>
        <p:spPr bwMode="auto">
          <a:xfrm>
            <a:off x="457200" y="1295400"/>
            <a:ext cx="8382000" cy="320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Overview</a:t>
            </a:r>
            <a:r>
              <a:rPr lang="en-US" altLang="en-US" sz="2100" dirty="0">
                <a:solidFill>
                  <a:schemeClr val="tx1"/>
                </a:solidFill>
                <a:latin typeface="+mn-lt"/>
                <a:cs typeface="Arial" panose="020B0604020202020204" pitchFamily="34" charset="0"/>
              </a:rPr>
              <a:t>: Switch from parent (mother) to family; emphasis on family choice and family strengths; family as ultimate decision-maker (?)</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Type of power</a:t>
            </a:r>
            <a:r>
              <a:rPr lang="en-US" altLang="en-US" sz="2100" dirty="0">
                <a:solidFill>
                  <a:schemeClr val="tx1"/>
                </a:solidFill>
                <a:latin typeface="+mn-lt"/>
                <a:cs typeface="Arial" panose="020B0604020202020204" pitchFamily="34" charset="0"/>
              </a:rPr>
              <a:t>: Power with</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Assumptions</a:t>
            </a:r>
            <a:r>
              <a:rPr lang="en-US" altLang="en-US" sz="2100" dirty="0">
                <a:solidFill>
                  <a:schemeClr val="tx1"/>
                </a:solidFill>
                <a:latin typeface="+mn-lt"/>
                <a:cs typeface="Arial" panose="020B0604020202020204" pitchFamily="34" charset="0"/>
              </a:rPr>
              <a:t>: Beginning of Copernican Revolution; family is constant, beginning recognition of cultural responsiveness, parent-to-parent support (</a:t>
            </a:r>
            <a:r>
              <a:rPr lang="en-US" altLang="en-US" sz="2100" dirty="0">
                <a:solidFill>
                  <a:schemeClr val="tx1"/>
                </a:solidFill>
                <a:latin typeface="+mn-lt"/>
                <a:cs typeface="Arial" panose="020B0604020202020204" pitchFamily="34" charset="0"/>
                <a:hlinkClick r:id="rId3"/>
              </a:rPr>
              <a:t>https://www.p2pusa.org/</a:t>
            </a:r>
            <a:r>
              <a:rPr lang="en-US" altLang="en-US" sz="2100" dirty="0">
                <a:solidFill>
                  <a:schemeClr val="tx1"/>
                </a:solidFill>
                <a:latin typeface="+mn-lt"/>
                <a:cs typeface="Arial" panose="020B0604020202020204" pitchFamily="34" charset="0"/>
              </a:rPr>
              <a:t>)</a:t>
            </a:r>
          </a:p>
        </p:txBody>
      </p:sp>
      <p:sp>
        <p:nvSpPr>
          <p:cNvPr id="40962" name="Rectangle 2">
            <a:extLst>
              <a:ext uri="{FF2B5EF4-FFF2-40B4-BE49-F238E27FC236}">
                <a16:creationId xmlns:a16="http://schemas.microsoft.com/office/drawing/2014/main" id="{892829C2-B836-421E-AB8C-BC2DC16B6408}"/>
              </a:ext>
            </a:extLst>
          </p:cNvPr>
          <p:cNvSpPr>
            <a:spLocks noGrp="1"/>
          </p:cNvSpPr>
          <p:nvPr>
            <p:ph type="title"/>
          </p:nvPr>
        </p:nvSpPr>
        <p:spPr>
          <a:xfrm>
            <a:off x="628650" y="228600"/>
            <a:ext cx="7886700" cy="1325563"/>
          </a:xfrm>
        </p:spPr>
        <p:txBody>
          <a:bodyPr>
            <a:normAutofit/>
          </a:bodyPr>
          <a:lstStyle/>
          <a:p>
            <a:pPr algn="ctr" eaLnBrk="1" hangingPunct="1"/>
            <a:r>
              <a:rPr lang="en-US" altLang="en-US" b="1" dirty="0">
                <a:solidFill>
                  <a:schemeClr val="tx1"/>
                </a:solidFill>
                <a:latin typeface="+mn-lt"/>
                <a:cs typeface="Arial" panose="020B0604020202020204" pitchFamily="34" charset="0"/>
              </a:rPr>
              <a:t>Key Points: Family-Centered Model</a:t>
            </a:r>
            <a:br>
              <a:rPr lang="en-US" altLang="en-US" dirty="0">
                <a:solidFill>
                  <a:schemeClr val="tx1"/>
                </a:solidFill>
                <a:latin typeface="+mn-lt"/>
                <a:cs typeface="Arial" panose="020B0604020202020204" pitchFamily="34" charset="0"/>
              </a:rPr>
            </a:br>
            <a:endParaRPr lang="en-US" altLang="en-US" dirty="0">
              <a:solidFill>
                <a:schemeClr val="tx1"/>
              </a:solidFill>
              <a:latin typeface="+mn-lt"/>
              <a:cs typeface="Arial" panose="020B0604020202020204" pitchFamily="34" charset="0"/>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id="{E6604278-F719-4DD2-A5A4-D3A6F4959968}"/>
              </a:ext>
            </a:extLst>
          </p:cNvPr>
          <p:cNvSpPr txBox="1">
            <a:spLocks noChangeArrowheads="1"/>
          </p:cNvSpPr>
          <p:nvPr/>
        </p:nvSpPr>
        <p:spPr bwMode="auto">
          <a:xfrm>
            <a:off x="457200" y="1295400"/>
            <a:ext cx="8382000" cy="394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Professional perspective: </a:t>
            </a:r>
            <a:r>
              <a:rPr lang="en-US" altLang="en-US" sz="2100" dirty="0">
                <a:solidFill>
                  <a:schemeClr val="tx1"/>
                </a:solidFill>
                <a:latin typeface="+mn-lt"/>
                <a:cs typeface="Arial" panose="020B0604020202020204" pitchFamily="34" charset="0"/>
              </a:rPr>
              <a:t>Need to expand expertise to family outcomes and to honoring family choices; professionals and families working together</a:t>
            </a:r>
            <a:endParaRPr lang="en-US" altLang="en-US" sz="2100" b="1" dirty="0">
              <a:solidFill>
                <a:schemeClr val="tx1"/>
              </a:solidFill>
              <a:latin typeface="+mn-lt"/>
              <a:cs typeface="Arial" panose="020B0604020202020204" pitchFamily="34" charset="0"/>
            </a:endParaRP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Parent perspective: </a:t>
            </a:r>
            <a:r>
              <a:rPr lang="en-US" altLang="en-US" sz="2100" dirty="0">
                <a:solidFill>
                  <a:schemeClr val="tx1"/>
                </a:solidFill>
                <a:latin typeface="+mn-lt"/>
                <a:cs typeface="Arial" panose="020B0604020202020204" pitchFamily="34" charset="0"/>
              </a:rPr>
              <a:t>Welcomed sense of having family needs addressed</a:t>
            </a:r>
            <a:r>
              <a:rPr lang="en-US" altLang="en-US" sz="2100" b="1" dirty="0">
                <a:solidFill>
                  <a:schemeClr val="tx1"/>
                </a:solidFill>
                <a:latin typeface="+mn-lt"/>
                <a:cs typeface="Arial" panose="020B0604020202020204" pitchFamily="34" charset="0"/>
              </a:rPr>
              <a:t> </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Expected outcome: </a:t>
            </a:r>
            <a:r>
              <a:rPr lang="en-US" altLang="en-US" sz="2100" dirty="0">
                <a:solidFill>
                  <a:schemeClr val="tx1"/>
                </a:solidFill>
                <a:latin typeface="+mn-lt"/>
                <a:cs typeface="Arial" panose="020B0604020202020204" pitchFamily="34" charset="0"/>
              </a:rPr>
              <a:t>Child and family outcomes, as prioritized by family</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Core concepts: </a:t>
            </a:r>
            <a:r>
              <a:rPr lang="en-US" altLang="en-US" sz="2100" dirty="0">
                <a:solidFill>
                  <a:schemeClr val="tx1"/>
                </a:solidFill>
                <a:latin typeface="+mn-lt"/>
                <a:cs typeface="Arial" panose="020B0604020202020204" pitchFamily="34" charset="0"/>
              </a:rPr>
              <a:t>All</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Ethical principle: </a:t>
            </a:r>
            <a:r>
              <a:rPr lang="en-US" altLang="en-US" sz="2100" dirty="0">
                <a:solidFill>
                  <a:schemeClr val="tx1"/>
                </a:solidFill>
                <a:latin typeface="+mn-lt"/>
                <a:cs typeface="Arial" panose="020B0604020202020204" pitchFamily="34" charset="0"/>
              </a:rPr>
              <a:t>Family as foundation</a:t>
            </a:r>
          </a:p>
        </p:txBody>
      </p:sp>
      <p:sp>
        <p:nvSpPr>
          <p:cNvPr id="40962" name="Rectangle 2">
            <a:extLst>
              <a:ext uri="{FF2B5EF4-FFF2-40B4-BE49-F238E27FC236}">
                <a16:creationId xmlns:a16="http://schemas.microsoft.com/office/drawing/2014/main" id="{892829C2-B836-421E-AB8C-BC2DC16B6408}"/>
              </a:ext>
            </a:extLst>
          </p:cNvPr>
          <p:cNvSpPr>
            <a:spLocks noGrp="1"/>
          </p:cNvSpPr>
          <p:nvPr>
            <p:ph type="title"/>
          </p:nvPr>
        </p:nvSpPr>
        <p:spPr>
          <a:xfrm>
            <a:off x="628650" y="228600"/>
            <a:ext cx="7886700" cy="1325563"/>
          </a:xfrm>
        </p:spPr>
        <p:txBody>
          <a:bodyPr>
            <a:normAutofit/>
          </a:bodyPr>
          <a:lstStyle/>
          <a:p>
            <a:pPr algn="ctr" eaLnBrk="1" hangingPunct="1"/>
            <a:r>
              <a:rPr lang="en-US" altLang="en-US" b="1" dirty="0">
                <a:solidFill>
                  <a:schemeClr val="tx1"/>
                </a:solidFill>
                <a:latin typeface="+mn-lt"/>
                <a:cs typeface="Arial" panose="020B0604020202020204" pitchFamily="34" charset="0"/>
              </a:rPr>
              <a:t>Key Points: Family-Centered Model II</a:t>
            </a:r>
            <a:br>
              <a:rPr lang="en-US" altLang="en-US" dirty="0">
                <a:solidFill>
                  <a:schemeClr val="tx1"/>
                </a:solidFill>
                <a:latin typeface="+mn-lt"/>
                <a:cs typeface="Arial" panose="020B0604020202020204" pitchFamily="34" charset="0"/>
              </a:rPr>
            </a:br>
            <a:endParaRPr lang="en-US" altLang="en-US"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9272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7F21EDFB-C341-4231-87AC-532FD390C68F}"/>
              </a:ext>
            </a:extLst>
          </p:cNvPr>
          <p:cNvSpPr txBox="1">
            <a:spLocks noChangeArrowheads="1"/>
          </p:cNvSpPr>
          <p:nvPr/>
        </p:nvSpPr>
        <p:spPr bwMode="auto">
          <a:xfrm>
            <a:off x="457200" y="1725240"/>
            <a:ext cx="8458200" cy="414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Overview</a:t>
            </a:r>
            <a:r>
              <a:rPr lang="en-US" altLang="en-US" sz="2100" dirty="0">
                <a:solidFill>
                  <a:schemeClr val="tx1"/>
                </a:solidFill>
                <a:latin typeface="+mn-lt"/>
                <a:cs typeface="Arial" panose="020B0604020202020204" pitchFamily="34" charset="0"/>
              </a:rPr>
              <a:t>: Focus on professionals and families taking action to overcome challenges in getting what they want and need</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Type of power</a:t>
            </a:r>
            <a:r>
              <a:rPr lang="en-US" altLang="en-US" sz="2100" dirty="0">
                <a:solidFill>
                  <a:schemeClr val="tx1"/>
                </a:solidFill>
                <a:latin typeface="+mn-lt"/>
                <a:cs typeface="Arial" panose="020B0604020202020204" pitchFamily="34" charset="0"/>
              </a:rPr>
              <a:t>: Power through synergy</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Assumptions</a:t>
            </a:r>
            <a:r>
              <a:rPr lang="en-US" altLang="en-US" sz="2100" dirty="0">
                <a:solidFill>
                  <a:schemeClr val="tx1"/>
                </a:solidFill>
                <a:latin typeface="+mn-lt"/>
                <a:cs typeface="Arial" panose="020B0604020202020204" pitchFamily="34" charset="0"/>
              </a:rPr>
              <a:t>: Bringing in more family members, adding in friends, interaction with “door openers” in wider ecology</a:t>
            </a:r>
          </a:p>
          <a:p>
            <a:pPr marL="0" indent="0">
              <a:spcBef>
                <a:spcPts val="600"/>
              </a:spcBef>
              <a:spcAft>
                <a:spcPts val="600"/>
              </a:spcAft>
              <a:buClrTx/>
              <a:buSzPct val="125000"/>
              <a:buNone/>
            </a:pPr>
            <a:endParaRPr lang="en-US" altLang="en-US" sz="2000" b="1" dirty="0">
              <a:solidFill>
                <a:schemeClr val="tx1"/>
              </a:solidFill>
              <a:latin typeface="+mn-lt"/>
              <a:cs typeface="Arial" panose="020B0604020202020204" pitchFamily="34" charset="0"/>
            </a:endParaRPr>
          </a:p>
          <a:p>
            <a:pPr lvl="1">
              <a:spcBef>
                <a:spcPts val="600"/>
              </a:spcBef>
              <a:spcAft>
                <a:spcPts val="600"/>
              </a:spcAft>
              <a:buClrTx/>
              <a:buSzPct val="125000"/>
              <a:buFont typeface="Courier New" panose="02070309020205020404" pitchFamily="49" charset="0"/>
              <a:buChar char="o"/>
            </a:pPr>
            <a:endParaRPr lang="en-US" altLang="en-US" sz="2000" dirty="0">
              <a:solidFill>
                <a:schemeClr val="tx1"/>
              </a:solidFill>
              <a:latin typeface="+mn-lt"/>
              <a:cs typeface="Arial" panose="020B0604020202020204" pitchFamily="34" charset="0"/>
            </a:endParaRPr>
          </a:p>
          <a:p>
            <a:pPr>
              <a:spcBef>
                <a:spcPts val="600"/>
              </a:spcBef>
              <a:spcAft>
                <a:spcPts val="600"/>
              </a:spcAft>
              <a:buClrTx/>
              <a:buSzPct val="125000"/>
              <a:buFontTx/>
              <a:buChar char="•"/>
            </a:pPr>
            <a:endParaRPr lang="en-US" altLang="en-US" sz="2400" dirty="0">
              <a:solidFill>
                <a:schemeClr val="tx1"/>
              </a:solidFill>
              <a:latin typeface="+mn-lt"/>
              <a:cs typeface="Arial" panose="020B0604020202020204" pitchFamily="34" charset="0"/>
            </a:endParaRPr>
          </a:p>
        </p:txBody>
      </p:sp>
      <p:sp>
        <p:nvSpPr>
          <p:cNvPr id="41986" name="Rectangle 2">
            <a:extLst>
              <a:ext uri="{FF2B5EF4-FFF2-40B4-BE49-F238E27FC236}">
                <a16:creationId xmlns:a16="http://schemas.microsoft.com/office/drawing/2014/main" id="{BD432466-15FD-4A09-AFCF-3729F11E351E}"/>
              </a:ext>
            </a:extLst>
          </p:cNvPr>
          <p:cNvSpPr>
            <a:spLocks noGrp="1"/>
          </p:cNvSpPr>
          <p:nvPr>
            <p:ph type="title"/>
          </p:nvPr>
        </p:nvSpPr>
        <p:spPr>
          <a:xfrm>
            <a:off x="590550" y="504631"/>
            <a:ext cx="7886700" cy="1325563"/>
          </a:xfrm>
        </p:spPr>
        <p:txBody>
          <a:bodyPr>
            <a:noAutofit/>
          </a:bodyPr>
          <a:lstStyle/>
          <a:p>
            <a:pPr algn="ctr" eaLnBrk="1" hangingPunct="1"/>
            <a:r>
              <a:rPr lang="en-US" altLang="en-US" b="1" dirty="0">
                <a:solidFill>
                  <a:schemeClr val="tx1"/>
                </a:solidFill>
                <a:latin typeface="+mn-lt"/>
                <a:cs typeface="Arial" panose="020B0604020202020204" pitchFamily="34" charset="0"/>
              </a:rPr>
              <a:t>Key Points: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Collective Empowerment Model</a:t>
            </a:r>
            <a:br>
              <a:rPr lang="en-US" altLang="en-US" dirty="0">
                <a:solidFill>
                  <a:schemeClr val="tx1"/>
                </a:solidFill>
                <a:latin typeface="+mn-lt"/>
                <a:cs typeface="Arial" panose="020B0604020202020204" pitchFamily="34" charset="0"/>
              </a:rPr>
            </a:br>
            <a:endParaRPr lang="en-US" altLang="en-US" dirty="0">
              <a:solidFill>
                <a:schemeClr val="tx1"/>
              </a:solidFill>
              <a:latin typeface="+mn-lt"/>
              <a:cs typeface="Arial" panose="020B0604020202020204" pitchFamily="34" charset="0"/>
            </a:endParaRP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7F21EDFB-C341-4231-87AC-532FD390C68F}"/>
              </a:ext>
            </a:extLst>
          </p:cNvPr>
          <p:cNvSpPr txBox="1">
            <a:spLocks noChangeArrowheads="1"/>
          </p:cNvSpPr>
          <p:nvPr/>
        </p:nvSpPr>
        <p:spPr bwMode="auto">
          <a:xfrm>
            <a:off x="457200" y="1495246"/>
            <a:ext cx="8458200" cy="48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Professional perspective: </a:t>
            </a:r>
            <a:r>
              <a:rPr lang="en-US" altLang="en-US" sz="2100" dirty="0">
                <a:solidFill>
                  <a:schemeClr val="tx1"/>
                </a:solidFill>
                <a:latin typeface="+mn-lt"/>
                <a:cs typeface="Arial" panose="020B0604020202020204" pitchFamily="34" charset="0"/>
              </a:rPr>
              <a:t>Sense of empowerment</a:t>
            </a:r>
            <a:endParaRPr lang="en-US" altLang="en-US" sz="2100" b="1" dirty="0">
              <a:solidFill>
                <a:schemeClr val="tx1"/>
              </a:solidFill>
              <a:latin typeface="+mn-lt"/>
              <a:cs typeface="Arial" panose="020B0604020202020204" pitchFamily="34" charset="0"/>
            </a:endParaRP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Parent perspective: </a:t>
            </a:r>
            <a:r>
              <a:rPr lang="en-US" altLang="en-US" sz="2100" dirty="0">
                <a:solidFill>
                  <a:schemeClr val="tx1"/>
                </a:solidFill>
                <a:latin typeface="+mn-lt"/>
                <a:cs typeface="Arial" panose="020B0604020202020204" pitchFamily="34" charset="0"/>
              </a:rPr>
              <a:t>Sense of empowerment, appreciation of real help</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Expected outcome: </a:t>
            </a:r>
            <a:r>
              <a:rPr lang="en-US" altLang="en-US" sz="2100" dirty="0">
                <a:solidFill>
                  <a:schemeClr val="tx1"/>
                </a:solidFill>
                <a:latin typeface="+mn-lt"/>
                <a:cs typeface="Arial" panose="020B0604020202020204" pitchFamily="34" charset="0"/>
              </a:rPr>
              <a:t>Synergy, resource access and creation, enhanced quality of life</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Core concepts: </a:t>
            </a:r>
            <a:r>
              <a:rPr lang="en-US" altLang="en-US" sz="2100" dirty="0">
                <a:solidFill>
                  <a:schemeClr val="tx1"/>
                </a:solidFill>
                <a:latin typeface="+mn-lt"/>
                <a:cs typeface="Arial" panose="020B0604020202020204" pitchFamily="34" charset="0"/>
              </a:rPr>
              <a:t>All—cultural responsiveness, family integrity, empowerment and participatory decision-making, service coordination and collaboration</a:t>
            </a:r>
          </a:p>
          <a:p>
            <a:pPr marL="228600" indent="-228600">
              <a:lnSpc>
                <a:spcPct val="150000"/>
              </a:lnSpc>
              <a:spcAft>
                <a:spcPts val="0"/>
              </a:spcAft>
              <a:buClrTx/>
              <a:buSzPct val="125000"/>
              <a:buFont typeface="Arial" panose="020B0604020202020204" pitchFamily="34" charset="0"/>
              <a:buChar char="•"/>
            </a:pPr>
            <a:r>
              <a:rPr lang="en-US" altLang="en-US" sz="2100" b="1" dirty="0">
                <a:solidFill>
                  <a:schemeClr val="tx1"/>
                </a:solidFill>
                <a:latin typeface="+mn-lt"/>
                <a:cs typeface="Arial" panose="020B0604020202020204" pitchFamily="34" charset="0"/>
              </a:rPr>
              <a:t>Ethical principle: </a:t>
            </a:r>
            <a:r>
              <a:rPr lang="en-US" altLang="en-US" sz="2100" dirty="0">
                <a:solidFill>
                  <a:schemeClr val="tx1"/>
                </a:solidFill>
                <a:latin typeface="+mn-lt"/>
                <a:cs typeface="Arial" panose="020B0604020202020204" pitchFamily="34" charset="0"/>
              </a:rPr>
              <a:t>Family and community foundation</a:t>
            </a:r>
            <a:endParaRPr lang="en-US" altLang="en-US" sz="2100" b="1" dirty="0">
              <a:solidFill>
                <a:schemeClr val="tx1"/>
              </a:solidFill>
              <a:latin typeface="+mn-lt"/>
              <a:cs typeface="Arial" panose="020B0604020202020204" pitchFamily="34" charset="0"/>
            </a:endParaRPr>
          </a:p>
          <a:p>
            <a:pPr marL="0" indent="0">
              <a:spcBef>
                <a:spcPts val="600"/>
              </a:spcBef>
              <a:spcAft>
                <a:spcPts val="600"/>
              </a:spcAft>
              <a:buClrTx/>
              <a:buSzPct val="125000"/>
              <a:buNone/>
            </a:pPr>
            <a:endParaRPr lang="en-US" altLang="en-US" sz="2000" b="1" dirty="0">
              <a:solidFill>
                <a:schemeClr val="tx1"/>
              </a:solidFill>
              <a:latin typeface="+mn-lt"/>
              <a:cs typeface="Arial" panose="020B0604020202020204" pitchFamily="34" charset="0"/>
            </a:endParaRPr>
          </a:p>
        </p:txBody>
      </p:sp>
      <p:sp>
        <p:nvSpPr>
          <p:cNvPr id="41986" name="Rectangle 2">
            <a:extLst>
              <a:ext uri="{FF2B5EF4-FFF2-40B4-BE49-F238E27FC236}">
                <a16:creationId xmlns:a16="http://schemas.microsoft.com/office/drawing/2014/main" id="{BD432466-15FD-4A09-AFCF-3729F11E351E}"/>
              </a:ext>
            </a:extLst>
          </p:cNvPr>
          <p:cNvSpPr>
            <a:spLocks noGrp="1"/>
          </p:cNvSpPr>
          <p:nvPr>
            <p:ph type="title"/>
          </p:nvPr>
        </p:nvSpPr>
        <p:spPr>
          <a:xfrm>
            <a:off x="590550" y="274637"/>
            <a:ext cx="7886700" cy="1325563"/>
          </a:xfrm>
        </p:spPr>
        <p:txBody>
          <a:bodyPr>
            <a:noAutofit/>
          </a:bodyPr>
          <a:lstStyle/>
          <a:p>
            <a:pPr algn="ctr" eaLnBrk="1" hangingPunct="1"/>
            <a:r>
              <a:rPr lang="en-US" altLang="en-US" b="1" dirty="0">
                <a:solidFill>
                  <a:schemeClr val="tx1"/>
                </a:solidFill>
                <a:latin typeface="+mn-lt"/>
                <a:cs typeface="Arial" panose="020B0604020202020204" pitchFamily="34" charset="0"/>
              </a:rPr>
              <a:t>Key Points: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Collective Empowerment Model II</a:t>
            </a:r>
            <a:br>
              <a:rPr lang="en-US" altLang="en-US" dirty="0">
                <a:solidFill>
                  <a:schemeClr val="tx1"/>
                </a:solidFill>
                <a:latin typeface="+mn-lt"/>
                <a:cs typeface="Arial" panose="020B0604020202020204" pitchFamily="34" charset="0"/>
              </a:rPr>
            </a:br>
            <a:endParaRPr lang="en-US" altLang="en-US"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729202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a:extLst>
              <a:ext uri="{FF2B5EF4-FFF2-40B4-BE49-F238E27FC236}">
                <a16:creationId xmlns:a16="http://schemas.microsoft.com/office/drawing/2014/main" id="{E59C085F-9011-4861-95C4-5D43265511B7}"/>
              </a:ext>
            </a:extLst>
          </p:cNvPr>
          <p:cNvSpPr>
            <a:spLocks noGrp="1"/>
          </p:cNvSpPr>
          <p:nvPr>
            <p:ph type="title"/>
          </p:nvPr>
        </p:nvSpPr>
        <p:spPr/>
        <p:txBody>
          <a:bodyPr>
            <a:normAutofit/>
          </a:bodyPr>
          <a:lstStyle/>
          <a:p>
            <a:pPr algn="ctr" eaLnBrk="1" hangingPunct="1"/>
            <a:r>
              <a:rPr lang="en-US" altLang="en-US" b="1" dirty="0">
                <a:solidFill>
                  <a:schemeClr val="tx1"/>
                </a:solidFill>
                <a:latin typeface="+mn-lt"/>
                <a:cs typeface="Arial" panose="020B0604020202020204" pitchFamily="34" charset="0"/>
              </a:rPr>
              <a:t>Core Concepts </a:t>
            </a:r>
            <a:r>
              <a:rPr lang="en-US" altLang="en-US" b="1" dirty="0">
                <a:latin typeface="+mn-lt"/>
                <a:cs typeface="Arial" panose="020B0604020202020204" pitchFamily="34" charset="0"/>
              </a:rPr>
              <a:t>Most</a:t>
            </a:r>
            <a:r>
              <a:rPr lang="en-US" altLang="en-US" b="1" dirty="0">
                <a:solidFill>
                  <a:schemeClr val="tx1"/>
                </a:solidFill>
                <a:latin typeface="+mn-lt"/>
                <a:cs typeface="Arial" panose="020B0604020202020204" pitchFamily="34" charset="0"/>
              </a:rPr>
              <a:t> Related to Families</a:t>
            </a:r>
          </a:p>
        </p:txBody>
      </p:sp>
      <p:sp>
        <p:nvSpPr>
          <p:cNvPr id="2" name="Content Placeholder 1">
            <a:extLst>
              <a:ext uri="{FF2B5EF4-FFF2-40B4-BE49-F238E27FC236}">
                <a16:creationId xmlns:a16="http://schemas.microsoft.com/office/drawing/2014/main" id="{28E000F2-DDA6-40B0-B6B9-BC7037D00DAC}"/>
              </a:ext>
            </a:extLst>
          </p:cNvPr>
          <p:cNvSpPr>
            <a:spLocks noGrp="1"/>
          </p:cNvSpPr>
          <p:nvPr>
            <p:ph idx="1"/>
          </p:nvPr>
        </p:nvSpPr>
        <p:spPr>
          <a:xfrm>
            <a:off x="628650" y="1690689"/>
            <a:ext cx="7886700" cy="4351338"/>
          </a:xfrm>
        </p:spPr>
        <p:txBody>
          <a:bodyPr>
            <a:normAutofit/>
          </a:bodyPr>
          <a:lstStyle/>
          <a:p>
            <a:pPr marL="228600" indent="-228600">
              <a:lnSpc>
                <a:spcPct val="15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Family integrity and unity—intact families</a:t>
            </a:r>
          </a:p>
          <a:p>
            <a:pPr marL="228600" indent="-228600">
              <a:lnSpc>
                <a:spcPct val="17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Family centeredness—whole family</a:t>
            </a:r>
          </a:p>
          <a:p>
            <a:pPr marL="228600" indent="-228600">
              <a:lnSpc>
                <a:spcPct val="17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Autonomy—choice and consent</a:t>
            </a:r>
          </a:p>
          <a:p>
            <a:pPr marL="228600" indent="-228600">
              <a:lnSpc>
                <a:spcPct val="17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Cultural responsiveness—honoring diversity</a:t>
            </a:r>
          </a:p>
          <a:p>
            <a:pPr marL="228600" indent="-228600">
              <a:lnSpc>
                <a:spcPct val="17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Privacy &amp; confidentiality—honor personal information</a:t>
            </a:r>
          </a:p>
          <a:p>
            <a:pPr marL="228600" indent="-228600">
              <a:lnSpc>
                <a:spcPct val="17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Empowerment &amp; participatory decision-making—equal partners</a:t>
            </a:r>
          </a:p>
          <a:p>
            <a:pPr marL="228600" indent="-228600">
              <a:lnSpc>
                <a:spcPct val="17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Service coordination and collaboration—braided services</a:t>
            </a:r>
          </a:p>
          <a:p>
            <a:pPr marL="228600" indent="-228600">
              <a:lnSpc>
                <a:spcPct val="170000"/>
              </a:lnSpc>
              <a:spcBef>
                <a:spcPts val="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Protection from harm—family and agency duties</a:t>
            </a:r>
          </a:p>
          <a:p>
            <a:pPr marL="0" indent="0">
              <a:buNone/>
            </a:pPr>
            <a:endParaRPr lang="en-US" dirty="0"/>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19BB5-FB53-452C-8B86-98A65215EFFB}"/>
              </a:ext>
            </a:extLst>
          </p:cNvPr>
          <p:cNvSpPr>
            <a:spLocks noGrp="1"/>
          </p:cNvSpPr>
          <p:nvPr>
            <p:ph type="title"/>
          </p:nvPr>
        </p:nvSpPr>
        <p:spPr/>
        <p:txBody>
          <a:bodyPr/>
          <a:lstStyle/>
          <a:p>
            <a:pPr algn="ctr"/>
            <a:r>
              <a:rPr lang="en-US" b="1" dirty="0"/>
              <a:t>Reading 4</a:t>
            </a:r>
          </a:p>
        </p:txBody>
      </p:sp>
      <p:sp>
        <p:nvSpPr>
          <p:cNvPr id="2" name="Content Placeholder 1">
            <a:extLst>
              <a:ext uri="{FF2B5EF4-FFF2-40B4-BE49-F238E27FC236}">
                <a16:creationId xmlns:a16="http://schemas.microsoft.com/office/drawing/2014/main" id="{61EC5D49-89B8-4269-8FDD-3E83F8F18CC4}"/>
              </a:ext>
            </a:extLst>
          </p:cNvPr>
          <p:cNvSpPr>
            <a:spLocks noGrp="1"/>
          </p:cNvSpPr>
          <p:nvPr>
            <p:ph idx="1"/>
          </p:nvPr>
        </p:nvSpPr>
        <p:spPr>
          <a:xfrm>
            <a:off x="628650" y="1825625"/>
            <a:ext cx="7886700" cy="1603375"/>
          </a:xfrm>
        </p:spPr>
        <p:txBody>
          <a:bodyPr/>
          <a:lstStyle/>
          <a:p>
            <a:pPr marL="0" indent="0">
              <a:buNone/>
            </a:pPr>
            <a:r>
              <a:rPr lang="en-US" sz="2400" b="1" dirty="0">
                <a:solidFill>
                  <a:schemeClr val="tx2">
                    <a:lumMod val="50000"/>
                  </a:schemeClr>
                </a:solidFill>
                <a:latin typeface="+mn-lt"/>
                <a:ea typeface="MS Mincho" panose="02020609040205080304" pitchFamily="49" charset="-128"/>
                <a:cs typeface="Arial" panose="020B0604020202020204" pitchFamily="34" charset="0"/>
              </a:rPr>
              <a:t>Evolution of the Parent Movement</a:t>
            </a:r>
            <a:endParaRPr lang="en-US" dirty="0"/>
          </a:p>
        </p:txBody>
      </p:sp>
    </p:spTree>
    <p:custDataLst>
      <p:tags r:id="rId1"/>
    </p:custDataLst>
    <p:extLst>
      <p:ext uri="{BB962C8B-B14F-4D97-AF65-F5344CB8AC3E}">
        <p14:creationId xmlns:p14="http://schemas.microsoft.com/office/powerpoint/2010/main" val="3013513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5A31C-ADC7-4A04-9FEF-91A3D6931B56}"/>
              </a:ext>
            </a:extLst>
          </p:cNvPr>
          <p:cNvSpPr>
            <a:spLocks noGrp="1"/>
          </p:cNvSpPr>
          <p:nvPr>
            <p:ph type="title"/>
          </p:nvPr>
        </p:nvSpPr>
        <p:spPr/>
        <p:txBody>
          <a:bodyPr/>
          <a:lstStyle/>
          <a:p>
            <a:pPr algn="ctr"/>
            <a:r>
              <a:rPr lang="en-US" altLang="en-US" b="1" dirty="0">
                <a:solidFill>
                  <a:schemeClr val="tx1"/>
                </a:solidFill>
                <a:latin typeface="+mn-lt"/>
                <a:cs typeface="Arial" panose="020B0604020202020204" pitchFamily="34" charset="0"/>
              </a:rPr>
              <a:t>Key Points: Evolution of the Parent Movement</a:t>
            </a:r>
            <a:endParaRPr lang="en-US" dirty="0"/>
          </a:p>
        </p:txBody>
      </p:sp>
      <p:sp>
        <p:nvSpPr>
          <p:cNvPr id="2" name="Content Placeholder 1">
            <a:extLst>
              <a:ext uri="{FF2B5EF4-FFF2-40B4-BE49-F238E27FC236}">
                <a16:creationId xmlns:a16="http://schemas.microsoft.com/office/drawing/2014/main" id="{F5D71529-03E6-4F89-B217-D11F0D1979B1}"/>
              </a:ext>
            </a:extLst>
          </p:cNvPr>
          <p:cNvSpPr>
            <a:spLocks noGrp="1"/>
          </p:cNvSpPr>
          <p:nvPr>
            <p:ph idx="1"/>
          </p:nvPr>
        </p:nvSpPr>
        <p:spPr>
          <a:xfrm>
            <a:off x="628650" y="1825625"/>
            <a:ext cx="6305550" cy="4351338"/>
          </a:xfrm>
        </p:spPr>
        <p:txBody>
          <a:bodyPr/>
          <a:lstStyle/>
          <a:p>
            <a:pPr marL="0" marR="0" lvl="0" indent="0" algn="l" defTabSz="6858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Pre-1970’s</a:t>
            </a:r>
          </a:p>
          <a:p>
            <a:pPr marL="284163" marR="0" lvl="0" indent="-284163" algn="l" defTabSz="6858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National Association of Parents and Friends of Mentally Retarded Children, now The Arc of US </a:t>
            </a:r>
          </a:p>
          <a:p>
            <a:pPr marL="0" marR="0" lvl="0" indent="284163" algn="l" defTabSz="6858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http://www.thearc.org/</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4163" marR="0" lvl="0" indent="-284163" algn="l" defTabSz="6858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Elizabeth Boggs—on whose shoulders we stand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https://mn.gov/mnddc/dd-act/dd-act-50th-anniversary.html</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4163" marR="0" lvl="0" indent="-284163" algn="l" defTabSz="6858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Kennedy family—President’s Panel on Mental Retardation</a:t>
            </a:r>
          </a:p>
          <a:p>
            <a:endParaRPr lang="en-US" dirty="0"/>
          </a:p>
        </p:txBody>
      </p:sp>
      <p:pic>
        <p:nvPicPr>
          <p:cNvPr id="4" name="Picture 3" descr="A man in a suit and tie and a woman in a dress dancing. There are multiple people in the background who are smiling. ">
            <a:extLst>
              <a:ext uri="{FF2B5EF4-FFF2-40B4-BE49-F238E27FC236}">
                <a16:creationId xmlns:a16="http://schemas.microsoft.com/office/drawing/2014/main" id="{717D27A5-2857-4F69-91AB-1C355EB7496A}"/>
              </a:ext>
            </a:extLst>
          </p:cNvPr>
          <p:cNvPicPr>
            <a:picLocks noChangeAspect="1"/>
          </p:cNvPicPr>
          <p:nvPr/>
        </p:nvPicPr>
        <p:blipFill>
          <a:blip r:embed="rId5"/>
          <a:stretch>
            <a:fillRect/>
          </a:stretch>
        </p:blipFill>
        <p:spPr>
          <a:xfrm>
            <a:off x="6553200" y="2895600"/>
            <a:ext cx="2384977" cy="1566254"/>
          </a:xfrm>
          <a:prstGeom prst="rect">
            <a:avLst/>
          </a:prstGeom>
          <a:ln w="190500" cap="sq">
            <a:noFill/>
            <a:prstDash val="solid"/>
            <a:miter lim="800000"/>
          </a:ln>
          <a:effectLst>
            <a:outerShdw blurRad="254000" algn="bl" rotWithShape="0">
              <a:srgbClr val="000000">
                <a:alpha val="43000"/>
              </a:srgbClr>
            </a:outerShdw>
          </a:effectLst>
        </p:spPr>
      </p:pic>
    </p:spTree>
    <p:custDataLst>
      <p:tags r:id="rId1"/>
    </p:custDataLst>
    <p:extLst>
      <p:ext uri="{BB962C8B-B14F-4D97-AF65-F5344CB8AC3E}">
        <p14:creationId xmlns:p14="http://schemas.microsoft.com/office/powerpoint/2010/main" val="1531329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1395A-90F2-4E39-9CB5-32380C28675D}"/>
              </a:ext>
            </a:extLst>
          </p:cNvPr>
          <p:cNvSpPr>
            <a:spLocks noGrp="1"/>
          </p:cNvSpPr>
          <p:nvPr>
            <p:ph type="title"/>
          </p:nvPr>
        </p:nvSpPr>
        <p:spPr/>
        <p:txBody>
          <a:bodyPr/>
          <a:lstStyle/>
          <a:p>
            <a:pPr algn="ctr"/>
            <a:r>
              <a:rPr lang="en-US" b="1" dirty="0"/>
              <a:t>Parent Movement II</a:t>
            </a:r>
          </a:p>
        </p:txBody>
      </p:sp>
      <p:sp>
        <p:nvSpPr>
          <p:cNvPr id="2" name="Content Placeholder 1">
            <a:extLst>
              <a:ext uri="{FF2B5EF4-FFF2-40B4-BE49-F238E27FC236}">
                <a16:creationId xmlns:a16="http://schemas.microsoft.com/office/drawing/2014/main" id="{2978A3F1-C429-4C5C-8DAF-B626071E7683}"/>
              </a:ext>
            </a:extLst>
          </p:cNvPr>
          <p:cNvSpPr>
            <a:spLocks noGrp="1"/>
          </p:cNvSpPr>
          <p:nvPr>
            <p:ph idx="1"/>
          </p:nvPr>
        </p:nvSpPr>
        <p:spPr/>
        <p:txBody>
          <a:bodyPr/>
          <a:lstStyle/>
          <a:p>
            <a:pPr marL="0" indent="0">
              <a:lnSpc>
                <a:spcPct val="150000"/>
              </a:lnSpc>
              <a:spcBef>
                <a:spcPts val="1000"/>
              </a:spcBef>
              <a:buNone/>
            </a:pPr>
            <a:r>
              <a:rPr lang="en-US" b="1" dirty="0"/>
              <a:t>Pre-1970’s: Early development and federal role</a:t>
            </a:r>
          </a:p>
          <a:p>
            <a:pPr marL="228600" indent="-228600">
              <a:lnSpc>
                <a:spcPct val="150000"/>
              </a:lnSpc>
              <a:spcBef>
                <a:spcPts val="1000"/>
              </a:spcBef>
            </a:pPr>
            <a:r>
              <a:rPr lang="en-US" dirty="0"/>
              <a:t>University Centers for Excellence in Developmental Disabilities</a:t>
            </a:r>
          </a:p>
          <a:p>
            <a:pPr marL="228600" indent="-228600">
              <a:lnSpc>
                <a:spcPct val="150000"/>
              </a:lnSpc>
              <a:spcBef>
                <a:spcPts val="1000"/>
              </a:spcBef>
            </a:pPr>
            <a:r>
              <a:rPr lang="en-US" dirty="0"/>
              <a:t>Developmental Disability Councils</a:t>
            </a:r>
          </a:p>
          <a:p>
            <a:pPr marL="228600" indent="-228600">
              <a:lnSpc>
                <a:spcPct val="150000"/>
              </a:lnSpc>
              <a:spcBef>
                <a:spcPts val="1000"/>
              </a:spcBef>
            </a:pPr>
            <a:r>
              <a:rPr lang="en-US" dirty="0"/>
              <a:t>Protection and Advocacy systems</a:t>
            </a:r>
          </a:p>
          <a:p>
            <a:pPr marL="228600" indent="-228600">
              <a:lnSpc>
                <a:spcPct val="150000"/>
              </a:lnSpc>
              <a:spcBef>
                <a:spcPts val="1000"/>
              </a:spcBef>
            </a:pPr>
            <a:r>
              <a:rPr lang="en-US" dirty="0"/>
              <a:t>Intellectual &amp; Developmental Disabilities Research Centers</a:t>
            </a:r>
          </a:p>
          <a:p>
            <a:pPr marL="228600" indent="-228600">
              <a:lnSpc>
                <a:spcPct val="150000"/>
              </a:lnSpc>
              <a:spcBef>
                <a:spcPts val="1000"/>
              </a:spcBef>
            </a:pPr>
            <a:r>
              <a:rPr lang="en-US" dirty="0"/>
              <a:t>Groundwork for IDEA</a:t>
            </a:r>
          </a:p>
          <a:p>
            <a:pPr marL="0" indent="0">
              <a:buNone/>
            </a:pPr>
            <a:endParaRPr lang="en-US" dirty="0"/>
          </a:p>
        </p:txBody>
      </p:sp>
    </p:spTree>
    <p:custDataLst>
      <p:tags r:id="rId1"/>
    </p:custDataLst>
    <p:extLst>
      <p:ext uri="{BB962C8B-B14F-4D97-AF65-F5344CB8AC3E}">
        <p14:creationId xmlns:p14="http://schemas.microsoft.com/office/powerpoint/2010/main" val="316334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DF23F-A2B6-4E51-B677-8FC0582E5412}"/>
              </a:ext>
            </a:extLst>
          </p:cNvPr>
          <p:cNvSpPr>
            <a:spLocks noGrp="1"/>
          </p:cNvSpPr>
          <p:nvPr>
            <p:ph type="title"/>
          </p:nvPr>
        </p:nvSpPr>
        <p:spPr/>
        <p:txBody>
          <a:bodyPr/>
          <a:lstStyle/>
          <a:p>
            <a:pPr algn="ctr"/>
            <a:r>
              <a:rPr lang="en-US" b="1" dirty="0"/>
              <a:t>Parent Movement III</a:t>
            </a:r>
          </a:p>
        </p:txBody>
      </p:sp>
      <p:sp>
        <p:nvSpPr>
          <p:cNvPr id="2" name="Content Placeholder 1">
            <a:extLst>
              <a:ext uri="{FF2B5EF4-FFF2-40B4-BE49-F238E27FC236}">
                <a16:creationId xmlns:a16="http://schemas.microsoft.com/office/drawing/2014/main" id="{8D3A7FFB-F8F9-4B0E-9025-FC97C7B8CE32}"/>
              </a:ext>
            </a:extLst>
          </p:cNvPr>
          <p:cNvSpPr>
            <a:spLocks noGrp="1"/>
          </p:cNvSpPr>
          <p:nvPr>
            <p:ph idx="1"/>
          </p:nvPr>
        </p:nvSpPr>
        <p:spPr/>
        <p:txBody>
          <a:bodyPr/>
          <a:lstStyle/>
          <a:p>
            <a:pPr marL="0" indent="0">
              <a:lnSpc>
                <a:spcPct val="150000"/>
              </a:lnSpc>
              <a:spcBef>
                <a:spcPts val="1000"/>
              </a:spcBef>
              <a:buNone/>
            </a:pPr>
            <a:r>
              <a:rPr lang="en-US" b="1" dirty="0"/>
              <a:t>1970’s: Fundamental reform</a:t>
            </a:r>
          </a:p>
          <a:p>
            <a:pPr>
              <a:lnSpc>
                <a:spcPct val="150000"/>
              </a:lnSpc>
              <a:spcBef>
                <a:spcPts val="1000"/>
              </a:spcBef>
            </a:pPr>
            <a:r>
              <a:rPr lang="en-US" dirty="0"/>
              <a:t>Confluence of parent/sibling and professional advocates</a:t>
            </a:r>
          </a:p>
          <a:p>
            <a:pPr>
              <a:lnSpc>
                <a:spcPct val="150000"/>
              </a:lnSpc>
              <a:spcBef>
                <a:spcPts val="1000"/>
              </a:spcBef>
            </a:pPr>
            <a:r>
              <a:rPr lang="en-US" dirty="0"/>
              <a:t>Synchrony of time, circumstance, and people</a:t>
            </a:r>
          </a:p>
          <a:p>
            <a:pPr>
              <a:lnSpc>
                <a:spcPct val="150000"/>
              </a:lnSpc>
              <a:spcBef>
                <a:spcPts val="1000"/>
              </a:spcBef>
            </a:pPr>
            <a:r>
              <a:rPr lang="en-US" dirty="0"/>
              <a:t>Due process regulations</a:t>
            </a:r>
          </a:p>
          <a:p>
            <a:pPr marL="0" indent="0">
              <a:buNone/>
            </a:pPr>
            <a:endParaRPr lang="en-US" dirty="0"/>
          </a:p>
        </p:txBody>
      </p:sp>
    </p:spTree>
    <p:custDataLst>
      <p:tags r:id="rId1"/>
    </p:custDataLst>
    <p:extLst>
      <p:ext uri="{BB962C8B-B14F-4D97-AF65-F5344CB8AC3E}">
        <p14:creationId xmlns:p14="http://schemas.microsoft.com/office/powerpoint/2010/main" val="3934685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24DAD-D175-437A-9AE9-2FC1B841B9AB}"/>
              </a:ext>
            </a:extLst>
          </p:cNvPr>
          <p:cNvSpPr>
            <a:spLocks noGrp="1"/>
          </p:cNvSpPr>
          <p:nvPr>
            <p:ph type="title"/>
          </p:nvPr>
        </p:nvSpPr>
        <p:spPr/>
        <p:txBody>
          <a:bodyPr/>
          <a:lstStyle/>
          <a:p>
            <a:pPr algn="ctr"/>
            <a:r>
              <a:rPr lang="en-US" b="1" dirty="0"/>
              <a:t>Parent Movement IV</a:t>
            </a:r>
          </a:p>
        </p:txBody>
      </p:sp>
      <p:sp>
        <p:nvSpPr>
          <p:cNvPr id="2" name="Content Placeholder 1">
            <a:extLst>
              <a:ext uri="{FF2B5EF4-FFF2-40B4-BE49-F238E27FC236}">
                <a16:creationId xmlns:a16="http://schemas.microsoft.com/office/drawing/2014/main" id="{07884D55-83A8-4096-9FC7-BB02013CEE43}"/>
              </a:ext>
            </a:extLst>
          </p:cNvPr>
          <p:cNvSpPr>
            <a:spLocks noGrp="1"/>
          </p:cNvSpPr>
          <p:nvPr>
            <p:ph idx="1"/>
          </p:nvPr>
        </p:nvSpPr>
        <p:spPr>
          <a:xfrm>
            <a:off x="343773" y="1825625"/>
            <a:ext cx="6666627" cy="4351338"/>
          </a:xfrm>
        </p:spPr>
        <p:txBody>
          <a:bodyPr>
            <a:normAutofit/>
          </a:bodyPr>
          <a:lstStyle/>
          <a:p>
            <a:pPr marL="465138" indent="-465138">
              <a:lnSpc>
                <a:spcPct val="150000"/>
              </a:lnSpc>
              <a:spcBef>
                <a:spcPts val="1000"/>
              </a:spcBef>
              <a:buNone/>
            </a:pPr>
            <a:r>
              <a:rPr lang="en-US" b="1" dirty="0"/>
              <a:t>1980’s: Expansion, retrenchment, and response</a:t>
            </a:r>
          </a:p>
          <a:p>
            <a:pPr marL="465138" indent="-465138">
              <a:lnSpc>
                <a:spcPct val="150000"/>
              </a:lnSpc>
              <a:spcBef>
                <a:spcPts val="1000"/>
              </a:spcBef>
            </a:pPr>
            <a:r>
              <a:rPr lang="en-US" dirty="0"/>
              <a:t>Part C—DEC conference envisioning early intervention, CEC, session being told “no way”, midnight gathering </a:t>
            </a:r>
          </a:p>
          <a:p>
            <a:pPr marL="0" indent="0">
              <a:lnSpc>
                <a:spcPct val="150000"/>
              </a:lnSpc>
              <a:spcBef>
                <a:spcPts val="1000"/>
              </a:spcBef>
              <a:buNone/>
            </a:pPr>
            <a:r>
              <a:rPr lang="en-US" dirty="0"/>
              <a:t>	“Surrender? Hell no, we have just begun to fight.”</a:t>
            </a:r>
          </a:p>
          <a:p>
            <a:pPr marL="465138" indent="-465138">
              <a:lnSpc>
                <a:spcPct val="150000"/>
              </a:lnSpc>
              <a:spcBef>
                <a:spcPts val="1000"/>
              </a:spcBef>
            </a:pPr>
            <a:r>
              <a:rPr lang="en-US" dirty="0"/>
              <a:t>Madeleine Will—Passionate insider for early childhood inclusion, and transition to adulthood</a:t>
            </a:r>
          </a:p>
          <a:p>
            <a:pPr marL="465138" indent="-465138">
              <a:lnSpc>
                <a:spcPct val="150000"/>
              </a:lnSpc>
              <a:spcBef>
                <a:spcPts val="1000"/>
              </a:spcBef>
            </a:pPr>
            <a:r>
              <a:rPr lang="en-US" dirty="0"/>
              <a:t>Lowell Weicker—Oversight hearings in Reagan era</a:t>
            </a:r>
          </a:p>
          <a:p>
            <a:endParaRPr lang="en-US" dirty="0"/>
          </a:p>
        </p:txBody>
      </p:sp>
      <p:pic>
        <p:nvPicPr>
          <p:cNvPr id="4" name="Picture 3" descr="Female with short brown hair wearing glasses speaking at a podium.">
            <a:extLst>
              <a:ext uri="{FF2B5EF4-FFF2-40B4-BE49-F238E27FC236}">
                <a16:creationId xmlns:a16="http://schemas.microsoft.com/office/drawing/2014/main" id="{D202A8BC-888E-4127-B1DA-01598D5F7CD9}"/>
              </a:ext>
            </a:extLst>
          </p:cNvPr>
          <p:cNvPicPr>
            <a:picLocks noChangeAspect="1"/>
          </p:cNvPicPr>
          <p:nvPr/>
        </p:nvPicPr>
        <p:blipFill rotWithShape="1">
          <a:blip r:embed="rId3"/>
          <a:srcRect l="15001" t="7334" r="3332"/>
          <a:stretch/>
        </p:blipFill>
        <p:spPr>
          <a:xfrm>
            <a:off x="7040252" y="1798012"/>
            <a:ext cx="1759189" cy="1325563"/>
          </a:xfrm>
          <a:prstGeom prst="rect">
            <a:avLst/>
          </a:prstGeom>
          <a:ln w="190500" cap="sq">
            <a:noFill/>
            <a:prstDash val="solid"/>
            <a:miter lim="800000"/>
          </a:ln>
          <a:effectLst/>
        </p:spPr>
      </p:pic>
      <p:pic>
        <p:nvPicPr>
          <p:cNvPr id="5" name="Picture 4" descr="Male with long gray hair wearing glasses. He is speaking. Pointer finger and on right hand is raised.">
            <a:extLst>
              <a:ext uri="{FF2B5EF4-FFF2-40B4-BE49-F238E27FC236}">
                <a16:creationId xmlns:a16="http://schemas.microsoft.com/office/drawing/2014/main" id="{4016C2B3-8AEF-4AE3-BB82-7FDAF9106847}"/>
              </a:ext>
            </a:extLst>
          </p:cNvPr>
          <p:cNvPicPr>
            <a:picLocks noChangeAspect="1"/>
          </p:cNvPicPr>
          <p:nvPr/>
        </p:nvPicPr>
        <p:blipFill rotWithShape="1">
          <a:blip r:embed="rId4"/>
          <a:srcRect r="9236"/>
          <a:stretch/>
        </p:blipFill>
        <p:spPr>
          <a:xfrm>
            <a:off x="7055260" y="4009935"/>
            <a:ext cx="1744967" cy="1325564"/>
          </a:xfrm>
          <a:prstGeom prst="rect">
            <a:avLst/>
          </a:prstGeom>
          <a:ln w="190500" cap="sq">
            <a:noFill/>
            <a:prstDash val="solid"/>
            <a:miter lim="800000"/>
          </a:ln>
          <a:effectLst/>
        </p:spPr>
      </p:pic>
    </p:spTree>
    <p:custDataLst>
      <p:tags r:id="rId1"/>
    </p:custDataLst>
    <p:extLst>
      <p:ext uri="{BB962C8B-B14F-4D97-AF65-F5344CB8AC3E}">
        <p14:creationId xmlns:p14="http://schemas.microsoft.com/office/powerpoint/2010/main" val="390030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4DC54-4C28-44B9-869C-2433F5F0773B}"/>
              </a:ext>
            </a:extLst>
          </p:cNvPr>
          <p:cNvSpPr>
            <a:spLocks noGrp="1"/>
          </p:cNvSpPr>
          <p:nvPr>
            <p:ph type="title"/>
          </p:nvPr>
        </p:nvSpPr>
        <p:spPr/>
        <p:txBody>
          <a:bodyPr/>
          <a:lstStyle/>
          <a:p>
            <a:pPr algn="ctr"/>
            <a:r>
              <a:rPr lang="en-US" b="1" dirty="0"/>
              <a:t>Parent Movement V</a:t>
            </a:r>
          </a:p>
        </p:txBody>
      </p:sp>
      <p:sp>
        <p:nvSpPr>
          <p:cNvPr id="2" name="Content Placeholder 1">
            <a:extLst>
              <a:ext uri="{FF2B5EF4-FFF2-40B4-BE49-F238E27FC236}">
                <a16:creationId xmlns:a16="http://schemas.microsoft.com/office/drawing/2014/main" id="{2E752356-762F-45AA-9329-99393ED617DA}"/>
              </a:ext>
            </a:extLst>
          </p:cNvPr>
          <p:cNvSpPr>
            <a:spLocks noGrp="1"/>
          </p:cNvSpPr>
          <p:nvPr>
            <p:ph idx="1"/>
          </p:nvPr>
        </p:nvSpPr>
        <p:spPr/>
        <p:txBody>
          <a:bodyPr>
            <a:normAutofit lnSpcReduction="10000"/>
          </a:bodyPr>
          <a:lstStyle/>
          <a:p>
            <a:pPr marL="0" indent="0">
              <a:lnSpc>
                <a:spcPct val="150000"/>
              </a:lnSpc>
              <a:spcBef>
                <a:spcPts val="1000"/>
              </a:spcBef>
              <a:buNone/>
            </a:pPr>
            <a:r>
              <a:rPr lang="en-US" altLang="en-US" b="1" dirty="0">
                <a:cs typeface="Arial" panose="020B0604020202020204" pitchFamily="34" charset="0"/>
              </a:rPr>
              <a:t>1990’s: Responding, renaming, expanding, confronting, and yielding</a:t>
            </a:r>
            <a:endParaRPr lang="en-US" altLang="en-US" b="1" dirty="0">
              <a:solidFill>
                <a:schemeClr val="tx1"/>
              </a:solidFill>
              <a:latin typeface="+mn-lt"/>
              <a:cs typeface="Arial" panose="020B0604020202020204" pitchFamily="34" charset="0"/>
            </a:endParaRPr>
          </a:p>
          <a:p>
            <a:pPr marL="228600" indent="-228600">
              <a:lnSpc>
                <a:spcPct val="150000"/>
              </a:lnSpc>
              <a:spcBef>
                <a:spcPts val="1000"/>
              </a:spcBef>
            </a:pPr>
            <a:r>
              <a:rPr lang="en-US" altLang="en-US" dirty="0">
                <a:solidFill>
                  <a:schemeClr val="tx1"/>
                </a:solidFill>
                <a:latin typeface="+mn-lt"/>
                <a:cs typeface="Arial" panose="020B0604020202020204" pitchFamily="34" charset="0"/>
              </a:rPr>
              <a:t>Added autism and TBI</a:t>
            </a:r>
          </a:p>
          <a:p>
            <a:pPr marL="228600" indent="-228600">
              <a:lnSpc>
                <a:spcPct val="150000"/>
              </a:lnSpc>
              <a:spcBef>
                <a:spcPts val="1000"/>
              </a:spcBef>
            </a:pPr>
            <a:r>
              <a:rPr lang="en-US" altLang="en-US" dirty="0">
                <a:solidFill>
                  <a:schemeClr val="tx1"/>
                </a:solidFill>
                <a:latin typeface="+mn-lt"/>
                <a:cs typeface="Arial" panose="020B0604020202020204" pitchFamily="34" charset="0"/>
              </a:rPr>
              <a:t>Community Parent Resource Centers</a:t>
            </a:r>
            <a:endParaRPr lang="en-US" altLang="en-US" dirty="0">
              <a:highlight>
                <a:srgbClr val="FFFF00"/>
              </a:highlight>
              <a:cs typeface="Arial" panose="020B0604020202020204" pitchFamily="34" charset="0"/>
            </a:endParaRPr>
          </a:p>
          <a:p>
            <a:pPr marL="0" indent="0">
              <a:lnSpc>
                <a:spcPct val="150000"/>
              </a:lnSpc>
              <a:spcBef>
                <a:spcPts val="1000"/>
              </a:spcBef>
              <a:buNone/>
            </a:pPr>
            <a:endParaRPr lang="en-US" altLang="en-US" dirty="0">
              <a:cs typeface="Arial" panose="020B0604020202020204" pitchFamily="34" charset="0"/>
            </a:endParaRPr>
          </a:p>
          <a:p>
            <a:pPr marL="0" indent="0">
              <a:buNone/>
            </a:pPr>
            <a:r>
              <a:rPr lang="en-US" altLang="en-US" b="1" dirty="0">
                <a:solidFill>
                  <a:schemeClr val="tx1"/>
                </a:solidFill>
                <a:latin typeface="+mn-lt"/>
                <a:cs typeface="Arial" panose="020B0604020202020204" pitchFamily="34" charset="0"/>
              </a:rPr>
              <a:t>2000-2009: Reauthorization</a:t>
            </a:r>
          </a:p>
          <a:p>
            <a:pPr marL="228600" indent="-228600">
              <a:lnSpc>
                <a:spcPct val="150000"/>
              </a:lnSpc>
              <a:spcBef>
                <a:spcPts val="1000"/>
              </a:spcBef>
            </a:pPr>
            <a:r>
              <a:rPr lang="en-US" altLang="en-US" dirty="0">
                <a:solidFill>
                  <a:schemeClr val="tx1"/>
                </a:solidFill>
                <a:latin typeface="+mn-lt"/>
                <a:cs typeface="Arial" panose="020B0604020202020204" pitchFamily="34" charset="0"/>
              </a:rPr>
              <a:t>Most current reauthorization, 2004</a:t>
            </a:r>
          </a:p>
          <a:p>
            <a:pPr marL="228600" indent="-228600">
              <a:lnSpc>
                <a:spcPct val="150000"/>
              </a:lnSpc>
              <a:spcBef>
                <a:spcPts val="1000"/>
              </a:spcBef>
            </a:pPr>
            <a:r>
              <a:rPr lang="en-US" altLang="en-US" dirty="0">
                <a:cs typeface="Arial" panose="020B0604020202020204" pitchFamily="34" charset="0"/>
              </a:rPr>
              <a:t>Added positive behavior support</a:t>
            </a:r>
          </a:p>
          <a:p>
            <a:pPr marL="228600" indent="-228600">
              <a:lnSpc>
                <a:spcPct val="150000"/>
              </a:lnSpc>
              <a:spcBef>
                <a:spcPts val="1000"/>
              </a:spcBef>
            </a:pPr>
            <a:r>
              <a:rPr lang="en-US" altLang="en-US" dirty="0">
                <a:cs typeface="Arial" panose="020B0604020202020204" pitchFamily="34" charset="0"/>
              </a:rPr>
              <a:t>Added emphasis on research-based interventions</a:t>
            </a:r>
          </a:p>
          <a:p>
            <a:pPr marL="0" indent="0">
              <a:buNone/>
            </a:pPr>
            <a:endParaRPr lang="en-US" dirty="0"/>
          </a:p>
        </p:txBody>
      </p:sp>
      <p:pic>
        <p:nvPicPr>
          <p:cNvPr id="4" name="Picture 5" descr="A Black woman with glasses and a black man with a gray beard pose for a picture.">
            <a:extLst>
              <a:ext uri="{FF2B5EF4-FFF2-40B4-BE49-F238E27FC236}">
                <a16:creationId xmlns:a16="http://schemas.microsoft.com/office/drawing/2014/main" id="{9A50735B-E9AF-4421-A43F-DCFE7F6CF1F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000"/>
                    </a14:imgEffect>
                    <a14:imgEffect>
                      <a14:colorTemperature colorTemp="8103"/>
                    </a14:imgEffect>
                    <a14:imgEffect>
                      <a14:saturation sat="108000"/>
                    </a14:imgEffect>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a:off x="6248400" y="2590800"/>
            <a:ext cx="2484881" cy="195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961876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8F0E7-C508-4A19-9E13-EA22200227A6}"/>
              </a:ext>
            </a:extLst>
          </p:cNvPr>
          <p:cNvSpPr>
            <a:spLocks noGrp="1"/>
          </p:cNvSpPr>
          <p:nvPr>
            <p:ph type="title"/>
          </p:nvPr>
        </p:nvSpPr>
        <p:spPr/>
        <p:txBody>
          <a:bodyPr/>
          <a:lstStyle/>
          <a:p>
            <a:pPr algn="ctr"/>
            <a:r>
              <a:rPr lang="en-US" b="1" dirty="0"/>
              <a:t>Parent Movement VI</a:t>
            </a:r>
          </a:p>
        </p:txBody>
      </p:sp>
      <p:sp>
        <p:nvSpPr>
          <p:cNvPr id="2" name="Content Placeholder 1">
            <a:extLst>
              <a:ext uri="{FF2B5EF4-FFF2-40B4-BE49-F238E27FC236}">
                <a16:creationId xmlns:a16="http://schemas.microsoft.com/office/drawing/2014/main" id="{C9F76322-8AC6-4E2F-9688-0F7A591EBF7E}"/>
              </a:ext>
            </a:extLst>
          </p:cNvPr>
          <p:cNvSpPr>
            <a:spLocks noGrp="1"/>
          </p:cNvSpPr>
          <p:nvPr>
            <p:ph idx="1"/>
          </p:nvPr>
        </p:nvSpPr>
        <p:spPr>
          <a:xfrm>
            <a:off x="628650" y="1825625"/>
            <a:ext cx="7886700" cy="1325563"/>
          </a:xfrm>
        </p:spPr>
        <p:txBody>
          <a:bodyPr/>
          <a:lstStyle/>
          <a:p>
            <a:pPr marL="219456" indent="-228600">
              <a:lnSpc>
                <a:spcPct val="150000"/>
              </a:lnSpc>
              <a:spcBef>
                <a:spcPts val="1000"/>
              </a:spcBef>
              <a:buNone/>
            </a:pPr>
            <a:r>
              <a:rPr lang="en-US" altLang="en-US" sz="2100" b="1" dirty="0">
                <a:solidFill>
                  <a:schemeClr val="tx1"/>
                </a:solidFill>
                <a:latin typeface="+mn-lt"/>
                <a:cs typeface="Arial" panose="020B0604020202020204" pitchFamily="34" charset="0"/>
              </a:rPr>
              <a:t>2010-2019: Holding Ground with one exception</a:t>
            </a:r>
          </a:p>
          <a:p>
            <a:pPr marL="333756" indent="-342900">
              <a:lnSpc>
                <a:spcPct val="150000"/>
              </a:lnSpc>
              <a:spcBef>
                <a:spcPts val="1000"/>
              </a:spcBef>
            </a:pPr>
            <a:r>
              <a:rPr lang="en-US" altLang="en-US" sz="2100" b="0" dirty="0" err="1">
                <a:solidFill>
                  <a:schemeClr val="tx1"/>
                </a:solidFill>
                <a:latin typeface="+mn-lt"/>
                <a:cs typeface="Arial" panose="020B0604020202020204" pitchFamily="34" charset="0"/>
              </a:rPr>
              <a:t>Endrew</a:t>
            </a:r>
            <a:r>
              <a:rPr lang="en-US" altLang="en-US" sz="2100" b="0" i="1" dirty="0">
                <a:solidFill>
                  <a:schemeClr val="tx1"/>
                </a:solidFill>
                <a:latin typeface="+mn-lt"/>
                <a:cs typeface="Arial" panose="020B0604020202020204" pitchFamily="34" charset="0"/>
              </a:rPr>
              <a:t> </a:t>
            </a:r>
            <a:r>
              <a:rPr lang="en-US" altLang="en-US" sz="2100" b="0" dirty="0">
                <a:solidFill>
                  <a:schemeClr val="tx1"/>
                </a:solidFill>
                <a:latin typeface="+mn-lt"/>
                <a:cs typeface="Arial" panose="020B0604020202020204" pitchFamily="34" charset="0"/>
              </a:rPr>
              <a:t>Decision (2017)</a:t>
            </a:r>
          </a:p>
          <a:p>
            <a:pPr marL="0" indent="0">
              <a:lnSpc>
                <a:spcPct val="150000"/>
              </a:lnSpc>
              <a:spcBef>
                <a:spcPts val="1000"/>
              </a:spcBef>
              <a:buNone/>
            </a:pPr>
            <a:endParaRPr lang="en-US" altLang="en-US" sz="2100" b="1" dirty="0">
              <a:solidFill>
                <a:schemeClr val="tx1"/>
              </a:solidFill>
              <a:latin typeface="+mn-lt"/>
              <a:cs typeface="Arial" panose="020B0604020202020204" pitchFamily="34" charset="0"/>
            </a:endParaRPr>
          </a:p>
          <a:p>
            <a:pPr marL="0" indent="0">
              <a:buNone/>
            </a:pPr>
            <a:endParaRPr lang="en-US" dirty="0"/>
          </a:p>
        </p:txBody>
      </p:sp>
      <p:pic>
        <p:nvPicPr>
          <p:cNvPr id="4" name="Picture 3" descr="Young male smiling wearing a long-sleeved shirt with a picture of a drum set on it. He is outside with yellow flowers behind him.">
            <a:extLst>
              <a:ext uri="{FF2B5EF4-FFF2-40B4-BE49-F238E27FC236}">
                <a16:creationId xmlns:a16="http://schemas.microsoft.com/office/drawing/2014/main" id="{FF7033BA-F5E4-4992-9135-88F1C9135D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2335491" y="2981757"/>
            <a:ext cx="2209800" cy="294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5" descr="Image of an official document of the Opinion of the Supreme Court of the USA about Endrew F. vs. the Douglas County School District.">
            <a:extLst>
              <a:ext uri="{FF2B5EF4-FFF2-40B4-BE49-F238E27FC236}">
                <a16:creationId xmlns:a16="http://schemas.microsoft.com/office/drawing/2014/main" id="{F040AF5F-F12E-4173-81D8-59AAF180945D}"/>
              </a:ext>
            </a:extLst>
          </p:cNvPr>
          <p:cNvPicPr>
            <a:picLocks noChangeAspect="1"/>
          </p:cNvPicPr>
          <p:nvPr/>
        </p:nvPicPr>
        <p:blipFill>
          <a:blip r:embed="rId4"/>
          <a:stretch>
            <a:fillRect/>
          </a:stretch>
        </p:blipFill>
        <p:spPr>
          <a:xfrm>
            <a:off x="6096000" y="1825625"/>
            <a:ext cx="2743200" cy="410651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86496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normAutofit/>
          </a:bodyPr>
          <a:lstStyle/>
          <a:p>
            <a:pPr algn="ctr"/>
            <a:r>
              <a:rPr lang="en-US" altLang="en-US" b="1" dirty="0">
                <a:cs typeface="Arial" panose="020B0604020202020204" pitchFamily="34" charset="0"/>
              </a:rPr>
              <a:t>2020 and Beyond: Enhancing Equity</a:t>
            </a:r>
            <a:endParaRPr lang="en-US" b="1" dirty="0"/>
          </a:p>
        </p:txBody>
      </p:sp>
      <p:sp>
        <p:nvSpPr>
          <p:cNvPr id="3" name="Content Placeholder 2">
            <a:extLst>
              <a:ext uri="{FF2B5EF4-FFF2-40B4-BE49-F238E27FC236}">
                <a16:creationId xmlns:a16="http://schemas.microsoft.com/office/drawing/2014/main" id="{BA3563EB-9B79-44A4-98BD-3A1A5EF42E61}"/>
              </a:ext>
            </a:extLst>
          </p:cNvPr>
          <p:cNvSpPr>
            <a:spLocks noGrp="1"/>
          </p:cNvSpPr>
          <p:nvPr>
            <p:ph idx="1"/>
          </p:nvPr>
        </p:nvSpPr>
        <p:spPr>
          <a:xfrm>
            <a:off x="76200" y="1196331"/>
            <a:ext cx="8763000" cy="1566352"/>
          </a:xfrm>
        </p:spPr>
        <p:txBody>
          <a:bodyPr>
            <a:normAutofit fontScale="92500"/>
          </a:bodyPr>
          <a:lstStyle/>
          <a:p>
            <a:pPr marL="228600" lvl="1" indent="0" eaLnBrk="1" hangingPunct="1">
              <a:lnSpc>
                <a:spcPct val="160000"/>
              </a:lnSpc>
              <a:spcBef>
                <a:spcPts val="0"/>
              </a:spcBef>
              <a:buNone/>
              <a:defRPr/>
            </a:pPr>
            <a:r>
              <a:rPr lang="en-US" sz="2300" b="1" kern="0" dirty="0">
                <a:latin typeface="+mn-lt"/>
                <a:ea typeface="+mj-ea"/>
                <a:cs typeface="Arial" panose="020B0604020202020204" pitchFamily="34" charset="0"/>
              </a:rPr>
              <a:t>Equity: </a:t>
            </a:r>
            <a:r>
              <a:rPr lang="en-US" altLang="en-US" sz="2300" dirty="0">
                <a:latin typeface="+mn-lt"/>
                <a:cs typeface="Arial" panose="020B0604020202020204" pitchFamily="34" charset="0"/>
              </a:rPr>
              <a:t>Application of different levels of support calibrated to child and family strengths, needs, concerns, and resources in light of systemic barriers</a:t>
            </a:r>
            <a:endParaRPr lang="en-US" sz="2000" dirty="0"/>
          </a:p>
        </p:txBody>
      </p:sp>
      <p:pic>
        <p:nvPicPr>
          <p:cNvPr id="5" name="Picture 1" descr="Bar chart showing Preschool students receiving out-of-school suspensions by race and ethnicity. There is a disparate percentage of suspensions for children of Black or African American background." title="Preschool students receiving out-of-school suspensions">
            <a:extLst>
              <a:ext uri="{FF2B5EF4-FFF2-40B4-BE49-F238E27FC236}">
                <a16:creationId xmlns:a16="http://schemas.microsoft.com/office/drawing/2014/main" id="{B5EDE843-6F2B-4908-A4A1-6CD051B3C8DD}"/>
              </a:ext>
            </a:extLst>
          </p:cNvPr>
          <p:cNvPicPr>
            <a:picLocks noChangeAspect="1"/>
          </p:cNvPicPr>
          <p:nvPr/>
        </p:nvPicPr>
        <p:blipFill>
          <a:blip r:embed="rId3">
            <a:extLst>
              <a:ext uri="{28A0092B-C50C-407E-A947-70E740481C1C}">
                <a14:useLocalDpi xmlns:a14="http://schemas.microsoft.com/office/drawing/2010/main" val="0"/>
              </a:ext>
            </a:extLst>
          </a:blip>
          <a:srcRect l="65001" t="16605" r="10097" b="24876"/>
          <a:stretch>
            <a:fillRect/>
          </a:stretch>
        </p:blipFill>
        <p:spPr bwMode="auto">
          <a:xfrm>
            <a:off x="1273342" y="2282562"/>
            <a:ext cx="5524500" cy="378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1E7A7EA-CD06-4526-B812-53C391E1FFF3}"/>
              </a:ext>
            </a:extLst>
          </p:cNvPr>
          <p:cNvSpPr txBox="1"/>
          <p:nvPr/>
        </p:nvSpPr>
        <p:spPr>
          <a:xfrm>
            <a:off x="6821905" y="5662444"/>
            <a:ext cx="2286000" cy="373436"/>
          </a:xfrm>
          <a:prstGeom prst="rect">
            <a:avLst/>
          </a:prstGeom>
          <a:noFill/>
        </p:spPr>
        <p:txBody>
          <a:bodyPr wrap="square">
            <a:spAutoFit/>
          </a:bodyPr>
          <a:lstStyle/>
          <a:p>
            <a:pPr marL="0" marR="0" lvl="0" indent="0" algn="l" defTabSz="914400" rtl="0" eaLnBrk="1" fontAlgn="auto" latinLnBrk="0" hangingPunct="1">
              <a:lnSpc>
                <a:spcPct val="110000"/>
              </a:lnSpc>
              <a:spcBef>
                <a:spcPts val="600"/>
              </a:spcBef>
              <a:spcAft>
                <a:spcPts val="600"/>
              </a:spcAft>
              <a:buClrTx/>
              <a:buSzPct val="125000"/>
              <a:buFont typeface="Wingdings 3" panose="05040102010807070707" pitchFamily="18" charset="2"/>
              <a:buNone/>
              <a:tabLst/>
              <a:defRPr/>
            </a:pPr>
            <a:r>
              <a:rPr kumimoji="0" lang="en-US" alt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rPr>
              <a:t>Click to view source</a:t>
            </a:r>
            <a:r>
              <a:rPr kumimoji="0" lang="en-US" alt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215895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Bottom Line</a:t>
            </a:r>
          </a:p>
        </p:txBody>
      </p:sp>
      <p:sp>
        <p:nvSpPr>
          <p:cNvPr id="4" name="Content Placeholder 3">
            <a:extLst>
              <a:ext uri="{FF2B5EF4-FFF2-40B4-BE49-F238E27FC236}">
                <a16:creationId xmlns:a16="http://schemas.microsoft.com/office/drawing/2014/main" id="{0FEF8FD8-39DA-4E66-8570-9D0D2A656ED3}"/>
              </a:ext>
            </a:extLst>
          </p:cNvPr>
          <p:cNvSpPr>
            <a:spLocks noGrp="1"/>
          </p:cNvSpPr>
          <p:nvPr>
            <p:ph idx="1"/>
          </p:nvPr>
        </p:nvSpPr>
        <p:spPr/>
        <p:txBody>
          <a:bodyPr/>
          <a:lstStyle/>
          <a:p>
            <a:pPr marL="228600" indent="-228600">
              <a:lnSpc>
                <a:spcPct val="150000"/>
              </a:lnSpc>
              <a:spcBef>
                <a:spcPts val="100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Recognize we stand on the advocacy shoulders of families.</a:t>
            </a:r>
          </a:p>
          <a:p>
            <a:pPr marL="228600" indent="-228600">
              <a:lnSpc>
                <a:spcPct val="150000"/>
              </a:lnSpc>
              <a:spcBef>
                <a:spcPts val="100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Trusting partnerships with families and community networks contribute to positive outcomes.</a:t>
            </a:r>
          </a:p>
          <a:p>
            <a:pPr marL="228600" indent="-228600">
              <a:lnSpc>
                <a:spcPct val="150000"/>
              </a:lnSpc>
              <a:spcBef>
                <a:spcPts val="1000"/>
              </a:spcBef>
              <a:buClrTx/>
              <a:buSzPct val="125000"/>
              <a:buFont typeface="Arial" panose="020B0604020202020204" pitchFamily="34" charset="0"/>
              <a:buChar char="•"/>
              <a:defRPr/>
            </a:pPr>
            <a:r>
              <a:rPr lang="en-US" altLang="en-US" sz="2000" dirty="0">
                <a:solidFill>
                  <a:schemeClr val="tx1"/>
                </a:solidFill>
                <a:latin typeface="+mn-lt"/>
                <a:cs typeface="Arial" panose="020B0604020202020204" pitchFamily="34" charset="0"/>
              </a:rPr>
              <a:t>Enhancing equity for marginalized children and families is the priority of the decade.</a:t>
            </a:r>
          </a:p>
          <a:p>
            <a:endParaRPr lang="en-US" dirty="0"/>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dirty="0"/>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A.J. Pappanikou Center for Excellence in Developmental Disabilities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UConn Health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Office of Special Education Programs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77FC7-53E2-424B-AC81-919EAF786187}"/>
              </a:ext>
            </a:extLst>
          </p:cNvPr>
          <p:cNvSpPr>
            <a:spLocks noGrp="1"/>
          </p:cNvSpPr>
          <p:nvPr>
            <p:ph type="title"/>
          </p:nvPr>
        </p:nvSpPr>
        <p:spPr/>
        <p:txBody>
          <a:bodyPr/>
          <a:lstStyle/>
          <a:p>
            <a:pPr algn="ctr"/>
            <a:r>
              <a:rPr lang="en-US" b="1" dirty="0"/>
              <a:t>Ethics of Early Childhood Practices Regarding Families</a:t>
            </a:r>
          </a:p>
        </p:txBody>
      </p:sp>
      <p:sp>
        <p:nvSpPr>
          <p:cNvPr id="2" name="Content Placeholder 1">
            <a:extLst>
              <a:ext uri="{FF2B5EF4-FFF2-40B4-BE49-F238E27FC236}">
                <a16:creationId xmlns:a16="http://schemas.microsoft.com/office/drawing/2014/main" id="{E73A919C-D04C-469A-B725-6A61EAC56380}"/>
              </a:ext>
            </a:extLst>
          </p:cNvPr>
          <p:cNvSpPr>
            <a:spLocks noGrp="1"/>
          </p:cNvSpPr>
          <p:nvPr>
            <p:ph idx="1"/>
          </p:nvPr>
        </p:nvSpPr>
        <p:spPr/>
        <p:txBody>
          <a:bodyPr/>
          <a:lstStyle/>
          <a:p>
            <a:pPr marL="171450" marR="0" lvl="0" indent="-228600" algn="l" defTabSz="685800" rtl="0" eaLnBrk="1" fontAlgn="auto" latinLnBrk="0" hangingPunct="1">
              <a:lnSpc>
                <a:spcPct val="150000"/>
              </a:lnSpc>
              <a:spcBef>
                <a:spcPts val="1000"/>
              </a:spcBef>
              <a:spcAft>
                <a:spcPts val="0"/>
              </a:spcAft>
              <a:buClrTx/>
              <a:buSzPct val="100000"/>
              <a:buFontTx/>
              <a:buChar char="•"/>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Ethics</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—Concerns about right and wrong actions, especially about professionals’ actions in early childhood education</a:t>
            </a:r>
          </a:p>
          <a:p>
            <a:pPr marL="171450" marR="0" lvl="0" indent="-228600" algn="l" defTabSz="685800" rtl="0" eaLnBrk="1" fontAlgn="auto" latinLnBrk="0" hangingPunct="1">
              <a:lnSpc>
                <a:spcPct val="150000"/>
              </a:lnSpc>
              <a:spcBef>
                <a:spcPts val="1000"/>
              </a:spcBef>
              <a:spcAft>
                <a:spcPts val="0"/>
              </a:spcAft>
              <a:buClrTx/>
              <a:buSzPct val="100000"/>
              <a:buFontTx/>
              <a:buChar char="•"/>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Ethical decision-making</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process of applying ethics in order to ensure right action and avoid wrong action by professionals and the people they serve</a:t>
            </a:r>
          </a:p>
          <a:p>
            <a:pPr marL="171450" marR="0" lvl="0" indent="-228600" algn="l" defTabSz="685800" rtl="0" eaLnBrk="1" fontAlgn="auto" latinLnBrk="0" hangingPunct="1">
              <a:lnSpc>
                <a:spcPct val="150000"/>
              </a:lnSpc>
              <a:spcBef>
                <a:spcPts val="1000"/>
              </a:spcBef>
              <a:spcAft>
                <a:spcPts val="0"/>
              </a:spcAft>
              <a:buClrTx/>
              <a:buSzPct val="100000"/>
              <a:buFontTx/>
              <a:buChar char="•"/>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American policy core concepts</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—Guideposts for ethical decision-making</a:t>
            </a:r>
          </a:p>
          <a:p>
            <a:endParaRPr lang="en-US" dirty="0"/>
          </a:p>
        </p:txBody>
      </p:sp>
    </p:spTree>
    <p:custDataLst>
      <p:tags r:id="rId1"/>
    </p:custDataLst>
    <p:extLst>
      <p:ext uri="{BB962C8B-B14F-4D97-AF65-F5344CB8AC3E}">
        <p14:creationId xmlns:p14="http://schemas.microsoft.com/office/powerpoint/2010/main" val="375484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Graphic image table. First column has the 3 ethical principles 1 family as foundation 2 dignity 3 community. The second column has details of the principle.">
            <a:extLst>
              <a:ext uri="{FF2B5EF4-FFF2-40B4-BE49-F238E27FC236}">
                <a16:creationId xmlns:a16="http://schemas.microsoft.com/office/drawing/2014/main" id="{7710B792-C850-431E-8BEF-FF5FE7417E03}"/>
              </a:ext>
            </a:extLst>
          </p:cNvPr>
          <p:cNvGraphicFramePr>
            <a:graphicFrameLocks noGrp="1"/>
          </p:cNvGraphicFramePr>
          <p:nvPr>
            <p:ph idx="1"/>
            <p:extLst>
              <p:ext uri="{D42A27DB-BD31-4B8C-83A1-F6EECF244321}">
                <p14:modId xmlns:p14="http://schemas.microsoft.com/office/powerpoint/2010/main" val="3445292006"/>
              </p:ext>
            </p:extLst>
          </p:nvPr>
        </p:nvGraphicFramePr>
        <p:xfrm>
          <a:off x="604296" y="1600200"/>
          <a:ext cx="82349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23D75C4-2B04-442E-B6A4-523EBBCF0492}"/>
              </a:ext>
            </a:extLst>
          </p:cNvPr>
          <p:cNvSpPr>
            <a:spLocks noGrp="1"/>
          </p:cNvSpPr>
          <p:nvPr>
            <p:ph type="title"/>
          </p:nvPr>
        </p:nvSpPr>
        <p:spPr/>
        <p:txBody>
          <a:bodyPr/>
          <a:lstStyle/>
          <a:p>
            <a:pPr algn="ctr"/>
            <a:r>
              <a:rPr lang="en-US" b="1" dirty="0"/>
              <a:t>Key Ethical Principles</a:t>
            </a:r>
          </a:p>
        </p:txBody>
      </p:sp>
    </p:spTree>
    <p:custDataLst>
      <p:tags r:id="rId1"/>
    </p:custDataLst>
    <p:extLst>
      <p:ext uri="{BB962C8B-B14F-4D97-AF65-F5344CB8AC3E}">
        <p14:creationId xmlns:p14="http://schemas.microsoft.com/office/powerpoint/2010/main" val="172785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1AA33-5E31-449E-BC48-6464D99CB628}"/>
              </a:ext>
            </a:extLst>
          </p:cNvPr>
          <p:cNvSpPr>
            <a:spLocks noGrp="1"/>
          </p:cNvSpPr>
          <p:nvPr>
            <p:ph type="title"/>
          </p:nvPr>
        </p:nvSpPr>
        <p:spPr/>
        <p:txBody>
          <a:bodyPr/>
          <a:lstStyle/>
          <a:p>
            <a:pPr algn="ctr"/>
            <a:r>
              <a:rPr lang="en-US" b="1" dirty="0"/>
              <a:t>DEC Ethical Principles</a:t>
            </a:r>
          </a:p>
        </p:txBody>
      </p:sp>
      <p:sp>
        <p:nvSpPr>
          <p:cNvPr id="2" name="Content Placeholder 1">
            <a:extLst>
              <a:ext uri="{FF2B5EF4-FFF2-40B4-BE49-F238E27FC236}">
                <a16:creationId xmlns:a16="http://schemas.microsoft.com/office/drawing/2014/main" id="{FAF38FD8-DC6D-4D66-82A5-FCE4728E032F}"/>
              </a:ext>
            </a:extLst>
          </p:cNvPr>
          <p:cNvSpPr>
            <a:spLocks noGrp="1"/>
          </p:cNvSpPr>
          <p:nvPr>
            <p:ph idx="1"/>
          </p:nvPr>
        </p:nvSpPr>
        <p:spPr/>
        <p:txBody>
          <a:bodyPr>
            <a:normAutofit fontScale="92500"/>
          </a:bodyPr>
          <a:lstStyle/>
          <a:p>
            <a:pPr marL="228600" indent="-228600">
              <a:lnSpc>
                <a:spcPct val="160000"/>
              </a:lnSpc>
              <a:spcBef>
                <a:spcPts val="0"/>
              </a:spcBef>
              <a:buClrTx/>
              <a:buSzPct val="125000"/>
              <a:buFont typeface="Arial" panose="020B0604020202020204" pitchFamily="34" charset="0"/>
              <a:buChar char="•"/>
              <a:defRPr/>
            </a:pPr>
            <a:r>
              <a:rPr lang="en-US" altLang="en-US" sz="2300" b="1" dirty="0">
                <a:solidFill>
                  <a:schemeClr val="tx1"/>
                </a:solidFill>
                <a:latin typeface="+mn-lt"/>
                <a:cs typeface="Arial" panose="020B0604020202020204" pitchFamily="34" charset="0"/>
              </a:rPr>
              <a:t>Cultural responsiveness: </a:t>
            </a:r>
            <a:r>
              <a:rPr lang="en-US" altLang="en-US" sz="2300" dirty="0">
                <a:solidFill>
                  <a:schemeClr val="tx1"/>
                </a:solidFill>
                <a:latin typeface="+mn-lt"/>
                <a:cs typeface="Arial" panose="020B0604020202020204" pitchFamily="34" charset="0"/>
              </a:rPr>
              <a:t>We shall demonstrate our respect and appreciation for all families’ beliefs, values, customs, languages, and culture relative to their nurturance and support of their children toward achieving meaningful and relevant priorities and outcomes families’ desire for themselves and their children</a:t>
            </a:r>
          </a:p>
          <a:p>
            <a:pPr marL="228600" indent="-228600">
              <a:lnSpc>
                <a:spcPct val="160000"/>
              </a:lnSpc>
              <a:spcBef>
                <a:spcPts val="1000"/>
              </a:spcBef>
              <a:buClrTx/>
              <a:buSzPct val="125000"/>
              <a:buFont typeface="Arial" panose="020B0604020202020204" pitchFamily="34" charset="0"/>
              <a:buChar char="•"/>
              <a:defRPr/>
            </a:pPr>
            <a:r>
              <a:rPr lang="en-US" altLang="en-US" sz="2300" b="1" dirty="0">
                <a:solidFill>
                  <a:schemeClr val="tx1"/>
                </a:solidFill>
                <a:latin typeface="+mn-lt"/>
                <a:cs typeface="Arial" panose="020B0604020202020204" pitchFamily="34" charset="0"/>
              </a:rPr>
              <a:t>Autonomy: </a:t>
            </a:r>
            <a:r>
              <a:rPr lang="en-US" altLang="en-US" sz="2300" dirty="0">
                <a:solidFill>
                  <a:schemeClr val="tx1"/>
                </a:solidFill>
                <a:latin typeface="+mn-lt"/>
                <a:cs typeface="Arial" panose="020B0604020202020204" pitchFamily="34" charset="0"/>
              </a:rPr>
              <a:t>We shall respect families’ rights to choose or refuse early childhood special education or related services</a:t>
            </a:r>
            <a:endParaRPr lang="en-US" sz="2300" dirty="0"/>
          </a:p>
          <a:p>
            <a:endParaRPr lang="en-US" dirty="0"/>
          </a:p>
        </p:txBody>
      </p:sp>
    </p:spTree>
    <p:custDataLst>
      <p:tags r:id="rId1"/>
    </p:custDataLst>
    <p:extLst>
      <p:ext uri="{BB962C8B-B14F-4D97-AF65-F5344CB8AC3E}">
        <p14:creationId xmlns:p14="http://schemas.microsoft.com/office/powerpoint/2010/main" val="52192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494A8-DE63-4C2B-9413-F3CBD1291176}"/>
              </a:ext>
            </a:extLst>
          </p:cNvPr>
          <p:cNvSpPr>
            <a:spLocks noGrp="1"/>
          </p:cNvSpPr>
          <p:nvPr>
            <p:ph type="title"/>
          </p:nvPr>
        </p:nvSpPr>
        <p:spPr/>
        <p:txBody>
          <a:bodyPr/>
          <a:lstStyle/>
          <a:p>
            <a:pPr algn="ctr"/>
            <a:r>
              <a:rPr lang="en-US" b="1" dirty="0"/>
              <a:t>DEC Ethical Principles, continued</a:t>
            </a:r>
          </a:p>
        </p:txBody>
      </p:sp>
      <p:sp>
        <p:nvSpPr>
          <p:cNvPr id="2" name="Content Placeholder 1">
            <a:extLst>
              <a:ext uri="{FF2B5EF4-FFF2-40B4-BE49-F238E27FC236}">
                <a16:creationId xmlns:a16="http://schemas.microsoft.com/office/drawing/2014/main" id="{F23578C5-5CE0-49BF-8B4C-C528CBAE1D81}"/>
              </a:ext>
            </a:extLst>
          </p:cNvPr>
          <p:cNvSpPr>
            <a:spLocks noGrp="1"/>
          </p:cNvSpPr>
          <p:nvPr>
            <p:ph idx="1"/>
          </p:nvPr>
        </p:nvSpPr>
        <p:spPr/>
        <p:txBody>
          <a:bodyPr>
            <a:normAutofit/>
          </a:bodyPr>
          <a:lstStyle/>
          <a:p>
            <a:pPr marL="228600" indent="-228600">
              <a:lnSpc>
                <a:spcPct val="150000"/>
              </a:lnSpc>
              <a:spcBef>
                <a:spcPts val="1000"/>
              </a:spcBef>
              <a:buClrTx/>
              <a:buSzPct val="125000"/>
              <a:buFont typeface="Arial" panose="020B0604020202020204" pitchFamily="34" charset="0"/>
              <a:buChar char="•"/>
              <a:defRPr/>
            </a:pPr>
            <a:r>
              <a:rPr lang="en-US" altLang="en-US" b="1" dirty="0">
                <a:solidFill>
                  <a:schemeClr val="tx1"/>
                </a:solidFill>
                <a:latin typeface="+mn-lt"/>
                <a:cs typeface="Arial" panose="020B0604020202020204" pitchFamily="34" charset="0"/>
              </a:rPr>
              <a:t>Participatory decision-making: </a:t>
            </a:r>
            <a:r>
              <a:rPr lang="en-US" altLang="en-US" dirty="0">
                <a:solidFill>
                  <a:schemeClr val="tx1"/>
                </a:solidFill>
                <a:latin typeface="+mn-lt"/>
                <a:cs typeface="Arial" panose="020B0604020202020204" pitchFamily="34" charset="0"/>
              </a:rPr>
              <a:t>We shall empower families with information and resources so that they are informed consumers of services for their children</a:t>
            </a:r>
          </a:p>
          <a:p>
            <a:pPr marL="228600" indent="-228600">
              <a:lnSpc>
                <a:spcPct val="150000"/>
              </a:lnSpc>
              <a:spcBef>
                <a:spcPts val="1000"/>
              </a:spcBef>
              <a:buClrTx/>
              <a:buSzPct val="125000"/>
              <a:buFont typeface="Arial" panose="020B0604020202020204" pitchFamily="34" charset="0"/>
              <a:buChar char="•"/>
              <a:defRPr/>
            </a:pPr>
            <a:r>
              <a:rPr lang="en-US" altLang="en-US" b="1" dirty="0">
                <a:solidFill>
                  <a:schemeClr val="tx1"/>
                </a:solidFill>
                <a:latin typeface="+mn-lt"/>
                <a:cs typeface="Arial" panose="020B0604020202020204" pitchFamily="34" charset="0"/>
              </a:rPr>
              <a:t>Capacity and privacy: </a:t>
            </a:r>
            <a:r>
              <a:rPr lang="en-US" altLang="en-US" dirty="0">
                <a:solidFill>
                  <a:schemeClr val="tx1"/>
                </a:solidFill>
                <a:latin typeface="+mn-lt"/>
                <a:cs typeface="Arial" panose="020B0604020202020204" pitchFamily="34" charset="0"/>
              </a:rPr>
              <a:t>We shall demonstrate the highest standards of personal integrity, truthfulness, and honesty in all our professional activities in order to inspire the trust and confidence of the children and families and of those with whom we work</a:t>
            </a:r>
          </a:p>
          <a:p>
            <a:endParaRPr lang="en-US" dirty="0"/>
          </a:p>
        </p:txBody>
      </p:sp>
      <p:sp>
        <p:nvSpPr>
          <p:cNvPr id="4" name="TextBox 3">
            <a:extLst>
              <a:ext uri="{FF2B5EF4-FFF2-40B4-BE49-F238E27FC236}">
                <a16:creationId xmlns:a16="http://schemas.microsoft.com/office/drawing/2014/main" id="{717B4608-6B0D-440C-A5D9-0AE274B3514E}"/>
              </a:ext>
            </a:extLst>
          </p:cNvPr>
          <p:cNvSpPr txBox="1"/>
          <p:nvPr/>
        </p:nvSpPr>
        <p:spPr>
          <a:xfrm>
            <a:off x="1828800" y="5665568"/>
            <a:ext cx="4876800" cy="646331"/>
          </a:xfrm>
          <a:prstGeom prst="rect">
            <a:avLst/>
          </a:prstGeom>
          <a:noFill/>
        </p:spPr>
        <p:txBody>
          <a:bodyPr wrap="square" rtlCol="0">
            <a:spAutoFit/>
          </a:bodyPr>
          <a:lstStyle/>
          <a:p>
            <a:r>
              <a:rPr lang="en-US" altLang="en-US" sz="1800" dirty="0">
                <a:solidFill>
                  <a:schemeClr val="tx1"/>
                </a:solidFill>
                <a:latin typeface="+mn-lt"/>
                <a:cs typeface="Arial" panose="020B0604020202020204" pitchFamily="34" charset="0"/>
                <a:hlinkClick r:id="rId3"/>
              </a:rPr>
              <a:t>https://www.decdocs.org/member-code-of-ethics</a:t>
            </a:r>
            <a:endParaRPr lang="en-US" dirty="0"/>
          </a:p>
          <a:p>
            <a:endParaRPr lang="en-US" dirty="0"/>
          </a:p>
        </p:txBody>
      </p:sp>
    </p:spTree>
    <p:custDataLst>
      <p:tags r:id="rId1"/>
    </p:custDataLst>
    <p:extLst>
      <p:ext uri="{BB962C8B-B14F-4D97-AF65-F5344CB8AC3E}">
        <p14:creationId xmlns:p14="http://schemas.microsoft.com/office/powerpoint/2010/main" val="401166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descr="&quot; &quot;">
            <a:extLst>
              <a:ext uri="{FF2B5EF4-FFF2-40B4-BE49-F238E27FC236}">
                <a16:creationId xmlns:a16="http://schemas.microsoft.com/office/drawing/2014/main" id="{2B5ED839-02B6-4FD5-AA32-9BE4316D0198}"/>
              </a:ext>
            </a:extLst>
          </p:cNvPr>
          <p:cNvSpPr>
            <a:spLocks noGrp="1"/>
          </p:cNvSpPr>
          <p:nvPr>
            <p:ph type="title"/>
          </p:nvPr>
        </p:nvSpPr>
        <p:spPr/>
        <p:txBody>
          <a:bodyPr>
            <a:normAutofit/>
          </a:bodyPr>
          <a:lstStyle/>
          <a:p>
            <a:pPr algn="ctr"/>
            <a:r>
              <a:rPr lang="en-US" altLang="en-US" b="1" dirty="0">
                <a:solidFill>
                  <a:schemeClr val="tx1"/>
                </a:solidFill>
                <a:latin typeface="+mn-lt"/>
                <a:cs typeface="Arial" panose="020B0604020202020204" pitchFamily="34" charset="0"/>
              </a:rPr>
              <a:t>DEC Recommended Practices: </a:t>
            </a:r>
            <a:br>
              <a:rPr lang="en-US" altLang="en-US" b="1" dirty="0">
                <a:solidFill>
                  <a:schemeClr val="tx1"/>
                </a:solidFill>
                <a:latin typeface="+mn-lt"/>
                <a:cs typeface="Arial" panose="020B0604020202020204" pitchFamily="34" charset="0"/>
              </a:rPr>
            </a:br>
            <a:r>
              <a:rPr lang="en-US" altLang="en-US" b="1" dirty="0">
                <a:solidFill>
                  <a:schemeClr val="tx1"/>
                </a:solidFill>
                <a:latin typeface="+mn-lt"/>
                <a:cs typeface="Arial" panose="020B0604020202020204" pitchFamily="34" charset="0"/>
              </a:rPr>
              <a:t>Family Practices</a:t>
            </a:r>
          </a:p>
        </p:txBody>
      </p:sp>
      <p:sp>
        <p:nvSpPr>
          <p:cNvPr id="27652" name="Content Placeholder 1">
            <a:extLst>
              <a:ext uri="{FF2B5EF4-FFF2-40B4-BE49-F238E27FC236}">
                <a16:creationId xmlns:a16="http://schemas.microsoft.com/office/drawing/2014/main" id="{E9F3D337-EE2B-455C-959A-80420B113748}"/>
              </a:ext>
            </a:extLst>
          </p:cNvPr>
          <p:cNvSpPr>
            <a:spLocks noGrp="1"/>
          </p:cNvSpPr>
          <p:nvPr>
            <p:ph idx="1"/>
          </p:nvPr>
        </p:nvSpPr>
        <p:spPr/>
        <p:txBody>
          <a:bodyPr>
            <a:normAutofit/>
          </a:bodyPr>
          <a:lstStyle/>
          <a:p>
            <a:pPr marL="0" indent="0">
              <a:lnSpc>
                <a:spcPct val="110000"/>
              </a:lnSpc>
              <a:spcBef>
                <a:spcPts val="1200"/>
              </a:spcBef>
              <a:spcAft>
                <a:spcPts val="1200"/>
              </a:spcAft>
              <a:buFont typeface="Wingdings 3" panose="05040102010807070707" pitchFamily="18" charset="2"/>
              <a:buNone/>
              <a:defRPr/>
            </a:pPr>
            <a:r>
              <a:rPr lang="en-US" altLang="en-US" dirty="0">
                <a:cs typeface="Arial" panose="020B0604020202020204" pitchFamily="34" charset="0"/>
              </a:rPr>
              <a:t>F1: “Practitioners build </a:t>
            </a:r>
            <a:r>
              <a:rPr lang="en-US" altLang="en-US" b="1" dirty="0">
                <a:cs typeface="Arial" panose="020B0604020202020204" pitchFamily="34" charset="0"/>
              </a:rPr>
              <a:t>trusting and respectful partnerships</a:t>
            </a:r>
            <a:r>
              <a:rPr lang="en-US" altLang="en-US" dirty="0">
                <a:cs typeface="Arial" panose="020B0604020202020204" pitchFamily="34" charset="0"/>
              </a:rPr>
              <a:t> with the family through interactions that are sensitive and responsive to cultural, linguistic, and socioeconomic diversity.”</a:t>
            </a:r>
          </a:p>
          <a:p>
            <a:pPr>
              <a:lnSpc>
                <a:spcPct val="110000"/>
              </a:lnSpc>
              <a:spcBef>
                <a:spcPts val="1200"/>
              </a:spcBef>
              <a:spcAft>
                <a:spcPts val="1200"/>
              </a:spcAft>
              <a:buClrTx/>
              <a:buSzPct val="125000"/>
              <a:buFont typeface="Arial" panose="020B0604020202020204" pitchFamily="34" charset="0"/>
              <a:buChar char="•"/>
              <a:defRPr/>
            </a:pPr>
            <a:r>
              <a:rPr lang="en-US" altLang="en-US" dirty="0">
                <a:cs typeface="Arial" panose="020B0604020202020204" pitchFamily="34" charset="0"/>
              </a:rPr>
              <a:t> 10 specific family practices:</a:t>
            </a:r>
          </a:p>
          <a:p>
            <a:pPr lvl="1">
              <a:lnSpc>
                <a:spcPct val="110000"/>
              </a:lnSpc>
              <a:spcBef>
                <a:spcPts val="500"/>
              </a:spcBef>
              <a:buSzPct val="125000"/>
              <a:defRPr/>
            </a:pPr>
            <a:r>
              <a:rPr lang="en-US" altLang="en-US" sz="2100" dirty="0">
                <a:cs typeface="Arial" panose="020B0604020202020204" pitchFamily="34" charset="0"/>
              </a:rPr>
              <a:t> 6 focusing on relationship indicators</a:t>
            </a:r>
          </a:p>
          <a:p>
            <a:pPr lvl="1">
              <a:lnSpc>
                <a:spcPct val="110000"/>
              </a:lnSpc>
              <a:spcBef>
                <a:spcPts val="1200"/>
              </a:spcBef>
              <a:spcAft>
                <a:spcPts val="1200"/>
              </a:spcAft>
              <a:buSzPct val="125000"/>
              <a:defRPr/>
            </a:pPr>
            <a:r>
              <a:rPr lang="en-US" altLang="en-US" sz="2100" dirty="0">
                <a:cs typeface="Arial" panose="020B0604020202020204" pitchFamily="34" charset="0"/>
              </a:rPr>
              <a:t> 4 focusing on instructional indicators</a:t>
            </a:r>
          </a:p>
          <a:p>
            <a:pPr>
              <a:lnSpc>
                <a:spcPct val="110000"/>
              </a:lnSpc>
              <a:spcBef>
                <a:spcPts val="1200"/>
              </a:spcBef>
              <a:spcAft>
                <a:spcPts val="1200"/>
              </a:spcAft>
              <a:buClrTx/>
              <a:buSzPct val="125000"/>
              <a:buFont typeface="Arial" panose="020B0604020202020204" pitchFamily="34" charset="0"/>
              <a:buChar char="•"/>
              <a:defRPr/>
            </a:pPr>
            <a:r>
              <a:rPr lang="en-US" altLang="en-US" dirty="0">
                <a:cs typeface="Arial" panose="020B0604020202020204" pitchFamily="34" charset="0"/>
              </a:rPr>
              <a:t>17 family indicators embedded in other categories (e.g., Assessment, Environment, Transition)</a:t>
            </a:r>
          </a:p>
        </p:txBody>
      </p:sp>
      <p:pic>
        <p:nvPicPr>
          <p:cNvPr id="24580" name="DEC logo" title="Division for Early Childhood Logo">
            <a:extLst>
              <a:ext uri="{FF2B5EF4-FFF2-40B4-BE49-F238E27FC236}">
                <a16:creationId xmlns:a16="http://schemas.microsoft.com/office/drawing/2014/main" id="{B004B8E5-6742-4774-B307-A1DF5596D8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9305" y="3048000"/>
            <a:ext cx="2994025" cy="127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1958B-2F52-4810-A8A1-8E1C3EFBE2D0}"/>
              </a:ext>
            </a:extLst>
          </p:cNvPr>
          <p:cNvSpPr>
            <a:spLocks noGrp="1"/>
          </p:cNvSpPr>
          <p:nvPr>
            <p:ph type="title"/>
          </p:nvPr>
        </p:nvSpPr>
        <p:spPr/>
        <p:txBody>
          <a:bodyPr/>
          <a:lstStyle/>
          <a:p>
            <a:r>
              <a:rPr lang="en-US" b="1" dirty="0"/>
              <a:t>DEC Recommended Practices </a:t>
            </a:r>
          </a:p>
        </p:txBody>
      </p:sp>
      <p:sp>
        <p:nvSpPr>
          <p:cNvPr id="2" name="Content Placeholder 1">
            <a:extLst>
              <a:ext uri="{FF2B5EF4-FFF2-40B4-BE49-F238E27FC236}">
                <a16:creationId xmlns:a16="http://schemas.microsoft.com/office/drawing/2014/main" id="{9265B8BD-77E9-48A1-8372-528CB920FB96}"/>
              </a:ext>
            </a:extLst>
          </p:cNvPr>
          <p:cNvSpPr>
            <a:spLocks noGrp="1"/>
          </p:cNvSpPr>
          <p:nvPr>
            <p:ph idx="1"/>
          </p:nvPr>
        </p:nvSpPr>
        <p:spPr/>
        <p:txBody>
          <a:bodyPr/>
          <a:lstStyle/>
          <a:p>
            <a:pPr marL="457200" indent="-457200">
              <a:lnSpc>
                <a:spcPct val="150000"/>
              </a:lnSpc>
              <a:spcBef>
                <a:spcPts val="1000"/>
              </a:spcBef>
              <a:buFont typeface="+mj-lt"/>
              <a:buAutoNum type="arabicPeriod"/>
            </a:pPr>
            <a:r>
              <a:rPr lang="en-US" dirty="0"/>
              <a:t>Practitioners </a:t>
            </a:r>
            <a:r>
              <a:rPr lang="en-US" b="1" dirty="0"/>
              <a:t>build trusting partnerships </a:t>
            </a:r>
            <a:r>
              <a:rPr lang="en-US" dirty="0"/>
              <a:t>with the family through interactions that are sensitive and responsive to cultural, linguistic, and socioeconomic diversity—</a:t>
            </a:r>
            <a:r>
              <a:rPr lang="en-US" b="1" dirty="0"/>
              <a:t>cultural responsiveness</a:t>
            </a:r>
          </a:p>
          <a:p>
            <a:pPr marL="457200" indent="-457200">
              <a:lnSpc>
                <a:spcPct val="150000"/>
              </a:lnSpc>
              <a:spcBef>
                <a:spcPts val="1000"/>
              </a:spcBef>
              <a:buFont typeface="+mj-lt"/>
              <a:buAutoNum type="arabicPeriod"/>
            </a:pPr>
            <a:r>
              <a:rPr lang="en-US" dirty="0"/>
              <a:t>Practitioners provide the family with up-to-date, comprehensive and unbiased information in a way that the family can understand and use to make informed choices and decisions—</a:t>
            </a:r>
            <a:r>
              <a:rPr lang="en-US" b="1" dirty="0"/>
              <a:t>autonomy </a:t>
            </a:r>
          </a:p>
        </p:txBody>
      </p:sp>
    </p:spTree>
    <p:custDataLst>
      <p:tags r:id="rId1"/>
    </p:custDataLst>
    <p:extLst>
      <p:ext uri="{BB962C8B-B14F-4D97-AF65-F5344CB8AC3E}">
        <p14:creationId xmlns:p14="http://schemas.microsoft.com/office/powerpoint/2010/main" val="3031306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FACET" val="fulu5cvf"/>
  <p:tag name="ARTICULATE_DESIGN_ID_CUSTOM DESIGN" val="mHv1JbSD"/>
  <p:tag name="ARTICULATE_DESIGN_ID_OFFICE THEME" val="wAdInjqC"/>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17263</TotalTime>
  <Words>1782</Words>
  <Application>Microsoft Office PowerPoint</Application>
  <PresentationFormat>On-screen Show (4:3)</PresentationFormat>
  <Paragraphs>186</Paragraphs>
  <Slides>39</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9" baseType="lpstr">
      <vt:lpstr>MS Mincho</vt:lpstr>
      <vt:lpstr>Arial</vt:lpstr>
      <vt:lpstr>Arial Rounded MT Bold</vt:lpstr>
      <vt:lpstr>Calibri</vt:lpstr>
      <vt:lpstr>Courier New</vt:lpstr>
      <vt:lpstr>Trebuchet MS</vt:lpstr>
      <vt:lpstr>Wingdings 3</vt:lpstr>
      <vt:lpstr>Office Theme</vt:lpstr>
      <vt:lpstr>1_Office Theme</vt:lpstr>
      <vt:lpstr>Microsoft ClipArt Gallery</vt:lpstr>
      <vt:lpstr>Family-Professional Partnerships</vt:lpstr>
      <vt:lpstr>Reading 1</vt:lpstr>
      <vt:lpstr>Core Concepts Most Related to Families</vt:lpstr>
      <vt:lpstr>Ethics of Early Childhood Practices Regarding Families</vt:lpstr>
      <vt:lpstr>Key Ethical Principles</vt:lpstr>
      <vt:lpstr>DEC Ethical Principles</vt:lpstr>
      <vt:lpstr>DEC Ethical Principles, continued</vt:lpstr>
      <vt:lpstr>DEC Recommended Practices:  Family Practices</vt:lpstr>
      <vt:lpstr>DEC Recommended Practices </vt:lpstr>
      <vt:lpstr>DEC Recommended Practices II</vt:lpstr>
      <vt:lpstr>DEC Recommended Practices III</vt:lpstr>
      <vt:lpstr>Reading 2</vt:lpstr>
      <vt:lpstr>Chronology of Parent Roles</vt:lpstr>
      <vt:lpstr>Key Points</vt:lpstr>
      <vt:lpstr>Parent (Mother) Involvement with  the System (70’s-80’s)</vt:lpstr>
      <vt:lpstr>Copernican Revolution:  System Support to Families</vt:lpstr>
      <vt:lpstr>Ask Not</vt:lpstr>
      <vt:lpstr>Reading 3</vt:lpstr>
      <vt:lpstr>Professionals Having Power Over Families</vt:lpstr>
      <vt:lpstr>Shared Power</vt:lpstr>
      <vt:lpstr>Key Points:  Parent Counseling/Psychotherapy Model </vt:lpstr>
      <vt:lpstr>Key Points:  Parent Counseling/Psychotherapy Model II </vt:lpstr>
      <vt:lpstr>Parent Training/Involvement Model </vt:lpstr>
      <vt:lpstr>Parent Training/Involvement Model II </vt:lpstr>
      <vt:lpstr>Parents Speak Out: Views from the Other Side of the Two-Way Mirror</vt:lpstr>
      <vt:lpstr>Key Points: Family-Centered Model </vt:lpstr>
      <vt:lpstr>Key Points: Family-Centered Model II </vt:lpstr>
      <vt:lpstr>Key Points:  Collective Empowerment Model </vt:lpstr>
      <vt:lpstr>Key Points:  Collective Empowerment Model II </vt:lpstr>
      <vt:lpstr>Reading 4</vt:lpstr>
      <vt:lpstr>Key Points: Evolution of the Parent Movement</vt:lpstr>
      <vt:lpstr>Parent Movement II</vt:lpstr>
      <vt:lpstr>Parent Movement III</vt:lpstr>
      <vt:lpstr>Parent Movement IV</vt:lpstr>
      <vt:lpstr>Parent Movement V</vt:lpstr>
      <vt:lpstr>Parent Movement VI</vt:lpstr>
      <vt:lpstr>2020 and Beyond: Enhancing Equity</vt:lpstr>
      <vt:lpstr>The Bottom Line</vt:lpstr>
      <vt:lpstr>Disclaimer</vt:lpstr>
    </vt:vector>
  </TitlesOfParts>
  <Company>Univ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 with the End in Mind: Individuals with Disabilities and Their families Living Life to the Fullest</dc:title>
  <dc:creator>lois</dc:creator>
  <cp:lastModifiedBy>Garvey,Amanda L.</cp:lastModifiedBy>
  <cp:revision>905</cp:revision>
  <cp:lastPrinted>2022-08-25T18:50:56Z</cp:lastPrinted>
  <dcterms:created xsi:type="dcterms:W3CDTF">2005-02-22T15:56:27Z</dcterms:created>
  <dcterms:modified xsi:type="dcterms:W3CDTF">2025-03-03T17:59:29Z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FAEA37EC-700F-498B-9D37-B1C61589CF4A</vt:lpwstr>
  </property>
  <property fmtid="{D5CDD505-2E9C-101B-9397-08002B2CF9AE}" pid="3" name="ArticulatePath">
    <vt:lpwstr>foundations family partnerships</vt:lpwstr>
  </property>
</Properties>
</file>