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heme/theme4.xml" ContentType="application/vnd.openxmlformats-officedocument.theme+xml"/>
  <Override PartName="/ppt/theme/theme5.xml" ContentType="application/vnd.openxmlformats-officedocument.them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1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2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3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4.xml" ContentType="application/vnd.openxmlformats-officedocument.presentationml.notesSlide+xml"/>
  <Override PartName="/ppt/tags/tag47.xml" ContentType="application/vnd.openxmlformats-officedocument.presentationml.tags+xml"/>
  <Override PartName="/ppt/notesSlides/notesSlide5.xml" ContentType="application/vnd.openxmlformats-officedocument.presentationml.notesSlide+xml"/>
  <Override PartName="/ppt/tags/tag48.xml" ContentType="application/vnd.openxmlformats-officedocument.presentationml.tags+xml"/>
  <Override PartName="/ppt/notesSlides/notesSlide6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notesSlides/notesSlide7.xml" ContentType="application/vnd.openxmlformats-officedocument.presentationml.notesSlide+xml"/>
  <Override PartName="/ppt/tags/tag59.xml" ContentType="application/vnd.openxmlformats-officedocument.presentationml.tags+xml"/>
  <Override PartName="/ppt/notesSlides/notesSlide8.xml" ContentType="application/vnd.openxmlformats-officedocument.presentationml.notesSlide+xml"/>
  <Override PartName="/ppt/tags/tag60.xml" ContentType="application/vnd.openxmlformats-officedocument.presentationml.tags+xml"/>
  <Override PartName="/ppt/notesSlides/notesSlide9.xml" ContentType="application/vnd.openxmlformats-officedocument.presentationml.notesSlide+xml"/>
  <Override PartName="/ppt/tags/tag61.xml" ContentType="application/vnd.openxmlformats-officedocument.presentationml.tags+xml"/>
  <Override PartName="/ppt/notesSlides/notesSlide10.xml" ContentType="application/vnd.openxmlformats-officedocument.presentationml.notesSlide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notesSlides/notesSlide11.xml" ContentType="application/vnd.openxmlformats-officedocument.presentationml.notesSlide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tags/tag67.xml" ContentType="application/vnd.openxmlformats-officedocument.presentationml.tag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notesSlides/notesSlide12.xml" ContentType="application/vnd.openxmlformats-officedocument.presentationml.notesSlide+xml"/>
  <Override PartName="/ppt/tags/tag73.xml" ContentType="application/vnd.openxmlformats-officedocument.presentationml.tags+xml"/>
  <Override PartName="/ppt/notesSlides/notesSlide13.xml" ContentType="application/vnd.openxmlformats-officedocument.presentationml.notesSlide+xml"/>
  <Override PartName="/ppt/tags/tag74.xml" ContentType="application/vnd.openxmlformats-officedocument.presentationml.tags+xml"/>
  <Override PartName="/ppt/notesSlides/notesSlide14.xml" ContentType="application/vnd.openxmlformats-officedocument.presentationml.notesSlide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  <p:sldMasterId id="2147483680" r:id="rId3"/>
  </p:sldMasterIdLst>
  <p:notesMasterIdLst>
    <p:notesMasterId r:id="rId49"/>
  </p:notesMasterIdLst>
  <p:handoutMasterIdLst>
    <p:handoutMasterId r:id="rId50"/>
  </p:handoutMasterIdLst>
  <p:sldIdLst>
    <p:sldId id="263" r:id="rId4"/>
    <p:sldId id="437" r:id="rId5"/>
    <p:sldId id="404" r:id="rId6"/>
    <p:sldId id="282" r:id="rId7"/>
    <p:sldId id="648" r:id="rId8"/>
    <p:sldId id="649" r:id="rId9"/>
    <p:sldId id="435" r:id="rId10"/>
    <p:sldId id="430" r:id="rId11"/>
    <p:sldId id="650" r:id="rId12"/>
    <p:sldId id="431" r:id="rId13"/>
    <p:sldId id="433" r:id="rId14"/>
    <p:sldId id="275" r:id="rId15"/>
    <p:sldId id="436" r:id="rId16"/>
    <p:sldId id="555" r:id="rId17"/>
    <p:sldId id="647" r:id="rId18"/>
    <p:sldId id="424" r:id="rId19"/>
    <p:sldId id="270" r:id="rId20"/>
    <p:sldId id="277" r:id="rId21"/>
    <p:sldId id="279" r:id="rId22"/>
    <p:sldId id="278" r:id="rId23"/>
    <p:sldId id="281" r:id="rId24"/>
    <p:sldId id="280" r:id="rId25"/>
    <p:sldId id="284" r:id="rId26"/>
    <p:sldId id="283" r:id="rId27"/>
    <p:sldId id="553" r:id="rId28"/>
    <p:sldId id="410" r:id="rId29"/>
    <p:sldId id="393" r:id="rId30"/>
    <p:sldId id="353" r:id="rId31"/>
    <p:sldId id="412" r:id="rId32"/>
    <p:sldId id="355" r:id="rId33"/>
    <p:sldId id="392" r:id="rId34"/>
    <p:sldId id="292" r:id="rId35"/>
    <p:sldId id="294" r:id="rId36"/>
    <p:sldId id="295" r:id="rId37"/>
    <p:sldId id="290" r:id="rId38"/>
    <p:sldId id="414" r:id="rId39"/>
    <p:sldId id="365" r:id="rId40"/>
    <p:sldId id="366" r:id="rId41"/>
    <p:sldId id="362" r:id="rId42"/>
    <p:sldId id="363" r:id="rId43"/>
    <p:sldId id="364" r:id="rId44"/>
    <p:sldId id="389" r:id="rId45"/>
    <p:sldId id="390" r:id="rId46"/>
    <p:sldId id="391" r:id="rId47"/>
    <p:sldId id="1083" r:id="rId48"/>
  </p:sldIdLst>
  <p:sldSz cx="9144000" cy="6858000" type="screen4x3"/>
  <p:notesSz cx="7023100" cy="9309100"/>
  <p:custDataLst>
    <p:tags r:id="rId5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61AB"/>
    <a:srgbClr val="029994"/>
    <a:srgbClr val="E4E4E4"/>
    <a:srgbClr val="FAB01B"/>
    <a:srgbClr val="B03863"/>
    <a:srgbClr val="9FC635"/>
    <a:srgbClr val="FAAD15"/>
    <a:srgbClr val="E73229"/>
    <a:srgbClr val="08AF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92" autoAdjust="0"/>
    <p:restoredTop sz="72237" autoAdjust="0"/>
  </p:normalViewPr>
  <p:slideViewPr>
    <p:cSldViewPr snapToGrid="0">
      <p:cViewPr varScale="1">
        <p:scale>
          <a:sx n="69" d="100"/>
          <a:sy n="69" d="100"/>
        </p:scale>
        <p:origin x="179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02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handoutMaster" Target="handoutMasters/handoutMaster1.xml"/><Relationship Id="rId55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tags" Target="tags/tag1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FF0066"/>
              </a:solidFill>
              <a:ln w="19018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CDA0-44A2-9F43-CA7471496780}"/>
              </c:ext>
            </c:extLst>
          </c:dPt>
          <c:dPt>
            <c:idx val="1"/>
            <c:bubble3D val="0"/>
            <c:spPr>
              <a:solidFill>
                <a:srgbClr val="FF9900"/>
              </a:solidFill>
              <a:ln w="19018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DA0-44A2-9F43-CA7471496780}"/>
              </c:ext>
            </c:extLst>
          </c:dPt>
          <c:dPt>
            <c:idx val="2"/>
            <c:bubble3D val="0"/>
            <c:spPr>
              <a:solidFill>
                <a:srgbClr val="66FFFF"/>
              </a:solidFill>
              <a:ln w="19018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CDA0-44A2-9F43-CA7471496780}"/>
              </c:ext>
            </c:extLst>
          </c:dPt>
          <c:dPt>
            <c:idx val="3"/>
            <c:bubble3D val="0"/>
            <c:spPr>
              <a:solidFill>
                <a:srgbClr val="33CC33"/>
              </a:solidFill>
              <a:ln w="19018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DA0-44A2-9F43-CA7471496780}"/>
              </c:ext>
            </c:extLst>
          </c:dPt>
          <c:dPt>
            <c:idx val="4"/>
            <c:bubble3D val="0"/>
            <c:spPr>
              <a:solidFill>
                <a:srgbClr val="FFFF99"/>
              </a:solidFill>
              <a:ln w="19018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CDA0-44A2-9F43-CA7471496780}"/>
              </c:ext>
            </c:extLst>
          </c:dPt>
          <c:cat>
            <c:strRef>
              <c:f>Sheet1!$A$2:$A$6</c:f>
              <c:strCache>
                <c:ptCount val="5"/>
                <c:pt idx="0">
                  <c:v>Rud</c:v>
                </c:pt>
                <c:pt idx="1">
                  <c:v>Ann</c:v>
                </c:pt>
                <c:pt idx="2">
                  <c:v>Jay</c:v>
                </c:pt>
                <c:pt idx="3">
                  <c:v>Amy</c:v>
                </c:pt>
                <c:pt idx="4">
                  <c:v>Kate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DA0-44A2-9F43-CA74714967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57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FF0066"/>
              </a:solidFill>
              <a:ln w="19016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393D-43A9-9509-82B4D4728D58}"/>
              </c:ext>
            </c:extLst>
          </c:dPt>
          <c:dPt>
            <c:idx val="1"/>
            <c:bubble3D val="0"/>
            <c:spPr>
              <a:solidFill>
                <a:srgbClr val="FF9900"/>
              </a:solidFill>
              <a:ln w="19016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93D-43A9-9509-82B4D4728D58}"/>
              </c:ext>
            </c:extLst>
          </c:dPt>
          <c:dPt>
            <c:idx val="2"/>
            <c:bubble3D val="0"/>
            <c:spPr>
              <a:solidFill>
                <a:srgbClr val="66FFFF"/>
              </a:solidFill>
              <a:ln w="19016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393D-43A9-9509-82B4D4728D58}"/>
              </c:ext>
            </c:extLst>
          </c:dPt>
          <c:dPt>
            <c:idx val="3"/>
            <c:bubble3D val="0"/>
            <c:spPr>
              <a:solidFill>
                <a:srgbClr val="33CC33"/>
              </a:solidFill>
              <a:ln w="19016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93D-43A9-9509-82B4D4728D58}"/>
              </c:ext>
            </c:extLst>
          </c:dPt>
          <c:dPt>
            <c:idx val="4"/>
            <c:bubble3D val="0"/>
            <c:spPr>
              <a:solidFill>
                <a:srgbClr val="FFFF99"/>
              </a:solidFill>
              <a:ln w="19016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393D-43A9-9509-82B4D4728D58}"/>
              </c:ext>
            </c:extLst>
          </c:dPt>
          <c:cat>
            <c:strRef>
              <c:f>Sheet1!$A$2:$A$6</c:f>
              <c:strCache>
                <c:ptCount val="5"/>
                <c:pt idx="0">
                  <c:v>Rud</c:v>
                </c:pt>
                <c:pt idx="1">
                  <c:v>Ann</c:v>
                </c:pt>
                <c:pt idx="2">
                  <c:v>Jay</c:v>
                </c:pt>
                <c:pt idx="3">
                  <c:v>Amy</c:v>
                </c:pt>
                <c:pt idx="4">
                  <c:v>Kate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8</c:v>
                </c:pt>
                <c:pt idx="1">
                  <c:v>8</c:v>
                </c:pt>
                <c:pt idx="2">
                  <c:v>50</c:v>
                </c:pt>
                <c:pt idx="3">
                  <c:v>20</c:v>
                </c:pt>
                <c:pt idx="4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93D-43A9-9509-82B4D4728D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55">
          <a:noFill/>
        </a:ln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0.32955</cdr:x>
      <cdr:y>0.20968</cdr:y>
    </cdr:from>
    <cdr:to>
      <cdr:x>0.45455</cdr:x>
      <cdr:y>0.3074</cdr:y>
    </cdr:to>
    <cdr:sp macro="" textlink="">
      <cdr:nvSpPr>
        <cdr:cNvPr id="2" name="TextBox 10"/>
        <cdr:cNvSpPr txBox="1"/>
      </cdr:nvSpPr>
      <cdr:spPr>
        <a:xfrm xmlns:a="http://schemas.openxmlformats.org/drawingml/2006/main">
          <a:off x="2209800" y="990600"/>
          <a:ext cx="838200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400" dirty="0"/>
            <a:t>Kate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0.32955</cdr:x>
      <cdr:y>0.17305</cdr:y>
    </cdr:from>
    <cdr:to>
      <cdr:x>0.45455</cdr:x>
      <cdr:y>0.27077</cdr:y>
    </cdr:to>
    <cdr:sp macro="" textlink="">
      <cdr:nvSpPr>
        <cdr:cNvPr id="2" name="TextBox 10"/>
        <cdr:cNvSpPr txBox="1"/>
      </cdr:nvSpPr>
      <cdr:spPr>
        <a:xfrm xmlns:a="http://schemas.openxmlformats.org/drawingml/2006/main">
          <a:off x="2209800" y="817544"/>
          <a:ext cx="838200" cy="46166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400" dirty="0"/>
            <a:t>Kate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343" cy="467071"/>
          </a:xfrm>
          <a:prstGeom prst="rect">
            <a:avLst/>
          </a:prstGeom>
        </p:spPr>
        <p:txBody>
          <a:bodyPr vert="horz" lIns="93315" tIns="46657" rIns="93315" bIns="4665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1"/>
          </a:xfrm>
          <a:prstGeom prst="rect">
            <a:avLst/>
          </a:prstGeom>
        </p:spPr>
        <p:txBody>
          <a:bodyPr vert="horz" lIns="93315" tIns="46657" rIns="93315" bIns="46657" rtlCol="0"/>
          <a:lstStyle>
            <a:lvl1pPr algn="r">
              <a:defRPr sz="1200"/>
            </a:lvl1pPr>
          </a:lstStyle>
          <a:p>
            <a:fld id="{EA16CFD4-CF08-4162-8930-7CB94415569D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2030"/>
            <a:ext cx="3043343" cy="467070"/>
          </a:xfrm>
          <a:prstGeom prst="rect">
            <a:avLst/>
          </a:prstGeom>
        </p:spPr>
        <p:txBody>
          <a:bodyPr vert="horz" lIns="93315" tIns="46657" rIns="93315" bIns="4665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0"/>
          </a:xfrm>
          <a:prstGeom prst="rect">
            <a:avLst/>
          </a:prstGeom>
        </p:spPr>
        <p:txBody>
          <a:bodyPr vert="horz" lIns="93315" tIns="46657" rIns="93315" bIns="46657" rtlCol="0" anchor="b"/>
          <a:lstStyle>
            <a:lvl1pPr algn="r">
              <a:defRPr sz="1200"/>
            </a:lvl1pPr>
          </a:lstStyle>
          <a:p>
            <a:fld id="{237919C9-ECA5-4D15-A179-109A61214F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164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343" cy="467071"/>
          </a:xfrm>
          <a:prstGeom prst="rect">
            <a:avLst/>
          </a:prstGeom>
        </p:spPr>
        <p:txBody>
          <a:bodyPr vert="horz" lIns="93315" tIns="46657" rIns="93315" bIns="46657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1"/>
          </a:xfrm>
          <a:prstGeom prst="rect">
            <a:avLst/>
          </a:prstGeom>
        </p:spPr>
        <p:txBody>
          <a:bodyPr vert="horz" lIns="93315" tIns="46657" rIns="93315" bIns="46657" rtlCol="0"/>
          <a:lstStyle>
            <a:lvl1pPr algn="r">
              <a:defRPr sz="1200"/>
            </a:lvl1pPr>
          </a:lstStyle>
          <a:p>
            <a:fld id="{4F228D57-1ECC-4C6F-96A2-94222E7C23A1}" type="datetimeFigureOut">
              <a:rPr lang="en-CA" smtClean="0"/>
              <a:t>2023-04-12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5" tIns="46657" rIns="93315" bIns="46657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5"/>
            <a:ext cx="5618480" cy="3665458"/>
          </a:xfrm>
          <a:prstGeom prst="rect">
            <a:avLst/>
          </a:prstGeom>
        </p:spPr>
        <p:txBody>
          <a:bodyPr vert="horz" lIns="93315" tIns="46657" rIns="93315" bIns="4665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2030"/>
            <a:ext cx="3043343" cy="467070"/>
          </a:xfrm>
          <a:prstGeom prst="rect">
            <a:avLst/>
          </a:prstGeom>
        </p:spPr>
        <p:txBody>
          <a:bodyPr vert="horz" lIns="93315" tIns="46657" rIns="93315" bIns="46657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0"/>
          </a:xfrm>
          <a:prstGeom prst="rect">
            <a:avLst/>
          </a:prstGeom>
        </p:spPr>
        <p:txBody>
          <a:bodyPr vert="horz" lIns="93315" tIns="46657" rIns="93315" bIns="46657" rtlCol="0" anchor="b"/>
          <a:lstStyle>
            <a:lvl1pPr algn="r">
              <a:defRPr sz="1200"/>
            </a:lvl1pPr>
          </a:lstStyle>
          <a:p>
            <a:fld id="{646782C7-F0F8-4F97-A378-11C24F1D51E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55032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x3TO5icoV4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beachcenter.lsi.ku.edu/sites/default/files/2019-10/1.%20Beach%20Center%20Quality%20of%20Life%20Scale-With%20Update.pdf" TargetMode="External"/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beachcenter.lsi.ku.edu/sites/default/files/inline-files/2.%20Beach%20Center%20Family%20Quality%20of%20Life%20Conversation%20Guide.pdf" TargetMode="External"/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4h7cHv5Ulr0" TargetMode="External"/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www.youtube.com/watch?v=PHIlJXNeRc4" TargetMode="External"/><Relationship Id="rId4" Type="http://schemas.openxmlformats.org/officeDocument/2006/relationships/hyperlink" Target="https://youtu.be/_TZEEH85Q84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https://www.youtube.com/watch?v=lx3TO5icoV4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6782C7-F0F8-4F97-A378-11C24F1D51EF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655568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782C7-F0F8-4F97-A378-11C24F1D51EF}" type="slidenum">
              <a:rPr lang="en-CA" smtClean="0"/>
              <a:t>28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728785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t-shirt worn by a University of Chicago student. The t-shirts represent the hazing that doctoral</a:t>
            </a:r>
            <a:r>
              <a:rPr lang="en-US" baseline="0" dirty="0"/>
              <a:t> students encountered at the university, but it also can represent the homes of people caring for people with disabilities, as they are often overwhelmed and feel alone.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782C7-F0F8-4F97-A378-11C24F1D51EF}" type="slidenum">
              <a:rPr lang="en-CA" smtClean="0"/>
              <a:t>31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630186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Beach Center Family Quality of Life Scale: 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https://beachcenter.lsi.ku.edu/sites/default/files/2019-10/1.%20Beach%20Center%20Quality%20of%20Life%20Scale-With%20Update.pdf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6782C7-F0F8-4F97-A378-11C24F1D51EF}" type="slidenum">
              <a:rPr lang="en-CA" smtClean="0"/>
              <a:t>39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84354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Beach Center Family Quality of Life Scoring Guide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6782C7-F0F8-4F97-A378-11C24F1D51EF}" type="slidenum">
              <a:rPr lang="en-CA" smtClean="0"/>
              <a:t>40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211858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Beach Center Family Quality of Life Conversation Guide: </a:t>
            </a:r>
            <a:r>
              <a:rPr lang="en-US" dirty="0">
                <a:hlinkClick r:id="rId3"/>
              </a:rPr>
              <a:t>https://beachcenter.lsi.ku.edu/sites/default/files/inline-files/2. Beach Center Family Quality of Life Conversation Guide.pdf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6782C7-F0F8-4F97-A378-11C24F1D51EF}" type="slidenum">
              <a:rPr lang="en-CA" smtClean="0"/>
              <a:t>41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258171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6782C7-F0F8-4F97-A378-11C24F1D51EF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32510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1000" dirty="0">
                <a:latin typeface="Arial" panose="020B0604020202020204" pitchFamily="34" charset="0"/>
              </a:rPr>
              <a:t>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782C7-F0F8-4F97-A378-11C24F1D51EF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422317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Ursula and DJ Marquis from New Orleans</a:t>
            </a:r>
            <a:r>
              <a:rPr lang="en-US" baseline="0" dirty="0"/>
              <a:t> were research partners. They are parents of two children with disabilities, and amazing civil rights and disability advocates.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782C7-F0F8-4F97-A378-11C24F1D51EF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745251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picture on the left is Ursula addressing a group</a:t>
            </a:r>
            <a:r>
              <a:rPr lang="en-US" baseline="0" dirty="0"/>
              <a:t> of parents at a research focus group workshop.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782C7-F0F8-4F97-A378-11C24F1D51EF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13550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A518AB7A-A18C-4EBA-9D37-E00E92C4E0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3604" indent="-286122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4490" indent="-22795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1972" indent="-22795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9453" indent="-22795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2218" indent="-227955" defTabSz="4527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4983" indent="-227955" defTabSz="4527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7748" indent="-227955" defTabSz="4527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70513" indent="-227955" defTabSz="4527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EFDDFEA-4D0B-411A-9E65-A34B0FB8C7A4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15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6E72C720-4940-4362-9659-8B7F69FB84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7638" y="1163638"/>
            <a:ext cx="4187825" cy="3141662"/>
          </a:xfrm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30305795-8E3B-4A76-B5D6-E23E75F1CC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This is a painting by Ursula representing</a:t>
            </a:r>
            <a:r>
              <a:rPr lang="en-US" altLang="en-US" baseline="0" dirty="0">
                <a:latin typeface="Arial" panose="020B0604020202020204" pitchFamily="34" charset="0"/>
              </a:rPr>
              <a:t> Ann and Ursula being partners in learning about family quality of life. Note how their boots meet at the bottom and form a heart. </a:t>
            </a:r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were Jay’s college friends who were very supportive of him.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782C7-F0F8-4F97-A378-11C24F1D51EF}" type="slidenum">
              <a:rPr lang="en-CA" smtClean="0"/>
              <a:t>25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57858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was Jay’s schedule</a:t>
            </a:r>
            <a:r>
              <a:rPr lang="en-US" baseline="0" dirty="0"/>
              <a:t> and the network they built through Group Action Planning and Family Quality of Life. The </a:t>
            </a:r>
            <a:r>
              <a:rPr lang="en-US" baseline="0" dirty="0" err="1"/>
              <a:t>Turnbulls</a:t>
            </a:r>
            <a:r>
              <a:rPr lang="en-US" baseline="0" dirty="0"/>
              <a:t> had a great support system for Jay that made all the difference.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782C7-F0F8-4F97-A378-11C24F1D51EF}" type="slidenum">
              <a:rPr lang="en-CA" smtClean="0"/>
              <a:t>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794309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Creating connections: </a:t>
            </a:r>
            <a:r>
              <a:rPr lang="en-US" dirty="0">
                <a:hlinkClick r:id="rId3"/>
              </a:rPr>
              <a:t>http://www.youtube.com/watch?v=4h7cHv5Ulr0</a:t>
            </a:r>
            <a:endParaRPr lang="en-US" dirty="0"/>
          </a:p>
          <a:p>
            <a:endParaRPr lang="en-US" dirty="0"/>
          </a:p>
          <a:p>
            <a:r>
              <a:rPr lang="en-US" dirty="0"/>
              <a:t>Solving problems: </a:t>
            </a:r>
            <a:r>
              <a:rPr lang="en-US" dirty="0">
                <a:hlinkClick r:id="rId4"/>
              </a:rPr>
              <a:t>https://youtu.be/_TZEEH85Q84</a:t>
            </a:r>
            <a:endParaRPr lang="en-US" dirty="0"/>
          </a:p>
          <a:p>
            <a:endParaRPr lang="en-US" dirty="0"/>
          </a:p>
          <a:p>
            <a:r>
              <a:rPr lang="en-US" dirty="0"/>
              <a:t>Celebrating success: </a:t>
            </a:r>
            <a:r>
              <a:rPr lang="en-US" dirty="0">
                <a:hlinkClick r:id="rId5"/>
              </a:rPr>
              <a:t>http://www.youtube.com/watch?v=PHIlJXNeRc4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6782C7-F0F8-4F97-A378-11C24F1D51EF}" type="slidenum">
              <a:rPr lang="en-CA" smtClean="0"/>
              <a:t>27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29324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4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5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6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7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8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9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0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4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5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6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7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28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29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30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3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3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3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 userDrawn="1"/>
        </p:nvGrpSpPr>
        <p:grpSpPr>
          <a:xfrm>
            <a:off x="1337" y="6685838"/>
            <a:ext cx="9144000" cy="123639"/>
            <a:chOff x="1783" y="6616562"/>
            <a:chExt cx="12192000" cy="123639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1783" y="6616562"/>
              <a:ext cx="12192000" cy="0"/>
            </a:xfrm>
            <a:prstGeom prst="line">
              <a:avLst/>
            </a:prstGeom>
            <a:ln w="57150">
              <a:solidFill>
                <a:srgbClr val="001F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>
              <a:off x="1783" y="6678381"/>
              <a:ext cx="12192000" cy="0"/>
            </a:xfrm>
            <a:prstGeom prst="line">
              <a:avLst/>
            </a:prstGeom>
            <a:ln w="28575">
              <a:solidFill>
                <a:srgbClr val="5070A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 userDrawn="1"/>
          </p:nvCxnSpPr>
          <p:spPr>
            <a:xfrm>
              <a:off x="1783" y="6740201"/>
              <a:ext cx="12192000" cy="0"/>
            </a:xfrm>
            <a:prstGeom prst="line">
              <a:avLst/>
            </a:prstGeom>
            <a:ln w="57150">
              <a:solidFill>
                <a:srgbClr val="001F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" name="Straight Connector 17"/>
          <p:cNvCxnSpPr/>
          <p:nvPr userDrawn="1"/>
        </p:nvCxnSpPr>
        <p:spPr>
          <a:xfrm>
            <a:off x="1337" y="1098772"/>
            <a:ext cx="9144000" cy="0"/>
          </a:xfrm>
          <a:prstGeom prst="line">
            <a:avLst/>
          </a:prstGeom>
          <a:ln w="28575">
            <a:solidFill>
              <a:srgbClr val="5070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842" y="58341"/>
            <a:ext cx="3664993" cy="93524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2695981"/>
            <a:ext cx="7886700" cy="3580368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1234657"/>
            <a:ext cx="9144000" cy="1201112"/>
          </a:xfrm>
        </p:spPr>
        <p:txBody>
          <a:bodyPr anchor="ctr">
            <a:normAutofit/>
          </a:bodyPr>
          <a:lstStyle>
            <a:lvl1pPr algn="ctr">
              <a:defRPr sz="4000" b="1" baseline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5230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975C0E7-472F-4B07-B2EC-189E5488108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6023"/>
            <a:ext cx="1775418" cy="456185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0C2EE579-2948-4575-BDD3-80BEF68274CF}"/>
              </a:ext>
            </a:extLst>
          </p:cNvPr>
          <p:cNvGrpSpPr/>
          <p:nvPr userDrawn="1"/>
        </p:nvGrpSpPr>
        <p:grpSpPr>
          <a:xfrm>
            <a:off x="0" y="6664172"/>
            <a:ext cx="9144000" cy="123639"/>
            <a:chOff x="1783" y="6616562"/>
            <a:chExt cx="12192000" cy="123639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4DD27DE-3E54-4274-BBC3-ACDBA4EE9375}"/>
                </a:ext>
              </a:extLst>
            </p:cNvPr>
            <p:cNvCxnSpPr/>
            <p:nvPr userDrawn="1"/>
          </p:nvCxnSpPr>
          <p:spPr>
            <a:xfrm>
              <a:off x="1783" y="6616562"/>
              <a:ext cx="12192000" cy="0"/>
            </a:xfrm>
            <a:prstGeom prst="line">
              <a:avLst/>
            </a:prstGeom>
            <a:ln w="57150">
              <a:solidFill>
                <a:srgbClr val="001F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17CE46D-769F-4AC1-9632-943FA356FB8F}"/>
                </a:ext>
              </a:extLst>
            </p:cNvPr>
            <p:cNvCxnSpPr/>
            <p:nvPr userDrawn="1"/>
          </p:nvCxnSpPr>
          <p:spPr>
            <a:xfrm>
              <a:off x="1783" y="6678381"/>
              <a:ext cx="12192000" cy="0"/>
            </a:xfrm>
            <a:prstGeom prst="line">
              <a:avLst/>
            </a:prstGeom>
            <a:ln w="28575">
              <a:solidFill>
                <a:srgbClr val="5070A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41996B2-EF6C-4477-8412-7FDF64D8FBE9}"/>
                </a:ext>
              </a:extLst>
            </p:cNvPr>
            <p:cNvCxnSpPr/>
            <p:nvPr userDrawn="1"/>
          </p:nvCxnSpPr>
          <p:spPr>
            <a:xfrm>
              <a:off x="1783" y="6740201"/>
              <a:ext cx="12192000" cy="0"/>
            </a:xfrm>
            <a:prstGeom prst="line">
              <a:avLst/>
            </a:prstGeom>
            <a:ln w="57150">
              <a:solidFill>
                <a:srgbClr val="001F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1635958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A805AC2-0C86-4B98-8821-FB5D55511A1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5291"/>
            <a:ext cx="1775418" cy="5461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0C2EE579-2948-4575-BDD3-80BEF68274CF}"/>
              </a:ext>
            </a:extLst>
          </p:cNvPr>
          <p:cNvGrpSpPr/>
          <p:nvPr userDrawn="1"/>
        </p:nvGrpSpPr>
        <p:grpSpPr>
          <a:xfrm>
            <a:off x="0" y="6664172"/>
            <a:ext cx="9144000" cy="123639"/>
            <a:chOff x="1783" y="6616562"/>
            <a:chExt cx="12192000" cy="123639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4DD27DE-3E54-4274-BBC3-ACDBA4EE9375}"/>
                </a:ext>
              </a:extLst>
            </p:cNvPr>
            <p:cNvCxnSpPr/>
            <p:nvPr userDrawn="1"/>
          </p:nvCxnSpPr>
          <p:spPr>
            <a:xfrm>
              <a:off x="1783" y="6616562"/>
              <a:ext cx="12192000" cy="0"/>
            </a:xfrm>
            <a:prstGeom prst="line">
              <a:avLst/>
            </a:prstGeom>
            <a:ln w="57150">
              <a:solidFill>
                <a:srgbClr val="001F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17CE46D-769F-4AC1-9632-943FA356FB8F}"/>
                </a:ext>
              </a:extLst>
            </p:cNvPr>
            <p:cNvCxnSpPr/>
            <p:nvPr userDrawn="1"/>
          </p:nvCxnSpPr>
          <p:spPr>
            <a:xfrm>
              <a:off x="1783" y="6678381"/>
              <a:ext cx="12192000" cy="0"/>
            </a:xfrm>
            <a:prstGeom prst="line">
              <a:avLst/>
            </a:prstGeom>
            <a:ln w="28575">
              <a:solidFill>
                <a:srgbClr val="5070A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41996B2-EF6C-4477-8412-7FDF64D8FBE9}"/>
                </a:ext>
              </a:extLst>
            </p:cNvPr>
            <p:cNvCxnSpPr/>
            <p:nvPr userDrawn="1"/>
          </p:nvCxnSpPr>
          <p:spPr>
            <a:xfrm>
              <a:off x="1783" y="6740201"/>
              <a:ext cx="12192000" cy="0"/>
            </a:xfrm>
            <a:prstGeom prst="line">
              <a:avLst/>
            </a:prstGeom>
            <a:ln w="57150">
              <a:solidFill>
                <a:srgbClr val="001F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20220838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0CFDCE1-FC1B-42E0-8BE4-BC39B6BFE7F9}"/>
              </a:ext>
            </a:extLst>
          </p:cNvPr>
          <p:cNvGrpSpPr/>
          <p:nvPr userDrawn="1"/>
        </p:nvGrpSpPr>
        <p:grpSpPr>
          <a:xfrm>
            <a:off x="0" y="6141653"/>
            <a:ext cx="9144000" cy="123639"/>
            <a:chOff x="1783" y="6616562"/>
            <a:chExt cx="12192000" cy="123639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7093197-F8E1-4AB2-8F3F-9C2EBA08DBF8}"/>
                </a:ext>
              </a:extLst>
            </p:cNvPr>
            <p:cNvCxnSpPr/>
            <p:nvPr userDrawn="1"/>
          </p:nvCxnSpPr>
          <p:spPr>
            <a:xfrm>
              <a:off x="1783" y="6616562"/>
              <a:ext cx="12192000" cy="0"/>
            </a:xfrm>
            <a:prstGeom prst="line">
              <a:avLst/>
            </a:prstGeom>
            <a:ln w="57150">
              <a:solidFill>
                <a:srgbClr val="001F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FD25210-99B7-40E5-98E9-354F0C49C615}"/>
                </a:ext>
              </a:extLst>
            </p:cNvPr>
            <p:cNvCxnSpPr/>
            <p:nvPr userDrawn="1"/>
          </p:nvCxnSpPr>
          <p:spPr>
            <a:xfrm>
              <a:off x="1783" y="6678381"/>
              <a:ext cx="12192000" cy="0"/>
            </a:xfrm>
            <a:prstGeom prst="line">
              <a:avLst/>
            </a:prstGeom>
            <a:ln w="28575">
              <a:solidFill>
                <a:srgbClr val="5070A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91D5643-B147-4FB1-AB69-EFF92B58820B}"/>
                </a:ext>
              </a:extLst>
            </p:cNvPr>
            <p:cNvCxnSpPr/>
            <p:nvPr userDrawn="1"/>
          </p:nvCxnSpPr>
          <p:spPr>
            <a:xfrm>
              <a:off x="1783" y="6740201"/>
              <a:ext cx="12192000" cy="0"/>
            </a:xfrm>
            <a:prstGeom prst="line">
              <a:avLst/>
            </a:prstGeom>
            <a:ln w="57150">
              <a:solidFill>
                <a:srgbClr val="001F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EE8A7E7B-25CF-43D9-B010-51A0815D4FE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5291"/>
            <a:ext cx="1775418" cy="5461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665772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16402"/>
            <a:ext cx="7886700" cy="1325563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0BB187A-3AFC-40F6-95E3-B2BBDB26B23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5962"/>
            <a:ext cx="1775418" cy="45618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0C2EE579-2948-4575-BDD3-80BEF68274CF}"/>
              </a:ext>
            </a:extLst>
          </p:cNvPr>
          <p:cNvGrpSpPr/>
          <p:nvPr userDrawn="1"/>
        </p:nvGrpSpPr>
        <p:grpSpPr>
          <a:xfrm>
            <a:off x="0" y="6664172"/>
            <a:ext cx="9144000" cy="123639"/>
            <a:chOff x="1783" y="6616562"/>
            <a:chExt cx="12192000" cy="123639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4DD27DE-3E54-4274-BBC3-ACDBA4EE9375}"/>
                </a:ext>
              </a:extLst>
            </p:cNvPr>
            <p:cNvCxnSpPr/>
            <p:nvPr userDrawn="1"/>
          </p:nvCxnSpPr>
          <p:spPr>
            <a:xfrm>
              <a:off x="1783" y="6616562"/>
              <a:ext cx="12192000" cy="0"/>
            </a:xfrm>
            <a:prstGeom prst="line">
              <a:avLst/>
            </a:prstGeom>
            <a:ln w="57150">
              <a:solidFill>
                <a:srgbClr val="001F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17CE46D-769F-4AC1-9632-943FA356FB8F}"/>
                </a:ext>
              </a:extLst>
            </p:cNvPr>
            <p:cNvCxnSpPr/>
            <p:nvPr userDrawn="1"/>
          </p:nvCxnSpPr>
          <p:spPr>
            <a:xfrm>
              <a:off x="1783" y="6678381"/>
              <a:ext cx="12192000" cy="0"/>
            </a:xfrm>
            <a:prstGeom prst="line">
              <a:avLst/>
            </a:prstGeom>
            <a:ln w="28575">
              <a:solidFill>
                <a:srgbClr val="5070A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41996B2-EF6C-4477-8412-7FDF64D8FBE9}"/>
                </a:ext>
              </a:extLst>
            </p:cNvPr>
            <p:cNvCxnSpPr/>
            <p:nvPr userDrawn="1"/>
          </p:nvCxnSpPr>
          <p:spPr>
            <a:xfrm>
              <a:off x="1783" y="6740201"/>
              <a:ext cx="12192000" cy="0"/>
            </a:xfrm>
            <a:prstGeom prst="line">
              <a:avLst/>
            </a:prstGeom>
            <a:ln w="57150">
              <a:solidFill>
                <a:srgbClr val="001F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29398244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9717496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0316563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405954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37632284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4847543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64DE79-268F-4C1A-8933-263129D2AF90}" type="datetimeFigureOut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Group 6"/>
          <p:cNvGrpSpPr/>
          <p:nvPr userDrawn="1"/>
        </p:nvGrpSpPr>
        <p:grpSpPr>
          <a:xfrm>
            <a:off x="1337" y="6685838"/>
            <a:ext cx="9144000" cy="123639"/>
            <a:chOff x="1783" y="6616562"/>
            <a:chExt cx="12192000" cy="123639"/>
          </a:xfrm>
        </p:grpSpPr>
        <p:cxnSp>
          <p:nvCxnSpPr>
            <p:cNvPr id="8" name="Straight Connector 7"/>
            <p:cNvCxnSpPr/>
            <p:nvPr userDrawn="1"/>
          </p:nvCxnSpPr>
          <p:spPr>
            <a:xfrm>
              <a:off x="1783" y="6616562"/>
              <a:ext cx="12192000" cy="0"/>
            </a:xfrm>
            <a:prstGeom prst="line">
              <a:avLst/>
            </a:prstGeom>
            <a:ln w="57150">
              <a:solidFill>
                <a:srgbClr val="001F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 userDrawn="1"/>
          </p:nvCxnSpPr>
          <p:spPr>
            <a:xfrm>
              <a:off x="1783" y="6678381"/>
              <a:ext cx="12192000" cy="0"/>
            </a:xfrm>
            <a:prstGeom prst="line">
              <a:avLst/>
            </a:prstGeom>
            <a:ln w="28575">
              <a:solidFill>
                <a:srgbClr val="5070A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 userDrawn="1"/>
          </p:nvCxnSpPr>
          <p:spPr>
            <a:xfrm>
              <a:off x="1783" y="6740201"/>
              <a:ext cx="12192000" cy="0"/>
            </a:xfrm>
            <a:prstGeom prst="line">
              <a:avLst/>
            </a:prstGeom>
            <a:ln w="57150">
              <a:solidFill>
                <a:srgbClr val="001F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" name="Straight Connector 10"/>
          <p:cNvCxnSpPr/>
          <p:nvPr userDrawn="1"/>
        </p:nvCxnSpPr>
        <p:spPr>
          <a:xfrm>
            <a:off x="1337" y="1098772"/>
            <a:ext cx="9144000" cy="0"/>
          </a:xfrm>
          <a:prstGeom prst="line">
            <a:avLst/>
          </a:prstGeom>
          <a:ln w="28575">
            <a:solidFill>
              <a:srgbClr val="5070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842" y="152400"/>
            <a:ext cx="3664993" cy="862965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73773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FFC2DB5B-F96B-42E9-83EB-24378A12DBB2}"/>
              </a:ext>
            </a:extLst>
          </p:cNvPr>
          <p:cNvGrpSpPr/>
          <p:nvPr userDrawn="1"/>
        </p:nvGrpSpPr>
        <p:grpSpPr>
          <a:xfrm>
            <a:off x="0" y="6141653"/>
            <a:ext cx="9144000" cy="123639"/>
            <a:chOff x="1783" y="6616562"/>
            <a:chExt cx="12192000" cy="123639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7DCAC36A-0FAD-4072-938B-0532D69DCFAC}"/>
                </a:ext>
              </a:extLst>
            </p:cNvPr>
            <p:cNvCxnSpPr/>
            <p:nvPr userDrawn="1"/>
          </p:nvCxnSpPr>
          <p:spPr>
            <a:xfrm>
              <a:off x="1783" y="6616562"/>
              <a:ext cx="12192000" cy="0"/>
            </a:xfrm>
            <a:prstGeom prst="line">
              <a:avLst/>
            </a:prstGeom>
            <a:ln w="57150">
              <a:solidFill>
                <a:srgbClr val="001F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91EB467-C1D2-4ECA-9A02-699D6D3EE102}"/>
                </a:ext>
              </a:extLst>
            </p:cNvPr>
            <p:cNvCxnSpPr/>
            <p:nvPr userDrawn="1"/>
          </p:nvCxnSpPr>
          <p:spPr>
            <a:xfrm>
              <a:off x="1783" y="6678381"/>
              <a:ext cx="12192000" cy="0"/>
            </a:xfrm>
            <a:prstGeom prst="line">
              <a:avLst/>
            </a:prstGeom>
            <a:ln w="28575">
              <a:solidFill>
                <a:srgbClr val="5070A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EE433A6-679F-4C4D-B48E-9EDF6F6DBDC0}"/>
                </a:ext>
              </a:extLst>
            </p:cNvPr>
            <p:cNvCxnSpPr/>
            <p:nvPr userDrawn="1"/>
          </p:nvCxnSpPr>
          <p:spPr>
            <a:xfrm>
              <a:off x="1783" y="6740201"/>
              <a:ext cx="12192000" cy="0"/>
            </a:xfrm>
            <a:prstGeom prst="line">
              <a:avLst/>
            </a:prstGeom>
            <a:ln w="57150">
              <a:solidFill>
                <a:srgbClr val="001F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565B0333-E6D2-4882-9BF7-C43653DDE23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5583"/>
            <a:ext cx="1775418" cy="43571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50000"/>
              </a:lnSpc>
              <a:spcBef>
                <a:spcPts val="0"/>
              </a:spcBef>
              <a:defRPr/>
            </a:lvl1pPr>
            <a:lvl2pPr marL="685800" indent="-228600">
              <a:buSzPct val="85000"/>
              <a:buFont typeface="Courier New" panose="02070309020205020404" pitchFamily="49" charset="0"/>
              <a:buChar char="o"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100566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64DE79-268F-4C1A-8933-263129D2AF90}" type="datetimeFigureOut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FC2DB5B-F96B-42E9-83EB-24378A12DBB2}"/>
              </a:ext>
            </a:extLst>
          </p:cNvPr>
          <p:cNvGrpSpPr/>
          <p:nvPr userDrawn="1"/>
        </p:nvGrpSpPr>
        <p:grpSpPr>
          <a:xfrm>
            <a:off x="0" y="6141653"/>
            <a:ext cx="9144000" cy="123639"/>
            <a:chOff x="1783" y="6616562"/>
            <a:chExt cx="12192000" cy="123639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7DCAC36A-0FAD-4072-938B-0532D69DCFAC}"/>
                </a:ext>
              </a:extLst>
            </p:cNvPr>
            <p:cNvCxnSpPr/>
            <p:nvPr userDrawn="1"/>
          </p:nvCxnSpPr>
          <p:spPr>
            <a:xfrm>
              <a:off x="1783" y="6616562"/>
              <a:ext cx="12192000" cy="0"/>
            </a:xfrm>
            <a:prstGeom prst="line">
              <a:avLst/>
            </a:prstGeom>
            <a:ln w="57150">
              <a:solidFill>
                <a:srgbClr val="001F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91EB467-C1D2-4ECA-9A02-699D6D3EE102}"/>
                </a:ext>
              </a:extLst>
            </p:cNvPr>
            <p:cNvCxnSpPr/>
            <p:nvPr userDrawn="1"/>
          </p:nvCxnSpPr>
          <p:spPr>
            <a:xfrm>
              <a:off x="1783" y="6678381"/>
              <a:ext cx="12192000" cy="0"/>
            </a:xfrm>
            <a:prstGeom prst="line">
              <a:avLst/>
            </a:prstGeom>
            <a:ln w="28575">
              <a:solidFill>
                <a:srgbClr val="5070A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EE433A6-679F-4C4D-B48E-9EDF6F6DBDC0}"/>
                </a:ext>
              </a:extLst>
            </p:cNvPr>
            <p:cNvCxnSpPr/>
            <p:nvPr userDrawn="1"/>
          </p:nvCxnSpPr>
          <p:spPr>
            <a:xfrm>
              <a:off x="1783" y="6740201"/>
              <a:ext cx="12192000" cy="0"/>
            </a:xfrm>
            <a:prstGeom prst="line">
              <a:avLst/>
            </a:prstGeom>
            <a:ln w="57150">
              <a:solidFill>
                <a:srgbClr val="001F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565B0333-E6D2-4882-9BF7-C43653DDE23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560"/>
            <a:ext cx="1905000" cy="44324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565261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64DE79-268F-4C1A-8933-263129D2AF90}" type="datetimeFigureOut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8232C32-8D8F-4F9F-B41A-77CD9E07A4BC}"/>
              </a:ext>
            </a:extLst>
          </p:cNvPr>
          <p:cNvGrpSpPr/>
          <p:nvPr userDrawn="1"/>
        </p:nvGrpSpPr>
        <p:grpSpPr>
          <a:xfrm>
            <a:off x="0" y="6141653"/>
            <a:ext cx="9144000" cy="123639"/>
            <a:chOff x="1783" y="6616562"/>
            <a:chExt cx="12192000" cy="123639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41C92AE6-8701-4FCF-9D10-07774CE0296D}"/>
                </a:ext>
              </a:extLst>
            </p:cNvPr>
            <p:cNvCxnSpPr/>
            <p:nvPr userDrawn="1"/>
          </p:nvCxnSpPr>
          <p:spPr>
            <a:xfrm>
              <a:off x="1783" y="6616562"/>
              <a:ext cx="12192000" cy="0"/>
            </a:xfrm>
            <a:prstGeom prst="line">
              <a:avLst/>
            </a:prstGeom>
            <a:ln w="57150">
              <a:solidFill>
                <a:srgbClr val="001F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8F48164-CF84-430E-8AEC-A24EDB05F279}"/>
                </a:ext>
              </a:extLst>
            </p:cNvPr>
            <p:cNvCxnSpPr/>
            <p:nvPr userDrawn="1"/>
          </p:nvCxnSpPr>
          <p:spPr>
            <a:xfrm>
              <a:off x="1783" y="6678381"/>
              <a:ext cx="12192000" cy="0"/>
            </a:xfrm>
            <a:prstGeom prst="line">
              <a:avLst/>
            </a:prstGeom>
            <a:ln w="28575">
              <a:solidFill>
                <a:srgbClr val="5070A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67C8A88-AF54-4151-9A6D-624A2FE1C907}"/>
                </a:ext>
              </a:extLst>
            </p:cNvPr>
            <p:cNvCxnSpPr/>
            <p:nvPr userDrawn="1"/>
          </p:nvCxnSpPr>
          <p:spPr>
            <a:xfrm>
              <a:off x="1783" y="6740201"/>
              <a:ext cx="12192000" cy="0"/>
            </a:xfrm>
            <a:prstGeom prst="line">
              <a:avLst/>
            </a:prstGeom>
            <a:ln w="57150">
              <a:solidFill>
                <a:srgbClr val="001F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E975C0E7-472F-4B07-B2EC-189E5488108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8710"/>
            <a:ext cx="1775418" cy="41309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64893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64DE79-268F-4C1A-8933-263129D2AF90}" type="datetimeFigureOut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5575C2B-F4A9-41E6-8811-4BE87716E0BB}"/>
              </a:ext>
            </a:extLst>
          </p:cNvPr>
          <p:cNvGrpSpPr/>
          <p:nvPr userDrawn="1"/>
        </p:nvGrpSpPr>
        <p:grpSpPr>
          <a:xfrm>
            <a:off x="0" y="6141653"/>
            <a:ext cx="9144000" cy="123639"/>
            <a:chOff x="1783" y="6616562"/>
            <a:chExt cx="12192000" cy="123639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E3A9591E-6C0A-4C5B-A184-DF77777659B3}"/>
                </a:ext>
              </a:extLst>
            </p:cNvPr>
            <p:cNvCxnSpPr/>
            <p:nvPr userDrawn="1"/>
          </p:nvCxnSpPr>
          <p:spPr>
            <a:xfrm>
              <a:off x="1783" y="6616562"/>
              <a:ext cx="12192000" cy="0"/>
            </a:xfrm>
            <a:prstGeom prst="line">
              <a:avLst/>
            </a:prstGeom>
            <a:ln w="57150">
              <a:solidFill>
                <a:srgbClr val="001F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45774B3-B1A2-445D-9CA9-C137B34611EE}"/>
                </a:ext>
              </a:extLst>
            </p:cNvPr>
            <p:cNvCxnSpPr/>
            <p:nvPr userDrawn="1"/>
          </p:nvCxnSpPr>
          <p:spPr>
            <a:xfrm>
              <a:off x="1783" y="6678381"/>
              <a:ext cx="12192000" cy="0"/>
            </a:xfrm>
            <a:prstGeom prst="line">
              <a:avLst/>
            </a:prstGeom>
            <a:ln w="28575">
              <a:solidFill>
                <a:srgbClr val="5070A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6805C7B-DABC-4073-9C97-80BA52E36631}"/>
                </a:ext>
              </a:extLst>
            </p:cNvPr>
            <p:cNvCxnSpPr/>
            <p:nvPr userDrawn="1"/>
          </p:nvCxnSpPr>
          <p:spPr>
            <a:xfrm>
              <a:off x="1783" y="6740201"/>
              <a:ext cx="12192000" cy="0"/>
            </a:xfrm>
            <a:prstGeom prst="line">
              <a:avLst/>
            </a:prstGeom>
            <a:ln w="57150">
              <a:solidFill>
                <a:srgbClr val="001F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FA805AC2-0C86-4B98-8821-FB5D55511A1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4383"/>
            <a:ext cx="1775418" cy="407417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514764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64DE79-268F-4C1A-8933-263129D2AF90}" type="datetimeFigureOut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0CFDCE1-FC1B-42E0-8BE4-BC39B6BFE7F9}"/>
              </a:ext>
            </a:extLst>
          </p:cNvPr>
          <p:cNvGrpSpPr/>
          <p:nvPr userDrawn="1"/>
        </p:nvGrpSpPr>
        <p:grpSpPr>
          <a:xfrm>
            <a:off x="0" y="6141653"/>
            <a:ext cx="9144000" cy="123639"/>
            <a:chOff x="1783" y="6616562"/>
            <a:chExt cx="12192000" cy="123639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7093197-F8E1-4AB2-8F3F-9C2EBA08DBF8}"/>
                </a:ext>
              </a:extLst>
            </p:cNvPr>
            <p:cNvCxnSpPr/>
            <p:nvPr userDrawn="1"/>
          </p:nvCxnSpPr>
          <p:spPr>
            <a:xfrm>
              <a:off x="1783" y="6616562"/>
              <a:ext cx="12192000" cy="0"/>
            </a:xfrm>
            <a:prstGeom prst="line">
              <a:avLst/>
            </a:prstGeom>
            <a:ln w="57150">
              <a:solidFill>
                <a:srgbClr val="001F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FD25210-99B7-40E5-98E9-354F0C49C615}"/>
                </a:ext>
              </a:extLst>
            </p:cNvPr>
            <p:cNvCxnSpPr/>
            <p:nvPr userDrawn="1"/>
          </p:nvCxnSpPr>
          <p:spPr>
            <a:xfrm>
              <a:off x="1783" y="6678381"/>
              <a:ext cx="12192000" cy="0"/>
            </a:xfrm>
            <a:prstGeom prst="line">
              <a:avLst/>
            </a:prstGeom>
            <a:ln w="28575">
              <a:solidFill>
                <a:srgbClr val="5070A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91D5643-B147-4FB1-AB69-EFF92B58820B}"/>
                </a:ext>
              </a:extLst>
            </p:cNvPr>
            <p:cNvCxnSpPr/>
            <p:nvPr userDrawn="1"/>
          </p:nvCxnSpPr>
          <p:spPr>
            <a:xfrm>
              <a:off x="1783" y="6740201"/>
              <a:ext cx="12192000" cy="0"/>
            </a:xfrm>
            <a:prstGeom prst="line">
              <a:avLst/>
            </a:prstGeom>
            <a:ln w="57150">
              <a:solidFill>
                <a:srgbClr val="001F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EE8A7E7B-25CF-43D9-B010-51A0815D4FE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7850"/>
            <a:ext cx="1775418" cy="41395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00948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64DE79-268F-4C1A-8933-263129D2AF90}" type="datetimeFigureOut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BD6056B-1BA8-418C-A78A-07175BBD3BB6}"/>
              </a:ext>
            </a:extLst>
          </p:cNvPr>
          <p:cNvGrpSpPr/>
          <p:nvPr userDrawn="1"/>
        </p:nvGrpSpPr>
        <p:grpSpPr>
          <a:xfrm>
            <a:off x="0" y="6141653"/>
            <a:ext cx="9144000" cy="123639"/>
            <a:chOff x="1783" y="6616562"/>
            <a:chExt cx="12192000" cy="123639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31B5928-1430-436B-B9B7-708D8EA35657}"/>
                </a:ext>
              </a:extLst>
            </p:cNvPr>
            <p:cNvCxnSpPr/>
            <p:nvPr userDrawn="1"/>
          </p:nvCxnSpPr>
          <p:spPr>
            <a:xfrm>
              <a:off x="1783" y="6616562"/>
              <a:ext cx="12192000" cy="0"/>
            </a:xfrm>
            <a:prstGeom prst="line">
              <a:avLst/>
            </a:prstGeom>
            <a:ln w="57150">
              <a:solidFill>
                <a:srgbClr val="001F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DE2D395-5707-4990-BCB5-47D950B57D5C}"/>
                </a:ext>
              </a:extLst>
            </p:cNvPr>
            <p:cNvCxnSpPr/>
            <p:nvPr userDrawn="1"/>
          </p:nvCxnSpPr>
          <p:spPr>
            <a:xfrm>
              <a:off x="1783" y="6678381"/>
              <a:ext cx="12192000" cy="0"/>
            </a:xfrm>
            <a:prstGeom prst="line">
              <a:avLst/>
            </a:prstGeom>
            <a:ln w="28575">
              <a:solidFill>
                <a:srgbClr val="5070A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8939080-740B-4D85-BF1A-90DADB5811A5}"/>
                </a:ext>
              </a:extLst>
            </p:cNvPr>
            <p:cNvCxnSpPr/>
            <p:nvPr userDrawn="1"/>
          </p:nvCxnSpPr>
          <p:spPr>
            <a:xfrm>
              <a:off x="1783" y="6740201"/>
              <a:ext cx="12192000" cy="0"/>
            </a:xfrm>
            <a:prstGeom prst="line">
              <a:avLst/>
            </a:prstGeom>
            <a:ln w="57150">
              <a:solidFill>
                <a:srgbClr val="001F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B0BB187A-3AFC-40F6-95E3-B2BBDB26B23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93094"/>
            <a:ext cx="1775418" cy="3887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10495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64DE79-268F-4C1A-8933-263129D2AF90}" type="datetimeFigureOut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799420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64DE79-268F-4C1A-8933-263129D2AF90}" type="datetimeFigureOut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185045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64DE79-268F-4C1A-8933-263129D2AF90}" type="datetimeFigureOut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814934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64DE79-268F-4C1A-8933-263129D2AF90}" type="datetimeFigureOut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525732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64DE79-268F-4C1A-8933-263129D2AF90}" type="datetimeFigureOut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88424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E8232C32-8D8F-4F9F-B41A-77CD9E07A4BC}"/>
              </a:ext>
            </a:extLst>
          </p:cNvPr>
          <p:cNvGrpSpPr/>
          <p:nvPr userDrawn="1"/>
        </p:nvGrpSpPr>
        <p:grpSpPr>
          <a:xfrm>
            <a:off x="0" y="6141653"/>
            <a:ext cx="9144000" cy="123639"/>
            <a:chOff x="1783" y="6616562"/>
            <a:chExt cx="12192000" cy="123639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41C92AE6-8701-4FCF-9D10-07774CE0296D}"/>
                </a:ext>
              </a:extLst>
            </p:cNvPr>
            <p:cNvCxnSpPr/>
            <p:nvPr userDrawn="1"/>
          </p:nvCxnSpPr>
          <p:spPr>
            <a:xfrm>
              <a:off x="1783" y="6616562"/>
              <a:ext cx="12192000" cy="0"/>
            </a:xfrm>
            <a:prstGeom prst="line">
              <a:avLst/>
            </a:prstGeom>
            <a:ln w="57150">
              <a:solidFill>
                <a:srgbClr val="001F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8F48164-CF84-430E-8AEC-A24EDB05F279}"/>
                </a:ext>
              </a:extLst>
            </p:cNvPr>
            <p:cNvCxnSpPr/>
            <p:nvPr userDrawn="1"/>
          </p:nvCxnSpPr>
          <p:spPr>
            <a:xfrm>
              <a:off x="1783" y="6678381"/>
              <a:ext cx="12192000" cy="0"/>
            </a:xfrm>
            <a:prstGeom prst="line">
              <a:avLst/>
            </a:prstGeom>
            <a:ln w="28575">
              <a:solidFill>
                <a:srgbClr val="5070A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67C8A88-AF54-4151-9A6D-624A2FE1C907}"/>
                </a:ext>
              </a:extLst>
            </p:cNvPr>
            <p:cNvCxnSpPr/>
            <p:nvPr userDrawn="1"/>
          </p:nvCxnSpPr>
          <p:spPr>
            <a:xfrm>
              <a:off x="1783" y="6740201"/>
              <a:ext cx="12192000" cy="0"/>
            </a:xfrm>
            <a:prstGeom prst="line">
              <a:avLst/>
            </a:prstGeom>
            <a:ln w="57150">
              <a:solidFill>
                <a:srgbClr val="001F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E975C0E7-472F-4B07-B2EC-189E5488108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5291"/>
            <a:ext cx="1775418" cy="5461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 b="1">
                <a:solidFill>
                  <a:srgbClr val="001F5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888033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0C2EE579-2948-4575-BDD3-80BEF68274CF}"/>
              </a:ext>
            </a:extLst>
          </p:cNvPr>
          <p:cNvGrpSpPr/>
          <p:nvPr userDrawn="1"/>
        </p:nvGrpSpPr>
        <p:grpSpPr>
          <a:xfrm>
            <a:off x="0" y="6141653"/>
            <a:ext cx="9144000" cy="123639"/>
            <a:chOff x="1783" y="6616562"/>
            <a:chExt cx="12192000" cy="123639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4DD27DE-3E54-4274-BBC3-ACDBA4EE9375}"/>
                </a:ext>
              </a:extLst>
            </p:cNvPr>
            <p:cNvCxnSpPr/>
            <p:nvPr userDrawn="1"/>
          </p:nvCxnSpPr>
          <p:spPr>
            <a:xfrm>
              <a:off x="1783" y="6616562"/>
              <a:ext cx="12192000" cy="0"/>
            </a:xfrm>
            <a:prstGeom prst="line">
              <a:avLst/>
            </a:prstGeom>
            <a:ln w="57150">
              <a:solidFill>
                <a:srgbClr val="001F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117CE46D-769F-4AC1-9632-943FA356FB8F}"/>
                </a:ext>
              </a:extLst>
            </p:cNvPr>
            <p:cNvCxnSpPr/>
            <p:nvPr userDrawn="1"/>
          </p:nvCxnSpPr>
          <p:spPr>
            <a:xfrm>
              <a:off x="1783" y="6678381"/>
              <a:ext cx="12192000" cy="0"/>
            </a:xfrm>
            <a:prstGeom prst="line">
              <a:avLst/>
            </a:prstGeom>
            <a:ln w="28575">
              <a:solidFill>
                <a:srgbClr val="5070A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41996B2-EF6C-4477-8412-7FDF64D8FBE9}"/>
                </a:ext>
              </a:extLst>
            </p:cNvPr>
            <p:cNvCxnSpPr/>
            <p:nvPr userDrawn="1"/>
          </p:nvCxnSpPr>
          <p:spPr>
            <a:xfrm>
              <a:off x="1783" y="6740201"/>
              <a:ext cx="12192000" cy="0"/>
            </a:xfrm>
            <a:prstGeom prst="line">
              <a:avLst/>
            </a:prstGeom>
            <a:ln w="57150">
              <a:solidFill>
                <a:srgbClr val="001F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1B91F03D-430D-45A4-8DF3-4331DE02772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88925"/>
            <a:ext cx="1775418" cy="3987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9793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45575C2B-F4A9-41E6-8811-4BE87716E0BB}"/>
              </a:ext>
            </a:extLst>
          </p:cNvPr>
          <p:cNvGrpSpPr/>
          <p:nvPr userDrawn="1"/>
        </p:nvGrpSpPr>
        <p:grpSpPr>
          <a:xfrm>
            <a:off x="0" y="6141653"/>
            <a:ext cx="9144000" cy="123639"/>
            <a:chOff x="1783" y="6616562"/>
            <a:chExt cx="12192000" cy="123639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E3A9591E-6C0A-4C5B-A184-DF77777659B3}"/>
                </a:ext>
              </a:extLst>
            </p:cNvPr>
            <p:cNvCxnSpPr/>
            <p:nvPr userDrawn="1"/>
          </p:nvCxnSpPr>
          <p:spPr>
            <a:xfrm>
              <a:off x="1783" y="6616562"/>
              <a:ext cx="12192000" cy="0"/>
            </a:xfrm>
            <a:prstGeom prst="line">
              <a:avLst/>
            </a:prstGeom>
            <a:ln w="57150">
              <a:solidFill>
                <a:srgbClr val="001F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45774B3-B1A2-445D-9CA9-C137B34611EE}"/>
                </a:ext>
              </a:extLst>
            </p:cNvPr>
            <p:cNvCxnSpPr/>
            <p:nvPr userDrawn="1"/>
          </p:nvCxnSpPr>
          <p:spPr>
            <a:xfrm>
              <a:off x="1783" y="6678381"/>
              <a:ext cx="12192000" cy="0"/>
            </a:xfrm>
            <a:prstGeom prst="line">
              <a:avLst/>
            </a:prstGeom>
            <a:ln w="28575">
              <a:solidFill>
                <a:srgbClr val="5070A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6805C7B-DABC-4073-9C97-80BA52E36631}"/>
                </a:ext>
              </a:extLst>
            </p:cNvPr>
            <p:cNvCxnSpPr/>
            <p:nvPr userDrawn="1"/>
          </p:nvCxnSpPr>
          <p:spPr>
            <a:xfrm>
              <a:off x="1783" y="6740201"/>
              <a:ext cx="12192000" cy="0"/>
            </a:xfrm>
            <a:prstGeom prst="line">
              <a:avLst/>
            </a:prstGeom>
            <a:ln w="57150">
              <a:solidFill>
                <a:srgbClr val="001F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FA805AC2-0C86-4B98-8821-FB5D55511A1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5291"/>
            <a:ext cx="1775418" cy="54610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800" b="1">
                <a:solidFill>
                  <a:srgbClr val="001F5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49942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0CFDCE1-FC1B-42E0-8BE4-BC39B6BFE7F9}"/>
              </a:ext>
            </a:extLst>
          </p:cNvPr>
          <p:cNvGrpSpPr/>
          <p:nvPr userDrawn="1"/>
        </p:nvGrpSpPr>
        <p:grpSpPr>
          <a:xfrm>
            <a:off x="0" y="6141653"/>
            <a:ext cx="9144000" cy="123639"/>
            <a:chOff x="1783" y="6616562"/>
            <a:chExt cx="12192000" cy="123639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7093197-F8E1-4AB2-8F3F-9C2EBA08DBF8}"/>
                </a:ext>
              </a:extLst>
            </p:cNvPr>
            <p:cNvCxnSpPr/>
            <p:nvPr userDrawn="1"/>
          </p:nvCxnSpPr>
          <p:spPr>
            <a:xfrm>
              <a:off x="1783" y="6616562"/>
              <a:ext cx="12192000" cy="0"/>
            </a:xfrm>
            <a:prstGeom prst="line">
              <a:avLst/>
            </a:prstGeom>
            <a:ln w="57150">
              <a:solidFill>
                <a:srgbClr val="001F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FD25210-99B7-40E5-98E9-354F0C49C615}"/>
                </a:ext>
              </a:extLst>
            </p:cNvPr>
            <p:cNvCxnSpPr/>
            <p:nvPr userDrawn="1"/>
          </p:nvCxnSpPr>
          <p:spPr>
            <a:xfrm>
              <a:off x="1783" y="6678381"/>
              <a:ext cx="12192000" cy="0"/>
            </a:xfrm>
            <a:prstGeom prst="line">
              <a:avLst/>
            </a:prstGeom>
            <a:ln w="28575">
              <a:solidFill>
                <a:srgbClr val="5070A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91D5643-B147-4FB1-AB69-EFF92B58820B}"/>
                </a:ext>
              </a:extLst>
            </p:cNvPr>
            <p:cNvCxnSpPr/>
            <p:nvPr userDrawn="1"/>
          </p:nvCxnSpPr>
          <p:spPr>
            <a:xfrm>
              <a:off x="1783" y="6740201"/>
              <a:ext cx="12192000" cy="0"/>
            </a:xfrm>
            <a:prstGeom prst="line">
              <a:avLst/>
            </a:prstGeom>
            <a:ln w="57150">
              <a:solidFill>
                <a:srgbClr val="001F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EE8A7E7B-25CF-43D9-B010-51A0815D4FE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5291"/>
            <a:ext cx="1775418" cy="54610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1F5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1F5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>
            <a:normAutofit/>
          </a:bodyPr>
          <a:lstStyle>
            <a:lvl1pPr>
              <a:defRPr sz="4800" b="1">
                <a:solidFill>
                  <a:srgbClr val="001F5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1270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DBD6056B-1BA8-418C-A78A-07175BBD3BB6}"/>
              </a:ext>
            </a:extLst>
          </p:cNvPr>
          <p:cNvGrpSpPr/>
          <p:nvPr userDrawn="1"/>
        </p:nvGrpSpPr>
        <p:grpSpPr>
          <a:xfrm>
            <a:off x="0" y="6141653"/>
            <a:ext cx="9144000" cy="123639"/>
            <a:chOff x="1783" y="6616562"/>
            <a:chExt cx="12192000" cy="123639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31B5928-1430-436B-B9B7-708D8EA35657}"/>
                </a:ext>
              </a:extLst>
            </p:cNvPr>
            <p:cNvCxnSpPr/>
            <p:nvPr userDrawn="1"/>
          </p:nvCxnSpPr>
          <p:spPr>
            <a:xfrm>
              <a:off x="1783" y="6616562"/>
              <a:ext cx="12192000" cy="0"/>
            </a:xfrm>
            <a:prstGeom prst="line">
              <a:avLst/>
            </a:prstGeom>
            <a:ln w="57150">
              <a:solidFill>
                <a:srgbClr val="001F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DE2D395-5707-4990-BCB5-47D950B57D5C}"/>
                </a:ext>
              </a:extLst>
            </p:cNvPr>
            <p:cNvCxnSpPr/>
            <p:nvPr userDrawn="1"/>
          </p:nvCxnSpPr>
          <p:spPr>
            <a:xfrm>
              <a:off x="1783" y="6678381"/>
              <a:ext cx="12192000" cy="0"/>
            </a:xfrm>
            <a:prstGeom prst="line">
              <a:avLst/>
            </a:prstGeom>
            <a:ln w="28575">
              <a:solidFill>
                <a:srgbClr val="5070A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8939080-740B-4D85-BF1A-90DADB5811A5}"/>
                </a:ext>
              </a:extLst>
            </p:cNvPr>
            <p:cNvCxnSpPr/>
            <p:nvPr userDrawn="1"/>
          </p:nvCxnSpPr>
          <p:spPr>
            <a:xfrm>
              <a:off x="1783" y="6740201"/>
              <a:ext cx="12192000" cy="0"/>
            </a:xfrm>
            <a:prstGeom prst="line">
              <a:avLst/>
            </a:prstGeom>
            <a:ln w="57150">
              <a:solidFill>
                <a:srgbClr val="001F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B0BB187A-3AFC-40F6-95E3-B2BBDB26B23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5583"/>
            <a:ext cx="1775418" cy="4457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07856"/>
            <a:ext cx="7886700" cy="1325563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4154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0C2EE579-2948-4575-BDD3-80BEF68274CF}"/>
              </a:ext>
            </a:extLst>
          </p:cNvPr>
          <p:cNvGrpSpPr/>
          <p:nvPr userDrawn="1"/>
        </p:nvGrpSpPr>
        <p:grpSpPr>
          <a:xfrm>
            <a:off x="0" y="6141653"/>
            <a:ext cx="9144000" cy="123639"/>
            <a:chOff x="1783" y="6616562"/>
            <a:chExt cx="12192000" cy="123639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4DD27DE-3E54-4274-BBC3-ACDBA4EE9375}"/>
                </a:ext>
              </a:extLst>
            </p:cNvPr>
            <p:cNvCxnSpPr/>
            <p:nvPr userDrawn="1"/>
          </p:nvCxnSpPr>
          <p:spPr>
            <a:xfrm>
              <a:off x="1783" y="6616562"/>
              <a:ext cx="12192000" cy="0"/>
            </a:xfrm>
            <a:prstGeom prst="line">
              <a:avLst/>
            </a:prstGeom>
            <a:ln w="57150">
              <a:solidFill>
                <a:srgbClr val="001F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117CE46D-769F-4AC1-9632-943FA356FB8F}"/>
                </a:ext>
              </a:extLst>
            </p:cNvPr>
            <p:cNvCxnSpPr/>
            <p:nvPr userDrawn="1"/>
          </p:nvCxnSpPr>
          <p:spPr>
            <a:xfrm>
              <a:off x="1783" y="6678381"/>
              <a:ext cx="12192000" cy="0"/>
            </a:xfrm>
            <a:prstGeom prst="line">
              <a:avLst/>
            </a:prstGeom>
            <a:ln w="28575">
              <a:solidFill>
                <a:srgbClr val="5070A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41996B2-EF6C-4477-8412-7FDF64D8FBE9}"/>
                </a:ext>
              </a:extLst>
            </p:cNvPr>
            <p:cNvCxnSpPr/>
            <p:nvPr userDrawn="1"/>
          </p:nvCxnSpPr>
          <p:spPr>
            <a:xfrm>
              <a:off x="1783" y="6740201"/>
              <a:ext cx="12192000" cy="0"/>
            </a:xfrm>
            <a:prstGeom prst="line">
              <a:avLst/>
            </a:prstGeom>
            <a:ln w="57150">
              <a:solidFill>
                <a:srgbClr val="001F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1B91F03D-430D-45A4-8DF3-4331DE02772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559"/>
            <a:ext cx="1775418" cy="4457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24948"/>
            <a:ext cx="7886700" cy="1325563"/>
          </a:xfrm>
        </p:spPr>
        <p:txBody>
          <a:bodyPr>
            <a:normAutofit/>
          </a:bodyPr>
          <a:lstStyle>
            <a:lvl1pPr>
              <a:defRPr sz="3600"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27294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00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337" y="1098772"/>
            <a:ext cx="9144000" cy="0"/>
          </a:xfrm>
          <a:prstGeom prst="line">
            <a:avLst/>
          </a:prstGeom>
          <a:ln w="28575">
            <a:solidFill>
              <a:srgbClr val="5070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842" y="149087"/>
            <a:ext cx="3664993" cy="877543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0C2EE579-2948-4575-BDD3-80BEF68274CF}"/>
              </a:ext>
            </a:extLst>
          </p:cNvPr>
          <p:cNvGrpSpPr/>
          <p:nvPr userDrawn="1"/>
        </p:nvGrpSpPr>
        <p:grpSpPr>
          <a:xfrm>
            <a:off x="0" y="6690292"/>
            <a:ext cx="9144000" cy="123639"/>
            <a:chOff x="1783" y="6616562"/>
            <a:chExt cx="12192000" cy="123639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4DD27DE-3E54-4274-BBC3-ACDBA4EE9375}"/>
                </a:ext>
              </a:extLst>
            </p:cNvPr>
            <p:cNvCxnSpPr/>
            <p:nvPr userDrawn="1"/>
          </p:nvCxnSpPr>
          <p:spPr>
            <a:xfrm>
              <a:off x="1783" y="6616562"/>
              <a:ext cx="12192000" cy="0"/>
            </a:xfrm>
            <a:prstGeom prst="line">
              <a:avLst/>
            </a:prstGeom>
            <a:ln w="57150">
              <a:solidFill>
                <a:srgbClr val="001F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17CE46D-769F-4AC1-9632-943FA356FB8F}"/>
                </a:ext>
              </a:extLst>
            </p:cNvPr>
            <p:cNvCxnSpPr/>
            <p:nvPr userDrawn="1"/>
          </p:nvCxnSpPr>
          <p:spPr>
            <a:xfrm>
              <a:off x="1783" y="6678381"/>
              <a:ext cx="12192000" cy="0"/>
            </a:xfrm>
            <a:prstGeom prst="line">
              <a:avLst/>
            </a:prstGeom>
            <a:ln w="28575">
              <a:solidFill>
                <a:srgbClr val="5070A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41996B2-EF6C-4477-8412-7FDF64D8FBE9}"/>
                </a:ext>
              </a:extLst>
            </p:cNvPr>
            <p:cNvCxnSpPr/>
            <p:nvPr userDrawn="1"/>
          </p:nvCxnSpPr>
          <p:spPr>
            <a:xfrm>
              <a:off x="1783" y="6740201"/>
              <a:ext cx="12192000" cy="0"/>
            </a:xfrm>
            <a:prstGeom prst="line">
              <a:avLst/>
            </a:prstGeom>
            <a:ln w="57150">
              <a:solidFill>
                <a:srgbClr val="001F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3468513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65B0333-E6D2-4882-9BF7-C43653DDE23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13119"/>
            <a:ext cx="1775418" cy="441624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0C2EE579-2948-4575-BDD3-80BEF68274CF}"/>
              </a:ext>
            </a:extLst>
          </p:cNvPr>
          <p:cNvGrpSpPr/>
          <p:nvPr userDrawn="1"/>
        </p:nvGrpSpPr>
        <p:grpSpPr>
          <a:xfrm>
            <a:off x="0" y="6664172"/>
            <a:ext cx="9144000" cy="123639"/>
            <a:chOff x="1783" y="6616562"/>
            <a:chExt cx="12192000" cy="123639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4DD27DE-3E54-4274-BBC3-ACDBA4EE9375}"/>
                </a:ext>
              </a:extLst>
            </p:cNvPr>
            <p:cNvCxnSpPr/>
            <p:nvPr userDrawn="1"/>
          </p:nvCxnSpPr>
          <p:spPr>
            <a:xfrm>
              <a:off x="1783" y="6616562"/>
              <a:ext cx="12192000" cy="0"/>
            </a:xfrm>
            <a:prstGeom prst="line">
              <a:avLst/>
            </a:prstGeom>
            <a:ln w="57150">
              <a:solidFill>
                <a:srgbClr val="001F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17CE46D-769F-4AC1-9632-943FA356FB8F}"/>
                </a:ext>
              </a:extLst>
            </p:cNvPr>
            <p:cNvCxnSpPr/>
            <p:nvPr userDrawn="1"/>
          </p:nvCxnSpPr>
          <p:spPr>
            <a:xfrm>
              <a:off x="1783" y="6678381"/>
              <a:ext cx="12192000" cy="0"/>
            </a:xfrm>
            <a:prstGeom prst="line">
              <a:avLst/>
            </a:prstGeom>
            <a:ln w="28575">
              <a:solidFill>
                <a:srgbClr val="5070A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41996B2-EF6C-4477-8412-7FDF64D8FBE9}"/>
                </a:ext>
              </a:extLst>
            </p:cNvPr>
            <p:cNvCxnSpPr/>
            <p:nvPr userDrawn="1"/>
          </p:nvCxnSpPr>
          <p:spPr>
            <a:xfrm>
              <a:off x="1783" y="6740201"/>
              <a:ext cx="12192000" cy="0"/>
            </a:xfrm>
            <a:prstGeom prst="line">
              <a:avLst/>
            </a:prstGeom>
            <a:ln w="57150">
              <a:solidFill>
                <a:srgbClr val="001F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301377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tags" Target="../tags/tag10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tags" Target="../tags/tag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custDataLst>
      <p:tags r:id="rId9"/>
    </p:custDataLst>
    <p:extLst>
      <p:ext uri="{BB962C8B-B14F-4D97-AF65-F5344CB8AC3E}">
        <p14:creationId xmlns:p14="http://schemas.microsoft.com/office/powerpoint/2010/main" val="2133711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4/12/2023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8535431" y="6300532"/>
            <a:ext cx="593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58DD1DC-315B-40AA-B1C1-95FDB8032773}" type="slidenum">
              <a:rPr lang="en-US" sz="1800" smtClean="0"/>
              <a:t>‹#›</a:t>
            </a:fld>
            <a:endParaRPr lang="en-US" sz="1800" dirty="0"/>
          </a:p>
        </p:txBody>
      </p:sp>
    </p:spTree>
    <p:custDataLst>
      <p:tags r:id="rId13"/>
    </p:custDataLst>
    <p:extLst>
      <p:ext uri="{BB962C8B-B14F-4D97-AF65-F5344CB8AC3E}">
        <p14:creationId xmlns:p14="http://schemas.microsoft.com/office/powerpoint/2010/main" val="1039012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64DE79-268F-4C1A-8933-263129D2AF90}" type="datetimeFigureOut"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custDataLst>
      <p:tags r:id="rId14"/>
    </p:custDataLst>
    <p:extLst>
      <p:ext uri="{BB962C8B-B14F-4D97-AF65-F5344CB8AC3E}">
        <p14:creationId xmlns:p14="http://schemas.microsoft.com/office/powerpoint/2010/main" val="4062204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4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6.xml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microsoft.com/office/2007/relationships/hdphoto" Target="../media/hdphoto4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7.xml"/><Relationship Id="rId6" Type="http://schemas.openxmlformats.org/officeDocument/2006/relationships/image" Target="../media/image17.png"/><Relationship Id="rId5" Type="http://schemas.microsoft.com/office/2007/relationships/hdphoto" Target="../media/hdphoto3.wdp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8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Relationship Id="rId4" Type="http://schemas.openxmlformats.org/officeDocument/2006/relationships/hyperlink" Target="https://www.youtube.com/watch?v=lx3TO5icoV4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4.xml"/><Relationship Id="rId4" Type="http://schemas.microsoft.com/office/2007/relationships/hdphoto" Target="../media/hdphoto5.wdp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8.xml"/><Relationship Id="rId4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5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9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4.emf"/><Relationship Id="rId4" Type="http://schemas.openxmlformats.org/officeDocument/2006/relationships/oleObject" Target="../embeddings/oleObject1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0.xml"/><Relationship Id="rId6" Type="http://schemas.openxmlformats.org/officeDocument/2006/relationships/hyperlink" Target="http://www.youtube.com/watch?v=PHIlJXNeRc4" TargetMode="External"/><Relationship Id="rId5" Type="http://schemas.openxmlformats.org/officeDocument/2006/relationships/hyperlink" Target="https://youtu.be/_TZEEH85Q84" TargetMode="External"/><Relationship Id="rId4" Type="http://schemas.openxmlformats.org/officeDocument/2006/relationships/hyperlink" Target="http://www.youtube.com/watch?v=4h7cHv5Ulr0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2.xml"/><Relationship Id="rId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6.xml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4.xml"/><Relationship Id="rId4" Type="http://schemas.openxmlformats.org/officeDocument/2006/relationships/image" Target="../media/image29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2.xml"/><Relationship Id="rId5" Type="http://schemas.openxmlformats.org/officeDocument/2006/relationships/hyperlink" Target="https://beachcenter.lsi.ku.edu/sites/default/files/2019-10/1.%20Beach%20Center%20Quality%20of%20Life%20Scale-With%20Update.pdf" TargetMode="External"/><Relationship Id="rId4" Type="http://schemas.openxmlformats.org/officeDocument/2006/relationships/image" Target="../media/image3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3.xml"/><Relationship Id="rId5" Type="http://schemas.openxmlformats.org/officeDocument/2006/relationships/hyperlink" Target="https://beachcenter.lsi.ku.edu/sites/default/files/inline-files/Family%20Quality%20of%20Life%20Psychometric%20Characteristics%20and%20Scoring%20Key.pdf" TargetMode="External"/><Relationship Id="rId4" Type="http://schemas.openxmlformats.org/officeDocument/2006/relationships/image" Target="../media/image3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4.xml"/><Relationship Id="rId5" Type="http://schemas.openxmlformats.org/officeDocument/2006/relationships/hyperlink" Target="https://beachcenter.lsi.ku.edu/sites/default/files/inline-files/2.%20Beach%20Center%20Family%20Quality%20of%20Life%20Conversation%20Guide.pdf" TargetMode="External"/><Relationship Id="rId4" Type="http://schemas.openxmlformats.org/officeDocument/2006/relationships/image" Target="../media/image33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connucedd.org/" TargetMode="Externa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78.xml"/><Relationship Id="rId5" Type="http://schemas.openxmlformats.org/officeDocument/2006/relationships/hyperlink" Target="http://www2.ed.gov/about/offices/list/osers/osep/index.html" TargetMode="External"/><Relationship Id="rId4" Type="http://schemas.openxmlformats.org/officeDocument/2006/relationships/hyperlink" Target="http://www.uchc.edu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007543"/>
            <a:ext cx="9144000" cy="1201112"/>
          </a:xfrm>
        </p:spPr>
        <p:txBody>
          <a:bodyPr>
            <a:normAutofit/>
          </a:bodyPr>
          <a:lstStyle/>
          <a:p>
            <a:r>
              <a:rPr lang="en-CA" b="1" dirty="0"/>
              <a:t>Family-Professional Partnerships</a:t>
            </a:r>
            <a:br>
              <a:rPr lang="en-CA" b="1" dirty="0"/>
            </a:br>
            <a:endParaRPr lang="en-US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AC8751B5-BC13-4345-968E-B5D1CB794C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9725" y="3512410"/>
            <a:ext cx="6410326" cy="1342619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chemeClr val="tx1"/>
                </a:solidFill>
              </a:rPr>
              <a:t>Conceptualization, Measurement, and Application of Family Quality of Life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0975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024061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Conceptualization and Measurement of Family Quality of Life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8496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CA" dirty="0">
                <a:solidFill>
                  <a:schemeClr val="tx1"/>
                </a:solidFill>
                <a:latin typeface="+mn-lt"/>
              </a:rPr>
              <a:t>Steps in Conceptualizing and Measuring Family Quality of Life</a:t>
            </a:r>
          </a:p>
        </p:txBody>
      </p:sp>
      <p:grpSp>
        <p:nvGrpSpPr>
          <p:cNvPr id="3" name="Group 2" title="Steps in measuring Family Quality of Life"/>
          <p:cNvGrpSpPr/>
          <p:nvPr/>
        </p:nvGrpSpPr>
        <p:grpSpPr>
          <a:xfrm>
            <a:off x="1045030" y="1937657"/>
            <a:ext cx="7990113" cy="4008039"/>
            <a:chOff x="3122800" y="2223248"/>
            <a:chExt cx="6344539" cy="3138456"/>
          </a:xfrm>
        </p:grpSpPr>
        <p:sp>
          <p:nvSpPr>
            <p:cNvPr id="10" name="Text Box 6">
              <a:extLst>
                <a:ext uri="{FF2B5EF4-FFF2-40B4-BE49-F238E27FC236}">
                  <a16:creationId xmlns:a16="http://schemas.microsoft.com/office/drawing/2014/main" id="{4497A99B-29DA-4266-9830-4584F2B295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04100" y="2223248"/>
              <a:ext cx="1600200" cy="313302"/>
            </a:xfrm>
            <a:prstGeom prst="rect">
              <a:avLst/>
            </a:prstGeom>
            <a:noFill/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altLang="en-US" sz="2000" dirty="0"/>
                <a:t>Qualitative study</a:t>
              </a:r>
            </a:p>
          </p:txBody>
        </p:sp>
        <p:sp>
          <p:nvSpPr>
            <p:cNvPr id="11" name="Text Box 7">
              <a:extLst>
                <a:ext uri="{FF2B5EF4-FFF2-40B4-BE49-F238E27FC236}">
                  <a16:creationId xmlns:a16="http://schemas.microsoft.com/office/drawing/2014/main" id="{229D0C3E-E94D-42F2-B0D7-7D99BC6769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04099" y="2705451"/>
              <a:ext cx="1983450" cy="313302"/>
            </a:xfrm>
            <a:prstGeom prst="rect">
              <a:avLst/>
            </a:prstGeom>
            <a:noFill/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altLang="en-US" sz="2000" dirty="0"/>
                <a:t>National field tests</a:t>
              </a:r>
            </a:p>
          </p:txBody>
        </p:sp>
        <p:sp>
          <p:nvSpPr>
            <p:cNvPr id="12" name="Text Box 8">
              <a:extLst>
                <a:ext uri="{FF2B5EF4-FFF2-40B4-BE49-F238E27FC236}">
                  <a16:creationId xmlns:a16="http://schemas.microsoft.com/office/drawing/2014/main" id="{CACD9611-76FB-4B11-BCBE-426D53ED54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04099" y="3188845"/>
              <a:ext cx="2093795" cy="313302"/>
            </a:xfrm>
            <a:prstGeom prst="rect">
              <a:avLst/>
            </a:prstGeom>
            <a:noFill/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altLang="en-US" sz="2000" dirty="0"/>
                <a:t>Establishment of scale</a:t>
              </a:r>
            </a:p>
          </p:txBody>
        </p:sp>
        <p:sp>
          <p:nvSpPr>
            <p:cNvPr id="13" name="Text Box 9">
              <a:extLst>
                <a:ext uri="{FF2B5EF4-FFF2-40B4-BE49-F238E27FC236}">
                  <a16:creationId xmlns:a16="http://schemas.microsoft.com/office/drawing/2014/main" id="{E447E7AC-ABFA-4503-B62B-A3758EC653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04099" y="3877027"/>
              <a:ext cx="2753199" cy="554303"/>
            </a:xfrm>
            <a:prstGeom prst="rect">
              <a:avLst/>
            </a:prstGeom>
            <a:noFill/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altLang="en-US" sz="2000" dirty="0"/>
                <a:t>Use of Family Quality of Life Scale in research</a:t>
              </a:r>
            </a:p>
          </p:txBody>
        </p:sp>
        <p:sp>
          <p:nvSpPr>
            <p:cNvPr id="14" name="Text Box 10">
              <a:extLst>
                <a:ext uri="{FF2B5EF4-FFF2-40B4-BE49-F238E27FC236}">
                  <a16:creationId xmlns:a16="http://schemas.microsoft.com/office/drawing/2014/main" id="{B1971DC5-CEEF-43F4-A29E-D8D4D38F8A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04099" y="4566399"/>
              <a:ext cx="3563240" cy="795305"/>
            </a:xfrm>
            <a:prstGeom prst="rect">
              <a:avLst/>
            </a:prstGeom>
            <a:noFill/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altLang="en-US" sz="2000" dirty="0"/>
                <a:t>Use of Family Quality of Life Scale/domains in professional development and family support services</a:t>
              </a:r>
            </a:p>
          </p:txBody>
        </p:sp>
        <p:grpSp>
          <p:nvGrpSpPr>
            <p:cNvPr id="15" name="Group 13">
              <a:extLst>
                <a:ext uri="{FF2B5EF4-FFF2-40B4-BE49-F238E27FC236}">
                  <a16:creationId xmlns:a16="http://schemas.microsoft.com/office/drawing/2014/main" id="{AA1B0A06-A052-463A-8DE1-025466CA3A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22800" y="2886427"/>
              <a:ext cx="1924050" cy="1924050"/>
              <a:chOff x="568" y="2040"/>
              <a:chExt cx="1616" cy="1616"/>
            </a:xfrm>
          </p:grpSpPr>
          <p:sp>
            <p:nvSpPr>
              <p:cNvPr id="16" name="Oval 11">
                <a:extLst>
                  <a:ext uri="{FF2B5EF4-FFF2-40B4-BE49-F238E27FC236}">
                    <a16:creationId xmlns:a16="http://schemas.microsoft.com/office/drawing/2014/main" id="{6C01B903-A2B9-4D60-8410-B5C5ABCF69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8" y="2040"/>
                <a:ext cx="1616" cy="1616"/>
              </a:xfrm>
              <a:prstGeom prst="ellips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350"/>
              </a:p>
            </p:txBody>
          </p:sp>
          <p:sp>
            <p:nvSpPr>
              <p:cNvPr id="17" name="Text Box 12">
                <a:extLst>
                  <a:ext uri="{FF2B5EF4-FFF2-40B4-BE49-F238E27FC236}">
                    <a16:creationId xmlns:a16="http://schemas.microsoft.com/office/drawing/2014/main" id="{E1F850B3-E939-4483-A0FE-32A23B91929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4" y="2500"/>
                <a:ext cx="1536" cy="56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marL="228600" indent="-228600"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algn="l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214313" indent="-214313" eaLnBrk="0" hangingPunct="0">
                  <a:spcBef>
                    <a:spcPct val="50000"/>
                  </a:spcBef>
                  <a:buSzPct val="125000"/>
                  <a:buFont typeface="Arial" panose="020B0604020202020204" pitchFamily="34" charset="0"/>
                  <a:buChar char="•"/>
                </a:pPr>
                <a:r>
                  <a:rPr lang="en-US" altLang="en-US" sz="2000" dirty="0">
                    <a:latin typeface="+mn-lt"/>
                  </a:rPr>
                  <a:t>Family Advisors</a:t>
                </a:r>
              </a:p>
              <a:p>
                <a:pPr marL="214313" indent="-214313" eaLnBrk="0" hangingPunct="0">
                  <a:spcBef>
                    <a:spcPct val="50000"/>
                  </a:spcBef>
                  <a:buSzPct val="125000"/>
                  <a:buFont typeface="Arial" panose="020B0604020202020204" pitchFamily="34" charset="0"/>
                  <a:buChar char="•"/>
                </a:pPr>
                <a:r>
                  <a:rPr lang="en-US" altLang="en-US" sz="2000" dirty="0">
                    <a:latin typeface="+mn-lt"/>
                  </a:rPr>
                  <a:t>Literature Review</a:t>
                </a:r>
              </a:p>
            </p:txBody>
          </p:sp>
        </p:grpSp>
        <p:sp>
          <p:nvSpPr>
            <p:cNvPr id="18" name="Line 15">
              <a:extLst>
                <a:ext uri="{FF2B5EF4-FFF2-40B4-BE49-F238E27FC236}">
                  <a16:creationId xmlns:a16="http://schemas.microsoft.com/office/drawing/2014/main" id="{3DF7D21C-7393-4FD7-9098-B4875FFD8D7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84875" y="2337548"/>
              <a:ext cx="1362075" cy="62865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19" name="Line 16">
              <a:extLst>
                <a:ext uri="{FF2B5EF4-FFF2-40B4-BE49-F238E27FC236}">
                  <a16:creationId xmlns:a16="http://schemas.microsoft.com/office/drawing/2014/main" id="{FEBCEC6C-DD86-4E9C-9574-5B7B290314F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27775" y="2851898"/>
              <a:ext cx="1028700" cy="40005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0" name="Line 17">
              <a:extLst>
                <a:ext uri="{FF2B5EF4-FFF2-40B4-BE49-F238E27FC236}">
                  <a16:creationId xmlns:a16="http://schemas.microsoft.com/office/drawing/2014/main" id="{BB8A32DE-99C1-4262-BA6C-1C7CDA045D1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27800" y="3423398"/>
              <a:ext cx="857250" cy="22860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1" name="Line 18">
              <a:extLst>
                <a:ext uri="{FF2B5EF4-FFF2-40B4-BE49-F238E27FC236}">
                  <a16:creationId xmlns:a16="http://schemas.microsoft.com/office/drawing/2014/main" id="{BF6B879E-D96A-4C95-913B-016A9485AB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99225" y="4109198"/>
              <a:ext cx="85725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22" name="Line 19">
              <a:extLst>
                <a:ext uri="{FF2B5EF4-FFF2-40B4-BE49-F238E27FC236}">
                  <a16:creationId xmlns:a16="http://schemas.microsoft.com/office/drawing/2014/main" id="{8B9E6FF1-974D-4C59-972C-D79D2FDD7C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23000" y="4575923"/>
              <a:ext cx="1171575" cy="504825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5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7504852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>
                <a:solidFill>
                  <a:schemeClr val="tx1"/>
                </a:solidFill>
                <a:latin typeface="+mn-lt"/>
              </a:rPr>
              <a:t>Research on Family Quality of Life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SzPct val="125000"/>
              <a:buFontTx/>
              <a:buChar char="•"/>
            </a:pPr>
            <a:r>
              <a:rPr lang="en-US" altLang="en-US" sz="2200" dirty="0">
                <a:cs typeface="Arial" panose="020B0604020202020204" pitchFamily="34" charset="0"/>
              </a:rPr>
              <a:t> Qualitative</a:t>
            </a:r>
          </a:p>
          <a:p>
            <a:pPr marL="685800" lvl="2">
              <a:lnSpc>
                <a:spcPct val="150000"/>
              </a:lnSpc>
              <a:spcBef>
                <a:spcPts val="0"/>
              </a:spcBef>
              <a:buSzPct val="125000"/>
              <a:buFontTx/>
              <a:buChar char="•"/>
            </a:pPr>
            <a:r>
              <a:rPr lang="en-US" altLang="en-US" dirty="0">
                <a:cs typeface="Arial" panose="020B0604020202020204" pitchFamily="34" charset="0"/>
              </a:rPr>
              <a:t>33 focus groups comprised of families of children with and without disabilities; participatory action research</a:t>
            </a:r>
          </a:p>
          <a:p>
            <a:pPr marL="685800" lvl="2">
              <a:lnSpc>
                <a:spcPct val="150000"/>
              </a:lnSpc>
              <a:spcBef>
                <a:spcPts val="0"/>
              </a:spcBef>
              <a:buSzPct val="125000"/>
              <a:buFontTx/>
              <a:buChar char="•"/>
            </a:pPr>
            <a:r>
              <a:rPr lang="en-US" altLang="en-US" dirty="0">
                <a:cs typeface="Arial" panose="020B0604020202020204" pitchFamily="34" charset="0"/>
              </a:rPr>
              <a:t>34 interviews of families who did not speak English</a:t>
            </a:r>
          </a:p>
          <a:p>
            <a:pPr>
              <a:buSzPct val="125000"/>
              <a:buFontTx/>
              <a:buChar char="•"/>
            </a:pPr>
            <a:r>
              <a:rPr lang="en-US" altLang="en-US" sz="2200" dirty="0">
                <a:cs typeface="Arial" panose="020B0604020202020204" pitchFamily="34" charset="0"/>
              </a:rPr>
              <a:t>Quantitative</a:t>
            </a:r>
          </a:p>
          <a:p>
            <a:pPr marL="685800" lvl="2">
              <a:lnSpc>
                <a:spcPct val="150000"/>
              </a:lnSpc>
              <a:spcBef>
                <a:spcPts val="0"/>
              </a:spcBef>
              <a:buSzPct val="125000"/>
              <a:buFontTx/>
              <a:buChar char="•"/>
            </a:pPr>
            <a:r>
              <a:rPr lang="en-US" altLang="en-US" dirty="0">
                <a:cs typeface="Arial" panose="020B0604020202020204" pitchFamily="34" charset="0"/>
              </a:rPr>
              <a:t>500 families of children with disabilities in 7 states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8279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Ursula and DJ Marquis from New Orleans were research partners. They are parents of two children with disabilities, and amazing civil rights and disability advocates. &#10;">
            <a:extLst>
              <a:ext uri="{FF2B5EF4-FFF2-40B4-BE49-F238E27FC236}">
                <a16:creationId xmlns:a16="http://schemas.microsoft.com/office/drawing/2014/main" id="{1A24ADC7-4798-45C6-A11E-28D24FDAA3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2000"/>
                    </a14:imgEffect>
                    <a14:imgEffect>
                      <a14:colorTemperature colorTemp="7747"/>
                    </a14:imgEffect>
                    <a14:imgEffect>
                      <a14:saturation sat="104000"/>
                    </a14:imgEffect>
                    <a14:imgEffect>
                      <a14:brightnessContrast bright="3000" contras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804" y="1340248"/>
            <a:ext cx="5426391" cy="466027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Ursula and DJ Marquis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91062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Ursula Speaks to a Focus Group</a:t>
            </a:r>
          </a:p>
        </p:txBody>
      </p:sp>
      <p:pic>
        <p:nvPicPr>
          <p:cNvPr id="5" name="Picture 2" descr="Ursula is addressing a group of parents at a research focus group workshop.">
            <a:extLst>
              <a:ext uri="{FF2B5EF4-FFF2-40B4-BE49-F238E27FC236}">
                <a16:creationId xmlns:a16="http://schemas.microsoft.com/office/drawing/2014/main" id="{C9C89917-7D32-4DB9-91DA-ADF27842AA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86000"/>
                    </a14:imgEffect>
                    <a14:imgEffect>
                      <a14:brightnessContrast bright="45000" contrast="-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56" y="1328770"/>
            <a:ext cx="3756464" cy="225925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Picture 2" descr="Parents at a research focus group workshop.">
            <a:extLst>
              <a:ext uri="{FF2B5EF4-FFF2-40B4-BE49-F238E27FC236}">
                <a16:creationId xmlns:a16="http://schemas.microsoft.com/office/drawing/2014/main" id="{E086841B-78CE-4C4E-8297-C8256D4DEE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85000"/>
                    </a14:imgEffect>
                    <a14:imgEffect>
                      <a14:brightnessContrast bright="40000" contras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292" y="2969851"/>
            <a:ext cx="5314708" cy="311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469993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 close up of a logo&#10;&#10;Description generated with high confidence">
            <a:extLst>
              <a:ext uri="{FF2B5EF4-FFF2-40B4-BE49-F238E27FC236}">
                <a16:creationId xmlns:a16="http://schemas.microsoft.com/office/drawing/2014/main" id="{A1A75679-1E2D-4863-A72E-360574E42E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829" y="1380925"/>
            <a:ext cx="5325608" cy="4717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Painting by Ursula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>
                <a:solidFill>
                  <a:schemeClr val="tx1"/>
                </a:solidFill>
                <a:latin typeface="+mn-lt"/>
              </a:rPr>
              <a:t>What Contributes to Family Quality of Life?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8DD6E3-9734-4472-95BF-D73239015F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Tell us about the times when things have gone really well in your family. What helps things go well?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Tell us about the times that have been especially tough in your family. What are the things that usually create tough times?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318352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>
                <a:solidFill>
                  <a:schemeClr val="tx1"/>
                </a:solidFill>
                <a:latin typeface="+mn-lt"/>
              </a:rPr>
              <a:t>What is the Definition of Family Quality of Life?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</a:pPr>
            <a:r>
              <a:rPr lang="en-US" sz="2200" dirty="0">
                <a:cs typeface="Arial" panose="020B0604020202020204" pitchFamily="34" charset="0"/>
              </a:rPr>
              <a:t>Family Quality of Life refers to the extent to which: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</a:pPr>
            <a:r>
              <a:rPr lang="en-US" sz="2200" dirty="0">
                <a:cs typeface="Arial" panose="020B0604020202020204" pitchFamily="34" charset="0"/>
              </a:rPr>
              <a:t> Family members’ needs are met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</a:pPr>
            <a:r>
              <a:rPr lang="en-US" sz="2200" dirty="0">
                <a:cs typeface="Arial" panose="020B0604020202020204" pitchFamily="34" charset="0"/>
              </a:rPr>
              <a:t> Family members enjoy their life together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</a:pPr>
            <a:r>
              <a:rPr lang="en-US" sz="2200" dirty="0">
                <a:cs typeface="Arial" panose="020B0604020202020204" pitchFamily="34" charset="0"/>
              </a:rPr>
              <a:t> Family members have a chance to do the things that are  important to them.</a:t>
            </a:r>
          </a:p>
        </p:txBody>
      </p:sp>
      <p:pic>
        <p:nvPicPr>
          <p:cNvPr id="4" name="Picture 3" descr="Silhouette of a family of two parents and three young children at sunset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529" y="4001294"/>
            <a:ext cx="2737683" cy="20176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304062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71150"/>
            <a:ext cx="7886700" cy="1325563"/>
          </a:xfrm>
        </p:spPr>
        <p:txBody>
          <a:bodyPr>
            <a:normAutofit/>
          </a:bodyPr>
          <a:lstStyle/>
          <a:p>
            <a:r>
              <a:rPr lang="en-CA" dirty="0">
                <a:solidFill>
                  <a:schemeClr val="tx1"/>
                </a:solidFill>
              </a:rPr>
              <a:t>Qualitative Study: </a:t>
            </a:r>
            <a:br>
              <a:rPr lang="en-CA" dirty="0">
                <a:solidFill>
                  <a:schemeClr val="tx1"/>
                </a:solidFill>
              </a:rPr>
            </a:br>
            <a:r>
              <a:rPr lang="en-CA" dirty="0">
                <a:solidFill>
                  <a:schemeClr val="tx1"/>
                </a:solidFill>
              </a:rPr>
              <a:t>Family Quality of Life Domains</a:t>
            </a:r>
          </a:p>
        </p:txBody>
      </p:sp>
      <p:sp>
        <p:nvSpPr>
          <p:cNvPr id="8" name="AutoShape 5">
            <a:extLst>
              <a:ext uri="{FF2B5EF4-FFF2-40B4-BE49-F238E27FC236}">
                <a16:creationId xmlns:a16="http://schemas.microsoft.com/office/drawing/2014/main" id="{B01665B5-CB94-4742-B449-DF44C42C3D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5778" y="1535807"/>
            <a:ext cx="2743200" cy="640080"/>
          </a:xfrm>
          <a:prstGeom prst="flowChartAlternate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8" dist="17961" dir="135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Family Quality of Life</a:t>
            </a:r>
          </a:p>
        </p:txBody>
      </p:sp>
      <p:sp>
        <p:nvSpPr>
          <p:cNvPr id="10" name="AutoShape 7">
            <a:extLst>
              <a:ext uri="{FF2B5EF4-FFF2-40B4-BE49-F238E27FC236}">
                <a16:creationId xmlns:a16="http://schemas.microsoft.com/office/drawing/2014/main" id="{44B56EC5-1864-4B57-A5CF-207F0479A6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0461" y="2591400"/>
            <a:ext cx="2243165" cy="632224"/>
          </a:xfrm>
          <a:prstGeom prst="flowChartAlternateProcess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Family as a Whole</a:t>
            </a:r>
          </a:p>
        </p:txBody>
      </p:sp>
      <p:sp>
        <p:nvSpPr>
          <p:cNvPr id="11" name="AutoShape 8">
            <a:extLst>
              <a:ext uri="{FF2B5EF4-FFF2-40B4-BE49-F238E27FC236}">
                <a16:creationId xmlns:a16="http://schemas.microsoft.com/office/drawing/2014/main" id="{72725A78-0700-480A-9539-09DC4D883B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0461" y="3368449"/>
            <a:ext cx="2243164" cy="548640"/>
          </a:xfrm>
          <a:prstGeom prst="flowChartAlternate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dirty="0">
                <a:latin typeface="+mn-lt"/>
              </a:rPr>
              <a:t>Daily Family Life</a:t>
            </a:r>
          </a:p>
        </p:txBody>
      </p:sp>
      <p:sp>
        <p:nvSpPr>
          <p:cNvPr id="12" name="AutoShape 9">
            <a:extLst>
              <a:ext uri="{FF2B5EF4-FFF2-40B4-BE49-F238E27FC236}">
                <a16:creationId xmlns:a16="http://schemas.microsoft.com/office/drawing/2014/main" id="{A75D7DB6-4837-4710-95D9-D54E6E4112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2486" y="4045538"/>
            <a:ext cx="2243164" cy="548640"/>
          </a:xfrm>
          <a:prstGeom prst="flowChartAlternate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dirty="0">
                <a:latin typeface="+mn-lt"/>
              </a:rPr>
              <a:t>Family Interaction</a:t>
            </a:r>
          </a:p>
        </p:txBody>
      </p:sp>
      <p:sp>
        <p:nvSpPr>
          <p:cNvPr id="13" name="AutoShape 10">
            <a:extLst>
              <a:ext uri="{FF2B5EF4-FFF2-40B4-BE49-F238E27FC236}">
                <a16:creationId xmlns:a16="http://schemas.microsoft.com/office/drawing/2014/main" id="{8DE884B3-73A3-448C-B480-578F772A51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2486" y="4749190"/>
            <a:ext cx="2243164" cy="548640"/>
          </a:xfrm>
          <a:prstGeom prst="flowChartAlternate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dirty="0">
                <a:latin typeface="+mn-lt"/>
              </a:rPr>
              <a:t>Financial Well-Being</a:t>
            </a:r>
          </a:p>
        </p:txBody>
      </p:sp>
      <p:sp>
        <p:nvSpPr>
          <p:cNvPr id="14" name="AutoShape 11">
            <a:extLst>
              <a:ext uri="{FF2B5EF4-FFF2-40B4-BE49-F238E27FC236}">
                <a16:creationId xmlns:a16="http://schemas.microsoft.com/office/drawing/2014/main" id="{2138DC5C-7F4A-45E0-8088-C60B532F83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2486" y="5436197"/>
            <a:ext cx="2243164" cy="548640"/>
          </a:xfrm>
          <a:prstGeom prst="flowChartAlternate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dirty="0">
                <a:latin typeface="+mn-lt"/>
              </a:rPr>
              <a:t>Parenting</a:t>
            </a:r>
          </a:p>
        </p:txBody>
      </p:sp>
      <p:sp>
        <p:nvSpPr>
          <p:cNvPr id="6" name="Line 3" descr="Horizontal double arrow pointing to family as a whole and individual family members">
            <a:extLst>
              <a:ext uri="{FF2B5EF4-FFF2-40B4-BE49-F238E27FC236}">
                <a16:creationId xmlns:a16="http://schemas.microsoft.com/office/drawing/2014/main" id="{158DA51E-57F7-457B-8F2B-C8D72CEBD79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52053" y="2822068"/>
            <a:ext cx="1168180" cy="16328"/>
          </a:xfrm>
          <a:prstGeom prst="line">
            <a:avLst/>
          </a:prstGeom>
          <a:noFill/>
          <a:ln w="76200">
            <a:solidFill>
              <a:schemeClr val="accent1">
                <a:lumMod val="50000"/>
              </a:schemeClr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000"/>
          </a:p>
        </p:txBody>
      </p:sp>
      <p:sp>
        <p:nvSpPr>
          <p:cNvPr id="9" name="AutoShape 6">
            <a:extLst>
              <a:ext uri="{FF2B5EF4-FFF2-40B4-BE49-F238E27FC236}">
                <a16:creationId xmlns:a16="http://schemas.microsoft.com/office/drawing/2014/main" id="{345116FE-5AFE-4A5A-8A8E-EA7CB8D318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8660" y="2584257"/>
            <a:ext cx="2272888" cy="632224"/>
          </a:xfrm>
          <a:prstGeom prst="flowChartAlternateProcess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Individual</a:t>
            </a:r>
          </a:p>
          <a:p>
            <a:pPr algn="ctr" eaLnBrk="1" hangingPunct="1"/>
            <a:r>
              <a:rPr lang="en-US" altLang="en-US" sz="20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Family Members</a:t>
            </a:r>
          </a:p>
        </p:txBody>
      </p:sp>
      <p:sp>
        <p:nvSpPr>
          <p:cNvPr id="15" name="AutoShape 12">
            <a:extLst>
              <a:ext uri="{FF2B5EF4-FFF2-40B4-BE49-F238E27FC236}">
                <a16:creationId xmlns:a16="http://schemas.microsoft.com/office/drawing/2014/main" id="{36E94E83-A64E-4234-A3BC-4772881BDE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416930"/>
            <a:ext cx="1520499" cy="548640"/>
          </a:xfrm>
          <a:prstGeom prst="flowChartAlternate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dirty="0">
                <a:latin typeface="+mn-lt"/>
              </a:rPr>
              <a:t>Advocacy</a:t>
            </a:r>
          </a:p>
        </p:txBody>
      </p:sp>
      <p:sp>
        <p:nvSpPr>
          <p:cNvPr id="17" name="AutoShape 14">
            <a:extLst>
              <a:ext uri="{FF2B5EF4-FFF2-40B4-BE49-F238E27FC236}">
                <a16:creationId xmlns:a16="http://schemas.microsoft.com/office/drawing/2014/main" id="{46C05A3B-5883-4E58-AF76-A7611DC1BD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4" y="4163752"/>
            <a:ext cx="1596695" cy="548640"/>
          </a:xfrm>
          <a:prstGeom prst="flowChartAlternate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dirty="0">
                <a:latin typeface="+mn-lt"/>
              </a:rPr>
              <a:t>Health</a:t>
            </a:r>
          </a:p>
        </p:txBody>
      </p:sp>
      <p:sp>
        <p:nvSpPr>
          <p:cNvPr id="19" name="AutoShape 16">
            <a:extLst>
              <a:ext uri="{FF2B5EF4-FFF2-40B4-BE49-F238E27FC236}">
                <a16:creationId xmlns:a16="http://schemas.microsoft.com/office/drawing/2014/main" id="{E4929141-5FBB-4F44-8B1B-9205268C0C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4" y="4924187"/>
            <a:ext cx="1596695" cy="548640"/>
          </a:xfrm>
          <a:prstGeom prst="flowChartAlternate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dirty="0">
                <a:latin typeface="+mn-lt"/>
              </a:rPr>
              <a:t>Productivity</a:t>
            </a:r>
          </a:p>
        </p:txBody>
      </p:sp>
      <p:sp>
        <p:nvSpPr>
          <p:cNvPr id="16" name="AutoShape 13">
            <a:extLst>
              <a:ext uri="{FF2B5EF4-FFF2-40B4-BE49-F238E27FC236}">
                <a16:creationId xmlns:a16="http://schemas.microsoft.com/office/drawing/2014/main" id="{9A50563C-C1FE-4A92-8FAD-A3C33A08B2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9649" y="3416930"/>
            <a:ext cx="1821220" cy="548640"/>
          </a:xfrm>
          <a:prstGeom prst="flowChartAlternate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dirty="0">
                <a:latin typeface="+mn-lt"/>
              </a:rPr>
              <a:t>Emotional</a:t>
            </a:r>
          </a:p>
          <a:p>
            <a:pPr algn="ctr" eaLnBrk="1" hangingPunct="1"/>
            <a:r>
              <a:rPr lang="en-US" altLang="en-US" sz="2000" dirty="0">
                <a:latin typeface="+mn-lt"/>
              </a:rPr>
              <a:t> Well-Being</a:t>
            </a:r>
          </a:p>
        </p:txBody>
      </p:sp>
      <p:sp>
        <p:nvSpPr>
          <p:cNvPr id="18" name="AutoShape 15">
            <a:extLst>
              <a:ext uri="{FF2B5EF4-FFF2-40B4-BE49-F238E27FC236}">
                <a16:creationId xmlns:a16="http://schemas.microsoft.com/office/drawing/2014/main" id="{0A8F251C-7248-4EBA-AE78-3E086C90C6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9648" y="4163752"/>
            <a:ext cx="1821217" cy="548640"/>
          </a:xfrm>
          <a:prstGeom prst="flowChartAlternate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dirty="0">
                <a:latin typeface="+mn-lt"/>
              </a:rPr>
              <a:t>Physical</a:t>
            </a:r>
          </a:p>
          <a:p>
            <a:pPr algn="ctr" eaLnBrk="1" hangingPunct="1"/>
            <a:r>
              <a:rPr lang="en-US" altLang="en-US" sz="2000" dirty="0">
                <a:latin typeface="+mn-lt"/>
              </a:rPr>
              <a:t>Environment</a:t>
            </a:r>
          </a:p>
        </p:txBody>
      </p:sp>
      <p:sp>
        <p:nvSpPr>
          <p:cNvPr id="20" name="AutoShape 17">
            <a:extLst>
              <a:ext uri="{FF2B5EF4-FFF2-40B4-BE49-F238E27FC236}">
                <a16:creationId xmlns:a16="http://schemas.microsoft.com/office/drawing/2014/main" id="{4AECD0DC-7D26-4601-A89C-401D4FF177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9648" y="4924187"/>
            <a:ext cx="1821215" cy="548640"/>
          </a:xfrm>
          <a:prstGeom prst="flowChartAlternateProcess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000" dirty="0">
                <a:latin typeface="+mn-lt"/>
              </a:rPr>
              <a:t>Social</a:t>
            </a:r>
          </a:p>
          <a:p>
            <a:pPr algn="ctr" eaLnBrk="1" hangingPunct="1"/>
            <a:r>
              <a:rPr lang="en-US" altLang="en-US" sz="2000" dirty="0">
                <a:latin typeface="+mn-lt"/>
              </a:rPr>
              <a:t> Well-Being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F17C4A4-E714-4CFC-B667-2A02D34C6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666722" y="3229751"/>
            <a:ext cx="4357" cy="2197419"/>
            <a:chOff x="2550179" y="3769470"/>
            <a:chExt cx="4357" cy="2197419"/>
          </a:xfrm>
        </p:grpSpPr>
        <p:sp>
          <p:nvSpPr>
            <p:cNvPr id="30" name="Line 22">
              <a:extLst>
                <a:ext uri="{FF2B5EF4-FFF2-40B4-BE49-F238E27FC236}">
                  <a16:creationId xmlns:a16="http://schemas.microsoft.com/office/drawing/2014/main" id="{E1466CA5-7106-4A9F-A8FC-CA09E2C5C9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50179" y="4461799"/>
              <a:ext cx="0" cy="128016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sz="2000"/>
            </a:p>
          </p:txBody>
        </p:sp>
        <p:sp>
          <p:nvSpPr>
            <p:cNvPr id="31" name="Line 23">
              <a:extLst>
                <a:ext uri="{FF2B5EF4-FFF2-40B4-BE49-F238E27FC236}">
                  <a16:creationId xmlns:a16="http://schemas.microsoft.com/office/drawing/2014/main" id="{05473868-453D-4223-9E9A-63791D1500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50179" y="5146513"/>
              <a:ext cx="0" cy="128016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sz="2000"/>
            </a:p>
          </p:txBody>
        </p:sp>
        <p:sp>
          <p:nvSpPr>
            <p:cNvPr id="32" name="Line 24">
              <a:extLst>
                <a:ext uri="{FF2B5EF4-FFF2-40B4-BE49-F238E27FC236}">
                  <a16:creationId xmlns:a16="http://schemas.microsoft.com/office/drawing/2014/main" id="{6CE786D3-72F5-4DA6-B1C3-21FAA86602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50179" y="5838301"/>
              <a:ext cx="0" cy="128588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sz="2000"/>
            </a:p>
          </p:txBody>
        </p:sp>
        <p:sp>
          <p:nvSpPr>
            <p:cNvPr id="33" name="Line 22">
              <a:extLst>
                <a:ext uri="{FF2B5EF4-FFF2-40B4-BE49-F238E27FC236}">
                  <a16:creationId xmlns:a16="http://schemas.microsoft.com/office/drawing/2014/main" id="{190BEC4D-9390-4FBB-9588-ED2D5E874D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54536" y="3769470"/>
              <a:ext cx="0" cy="128016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sz="2000"/>
            </a:p>
          </p:txBody>
        </p:sp>
      </p:grpSp>
      <p:sp>
        <p:nvSpPr>
          <p:cNvPr id="21" name="Line 18">
            <a:extLst>
              <a:ext uri="{FF2B5EF4-FFF2-40B4-BE49-F238E27FC236}">
                <a16:creationId xmlns:a16="http://schemas.microsoft.com/office/drawing/2014/main" id="{48270603-706D-4598-AE62-0CE3081C0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75796" y="2214981"/>
            <a:ext cx="12448" cy="341191"/>
          </a:xfrm>
          <a:prstGeom prst="line">
            <a:avLst/>
          </a:prstGeom>
          <a:noFill/>
          <a:ln w="76200" cap="sq">
            <a:solidFill>
              <a:schemeClr val="accent1">
                <a:lumMod val="50000"/>
              </a:schemeClr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2000"/>
          </a:p>
        </p:txBody>
      </p:sp>
      <p:sp>
        <p:nvSpPr>
          <p:cNvPr id="22" name="Line 19">
            <a:extLst>
              <a:ext uri="{FF2B5EF4-FFF2-40B4-BE49-F238E27FC236}">
                <a16:creationId xmlns:a16="http://schemas.microsoft.com/office/drawing/2014/main" id="{69FC1046-9850-4DA1-8D4C-B77FEA1319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61037" y="2197374"/>
            <a:ext cx="1970" cy="341192"/>
          </a:xfrm>
          <a:prstGeom prst="line">
            <a:avLst/>
          </a:prstGeom>
          <a:noFill/>
          <a:ln w="76200" cap="sq">
            <a:solidFill>
              <a:schemeClr val="accent1">
                <a:lumMod val="50000"/>
              </a:schemeClr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2000"/>
          </a:p>
        </p:txBody>
      </p:sp>
      <p:sp>
        <p:nvSpPr>
          <p:cNvPr id="23" name="Line 25">
            <a:extLst>
              <a:ext uri="{FF2B5EF4-FFF2-40B4-BE49-F238E27FC236}">
                <a16:creationId xmlns:a16="http://schemas.microsoft.com/office/drawing/2014/main" id="{67025975-FD44-4812-B83B-71107A06E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5320974" y="3232383"/>
            <a:ext cx="0" cy="180975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2000"/>
          </a:p>
        </p:txBody>
      </p:sp>
      <p:sp>
        <p:nvSpPr>
          <p:cNvPr id="24" name="Line 26">
            <a:extLst>
              <a:ext uri="{FF2B5EF4-FFF2-40B4-BE49-F238E27FC236}">
                <a16:creationId xmlns:a16="http://schemas.microsoft.com/office/drawing/2014/main" id="{9D869FE5-7D3C-4B0C-BA4B-DFE0868D09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5320974" y="3972699"/>
            <a:ext cx="0" cy="18288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2000"/>
          </a:p>
        </p:txBody>
      </p:sp>
      <p:sp>
        <p:nvSpPr>
          <p:cNvPr id="25" name="Line 27">
            <a:extLst>
              <a:ext uri="{FF2B5EF4-FFF2-40B4-BE49-F238E27FC236}">
                <a16:creationId xmlns:a16="http://schemas.microsoft.com/office/drawing/2014/main" id="{F60396CA-7B67-4C43-B789-F05750982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6749724" y="3232382"/>
            <a:ext cx="0" cy="185738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2000"/>
          </a:p>
        </p:txBody>
      </p:sp>
      <p:sp>
        <p:nvSpPr>
          <p:cNvPr id="26" name="Line 28">
            <a:extLst>
              <a:ext uri="{FF2B5EF4-FFF2-40B4-BE49-F238E27FC236}">
                <a16:creationId xmlns:a16="http://schemas.microsoft.com/office/drawing/2014/main" id="{7B247C59-6DB5-46E7-9E4D-59E958A14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6749724" y="3972699"/>
            <a:ext cx="0" cy="18288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2000"/>
          </a:p>
        </p:txBody>
      </p:sp>
      <p:sp>
        <p:nvSpPr>
          <p:cNvPr id="27" name="Line 29">
            <a:extLst>
              <a:ext uri="{FF2B5EF4-FFF2-40B4-BE49-F238E27FC236}">
                <a16:creationId xmlns:a16="http://schemas.microsoft.com/office/drawing/2014/main" id="{E86FA2D4-F8DA-4B38-94EC-AA6DA979F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6749724" y="4733891"/>
            <a:ext cx="0" cy="18288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2000"/>
          </a:p>
        </p:txBody>
      </p:sp>
      <p:sp>
        <p:nvSpPr>
          <p:cNvPr id="28" name="Line 30">
            <a:extLst>
              <a:ext uri="{FF2B5EF4-FFF2-40B4-BE49-F238E27FC236}">
                <a16:creationId xmlns:a16="http://schemas.microsoft.com/office/drawing/2014/main" id="{4C5E4FF0-7CA3-4524-A5F9-6E3174925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5320974" y="4733891"/>
            <a:ext cx="0" cy="18288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20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74368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Image of an article entitled Family Quality of Life: A Qualitative Inquiry">
            <a:extLst>
              <a:ext uri="{FF2B5EF4-FFF2-40B4-BE49-F238E27FC236}">
                <a16:creationId xmlns:a16="http://schemas.microsoft.com/office/drawing/2014/main" id="{1BE6CB32-19AF-42BD-8016-24B3F6500CD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75" y="1564368"/>
            <a:ext cx="7873075" cy="4351338"/>
          </a:xfrm>
          <a:prstGeom prst="rect">
            <a:avLst/>
          </a:prstGeom>
          <a:ln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>
                <a:solidFill>
                  <a:schemeClr val="tx1"/>
                </a:solidFill>
                <a:latin typeface="+mn-lt"/>
              </a:rPr>
              <a:t>Qualitative Study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0430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+mn-lt"/>
              </a:rPr>
              <a:t>Follow Up from Reflections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D5C7FA-B4C0-466F-89AF-516FFB103E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Click to view video: </a:t>
            </a: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Examining and Confronting Assumptions</a:t>
            </a:r>
            <a:endParaRPr lang="en-US" sz="24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A parent’s advice about sharing family information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ea typeface="Calibri" panose="020F0502020204030204" pitchFamily="34" charset="0"/>
                <a:cs typeface="Arial" panose="020B0604020202020204" pitchFamily="34" charset="0"/>
              </a:rPr>
              <a:t>Open-ended questions about best partnerships and worst disasters</a:t>
            </a:r>
          </a:p>
          <a:p>
            <a:pPr algn="ctr"/>
            <a:endParaRPr lang="en-US" b="1" u="sng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85462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>
                <a:solidFill>
                  <a:schemeClr val="tx1"/>
                </a:solidFill>
                <a:latin typeface="+mn-lt"/>
              </a:rPr>
              <a:t>National Field Tests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SzPct val="125000"/>
            </a:pPr>
            <a:r>
              <a:rPr lang="en-US" altLang="en-US" sz="2000" dirty="0"/>
              <a:t>Initially, involved two studies with approximately 500 families in seven states; PAR participation</a:t>
            </a:r>
          </a:p>
          <a:p>
            <a:pPr marL="0" indent="0">
              <a:buSzPct val="125000"/>
              <a:buNone/>
            </a:pPr>
            <a:endParaRPr lang="en-US" altLang="en-US" sz="2000" dirty="0"/>
          </a:p>
          <a:p>
            <a:pPr>
              <a:buSzPct val="125000"/>
            </a:pPr>
            <a:r>
              <a:rPr lang="en-US" altLang="en-US" sz="2000" dirty="0"/>
              <a:t>Confirmed the factor structure with a five-factor solution and 25 items</a:t>
            </a:r>
          </a:p>
          <a:p>
            <a:pPr marL="0" indent="0">
              <a:buSzPct val="125000"/>
              <a:buNone/>
            </a:pPr>
            <a:endParaRPr lang="en-US" altLang="en-US" sz="2000" dirty="0"/>
          </a:p>
          <a:p>
            <a:pPr>
              <a:buSzPct val="125000"/>
            </a:pPr>
            <a:r>
              <a:rPr lang="en-US" altLang="en-US" sz="2000" dirty="0"/>
              <a:t>Established validity in terms of the correlation with other well-being measures</a:t>
            </a:r>
          </a:p>
          <a:p>
            <a:pPr marL="0" indent="0">
              <a:buSzPct val="125000"/>
              <a:buNone/>
            </a:pPr>
            <a:endParaRPr lang="en-US" altLang="en-US" sz="2000" dirty="0"/>
          </a:p>
          <a:p>
            <a:pPr>
              <a:buSzPct val="125000"/>
            </a:pPr>
            <a:r>
              <a:rPr lang="en-US" altLang="en-US" sz="2000" dirty="0"/>
              <a:t>Established test-retest reliability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300580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National Field Tests (continued)</a:t>
            </a:r>
          </a:p>
        </p:txBody>
      </p:sp>
      <p:pic>
        <p:nvPicPr>
          <p:cNvPr id="6" name="Content Placeholder 5" descr="Assessing Family-Hoffman026">
            <a:extLst>
              <a:ext uri="{FF2B5EF4-FFF2-40B4-BE49-F238E27FC236}">
                <a16:creationId xmlns:a16="http://schemas.microsoft.com/office/drawing/2014/main" id="{04C88C87-6289-45F6-8F8A-D90CC923F73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864241" y="1690689"/>
            <a:ext cx="7415517" cy="4097222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chemeClr val="tx1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743468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 descr="Family quality of life includes: emotional well-being, physical and material well-being, parent, family interaction, and disability-related support">
            <a:extLst>
              <a:ext uri="{FF2B5EF4-FFF2-40B4-BE49-F238E27FC236}">
                <a16:creationId xmlns:a16="http://schemas.microsoft.com/office/drawing/2014/main" id="{334DF456-6CE1-41FA-9958-88134460D15F}"/>
              </a:ext>
            </a:extLst>
          </p:cNvPr>
          <p:cNvGrpSpPr/>
          <p:nvPr/>
        </p:nvGrpSpPr>
        <p:grpSpPr>
          <a:xfrm>
            <a:off x="2889764" y="1634551"/>
            <a:ext cx="2834641" cy="4400613"/>
            <a:chOff x="2889764" y="1634551"/>
            <a:chExt cx="2834641" cy="4400613"/>
          </a:xfrm>
        </p:grpSpPr>
        <p:sp>
          <p:nvSpPr>
            <p:cNvPr id="17" name="AutoShape 16">
              <a:extLst>
                <a:ext uri="{FF2B5EF4-FFF2-40B4-BE49-F238E27FC236}">
                  <a16:creationId xmlns:a16="http://schemas.microsoft.com/office/drawing/2014/main" id="{5731AAC6-0F8C-4184-8C11-172F30A0E9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9764" y="5395084"/>
              <a:ext cx="2692567" cy="640080"/>
            </a:xfrm>
            <a:prstGeom prst="flowChartAlternateProcess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Disability-Related </a:t>
              </a:r>
            </a:p>
            <a:p>
              <a:pPr algn="ctr"/>
              <a:r>
                <a:rPr lang="en-US" altLang="en-US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Support</a:t>
              </a:r>
            </a:p>
          </p:txBody>
        </p:sp>
        <p:sp>
          <p:nvSpPr>
            <p:cNvPr id="9" name="AutoShape 11">
              <a:extLst>
                <a:ext uri="{FF2B5EF4-FFF2-40B4-BE49-F238E27FC236}">
                  <a16:creationId xmlns:a16="http://schemas.microsoft.com/office/drawing/2014/main" id="{AE82B89B-E221-47B6-AD54-300D8415CD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9764" y="4658575"/>
              <a:ext cx="2692567" cy="548640"/>
            </a:xfrm>
            <a:prstGeom prst="flowChartAlternateProcess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Family Interaction</a:t>
              </a:r>
            </a:p>
          </p:txBody>
        </p:sp>
        <p:sp>
          <p:nvSpPr>
            <p:cNvPr id="7" name="AutoShape 7">
              <a:extLst>
                <a:ext uri="{FF2B5EF4-FFF2-40B4-BE49-F238E27FC236}">
                  <a16:creationId xmlns:a16="http://schemas.microsoft.com/office/drawing/2014/main" id="{28284248-28E2-4D77-B538-ED938EC1B0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9764" y="3929574"/>
              <a:ext cx="2699710" cy="548640"/>
            </a:xfrm>
            <a:prstGeom prst="flowChartAlternateProcess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Parenting</a:t>
              </a:r>
            </a:p>
          </p:txBody>
        </p:sp>
        <p:sp>
          <p:nvSpPr>
            <p:cNvPr id="16" name="AutoShape 15">
              <a:extLst>
                <a:ext uri="{FF2B5EF4-FFF2-40B4-BE49-F238E27FC236}">
                  <a16:creationId xmlns:a16="http://schemas.microsoft.com/office/drawing/2014/main" id="{C6CADE6E-F88E-4DCE-8480-D8ECFC9B90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9764" y="3113827"/>
              <a:ext cx="2704472" cy="640080"/>
            </a:xfrm>
            <a:prstGeom prst="flowChartAlternateProcess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Physical/Material </a:t>
              </a:r>
            </a:p>
            <a:p>
              <a:pPr algn="ctr"/>
              <a:r>
                <a:rPr lang="en-US" altLang="en-US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Well-Being</a:t>
              </a:r>
              <a:endParaRPr lang="en-US" altLang="en-US" sz="16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AutoShape 10">
              <a:extLst>
                <a:ext uri="{FF2B5EF4-FFF2-40B4-BE49-F238E27FC236}">
                  <a16:creationId xmlns:a16="http://schemas.microsoft.com/office/drawing/2014/main" id="{833CAAB9-8608-440E-AB02-A3C506DE70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9764" y="2376107"/>
              <a:ext cx="2711615" cy="548640"/>
            </a:xfrm>
            <a:prstGeom prst="flowChartAlternateProcess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Emotional Well-Being</a:t>
              </a:r>
            </a:p>
          </p:txBody>
        </p:sp>
        <p:sp>
          <p:nvSpPr>
            <p:cNvPr id="6" name="AutoShape 6">
              <a:extLst>
                <a:ext uri="{FF2B5EF4-FFF2-40B4-BE49-F238E27FC236}">
                  <a16:creationId xmlns:a16="http://schemas.microsoft.com/office/drawing/2014/main" id="{1B1E3070-A726-41A1-9ACE-FF01FFFE62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9765" y="1634551"/>
              <a:ext cx="2834640" cy="548640"/>
            </a:xfrm>
            <a:prstGeom prst="flowChartAlternateProcess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prstShdw prst="shdw18" dist="17961" dir="13500000">
                <a:schemeClr val="tx1">
                  <a:gamma/>
                  <a:shade val="60000"/>
                  <a:invGamma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 b="1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Family Quality of Life</a:t>
              </a: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DDB8A74-EBB1-4852-941F-D2201DD3A2E5}"/>
                </a:ext>
              </a:extLst>
            </p:cNvPr>
            <p:cNvGrpSpPr/>
            <p:nvPr/>
          </p:nvGrpSpPr>
          <p:grpSpPr>
            <a:xfrm>
              <a:off x="4213197" y="2183191"/>
              <a:ext cx="22850" cy="3211893"/>
              <a:chOff x="4031015" y="2498813"/>
              <a:chExt cx="1190" cy="3129193"/>
            </a:xfrm>
          </p:grpSpPr>
          <p:sp>
            <p:nvSpPr>
              <p:cNvPr id="11" name="Line 8">
                <a:extLst>
                  <a:ext uri="{FF2B5EF4-FFF2-40B4-BE49-F238E27FC236}">
                    <a16:creationId xmlns:a16="http://schemas.microsoft.com/office/drawing/2014/main" id="{73981213-F455-41E1-A822-2A99C945D6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031015" y="3229770"/>
                <a:ext cx="0" cy="17179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sz="1350"/>
              </a:p>
            </p:txBody>
          </p:sp>
          <p:sp>
            <p:nvSpPr>
              <p:cNvPr id="12" name="Line 9">
                <a:extLst>
                  <a:ext uri="{FF2B5EF4-FFF2-40B4-BE49-F238E27FC236}">
                    <a16:creationId xmlns:a16="http://schemas.microsoft.com/office/drawing/2014/main" id="{4B025A09-F4FB-41D9-BE64-0D91929DF6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32205" y="5445126"/>
                <a:ext cx="0" cy="18288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sz="1350"/>
              </a:p>
            </p:txBody>
          </p:sp>
          <p:sp>
            <p:nvSpPr>
              <p:cNvPr id="13" name="Line 12">
                <a:extLst>
                  <a:ext uri="{FF2B5EF4-FFF2-40B4-BE49-F238E27FC236}">
                    <a16:creationId xmlns:a16="http://schemas.microsoft.com/office/drawing/2014/main" id="{6640834F-955C-49FB-B3E5-9CA1990DBF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031015" y="2498813"/>
                <a:ext cx="0" cy="176777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sz="1350"/>
              </a:p>
            </p:txBody>
          </p:sp>
          <p:sp>
            <p:nvSpPr>
              <p:cNvPr id="14" name="Line 13">
                <a:extLst>
                  <a:ext uri="{FF2B5EF4-FFF2-40B4-BE49-F238E27FC236}">
                    <a16:creationId xmlns:a16="http://schemas.microsoft.com/office/drawing/2014/main" id="{7ADD63DA-EAED-48E2-BE3C-F84D5FF473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31015" y="4017198"/>
                <a:ext cx="1" cy="179106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sz="1350"/>
              </a:p>
            </p:txBody>
          </p:sp>
          <p:sp>
            <p:nvSpPr>
              <p:cNvPr id="15" name="Line 14">
                <a:extLst>
                  <a:ext uri="{FF2B5EF4-FFF2-40B4-BE49-F238E27FC236}">
                    <a16:creationId xmlns:a16="http://schemas.microsoft.com/office/drawing/2014/main" id="{7FF00A34-0533-485D-835C-CE93B262DA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31015" y="4745915"/>
                <a:ext cx="0" cy="163594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sz="1350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>
                <a:solidFill>
                  <a:schemeClr val="tx1"/>
                </a:solidFill>
                <a:latin typeface="+mn-lt"/>
              </a:rPr>
              <a:t>Family Quality of Life Framework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416514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>
                <a:solidFill>
                  <a:schemeClr val="tx1"/>
                </a:solidFill>
                <a:latin typeface="+mn-lt"/>
              </a:rPr>
              <a:t>Emotional Well-Being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-2286000">
              <a:buClr>
                <a:schemeClr val="tx2"/>
              </a:buClr>
              <a:buSzPct val="125000"/>
              <a:buNone/>
            </a:pPr>
            <a:r>
              <a:rPr lang="en-US" altLang="en-US" sz="2000" b="1" dirty="0">
                <a:cs typeface="Arial" panose="020B0604020202020204" pitchFamily="34" charset="0"/>
              </a:rPr>
              <a:t>Definition:</a:t>
            </a:r>
            <a:r>
              <a:rPr lang="en-US" altLang="en-US" sz="2000" dirty="0">
                <a:cs typeface="Arial" panose="020B0604020202020204" pitchFamily="34" charset="0"/>
              </a:rPr>
              <a:t> Refers to the feeling or affective parts of family members and family life</a:t>
            </a:r>
          </a:p>
          <a:p>
            <a:pPr indent="-2286000">
              <a:buClr>
                <a:schemeClr val="tx2"/>
              </a:buClr>
              <a:buNone/>
            </a:pPr>
            <a:r>
              <a:rPr lang="en-US" altLang="en-US" sz="2000" b="1" dirty="0">
                <a:cs typeface="Arial" panose="020B0604020202020204" pitchFamily="34" charset="0"/>
              </a:rPr>
              <a:t>Sample Indicators:</a:t>
            </a:r>
            <a:endParaRPr lang="en-US" altLang="en-US" sz="2000" dirty="0">
              <a:solidFill>
                <a:schemeClr val="accent2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marL="685800" lvl="2">
              <a:lnSpc>
                <a:spcPct val="150000"/>
              </a:lnSpc>
              <a:spcBef>
                <a:spcPts val="0"/>
              </a:spcBef>
              <a:buSzPct val="125000"/>
            </a:pPr>
            <a:r>
              <a:rPr lang="en-US" altLang="en-US" dirty="0">
                <a:cs typeface="Arial" panose="020B0604020202020204" pitchFamily="34" charset="0"/>
              </a:rPr>
              <a:t>My family members have the support we need to relieve stress.</a:t>
            </a:r>
          </a:p>
          <a:p>
            <a:pPr marL="685800" lvl="2">
              <a:lnSpc>
                <a:spcPct val="150000"/>
              </a:lnSpc>
              <a:spcBef>
                <a:spcPts val="0"/>
              </a:spcBef>
              <a:buSzPct val="125000"/>
            </a:pPr>
            <a:r>
              <a:rPr lang="en-US" altLang="en-US" dirty="0">
                <a:cs typeface="Arial" panose="020B0604020202020204" pitchFamily="34" charset="0"/>
              </a:rPr>
              <a:t>My family members have some time to pursue their own interests.</a:t>
            </a:r>
          </a:p>
          <a:p>
            <a:pPr marL="685800" lvl="2">
              <a:lnSpc>
                <a:spcPct val="150000"/>
              </a:lnSpc>
              <a:spcBef>
                <a:spcPts val="0"/>
              </a:spcBef>
              <a:buSzPct val="125000"/>
            </a:pPr>
            <a:r>
              <a:rPr lang="en-US" altLang="en-US" b="1" dirty="0">
                <a:cs typeface="Arial" panose="020B0604020202020204" pitchFamily="34" charset="0"/>
              </a:rPr>
              <a:t>My family members have friends or others who provide support.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39270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>
                <a:solidFill>
                  <a:schemeClr val="tx1"/>
                </a:solidFill>
                <a:latin typeface="+mn-lt"/>
              </a:rPr>
              <a:t>Friends or Others who Provide Support</a:t>
            </a:r>
          </a:p>
        </p:txBody>
      </p:sp>
      <p:pic>
        <p:nvPicPr>
          <p:cNvPr id="6" name="Picture 5" descr="A group of young men and women sitting in a living room talking and laughing. ">
            <a:extLst>
              <a:ext uri="{FF2B5EF4-FFF2-40B4-BE49-F238E27FC236}">
                <a16:creationId xmlns:a16="http://schemas.microsoft.com/office/drawing/2014/main" id="{95113E83-889D-4186-8121-D2EB03260F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513" y="1765888"/>
            <a:ext cx="6911740" cy="4063984"/>
          </a:xfrm>
          <a:prstGeom prst="rect">
            <a:avLst/>
          </a:prstGeom>
          <a:ln>
            <a:noFill/>
          </a:ln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780859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Jay and his college friends</a:t>
            </a:r>
          </a:p>
        </p:txBody>
      </p:sp>
      <p:grpSp>
        <p:nvGrpSpPr>
          <p:cNvPr id="115714" name="Group 1" descr="Jay Turnbull with two friends smiling at the camera. ">
            <a:extLst>
              <a:ext uri="{FF2B5EF4-FFF2-40B4-BE49-F238E27FC236}">
                <a16:creationId xmlns:a16="http://schemas.microsoft.com/office/drawing/2014/main" id="{8CC506C0-738D-4D3C-B051-D1021CC78B5C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1175656" y="1480457"/>
            <a:ext cx="7039585" cy="4338643"/>
            <a:chOff x="1465429" y="1847569"/>
            <a:chExt cx="5865813" cy="4038600"/>
          </a:xfrm>
        </p:grpSpPr>
        <p:pic>
          <p:nvPicPr>
            <p:cNvPr id="115717" name="Picture 3" descr="JT Pirate2">
              <a:extLst>
                <a:ext uri="{FF2B5EF4-FFF2-40B4-BE49-F238E27FC236}">
                  <a16:creationId xmlns:a16="http://schemas.microsoft.com/office/drawing/2014/main" id="{41715728-E016-4DEE-A808-44C344B01D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5429" y="1894634"/>
              <a:ext cx="5865813" cy="3944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918" name="Rectangle 6">
              <a:extLst>
                <a:ext uri="{FF2B5EF4-FFF2-40B4-BE49-F238E27FC236}">
                  <a16:creationId xmlns:a16="http://schemas.microsoft.com/office/drawing/2014/main" id="{656F7EE3-26BC-4032-8BA6-11651E620B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7017" y="1847569"/>
              <a:ext cx="5862637" cy="4038600"/>
            </a:xfrm>
            <a:prstGeom prst="rect">
              <a:avLst/>
            </a:prstGeom>
            <a:noFill/>
            <a:ln w="76200" cap="sq">
              <a:noFill/>
              <a:miter lim="800000"/>
              <a:headEnd type="none" w="sm" len="sm"/>
              <a:tailEnd type="none" w="sm" len="sm"/>
            </a:ln>
            <a:effectLst>
              <a:prstShdw prst="shdw17" dist="17961" dir="2700000">
                <a:srgbClr val="1F1F7A"/>
              </a:prst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None/>
                <a:defRPr/>
              </a:pPr>
              <a:endParaRPr lang="en-US" altLang="en-US" sz="1800">
                <a:solidFill>
                  <a:schemeClr val="tx1"/>
                </a:solidFill>
              </a:endParaRPr>
            </a:p>
          </p:txBody>
        </p:sp>
      </p:grpSp>
    </p:spTree>
    <p:custDataLst>
      <p:tags r:id="rId1"/>
    </p:custData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Jay’s Schedule</a:t>
            </a:r>
          </a:p>
        </p:txBody>
      </p:sp>
      <p:graphicFrame>
        <p:nvGraphicFramePr>
          <p:cNvPr id="2" name="Object 6" descr="Table shows a daily hour-by-hour schedule for a full week of the people he is with during activities Jay does throughout a typical day. The chart is color coded and divided into sleep, personal care, work, leisure time, meals, speech therapy, music therapy, massage, yoga and church.  " title="Table of Jay's schedule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62996"/>
              </p:ext>
            </p:extLst>
          </p:nvPr>
        </p:nvGraphicFramePr>
        <p:xfrm>
          <a:off x="230188" y="1479511"/>
          <a:ext cx="4152900" cy="447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4153030" imgH="4476893" progId="Excel.Sheet.8">
                  <p:embed/>
                </p:oleObj>
              </mc:Choice>
              <mc:Fallback>
                <p:oleObj name="Worksheet" r:id="rId4" imgW="4153030" imgH="4476893" progId="Excel.Sheet.8">
                  <p:embed/>
                  <p:pic>
                    <p:nvPicPr>
                      <p:cNvPr id="10342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188" y="1479511"/>
                        <a:ext cx="4152900" cy="44767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3" descr="Legend of color codes divided into sleep, personal care, work, leisure time, meals, speech therapy, music therapy, massage, yoga and church. " title="Color Coded Legend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350614"/>
              </p:ext>
            </p:extLst>
          </p:nvPr>
        </p:nvGraphicFramePr>
        <p:xfrm>
          <a:off x="6315026" y="317400"/>
          <a:ext cx="2314575" cy="305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1228560" imgH="1628716" progId="Excel.Sheet.8">
                  <p:embed/>
                </p:oleObj>
              </mc:Choice>
              <mc:Fallback>
                <p:oleObj name="Worksheet" r:id="rId6" imgW="1228560" imgH="1628716" progId="Excel.Sheet.8">
                  <p:embed/>
                  <p:pic>
                    <p:nvPicPr>
                      <p:cNvPr id="10342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5026" y="317400"/>
                        <a:ext cx="2314575" cy="305752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Table 5" descr="Legend defining the acronyms used in the schedule. &#10;" title="Table of Codes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3007717"/>
              </p:ext>
            </p:extLst>
          </p:nvPr>
        </p:nvGraphicFramePr>
        <p:xfrm>
          <a:off x="4642757" y="3641372"/>
          <a:ext cx="4152900" cy="2401974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076450">
                  <a:extLst>
                    <a:ext uri="{9D8B030D-6E8A-4147-A177-3AD203B41FA5}">
                      <a16:colId xmlns:a16="http://schemas.microsoft.com/office/drawing/2014/main" val="2931475821"/>
                    </a:ext>
                  </a:extLst>
                </a:gridCol>
                <a:gridCol w="2076450">
                  <a:extLst>
                    <a:ext uri="{9D8B030D-6E8A-4147-A177-3AD203B41FA5}">
                      <a16:colId xmlns:a16="http://schemas.microsoft.com/office/drawing/2014/main" val="1998046630"/>
                    </a:ext>
                  </a:extLst>
                </a:gridCol>
              </a:tblGrid>
              <a:tr h="400329"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0000"/>
                          </a:solidFill>
                        </a:rPr>
                        <a:t>H – Housemate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000000"/>
                          </a:solidFill>
                        </a:rPr>
                        <a:t>Y – Yoga</a:t>
                      </a:r>
                      <a:r>
                        <a:rPr lang="en-US" sz="1600" b="0" baseline="0" dirty="0">
                          <a:solidFill>
                            <a:srgbClr val="000000"/>
                          </a:solidFill>
                        </a:rPr>
                        <a:t> Teacher</a:t>
                      </a:r>
                      <a:endParaRPr lang="en-US" sz="1600" b="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9521098"/>
                  </a:ext>
                </a:extLst>
              </a:tr>
              <a:tr h="400329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F – Family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JC – Job Coach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8870247"/>
                  </a:ext>
                </a:extLst>
              </a:tr>
              <a:tr h="400329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ST – Speech Therapist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C1-C6 – Companions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7438476"/>
                  </a:ext>
                </a:extLst>
              </a:tr>
              <a:tr h="400329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MT – Music Therapist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FR – Fraternity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7727045"/>
                  </a:ext>
                </a:extLst>
              </a:tr>
              <a:tr h="400329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M – Masseuse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GF – Girlfriend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9291747"/>
                  </a:ext>
                </a:extLst>
              </a:tr>
              <a:tr h="400329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Y – Yoga Teacher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000000"/>
                          </a:solidFill>
                        </a:rPr>
                        <a:t>CW – Co-Worker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5757953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8235985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" name="Group 15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234528" y="1838948"/>
            <a:ext cx="1102443" cy="3222909"/>
            <a:chOff x="8795852" y="1034722"/>
            <a:chExt cx="1371600" cy="4132394"/>
          </a:xfrm>
        </p:grpSpPr>
        <p:grpSp>
          <p:nvGrpSpPr>
            <p:cNvPr id="3" name="Group 22">
              <a:extLst>
                <a:ext uri="{FF2B5EF4-FFF2-40B4-BE49-F238E27FC236}">
                  <a16:creationId xmlns:a16="http://schemas.microsoft.com/office/drawing/2014/main" id="{A46A5451-530E-4B51-9B2E-A1B4F7D77E0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895765" y="1034722"/>
              <a:ext cx="990600" cy="939800"/>
              <a:chOff x="1067" y="593"/>
              <a:chExt cx="3737" cy="3546"/>
            </a:xfrm>
          </p:grpSpPr>
          <p:sp>
            <p:nvSpPr>
              <p:cNvPr id="4" name="Freeform 3">
                <a:extLst>
                  <a:ext uri="{FF2B5EF4-FFF2-40B4-BE49-F238E27FC236}">
                    <a16:creationId xmlns:a16="http://schemas.microsoft.com/office/drawing/2014/main" id="{C26CE8B5-7B45-4E1D-9BE8-6B84B6EC23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7" y="3038"/>
                <a:ext cx="2315" cy="643"/>
              </a:xfrm>
              <a:custGeom>
                <a:avLst/>
                <a:gdLst>
                  <a:gd name="T0" fmla="*/ 1894 w 2315"/>
                  <a:gd name="T1" fmla="*/ 136 h 643"/>
                  <a:gd name="T2" fmla="*/ 2077 w 2315"/>
                  <a:gd name="T3" fmla="*/ 524 h 643"/>
                  <a:gd name="T4" fmla="*/ 1984 w 2315"/>
                  <a:gd name="T5" fmla="*/ 490 h 643"/>
                  <a:gd name="T6" fmla="*/ 1851 w 2315"/>
                  <a:gd name="T7" fmla="*/ 535 h 643"/>
                  <a:gd name="T8" fmla="*/ 1718 w 2315"/>
                  <a:gd name="T9" fmla="*/ 575 h 643"/>
                  <a:gd name="T10" fmla="*/ 1564 w 2315"/>
                  <a:gd name="T11" fmla="*/ 608 h 643"/>
                  <a:gd name="T12" fmla="*/ 1431 w 2315"/>
                  <a:gd name="T13" fmla="*/ 627 h 643"/>
                  <a:gd name="T14" fmla="*/ 1304 w 2315"/>
                  <a:gd name="T15" fmla="*/ 636 h 643"/>
                  <a:gd name="T16" fmla="*/ 1176 w 2315"/>
                  <a:gd name="T17" fmla="*/ 636 h 643"/>
                  <a:gd name="T18" fmla="*/ 1033 w 2315"/>
                  <a:gd name="T19" fmla="*/ 622 h 643"/>
                  <a:gd name="T20" fmla="*/ 855 w 2315"/>
                  <a:gd name="T21" fmla="*/ 583 h 643"/>
                  <a:gd name="T22" fmla="*/ 705 w 2315"/>
                  <a:gd name="T23" fmla="*/ 541 h 643"/>
                  <a:gd name="T24" fmla="*/ 586 w 2315"/>
                  <a:gd name="T25" fmla="*/ 496 h 643"/>
                  <a:gd name="T26" fmla="*/ 463 w 2315"/>
                  <a:gd name="T27" fmla="*/ 432 h 643"/>
                  <a:gd name="T28" fmla="*/ 326 w 2315"/>
                  <a:gd name="T29" fmla="*/ 340 h 643"/>
                  <a:gd name="T30" fmla="*/ 212 w 2315"/>
                  <a:gd name="T31" fmla="*/ 247 h 643"/>
                  <a:gd name="T32" fmla="*/ 137 w 2315"/>
                  <a:gd name="T33" fmla="*/ 175 h 643"/>
                  <a:gd name="T34" fmla="*/ 0 w 2315"/>
                  <a:gd name="T35" fmla="*/ 0 h 643"/>
                  <a:gd name="T36" fmla="*/ 182 w 2315"/>
                  <a:gd name="T37" fmla="*/ 165 h 643"/>
                  <a:gd name="T38" fmla="*/ 296 w 2315"/>
                  <a:gd name="T39" fmla="*/ 247 h 643"/>
                  <a:gd name="T40" fmla="*/ 413 w 2315"/>
                  <a:gd name="T41" fmla="*/ 306 h 643"/>
                  <a:gd name="T42" fmla="*/ 531 w 2315"/>
                  <a:gd name="T43" fmla="*/ 355 h 643"/>
                  <a:gd name="T44" fmla="*/ 656 w 2315"/>
                  <a:gd name="T45" fmla="*/ 388 h 643"/>
                  <a:gd name="T46" fmla="*/ 770 w 2315"/>
                  <a:gd name="T47" fmla="*/ 410 h 643"/>
                  <a:gd name="T48" fmla="*/ 908 w 2315"/>
                  <a:gd name="T49" fmla="*/ 423 h 643"/>
                  <a:gd name="T50" fmla="*/ 1033 w 2315"/>
                  <a:gd name="T51" fmla="*/ 423 h 643"/>
                  <a:gd name="T52" fmla="*/ 1200 w 2315"/>
                  <a:gd name="T53" fmla="*/ 412 h 643"/>
                  <a:gd name="T54" fmla="*/ 1348 w 2315"/>
                  <a:gd name="T55" fmla="*/ 394 h 643"/>
                  <a:gd name="T56" fmla="*/ 1491 w 2315"/>
                  <a:gd name="T57" fmla="*/ 364 h 643"/>
                  <a:gd name="T58" fmla="*/ 1635 w 2315"/>
                  <a:gd name="T59" fmla="*/ 325 h 643"/>
                  <a:gd name="T60" fmla="*/ 1777 w 2315"/>
                  <a:gd name="T61" fmla="*/ 277 h 643"/>
                  <a:gd name="T62" fmla="*/ 1925 w 2315"/>
                  <a:gd name="T63" fmla="*/ 203 h 64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315"/>
                  <a:gd name="T97" fmla="*/ 0 h 643"/>
                  <a:gd name="T98" fmla="*/ 2315 w 2315"/>
                  <a:gd name="T99" fmla="*/ 643 h 64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315" h="643">
                    <a:moveTo>
                      <a:pt x="1925" y="203"/>
                    </a:moveTo>
                    <a:lnTo>
                      <a:pt x="1894" y="136"/>
                    </a:lnTo>
                    <a:lnTo>
                      <a:pt x="2314" y="175"/>
                    </a:lnTo>
                    <a:lnTo>
                      <a:pt x="2077" y="524"/>
                    </a:lnTo>
                    <a:lnTo>
                      <a:pt x="2049" y="457"/>
                    </a:lnTo>
                    <a:lnTo>
                      <a:pt x="1984" y="490"/>
                    </a:lnTo>
                    <a:lnTo>
                      <a:pt x="1905" y="520"/>
                    </a:lnTo>
                    <a:lnTo>
                      <a:pt x="1851" y="535"/>
                    </a:lnTo>
                    <a:lnTo>
                      <a:pt x="1790" y="555"/>
                    </a:lnTo>
                    <a:lnTo>
                      <a:pt x="1718" y="575"/>
                    </a:lnTo>
                    <a:lnTo>
                      <a:pt x="1643" y="593"/>
                    </a:lnTo>
                    <a:lnTo>
                      <a:pt x="1564" y="608"/>
                    </a:lnTo>
                    <a:lnTo>
                      <a:pt x="1506" y="616"/>
                    </a:lnTo>
                    <a:lnTo>
                      <a:pt x="1431" y="627"/>
                    </a:lnTo>
                    <a:lnTo>
                      <a:pt x="1359" y="636"/>
                    </a:lnTo>
                    <a:lnTo>
                      <a:pt x="1304" y="636"/>
                    </a:lnTo>
                    <a:lnTo>
                      <a:pt x="1235" y="642"/>
                    </a:lnTo>
                    <a:lnTo>
                      <a:pt x="1176" y="636"/>
                    </a:lnTo>
                    <a:lnTo>
                      <a:pt x="1101" y="631"/>
                    </a:lnTo>
                    <a:lnTo>
                      <a:pt x="1033" y="622"/>
                    </a:lnTo>
                    <a:lnTo>
                      <a:pt x="945" y="602"/>
                    </a:lnTo>
                    <a:lnTo>
                      <a:pt x="855" y="583"/>
                    </a:lnTo>
                    <a:lnTo>
                      <a:pt x="777" y="564"/>
                    </a:lnTo>
                    <a:lnTo>
                      <a:pt x="705" y="541"/>
                    </a:lnTo>
                    <a:lnTo>
                      <a:pt x="641" y="520"/>
                    </a:lnTo>
                    <a:lnTo>
                      <a:pt x="586" y="496"/>
                    </a:lnTo>
                    <a:lnTo>
                      <a:pt x="516" y="463"/>
                    </a:lnTo>
                    <a:lnTo>
                      <a:pt x="463" y="432"/>
                    </a:lnTo>
                    <a:lnTo>
                      <a:pt x="396" y="388"/>
                    </a:lnTo>
                    <a:lnTo>
                      <a:pt x="326" y="340"/>
                    </a:lnTo>
                    <a:lnTo>
                      <a:pt x="276" y="301"/>
                    </a:lnTo>
                    <a:lnTo>
                      <a:pt x="212" y="247"/>
                    </a:lnTo>
                    <a:lnTo>
                      <a:pt x="167" y="210"/>
                    </a:lnTo>
                    <a:lnTo>
                      <a:pt x="137" y="175"/>
                    </a:lnTo>
                    <a:lnTo>
                      <a:pt x="84" y="117"/>
                    </a:lnTo>
                    <a:lnTo>
                      <a:pt x="0" y="0"/>
                    </a:lnTo>
                    <a:lnTo>
                      <a:pt x="123" y="117"/>
                    </a:lnTo>
                    <a:lnTo>
                      <a:pt x="182" y="165"/>
                    </a:lnTo>
                    <a:lnTo>
                      <a:pt x="236" y="210"/>
                    </a:lnTo>
                    <a:lnTo>
                      <a:pt x="296" y="247"/>
                    </a:lnTo>
                    <a:lnTo>
                      <a:pt x="354" y="277"/>
                    </a:lnTo>
                    <a:lnTo>
                      <a:pt x="413" y="306"/>
                    </a:lnTo>
                    <a:lnTo>
                      <a:pt x="478" y="336"/>
                    </a:lnTo>
                    <a:lnTo>
                      <a:pt x="531" y="355"/>
                    </a:lnTo>
                    <a:lnTo>
                      <a:pt x="591" y="375"/>
                    </a:lnTo>
                    <a:lnTo>
                      <a:pt x="656" y="388"/>
                    </a:lnTo>
                    <a:lnTo>
                      <a:pt x="720" y="400"/>
                    </a:lnTo>
                    <a:lnTo>
                      <a:pt x="770" y="410"/>
                    </a:lnTo>
                    <a:lnTo>
                      <a:pt x="839" y="415"/>
                    </a:lnTo>
                    <a:lnTo>
                      <a:pt x="908" y="423"/>
                    </a:lnTo>
                    <a:lnTo>
                      <a:pt x="968" y="423"/>
                    </a:lnTo>
                    <a:lnTo>
                      <a:pt x="1033" y="423"/>
                    </a:lnTo>
                    <a:lnTo>
                      <a:pt x="1116" y="423"/>
                    </a:lnTo>
                    <a:lnTo>
                      <a:pt x="1200" y="412"/>
                    </a:lnTo>
                    <a:lnTo>
                      <a:pt x="1279" y="403"/>
                    </a:lnTo>
                    <a:lnTo>
                      <a:pt x="1348" y="394"/>
                    </a:lnTo>
                    <a:lnTo>
                      <a:pt x="1427" y="379"/>
                    </a:lnTo>
                    <a:lnTo>
                      <a:pt x="1491" y="364"/>
                    </a:lnTo>
                    <a:lnTo>
                      <a:pt x="1559" y="345"/>
                    </a:lnTo>
                    <a:lnTo>
                      <a:pt x="1635" y="325"/>
                    </a:lnTo>
                    <a:lnTo>
                      <a:pt x="1698" y="306"/>
                    </a:lnTo>
                    <a:lnTo>
                      <a:pt x="1777" y="277"/>
                    </a:lnTo>
                    <a:lnTo>
                      <a:pt x="1836" y="253"/>
                    </a:lnTo>
                    <a:lnTo>
                      <a:pt x="1925" y="203"/>
                    </a:lnTo>
                  </a:path>
                </a:pathLst>
              </a:custGeom>
              <a:solidFill>
                <a:srgbClr val="D49FF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" name="Freeform 4">
                <a:extLst>
                  <a:ext uri="{FF2B5EF4-FFF2-40B4-BE49-F238E27FC236}">
                    <a16:creationId xmlns:a16="http://schemas.microsoft.com/office/drawing/2014/main" id="{6B9865E8-9809-4966-B2EB-1C98C2CCC0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" y="1569"/>
                <a:ext cx="651" cy="2281"/>
              </a:xfrm>
              <a:custGeom>
                <a:avLst/>
                <a:gdLst>
                  <a:gd name="T0" fmla="*/ 513 w 651"/>
                  <a:gd name="T1" fmla="*/ 1867 h 2281"/>
                  <a:gd name="T2" fmla="*/ 118 w 651"/>
                  <a:gd name="T3" fmla="*/ 2048 h 2281"/>
                  <a:gd name="T4" fmla="*/ 153 w 651"/>
                  <a:gd name="T5" fmla="*/ 1955 h 2281"/>
                  <a:gd name="T6" fmla="*/ 108 w 651"/>
                  <a:gd name="T7" fmla="*/ 1824 h 2281"/>
                  <a:gd name="T8" fmla="*/ 67 w 651"/>
                  <a:gd name="T9" fmla="*/ 1693 h 2281"/>
                  <a:gd name="T10" fmla="*/ 35 w 651"/>
                  <a:gd name="T11" fmla="*/ 1542 h 2281"/>
                  <a:gd name="T12" fmla="*/ 15 w 651"/>
                  <a:gd name="T13" fmla="*/ 1412 h 2281"/>
                  <a:gd name="T14" fmla="*/ 5 w 651"/>
                  <a:gd name="T15" fmla="*/ 1284 h 2281"/>
                  <a:gd name="T16" fmla="*/ 5 w 651"/>
                  <a:gd name="T17" fmla="*/ 1158 h 2281"/>
                  <a:gd name="T18" fmla="*/ 20 w 651"/>
                  <a:gd name="T19" fmla="*/ 1017 h 2281"/>
                  <a:gd name="T20" fmla="*/ 59 w 651"/>
                  <a:gd name="T21" fmla="*/ 844 h 2281"/>
                  <a:gd name="T22" fmla="*/ 101 w 651"/>
                  <a:gd name="T23" fmla="*/ 696 h 2281"/>
                  <a:gd name="T24" fmla="*/ 149 w 651"/>
                  <a:gd name="T25" fmla="*/ 577 h 2281"/>
                  <a:gd name="T26" fmla="*/ 212 w 651"/>
                  <a:gd name="T27" fmla="*/ 457 h 2281"/>
                  <a:gd name="T28" fmla="*/ 305 w 651"/>
                  <a:gd name="T29" fmla="*/ 323 h 2281"/>
                  <a:gd name="T30" fmla="*/ 400 w 651"/>
                  <a:gd name="T31" fmla="*/ 209 h 2281"/>
                  <a:gd name="T32" fmla="*/ 473 w 651"/>
                  <a:gd name="T33" fmla="*/ 137 h 2281"/>
                  <a:gd name="T34" fmla="*/ 650 w 651"/>
                  <a:gd name="T35" fmla="*/ 0 h 2281"/>
                  <a:gd name="T36" fmla="*/ 484 w 651"/>
                  <a:gd name="T37" fmla="*/ 181 h 2281"/>
                  <a:gd name="T38" fmla="*/ 400 w 651"/>
                  <a:gd name="T39" fmla="*/ 292 h 2281"/>
                  <a:gd name="T40" fmla="*/ 340 w 651"/>
                  <a:gd name="T41" fmla="*/ 409 h 2281"/>
                  <a:gd name="T42" fmla="*/ 290 w 651"/>
                  <a:gd name="T43" fmla="*/ 524 h 2281"/>
                  <a:gd name="T44" fmla="*/ 257 w 651"/>
                  <a:gd name="T45" fmla="*/ 647 h 2281"/>
                  <a:gd name="T46" fmla="*/ 236 w 651"/>
                  <a:gd name="T47" fmla="*/ 759 h 2281"/>
                  <a:gd name="T48" fmla="*/ 222 w 651"/>
                  <a:gd name="T49" fmla="*/ 894 h 2281"/>
                  <a:gd name="T50" fmla="*/ 222 w 651"/>
                  <a:gd name="T51" fmla="*/ 1017 h 2281"/>
                  <a:gd name="T52" fmla="*/ 233 w 651"/>
                  <a:gd name="T53" fmla="*/ 1184 h 2281"/>
                  <a:gd name="T54" fmla="*/ 251 w 651"/>
                  <a:gd name="T55" fmla="*/ 1329 h 2281"/>
                  <a:gd name="T56" fmla="*/ 282 w 651"/>
                  <a:gd name="T57" fmla="*/ 1469 h 2281"/>
                  <a:gd name="T58" fmla="*/ 321 w 651"/>
                  <a:gd name="T59" fmla="*/ 1609 h 2281"/>
                  <a:gd name="T60" fmla="*/ 370 w 651"/>
                  <a:gd name="T61" fmla="*/ 1751 h 2281"/>
                  <a:gd name="T62" fmla="*/ 443 w 651"/>
                  <a:gd name="T63" fmla="*/ 1896 h 228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651"/>
                  <a:gd name="T97" fmla="*/ 0 h 2281"/>
                  <a:gd name="T98" fmla="*/ 651 w 651"/>
                  <a:gd name="T99" fmla="*/ 2281 h 228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651" h="2281">
                    <a:moveTo>
                      <a:pt x="443" y="1896"/>
                    </a:moveTo>
                    <a:lnTo>
                      <a:pt x="513" y="1867"/>
                    </a:lnTo>
                    <a:lnTo>
                      <a:pt x="473" y="2280"/>
                    </a:lnTo>
                    <a:lnTo>
                      <a:pt x="118" y="2048"/>
                    </a:lnTo>
                    <a:lnTo>
                      <a:pt x="187" y="2018"/>
                    </a:lnTo>
                    <a:lnTo>
                      <a:pt x="153" y="1955"/>
                    </a:lnTo>
                    <a:lnTo>
                      <a:pt x="123" y="1877"/>
                    </a:lnTo>
                    <a:lnTo>
                      <a:pt x="108" y="1824"/>
                    </a:lnTo>
                    <a:lnTo>
                      <a:pt x="88" y="1765"/>
                    </a:lnTo>
                    <a:lnTo>
                      <a:pt x="67" y="1693"/>
                    </a:lnTo>
                    <a:lnTo>
                      <a:pt x="50" y="1620"/>
                    </a:lnTo>
                    <a:lnTo>
                      <a:pt x="35" y="1542"/>
                    </a:lnTo>
                    <a:lnTo>
                      <a:pt x="25" y="1484"/>
                    </a:lnTo>
                    <a:lnTo>
                      <a:pt x="15" y="1412"/>
                    </a:lnTo>
                    <a:lnTo>
                      <a:pt x="5" y="1338"/>
                    </a:lnTo>
                    <a:lnTo>
                      <a:pt x="5" y="1284"/>
                    </a:lnTo>
                    <a:lnTo>
                      <a:pt x="0" y="1217"/>
                    </a:lnTo>
                    <a:lnTo>
                      <a:pt x="5" y="1158"/>
                    </a:lnTo>
                    <a:lnTo>
                      <a:pt x="10" y="1087"/>
                    </a:lnTo>
                    <a:lnTo>
                      <a:pt x="20" y="1017"/>
                    </a:lnTo>
                    <a:lnTo>
                      <a:pt x="39" y="930"/>
                    </a:lnTo>
                    <a:lnTo>
                      <a:pt x="59" y="844"/>
                    </a:lnTo>
                    <a:lnTo>
                      <a:pt x="78" y="766"/>
                    </a:lnTo>
                    <a:lnTo>
                      <a:pt x="101" y="696"/>
                    </a:lnTo>
                    <a:lnTo>
                      <a:pt x="123" y="633"/>
                    </a:lnTo>
                    <a:lnTo>
                      <a:pt x="149" y="577"/>
                    </a:lnTo>
                    <a:lnTo>
                      <a:pt x="180" y="510"/>
                    </a:lnTo>
                    <a:lnTo>
                      <a:pt x="212" y="457"/>
                    </a:lnTo>
                    <a:lnTo>
                      <a:pt x="257" y="390"/>
                    </a:lnTo>
                    <a:lnTo>
                      <a:pt x="305" y="323"/>
                    </a:lnTo>
                    <a:lnTo>
                      <a:pt x="346" y="272"/>
                    </a:lnTo>
                    <a:lnTo>
                      <a:pt x="400" y="209"/>
                    </a:lnTo>
                    <a:lnTo>
                      <a:pt x="438" y="166"/>
                    </a:lnTo>
                    <a:lnTo>
                      <a:pt x="473" y="137"/>
                    </a:lnTo>
                    <a:lnTo>
                      <a:pt x="533" y="82"/>
                    </a:lnTo>
                    <a:lnTo>
                      <a:pt x="650" y="0"/>
                    </a:lnTo>
                    <a:lnTo>
                      <a:pt x="533" y="122"/>
                    </a:lnTo>
                    <a:lnTo>
                      <a:pt x="484" y="181"/>
                    </a:lnTo>
                    <a:lnTo>
                      <a:pt x="438" y="233"/>
                    </a:lnTo>
                    <a:lnTo>
                      <a:pt x="400" y="292"/>
                    </a:lnTo>
                    <a:lnTo>
                      <a:pt x="370" y="350"/>
                    </a:lnTo>
                    <a:lnTo>
                      <a:pt x="340" y="409"/>
                    </a:lnTo>
                    <a:lnTo>
                      <a:pt x="310" y="472"/>
                    </a:lnTo>
                    <a:lnTo>
                      <a:pt x="290" y="524"/>
                    </a:lnTo>
                    <a:lnTo>
                      <a:pt x="271" y="583"/>
                    </a:lnTo>
                    <a:lnTo>
                      <a:pt x="257" y="647"/>
                    </a:lnTo>
                    <a:lnTo>
                      <a:pt x="245" y="709"/>
                    </a:lnTo>
                    <a:lnTo>
                      <a:pt x="236" y="759"/>
                    </a:lnTo>
                    <a:lnTo>
                      <a:pt x="229" y="827"/>
                    </a:lnTo>
                    <a:lnTo>
                      <a:pt x="222" y="894"/>
                    </a:lnTo>
                    <a:lnTo>
                      <a:pt x="222" y="955"/>
                    </a:lnTo>
                    <a:lnTo>
                      <a:pt x="222" y="1017"/>
                    </a:lnTo>
                    <a:lnTo>
                      <a:pt x="222" y="1102"/>
                    </a:lnTo>
                    <a:lnTo>
                      <a:pt x="233" y="1184"/>
                    </a:lnTo>
                    <a:lnTo>
                      <a:pt x="241" y="1261"/>
                    </a:lnTo>
                    <a:lnTo>
                      <a:pt x="251" y="1329"/>
                    </a:lnTo>
                    <a:lnTo>
                      <a:pt x="266" y="1406"/>
                    </a:lnTo>
                    <a:lnTo>
                      <a:pt x="282" y="1469"/>
                    </a:lnTo>
                    <a:lnTo>
                      <a:pt x="301" y="1536"/>
                    </a:lnTo>
                    <a:lnTo>
                      <a:pt x="321" y="1609"/>
                    </a:lnTo>
                    <a:lnTo>
                      <a:pt x="340" y="1673"/>
                    </a:lnTo>
                    <a:lnTo>
                      <a:pt x="370" y="1751"/>
                    </a:lnTo>
                    <a:lnTo>
                      <a:pt x="395" y="1809"/>
                    </a:lnTo>
                    <a:lnTo>
                      <a:pt x="443" y="1896"/>
                    </a:lnTo>
                  </a:path>
                </a:pathLst>
              </a:custGeom>
              <a:solidFill>
                <a:srgbClr val="00FFF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" name="Freeform 5">
                <a:extLst>
                  <a:ext uri="{FF2B5EF4-FFF2-40B4-BE49-F238E27FC236}">
                    <a16:creationId xmlns:a16="http://schemas.microsoft.com/office/drawing/2014/main" id="{6E4D85AB-EBA0-4851-BF8E-AC1A7BBD26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7" y="1039"/>
                <a:ext cx="2316" cy="641"/>
              </a:xfrm>
              <a:custGeom>
                <a:avLst/>
                <a:gdLst>
                  <a:gd name="T0" fmla="*/ 418 w 2316"/>
                  <a:gd name="T1" fmla="*/ 505 h 641"/>
                  <a:gd name="T2" fmla="*/ 237 w 2316"/>
                  <a:gd name="T3" fmla="*/ 118 h 641"/>
                  <a:gd name="T4" fmla="*/ 330 w 2316"/>
                  <a:gd name="T5" fmla="*/ 152 h 641"/>
                  <a:gd name="T6" fmla="*/ 464 w 2316"/>
                  <a:gd name="T7" fmla="*/ 106 h 641"/>
                  <a:gd name="T8" fmla="*/ 597 w 2316"/>
                  <a:gd name="T9" fmla="*/ 66 h 641"/>
                  <a:gd name="T10" fmla="*/ 749 w 2316"/>
                  <a:gd name="T11" fmla="*/ 34 h 641"/>
                  <a:gd name="T12" fmla="*/ 883 w 2316"/>
                  <a:gd name="T13" fmla="*/ 15 h 641"/>
                  <a:gd name="T14" fmla="*/ 1011 w 2316"/>
                  <a:gd name="T15" fmla="*/ 6 h 641"/>
                  <a:gd name="T16" fmla="*/ 1139 w 2316"/>
                  <a:gd name="T17" fmla="*/ 6 h 641"/>
                  <a:gd name="T18" fmla="*/ 1282 w 2316"/>
                  <a:gd name="T19" fmla="*/ 20 h 641"/>
                  <a:gd name="T20" fmla="*/ 1459 w 2316"/>
                  <a:gd name="T21" fmla="*/ 59 h 641"/>
                  <a:gd name="T22" fmla="*/ 1609 w 2316"/>
                  <a:gd name="T23" fmla="*/ 100 h 641"/>
                  <a:gd name="T24" fmla="*/ 1728 w 2316"/>
                  <a:gd name="T25" fmla="*/ 145 h 641"/>
                  <a:gd name="T26" fmla="*/ 1852 w 2316"/>
                  <a:gd name="T27" fmla="*/ 208 h 641"/>
                  <a:gd name="T28" fmla="*/ 1988 w 2316"/>
                  <a:gd name="T29" fmla="*/ 301 h 641"/>
                  <a:gd name="T30" fmla="*/ 2103 w 2316"/>
                  <a:gd name="T31" fmla="*/ 393 h 641"/>
                  <a:gd name="T32" fmla="*/ 2176 w 2316"/>
                  <a:gd name="T33" fmla="*/ 466 h 641"/>
                  <a:gd name="T34" fmla="*/ 2315 w 2316"/>
                  <a:gd name="T35" fmla="*/ 640 h 641"/>
                  <a:gd name="T36" fmla="*/ 2132 w 2316"/>
                  <a:gd name="T37" fmla="*/ 475 h 641"/>
                  <a:gd name="T38" fmla="*/ 2019 w 2316"/>
                  <a:gd name="T39" fmla="*/ 393 h 641"/>
                  <a:gd name="T40" fmla="*/ 1901 w 2316"/>
                  <a:gd name="T41" fmla="*/ 335 h 641"/>
                  <a:gd name="T42" fmla="*/ 1784 w 2316"/>
                  <a:gd name="T43" fmla="*/ 286 h 641"/>
                  <a:gd name="T44" fmla="*/ 1659 w 2316"/>
                  <a:gd name="T45" fmla="*/ 253 h 641"/>
                  <a:gd name="T46" fmla="*/ 1544 w 2316"/>
                  <a:gd name="T47" fmla="*/ 232 h 641"/>
                  <a:gd name="T48" fmla="*/ 1406 w 2316"/>
                  <a:gd name="T49" fmla="*/ 219 h 641"/>
                  <a:gd name="T50" fmla="*/ 1282 w 2316"/>
                  <a:gd name="T51" fmla="*/ 219 h 641"/>
                  <a:gd name="T52" fmla="*/ 1114 w 2316"/>
                  <a:gd name="T53" fmla="*/ 229 h 641"/>
                  <a:gd name="T54" fmla="*/ 967 w 2316"/>
                  <a:gd name="T55" fmla="*/ 248 h 641"/>
                  <a:gd name="T56" fmla="*/ 824 w 2316"/>
                  <a:gd name="T57" fmla="*/ 278 h 641"/>
                  <a:gd name="T58" fmla="*/ 680 w 2316"/>
                  <a:gd name="T59" fmla="*/ 316 h 641"/>
                  <a:gd name="T60" fmla="*/ 538 w 2316"/>
                  <a:gd name="T61" fmla="*/ 364 h 641"/>
                  <a:gd name="T62" fmla="*/ 390 w 2316"/>
                  <a:gd name="T63" fmla="*/ 438 h 64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316"/>
                  <a:gd name="T97" fmla="*/ 0 h 641"/>
                  <a:gd name="T98" fmla="*/ 2316 w 2316"/>
                  <a:gd name="T99" fmla="*/ 641 h 64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316" h="641">
                    <a:moveTo>
                      <a:pt x="390" y="438"/>
                    </a:moveTo>
                    <a:lnTo>
                      <a:pt x="418" y="505"/>
                    </a:lnTo>
                    <a:lnTo>
                      <a:pt x="0" y="466"/>
                    </a:lnTo>
                    <a:lnTo>
                      <a:pt x="237" y="118"/>
                    </a:lnTo>
                    <a:lnTo>
                      <a:pt x="266" y="185"/>
                    </a:lnTo>
                    <a:lnTo>
                      <a:pt x="330" y="152"/>
                    </a:lnTo>
                    <a:lnTo>
                      <a:pt x="410" y="122"/>
                    </a:lnTo>
                    <a:lnTo>
                      <a:pt x="464" y="106"/>
                    </a:lnTo>
                    <a:lnTo>
                      <a:pt x="524" y="85"/>
                    </a:lnTo>
                    <a:lnTo>
                      <a:pt x="597" y="66"/>
                    </a:lnTo>
                    <a:lnTo>
                      <a:pt x="671" y="49"/>
                    </a:lnTo>
                    <a:lnTo>
                      <a:pt x="749" y="34"/>
                    </a:lnTo>
                    <a:lnTo>
                      <a:pt x="809" y="25"/>
                    </a:lnTo>
                    <a:lnTo>
                      <a:pt x="883" y="15"/>
                    </a:lnTo>
                    <a:lnTo>
                      <a:pt x="956" y="6"/>
                    </a:lnTo>
                    <a:lnTo>
                      <a:pt x="1011" y="6"/>
                    </a:lnTo>
                    <a:lnTo>
                      <a:pt x="1079" y="0"/>
                    </a:lnTo>
                    <a:lnTo>
                      <a:pt x="1139" y="6"/>
                    </a:lnTo>
                    <a:lnTo>
                      <a:pt x="1212" y="11"/>
                    </a:lnTo>
                    <a:lnTo>
                      <a:pt x="1282" y="20"/>
                    </a:lnTo>
                    <a:lnTo>
                      <a:pt x="1371" y="40"/>
                    </a:lnTo>
                    <a:lnTo>
                      <a:pt x="1459" y="59"/>
                    </a:lnTo>
                    <a:lnTo>
                      <a:pt x="1538" y="78"/>
                    </a:lnTo>
                    <a:lnTo>
                      <a:pt x="1609" y="100"/>
                    </a:lnTo>
                    <a:lnTo>
                      <a:pt x="1673" y="122"/>
                    </a:lnTo>
                    <a:lnTo>
                      <a:pt x="1728" y="145"/>
                    </a:lnTo>
                    <a:lnTo>
                      <a:pt x="1797" y="178"/>
                    </a:lnTo>
                    <a:lnTo>
                      <a:pt x="1852" y="208"/>
                    </a:lnTo>
                    <a:lnTo>
                      <a:pt x="1919" y="253"/>
                    </a:lnTo>
                    <a:lnTo>
                      <a:pt x="1988" y="301"/>
                    </a:lnTo>
                    <a:lnTo>
                      <a:pt x="2039" y="341"/>
                    </a:lnTo>
                    <a:lnTo>
                      <a:pt x="2103" y="393"/>
                    </a:lnTo>
                    <a:lnTo>
                      <a:pt x="2148" y="432"/>
                    </a:lnTo>
                    <a:lnTo>
                      <a:pt x="2176" y="466"/>
                    </a:lnTo>
                    <a:lnTo>
                      <a:pt x="2231" y="525"/>
                    </a:lnTo>
                    <a:lnTo>
                      <a:pt x="2315" y="640"/>
                    </a:lnTo>
                    <a:lnTo>
                      <a:pt x="2191" y="525"/>
                    </a:lnTo>
                    <a:lnTo>
                      <a:pt x="2132" y="475"/>
                    </a:lnTo>
                    <a:lnTo>
                      <a:pt x="2078" y="432"/>
                    </a:lnTo>
                    <a:lnTo>
                      <a:pt x="2019" y="393"/>
                    </a:lnTo>
                    <a:lnTo>
                      <a:pt x="1960" y="364"/>
                    </a:lnTo>
                    <a:lnTo>
                      <a:pt x="1901" y="335"/>
                    </a:lnTo>
                    <a:lnTo>
                      <a:pt x="1837" y="306"/>
                    </a:lnTo>
                    <a:lnTo>
                      <a:pt x="1784" y="286"/>
                    </a:lnTo>
                    <a:lnTo>
                      <a:pt x="1724" y="267"/>
                    </a:lnTo>
                    <a:lnTo>
                      <a:pt x="1659" y="253"/>
                    </a:lnTo>
                    <a:lnTo>
                      <a:pt x="1596" y="241"/>
                    </a:lnTo>
                    <a:lnTo>
                      <a:pt x="1544" y="232"/>
                    </a:lnTo>
                    <a:lnTo>
                      <a:pt x="1476" y="227"/>
                    </a:lnTo>
                    <a:lnTo>
                      <a:pt x="1406" y="219"/>
                    </a:lnTo>
                    <a:lnTo>
                      <a:pt x="1346" y="219"/>
                    </a:lnTo>
                    <a:lnTo>
                      <a:pt x="1282" y="219"/>
                    </a:lnTo>
                    <a:lnTo>
                      <a:pt x="1199" y="219"/>
                    </a:lnTo>
                    <a:lnTo>
                      <a:pt x="1114" y="229"/>
                    </a:lnTo>
                    <a:lnTo>
                      <a:pt x="1036" y="238"/>
                    </a:lnTo>
                    <a:lnTo>
                      <a:pt x="967" y="248"/>
                    </a:lnTo>
                    <a:lnTo>
                      <a:pt x="888" y="263"/>
                    </a:lnTo>
                    <a:lnTo>
                      <a:pt x="824" y="278"/>
                    </a:lnTo>
                    <a:lnTo>
                      <a:pt x="756" y="297"/>
                    </a:lnTo>
                    <a:lnTo>
                      <a:pt x="680" y="316"/>
                    </a:lnTo>
                    <a:lnTo>
                      <a:pt x="616" y="335"/>
                    </a:lnTo>
                    <a:lnTo>
                      <a:pt x="538" y="364"/>
                    </a:lnTo>
                    <a:lnTo>
                      <a:pt x="478" y="389"/>
                    </a:lnTo>
                    <a:lnTo>
                      <a:pt x="390" y="438"/>
                    </a:lnTo>
                  </a:path>
                </a:pathLst>
              </a:custGeom>
              <a:solidFill>
                <a:srgbClr val="FFFF4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id="{9F3E6DB9-440D-4373-9AF6-A3A5D507CF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8" y="803"/>
                <a:ext cx="651" cy="2283"/>
              </a:xfrm>
              <a:custGeom>
                <a:avLst/>
                <a:gdLst>
                  <a:gd name="T0" fmla="*/ 138 w 651"/>
                  <a:gd name="T1" fmla="*/ 413 h 2283"/>
                  <a:gd name="T2" fmla="*/ 533 w 651"/>
                  <a:gd name="T3" fmla="*/ 232 h 2283"/>
                  <a:gd name="T4" fmla="*/ 498 w 651"/>
                  <a:gd name="T5" fmla="*/ 325 h 2283"/>
                  <a:gd name="T6" fmla="*/ 543 w 651"/>
                  <a:gd name="T7" fmla="*/ 456 h 2283"/>
                  <a:gd name="T8" fmla="*/ 583 w 651"/>
                  <a:gd name="T9" fmla="*/ 588 h 2283"/>
                  <a:gd name="T10" fmla="*/ 616 w 651"/>
                  <a:gd name="T11" fmla="*/ 739 h 2283"/>
                  <a:gd name="T12" fmla="*/ 636 w 651"/>
                  <a:gd name="T13" fmla="*/ 869 h 2283"/>
                  <a:gd name="T14" fmla="*/ 646 w 651"/>
                  <a:gd name="T15" fmla="*/ 995 h 2283"/>
                  <a:gd name="T16" fmla="*/ 646 w 651"/>
                  <a:gd name="T17" fmla="*/ 1122 h 2283"/>
                  <a:gd name="T18" fmla="*/ 630 w 651"/>
                  <a:gd name="T19" fmla="*/ 1263 h 2283"/>
                  <a:gd name="T20" fmla="*/ 592 w 651"/>
                  <a:gd name="T21" fmla="*/ 1439 h 2283"/>
                  <a:gd name="T22" fmla="*/ 549 w 651"/>
                  <a:gd name="T23" fmla="*/ 1585 h 2283"/>
                  <a:gd name="T24" fmla="*/ 502 w 651"/>
                  <a:gd name="T25" fmla="*/ 1704 h 2283"/>
                  <a:gd name="T26" fmla="*/ 438 w 651"/>
                  <a:gd name="T27" fmla="*/ 1824 h 2283"/>
                  <a:gd name="T28" fmla="*/ 346 w 651"/>
                  <a:gd name="T29" fmla="*/ 1959 h 2283"/>
                  <a:gd name="T30" fmla="*/ 251 w 651"/>
                  <a:gd name="T31" fmla="*/ 2072 h 2283"/>
                  <a:gd name="T32" fmla="*/ 177 w 651"/>
                  <a:gd name="T33" fmla="*/ 2145 h 2283"/>
                  <a:gd name="T34" fmla="*/ 0 w 651"/>
                  <a:gd name="T35" fmla="*/ 2282 h 2283"/>
                  <a:gd name="T36" fmla="*/ 167 w 651"/>
                  <a:gd name="T37" fmla="*/ 2102 h 2283"/>
                  <a:gd name="T38" fmla="*/ 251 w 651"/>
                  <a:gd name="T39" fmla="*/ 1990 h 2283"/>
                  <a:gd name="T40" fmla="*/ 311 w 651"/>
                  <a:gd name="T41" fmla="*/ 1873 h 2283"/>
                  <a:gd name="T42" fmla="*/ 359 w 651"/>
                  <a:gd name="T43" fmla="*/ 1756 h 2283"/>
                  <a:gd name="T44" fmla="*/ 395 w 651"/>
                  <a:gd name="T45" fmla="*/ 1633 h 2283"/>
                  <a:gd name="T46" fmla="*/ 415 w 651"/>
                  <a:gd name="T47" fmla="*/ 1522 h 2283"/>
                  <a:gd name="T48" fmla="*/ 429 w 651"/>
                  <a:gd name="T49" fmla="*/ 1386 h 2283"/>
                  <a:gd name="T50" fmla="*/ 429 w 651"/>
                  <a:gd name="T51" fmla="*/ 1263 h 2283"/>
                  <a:gd name="T52" fmla="*/ 418 w 651"/>
                  <a:gd name="T53" fmla="*/ 1097 h 2283"/>
                  <a:gd name="T54" fmla="*/ 399 w 651"/>
                  <a:gd name="T55" fmla="*/ 952 h 2283"/>
                  <a:gd name="T56" fmla="*/ 370 w 651"/>
                  <a:gd name="T57" fmla="*/ 810 h 2283"/>
                  <a:gd name="T58" fmla="*/ 330 w 651"/>
                  <a:gd name="T59" fmla="*/ 670 h 2283"/>
                  <a:gd name="T60" fmla="*/ 282 w 651"/>
                  <a:gd name="T61" fmla="*/ 530 h 2283"/>
                  <a:gd name="T62" fmla="*/ 207 w 651"/>
                  <a:gd name="T63" fmla="*/ 383 h 228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651"/>
                  <a:gd name="T97" fmla="*/ 0 h 2283"/>
                  <a:gd name="T98" fmla="*/ 651 w 651"/>
                  <a:gd name="T99" fmla="*/ 2283 h 228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651" h="2283">
                    <a:moveTo>
                      <a:pt x="207" y="383"/>
                    </a:moveTo>
                    <a:lnTo>
                      <a:pt x="138" y="413"/>
                    </a:lnTo>
                    <a:lnTo>
                      <a:pt x="177" y="0"/>
                    </a:lnTo>
                    <a:lnTo>
                      <a:pt x="533" y="232"/>
                    </a:lnTo>
                    <a:lnTo>
                      <a:pt x="463" y="262"/>
                    </a:lnTo>
                    <a:lnTo>
                      <a:pt x="498" y="325"/>
                    </a:lnTo>
                    <a:lnTo>
                      <a:pt x="528" y="402"/>
                    </a:lnTo>
                    <a:lnTo>
                      <a:pt x="543" y="456"/>
                    </a:lnTo>
                    <a:lnTo>
                      <a:pt x="563" y="516"/>
                    </a:lnTo>
                    <a:lnTo>
                      <a:pt x="583" y="588"/>
                    </a:lnTo>
                    <a:lnTo>
                      <a:pt x="601" y="660"/>
                    </a:lnTo>
                    <a:lnTo>
                      <a:pt x="616" y="739"/>
                    </a:lnTo>
                    <a:lnTo>
                      <a:pt x="626" y="797"/>
                    </a:lnTo>
                    <a:lnTo>
                      <a:pt x="636" y="869"/>
                    </a:lnTo>
                    <a:lnTo>
                      <a:pt x="646" y="943"/>
                    </a:lnTo>
                    <a:lnTo>
                      <a:pt x="646" y="995"/>
                    </a:lnTo>
                    <a:lnTo>
                      <a:pt x="650" y="1063"/>
                    </a:lnTo>
                    <a:lnTo>
                      <a:pt x="646" y="1122"/>
                    </a:lnTo>
                    <a:lnTo>
                      <a:pt x="640" y="1195"/>
                    </a:lnTo>
                    <a:lnTo>
                      <a:pt x="630" y="1263"/>
                    </a:lnTo>
                    <a:lnTo>
                      <a:pt x="612" y="1350"/>
                    </a:lnTo>
                    <a:lnTo>
                      <a:pt x="592" y="1439"/>
                    </a:lnTo>
                    <a:lnTo>
                      <a:pt x="572" y="1515"/>
                    </a:lnTo>
                    <a:lnTo>
                      <a:pt x="549" y="1585"/>
                    </a:lnTo>
                    <a:lnTo>
                      <a:pt x="528" y="1648"/>
                    </a:lnTo>
                    <a:lnTo>
                      <a:pt x="502" y="1704"/>
                    </a:lnTo>
                    <a:lnTo>
                      <a:pt x="470" y="1771"/>
                    </a:lnTo>
                    <a:lnTo>
                      <a:pt x="438" y="1824"/>
                    </a:lnTo>
                    <a:lnTo>
                      <a:pt x="395" y="1891"/>
                    </a:lnTo>
                    <a:lnTo>
                      <a:pt x="346" y="1959"/>
                    </a:lnTo>
                    <a:lnTo>
                      <a:pt x="305" y="2009"/>
                    </a:lnTo>
                    <a:lnTo>
                      <a:pt x="251" y="2072"/>
                    </a:lnTo>
                    <a:lnTo>
                      <a:pt x="212" y="2117"/>
                    </a:lnTo>
                    <a:lnTo>
                      <a:pt x="177" y="2145"/>
                    </a:lnTo>
                    <a:lnTo>
                      <a:pt x="118" y="2200"/>
                    </a:lnTo>
                    <a:lnTo>
                      <a:pt x="0" y="2282"/>
                    </a:lnTo>
                    <a:lnTo>
                      <a:pt x="118" y="2160"/>
                    </a:lnTo>
                    <a:lnTo>
                      <a:pt x="167" y="2102"/>
                    </a:lnTo>
                    <a:lnTo>
                      <a:pt x="212" y="2048"/>
                    </a:lnTo>
                    <a:lnTo>
                      <a:pt x="251" y="1990"/>
                    </a:lnTo>
                    <a:lnTo>
                      <a:pt x="282" y="1932"/>
                    </a:lnTo>
                    <a:lnTo>
                      <a:pt x="311" y="1873"/>
                    </a:lnTo>
                    <a:lnTo>
                      <a:pt x="340" y="1810"/>
                    </a:lnTo>
                    <a:lnTo>
                      <a:pt x="359" y="1756"/>
                    </a:lnTo>
                    <a:lnTo>
                      <a:pt x="379" y="1698"/>
                    </a:lnTo>
                    <a:lnTo>
                      <a:pt x="395" y="1633"/>
                    </a:lnTo>
                    <a:lnTo>
                      <a:pt x="407" y="1572"/>
                    </a:lnTo>
                    <a:lnTo>
                      <a:pt x="415" y="1522"/>
                    </a:lnTo>
                    <a:lnTo>
                      <a:pt x="421" y="1454"/>
                    </a:lnTo>
                    <a:lnTo>
                      <a:pt x="429" y="1386"/>
                    </a:lnTo>
                    <a:lnTo>
                      <a:pt x="429" y="1326"/>
                    </a:lnTo>
                    <a:lnTo>
                      <a:pt x="429" y="1263"/>
                    </a:lnTo>
                    <a:lnTo>
                      <a:pt x="429" y="1181"/>
                    </a:lnTo>
                    <a:lnTo>
                      <a:pt x="418" y="1097"/>
                    </a:lnTo>
                    <a:lnTo>
                      <a:pt x="409" y="1020"/>
                    </a:lnTo>
                    <a:lnTo>
                      <a:pt x="399" y="952"/>
                    </a:lnTo>
                    <a:lnTo>
                      <a:pt x="385" y="873"/>
                    </a:lnTo>
                    <a:lnTo>
                      <a:pt x="370" y="810"/>
                    </a:lnTo>
                    <a:lnTo>
                      <a:pt x="350" y="745"/>
                    </a:lnTo>
                    <a:lnTo>
                      <a:pt x="330" y="670"/>
                    </a:lnTo>
                    <a:lnTo>
                      <a:pt x="311" y="607"/>
                    </a:lnTo>
                    <a:lnTo>
                      <a:pt x="282" y="530"/>
                    </a:lnTo>
                    <a:lnTo>
                      <a:pt x="257" y="471"/>
                    </a:lnTo>
                    <a:lnTo>
                      <a:pt x="207" y="383"/>
                    </a:lnTo>
                  </a:path>
                </a:pathLst>
              </a:custGeom>
              <a:solidFill>
                <a:srgbClr val="FF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Freeform 7">
                <a:extLst>
                  <a:ext uri="{FF2B5EF4-FFF2-40B4-BE49-F238E27FC236}">
                    <a16:creationId xmlns:a16="http://schemas.microsoft.com/office/drawing/2014/main" id="{8E54218A-A198-41C5-8782-DEA9936EA8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7" y="1661"/>
                <a:ext cx="1697" cy="1676"/>
              </a:xfrm>
              <a:custGeom>
                <a:avLst/>
                <a:gdLst>
                  <a:gd name="T0" fmla="*/ 1345 w 1697"/>
                  <a:gd name="T1" fmla="*/ 321 h 1676"/>
                  <a:gd name="T2" fmla="*/ 1272 w 1697"/>
                  <a:gd name="T3" fmla="*/ 306 h 1676"/>
                  <a:gd name="T4" fmla="*/ 1568 w 1697"/>
                  <a:gd name="T5" fmla="*/ 0 h 1676"/>
                  <a:gd name="T6" fmla="*/ 1696 w 1697"/>
                  <a:gd name="T7" fmla="*/ 399 h 1676"/>
                  <a:gd name="T8" fmla="*/ 1617 w 1697"/>
                  <a:gd name="T9" fmla="*/ 379 h 1676"/>
                  <a:gd name="T10" fmla="*/ 1604 w 1697"/>
                  <a:gd name="T11" fmla="*/ 436 h 1676"/>
                  <a:gd name="T12" fmla="*/ 1587 w 1697"/>
                  <a:gd name="T13" fmla="*/ 518 h 1676"/>
                  <a:gd name="T14" fmla="*/ 1562 w 1697"/>
                  <a:gd name="T15" fmla="*/ 592 h 1676"/>
                  <a:gd name="T16" fmla="*/ 1534 w 1697"/>
                  <a:gd name="T17" fmla="*/ 666 h 1676"/>
                  <a:gd name="T18" fmla="*/ 1500 w 1697"/>
                  <a:gd name="T19" fmla="*/ 742 h 1676"/>
                  <a:gd name="T20" fmla="*/ 1464 w 1697"/>
                  <a:gd name="T21" fmla="*/ 811 h 1676"/>
                  <a:gd name="T22" fmla="*/ 1424 w 1697"/>
                  <a:gd name="T23" fmla="*/ 883 h 1676"/>
                  <a:gd name="T24" fmla="*/ 1385 w 1697"/>
                  <a:gd name="T25" fmla="*/ 945 h 1676"/>
                  <a:gd name="T26" fmla="*/ 1350 w 1697"/>
                  <a:gd name="T27" fmla="*/ 1003 h 1676"/>
                  <a:gd name="T28" fmla="*/ 1306 w 1697"/>
                  <a:gd name="T29" fmla="*/ 1063 h 1676"/>
                  <a:gd name="T30" fmla="*/ 1269 w 1697"/>
                  <a:gd name="T31" fmla="*/ 1111 h 1676"/>
                  <a:gd name="T32" fmla="*/ 1222 w 1697"/>
                  <a:gd name="T33" fmla="*/ 1163 h 1676"/>
                  <a:gd name="T34" fmla="*/ 1177 w 1697"/>
                  <a:gd name="T35" fmla="*/ 1208 h 1676"/>
                  <a:gd name="T36" fmla="*/ 1134 w 1697"/>
                  <a:gd name="T37" fmla="*/ 1256 h 1676"/>
                  <a:gd name="T38" fmla="*/ 1083 w 1697"/>
                  <a:gd name="T39" fmla="*/ 1303 h 1676"/>
                  <a:gd name="T40" fmla="*/ 1028 w 1697"/>
                  <a:gd name="T41" fmla="*/ 1346 h 1676"/>
                  <a:gd name="T42" fmla="*/ 976 w 1697"/>
                  <a:gd name="T43" fmla="*/ 1386 h 1676"/>
                  <a:gd name="T44" fmla="*/ 925 w 1697"/>
                  <a:gd name="T45" fmla="*/ 1424 h 1676"/>
                  <a:gd name="T46" fmla="*/ 865 w 1697"/>
                  <a:gd name="T47" fmla="*/ 1464 h 1676"/>
                  <a:gd name="T48" fmla="*/ 783 w 1697"/>
                  <a:gd name="T49" fmla="*/ 1509 h 1676"/>
                  <a:gd name="T50" fmla="*/ 714 w 1697"/>
                  <a:gd name="T51" fmla="*/ 1547 h 1676"/>
                  <a:gd name="T52" fmla="*/ 650 w 1697"/>
                  <a:gd name="T53" fmla="*/ 1575 h 1676"/>
                  <a:gd name="T54" fmla="*/ 593 w 1697"/>
                  <a:gd name="T55" fmla="*/ 1595 h 1676"/>
                  <a:gd name="T56" fmla="*/ 543 w 1697"/>
                  <a:gd name="T57" fmla="*/ 1613 h 1676"/>
                  <a:gd name="T58" fmla="*/ 489 w 1697"/>
                  <a:gd name="T59" fmla="*/ 1628 h 1676"/>
                  <a:gd name="T60" fmla="*/ 438 w 1697"/>
                  <a:gd name="T61" fmla="*/ 1642 h 1676"/>
                  <a:gd name="T62" fmla="*/ 384 w 1697"/>
                  <a:gd name="T63" fmla="*/ 1651 h 1676"/>
                  <a:gd name="T64" fmla="*/ 335 w 1697"/>
                  <a:gd name="T65" fmla="*/ 1660 h 1676"/>
                  <a:gd name="T66" fmla="*/ 251 w 1697"/>
                  <a:gd name="T67" fmla="*/ 1670 h 1676"/>
                  <a:gd name="T68" fmla="*/ 152 w 1697"/>
                  <a:gd name="T69" fmla="*/ 1675 h 1676"/>
                  <a:gd name="T70" fmla="*/ 0 w 1697"/>
                  <a:gd name="T71" fmla="*/ 1675 h 1676"/>
                  <a:gd name="T72" fmla="*/ 227 w 1697"/>
                  <a:gd name="T73" fmla="*/ 1645 h 1676"/>
                  <a:gd name="T74" fmla="*/ 292 w 1697"/>
                  <a:gd name="T75" fmla="*/ 1629 h 1676"/>
                  <a:gd name="T76" fmla="*/ 345 w 1697"/>
                  <a:gd name="T77" fmla="*/ 1612 h 1676"/>
                  <a:gd name="T78" fmla="*/ 401 w 1697"/>
                  <a:gd name="T79" fmla="*/ 1591 h 1676"/>
                  <a:gd name="T80" fmla="*/ 453 w 1697"/>
                  <a:gd name="T81" fmla="*/ 1568 h 1676"/>
                  <a:gd name="T82" fmla="*/ 558 w 1697"/>
                  <a:gd name="T83" fmla="*/ 1515 h 1676"/>
                  <a:gd name="T84" fmla="*/ 646 w 1697"/>
                  <a:gd name="T85" fmla="*/ 1456 h 1676"/>
                  <a:gd name="T86" fmla="*/ 729 w 1697"/>
                  <a:gd name="T87" fmla="*/ 1393 h 1676"/>
                  <a:gd name="T88" fmla="*/ 803 w 1697"/>
                  <a:gd name="T89" fmla="*/ 1320 h 1676"/>
                  <a:gd name="T90" fmla="*/ 866 w 1697"/>
                  <a:gd name="T91" fmla="*/ 1252 h 1676"/>
                  <a:gd name="T92" fmla="*/ 951 w 1697"/>
                  <a:gd name="T93" fmla="*/ 1160 h 1676"/>
                  <a:gd name="T94" fmla="*/ 1021 w 1697"/>
                  <a:gd name="T95" fmla="*/ 1073 h 1676"/>
                  <a:gd name="T96" fmla="*/ 1080 w 1697"/>
                  <a:gd name="T97" fmla="*/ 980 h 1676"/>
                  <a:gd name="T98" fmla="*/ 1128 w 1697"/>
                  <a:gd name="T99" fmla="*/ 898 h 1676"/>
                  <a:gd name="T100" fmla="*/ 1177 w 1697"/>
                  <a:gd name="T101" fmla="*/ 801 h 1676"/>
                  <a:gd name="T102" fmla="*/ 1222 w 1697"/>
                  <a:gd name="T103" fmla="*/ 704 h 1676"/>
                  <a:gd name="T104" fmla="*/ 1257 w 1697"/>
                  <a:gd name="T105" fmla="*/ 626 h 1676"/>
                  <a:gd name="T106" fmla="*/ 1292 w 1697"/>
                  <a:gd name="T107" fmla="*/ 529 h 1676"/>
                  <a:gd name="T108" fmla="*/ 1325 w 1697"/>
                  <a:gd name="T109" fmla="*/ 422 h 1676"/>
                  <a:gd name="T110" fmla="*/ 1345 w 1697"/>
                  <a:gd name="T111" fmla="*/ 321 h 167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697"/>
                  <a:gd name="T169" fmla="*/ 0 h 1676"/>
                  <a:gd name="T170" fmla="*/ 1697 w 1697"/>
                  <a:gd name="T171" fmla="*/ 1676 h 167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697" h="1676">
                    <a:moveTo>
                      <a:pt x="1345" y="321"/>
                    </a:moveTo>
                    <a:lnTo>
                      <a:pt x="1272" y="306"/>
                    </a:lnTo>
                    <a:lnTo>
                      <a:pt x="1568" y="0"/>
                    </a:lnTo>
                    <a:lnTo>
                      <a:pt x="1696" y="399"/>
                    </a:lnTo>
                    <a:lnTo>
                      <a:pt x="1617" y="379"/>
                    </a:lnTo>
                    <a:lnTo>
                      <a:pt x="1604" y="436"/>
                    </a:lnTo>
                    <a:lnTo>
                      <a:pt x="1587" y="518"/>
                    </a:lnTo>
                    <a:lnTo>
                      <a:pt x="1562" y="592"/>
                    </a:lnTo>
                    <a:lnTo>
                      <a:pt x="1534" y="666"/>
                    </a:lnTo>
                    <a:lnTo>
                      <a:pt x="1500" y="742"/>
                    </a:lnTo>
                    <a:lnTo>
                      <a:pt x="1464" y="811"/>
                    </a:lnTo>
                    <a:lnTo>
                      <a:pt x="1424" y="883"/>
                    </a:lnTo>
                    <a:lnTo>
                      <a:pt x="1385" y="945"/>
                    </a:lnTo>
                    <a:lnTo>
                      <a:pt x="1350" y="1003"/>
                    </a:lnTo>
                    <a:lnTo>
                      <a:pt x="1306" y="1063"/>
                    </a:lnTo>
                    <a:lnTo>
                      <a:pt x="1269" y="1111"/>
                    </a:lnTo>
                    <a:lnTo>
                      <a:pt x="1222" y="1163"/>
                    </a:lnTo>
                    <a:lnTo>
                      <a:pt x="1177" y="1208"/>
                    </a:lnTo>
                    <a:lnTo>
                      <a:pt x="1134" y="1256"/>
                    </a:lnTo>
                    <a:lnTo>
                      <a:pt x="1083" y="1303"/>
                    </a:lnTo>
                    <a:lnTo>
                      <a:pt x="1028" y="1346"/>
                    </a:lnTo>
                    <a:lnTo>
                      <a:pt x="976" y="1386"/>
                    </a:lnTo>
                    <a:lnTo>
                      <a:pt x="925" y="1424"/>
                    </a:lnTo>
                    <a:lnTo>
                      <a:pt x="865" y="1464"/>
                    </a:lnTo>
                    <a:lnTo>
                      <a:pt x="783" y="1509"/>
                    </a:lnTo>
                    <a:lnTo>
                      <a:pt x="714" y="1547"/>
                    </a:lnTo>
                    <a:lnTo>
                      <a:pt x="650" y="1575"/>
                    </a:lnTo>
                    <a:lnTo>
                      <a:pt x="593" y="1595"/>
                    </a:lnTo>
                    <a:lnTo>
                      <a:pt x="543" y="1613"/>
                    </a:lnTo>
                    <a:lnTo>
                      <a:pt x="489" y="1628"/>
                    </a:lnTo>
                    <a:lnTo>
                      <a:pt x="438" y="1642"/>
                    </a:lnTo>
                    <a:lnTo>
                      <a:pt x="384" y="1651"/>
                    </a:lnTo>
                    <a:lnTo>
                      <a:pt x="335" y="1660"/>
                    </a:lnTo>
                    <a:lnTo>
                      <a:pt x="251" y="1670"/>
                    </a:lnTo>
                    <a:lnTo>
                      <a:pt x="152" y="1675"/>
                    </a:lnTo>
                    <a:lnTo>
                      <a:pt x="0" y="1675"/>
                    </a:lnTo>
                    <a:lnTo>
                      <a:pt x="227" y="1645"/>
                    </a:lnTo>
                    <a:lnTo>
                      <a:pt x="292" y="1629"/>
                    </a:lnTo>
                    <a:lnTo>
                      <a:pt x="345" y="1612"/>
                    </a:lnTo>
                    <a:lnTo>
                      <a:pt x="401" y="1591"/>
                    </a:lnTo>
                    <a:lnTo>
                      <a:pt x="453" y="1568"/>
                    </a:lnTo>
                    <a:lnTo>
                      <a:pt x="558" y="1515"/>
                    </a:lnTo>
                    <a:lnTo>
                      <a:pt x="646" y="1456"/>
                    </a:lnTo>
                    <a:lnTo>
                      <a:pt x="729" y="1393"/>
                    </a:lnTo>
                    <a:lnTo>
                      <a:pt x="803" y="1320"/>
                    </a:lnTo>
                    <a:lnTo>
                      <a:pt x="866" y="1252"/>
                    </a:lnTo>
                    <a:lnTo>
                      <a:pt x="951" y="1160"/>
                    </a:lnTo>
                    <a:lnTo>
                      <a:pt x="1021" y="1073"/>
                    </a:lnTo>
                    <a:lnTo>
                      <a:pt x="1080" y="980"/>
                    </a:lnTo>
                    <a:lnTo>
                      <a:pt x="1128" y="898"/>
                    </a:lnTo>
                    <a:lnTo>
                      <a:pt x="1177" y="801"/>
                    </a:lnTo>
                    <a:lnTo>
                      <a:pt x="1222" y="704"/>
                    </a:lnTo>
                    <a:lnTo>
                      <a:pt x="1257" y="626"/>
                    </a:lnTo>
                    <a:lnTo>
                      <a:pt x="1292" y="529"/>
                    </a:lnTo>
                    <a:lnTo>
                      <a:pt x="1325" y="422"/>
                    </a:lnTo>
                    <a:lnTo>
                      <a:pt x="1345" y="321"/>
                    </a:lnTo>
                  </a:path>
                </a:pathLst>
              </a:custGeom>
              <a:solidFill>
                <a:srgbClr val="FFA27C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AC127FE5-F644-4271-922F-A9FD1A1ACA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93" y="2467"/>
                <a:ext cx="1701" cy="1672"/>
              </a:xfrm>
              <a:custGeom>
                <a:avLst/>
                <a:gdLst>
                  <a:gd name="T0" fmla="*/ 1375 w 1701"/>
                  <a:gd name="T1" fmla="*/ 1325 h 1672"/>
                  <a:gd name="T2" fmla="*/ 1389 w 1701"/>
                  <a:gd name="T3" fmla="*/ 1253 h 1672"/>
                  <a:gd name="T4" fmla="*/ 1700 w 1701"/>
                  <a:gd name="T5" fmla="*/ 1545 h 1672"/>
                  <a:gd name="T6" fmla="*/ 1297 w 1701"/>
                  <a:gd name="T7" fmla="*/ 1671 h 1672"/>
                  <a:gd name="T8" fmla="*/ 1316 w 1701"/>
                  <a:gd name="T9" fmla="*/ 1593 h 1672"/>
                  <a:gd name="T10" fmla="*/ 1259 w 1701"/>
                  <a:gd name="T11" fmla="*/ 1579 h 1672"/>
                  <a:gd name="T12" fmla="*/ 1175 w 1701"/>
                  <a:gd name="T13" fmla="*/ 1564 h 1672"/>
                  <a:gd name="T14" fmla="*/ 1100 w 1701"/>
                  <a:gd name="T15" fmla="*/ 1538 h 1672"/>
                  <a:gd name="T16" fmla="*/ 1025 w 1701"/>
                  <a:gd name="T17" fmla="*/ 1512 h 1672"/>
                  <a:gd name="T18" fmla="*/ 948 w 1701"/>
                  <a:gd name="T19" fmla="*/ 1477 h 1672"/>
                  <a:gd name="T20" fmla="*/ 877 w 1701"/>
                  <a:gd name="T21" fmla="*/ 1442 h 1672"/>
                  <a:gd name="T22" fmla="*/ 803 w 1701"/>
                  <a:gd name="T23" fmla="*/ 1404 h 1672"/>
                  <a:gd name="T24" fmla="*/ 740 w 1701"/>
                  <a:gd name="T25" fmla="*/ 1364 h 1672"/>
                  <a:gd name="T26" fmla="*/ 683 w 1701"/>
                  <a:gd name="T27" fmla="*/ 1330 h 1672"/>
                  <a:gd name="T28" fmla="*/ 622 w 1701"/>
                  <a:gd name="T29" fmla="*/ 1287 h 1672"/>
                  <a:gd name="T30" fmla="*/ 572 w 1701"/>
                  <a:gd name="T31" fmla="*/ 1250 h 1672"/>
                  <a:gd name="T32" fmla="*/ 520 w 1701"/>
                  <a:gd name="T33" fmla="*/ 1204 h 1672"/>
                  <a:gd name="T34" fmla="*/ 474 w 1701"/>
                  <a:gd name="T35" fmla="*/ 1161 h 1672"/>
                  <a:gd name="T36" fmla="*/ 425 w 1701"/>
                  <a:gd name="T37" fmla="*/ 1117 h 1672"/>
                  <a:gd name="T38" fmla="*/ 378 w 1701"/>
                  <a:gd name="T39" fmla="*/ 1068 h 1672"/>
                  <a:gd name="T40" fmla="*/ 334 w 1701"/>
                  <a:gd name="T41" fmla="*/ 1013 h 1672"/>
                  <a:gd name="T42" fmla="*/ 292 w 1701"/>
                  <a:gd name="T43" fmla="*/ 961 h 1672"/>
                  <a:gd name="T44" fmla="*/ 254 w 1701"/>
                  <a:gd name="T45" fmla="*/ 911 h 1672"/>
                  <a:gd name="T46" fmla="*/ 213 w 1701"/>
                  <a:gd name="T47" fmla="*/ 853 h 1672"/>
                  <a:gd name="T48" fmla="*/ 167 w 1701"/>
                  <a:gd name="T49" fmla="*/ 772 h 1672"/>
                  <a:gd name="T50" fmla="*/ 129 w 1701"/>
                  <a:gd name="T51" fmla="*/ 704 h 1672"/>
                  <a:gd name="T52" fmla="*/ 102 w 1701"/>
                  <a:gd name="T53" fmla="*/ 641 h 1672"/>
                  <a:gd name="T54" fmla="*/ 80 w 1701"/>
                  <a:gd name="T55" fmla="*/ 584 h 1672"/>
                  <a:gd name="T56" fmla="*/ 63 w 1701"/>
                  <a:gd name="T57" fmla="*/ 535 h 1672"/>
                  <a:gd name="T58" fmla="*/ 48 w 1701"/>
                  <a:gd name="T59" fmla="*/ 482 h 1672"/>
                  <a:gd name="T60" fmla="*/ 34 w 1701"/>
                  <a:gd name="T61" fmla="*/ 432 h 1672"/>
                  <a:gd name="T62" fmla="*/ 23 w 1701"/>
                  <a:gd name="T63" fmla="*/ 379 h 1672"/>
                  <a:gd name="T64" fmla="*/ 15 w 1701"/>
                  <a:gd name="T65" fmla="*/ 331 h 1672"/>
                  <a:gd name="T66" fmla="*/ 4 w 1701"/>
                  <a:gd name="T67" fmla="*/ 248 h 1672"/>
                  <a:gd name="T68" fmla="*/ 0 w 1701"/>
                  <a:gd name="T69" fmla="*/ 151 h 1672"/>
                  <a:gd name="T70" fmla="*/ 0 w 1701"/>
                  <a:gd name="T71" fmla="*/ 0 h 1672"/>
                  <a:gd name="T72" fmla="*/ 29 w 1701"/>
                  <a:gd name="T73" fmla="*/ 223 h 1672"/>
                  <a:gd name="T74" fmla="*/ 46 w 1701"/>
                  <a:gd name="T75" fmla="*/ 289 h 1672"/>
                  <a:gd name="T76" fmla="*/ 64 w 1701"/>
                  <a:gd name="T77" fmla="*/ 340 h 1672"/>
                  <a:gd name="T78" fmla="*/ 86 w 1701"/>
                  <a:gd name="T79" fmla="*/ 395 h 1672"/>
                  <a:gd name="T80" fmla="*/ 109 w 1701"/>
                  <a:gd name="T81" fmla="*/ 446 h 1672"/>
                  <a:gd name="T82" fmla="*/ 163 w 1701"/>
                  <a:gd name="T83" fmla="*/ 549 h 1672"/>
                  <a:gd name="T84" fmla="*/ 223 w 1701"/>
                  <a:gd name="T85" fmla="*/ 637 h 1672"/>
                  <a:gd name="T86" fmla="*/ 286 w 1701"/>
                  <a:gd name="T87" fmla="*/ 719 h 1672"/>
                  <a:gd name="T88" fmla="*/ 360 w 1701"/>
                  <a:gd name="T89" fmla="*/ 792 h 1672"/>
                  <a:gd name="T90" fmla="*/ 428 w 1701"/>
                  <a:gd name="T91" fmla="*/ 855 h 1672"/>
                  <a:gd name="T92" fmla="*/ 523 w 1701"/>
                  <a:gd name="T93" fmla="*/ 937 h 1672"/>
                  <a:gd name="T94" fmla="*/ 611 w 1701"/>
                  <a:gd name="T95" fmla="*/ 1005 h 1672"/>
                  <a:gd name="T96" fmla="*/ 705 w 1701"/>
                  <a:gd name="T97" fmla="*/ 1063 h 1672"/>
                  <a:gd name="T98" fmla="*/ 789 w 1701"/>
                  <a:gd name="T99" fmla="*/ 1113 h 1672"/>
                  <a:gd name="T100" fmla="*/ 887 w 1701"/>
                  <a:gd name="T101" fmla="*/ 1161 h 1672"/>
                  <a:gd name="T102" fmla="*/ 986 w 1701"/>
                  <a:gd name="T103" fmla="*/ 1204 h 1672"/>
                  <a:gd name="T104" fmla="*/ 1065 w 1701"/>
                  <a:gd name="T105" fmla="*/ 1239 h 1672"/>
                  <a:gd name="T106" fmla="*/ 1164 w 1701"/>
                  <a:gd name="T107" fmla="*/ 1272 h 1672"/>
                  <a:gd name="T108" fmla="*/ 1272 w 1701"/>
                  <a:gd name="T109" fmla="*/ 1306 h 1672"/>
                  <a:gd name="T110" fmla="*/ 1375 w 1701"/>
                  <a:gd name="T111" fmla="*/ 1325 h 1672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701"/>
                  <a:gd name="T169" fmla="*/ 0 h 1672"/>
                  <a:gd name="T170" fmla="*/ 1701 w 1701"/>
                  <a:gd name="T171" fmla="*/ 1672 h 1672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701" h="1672">
                    <a:moveTo>
                      <a:pt x="1375" y="1325"/>
                    </a:moveTo>
                    <a:lnTo>
                      <a:pt x="1389" y="1253"/>
                    </a:lnTo>
                    <a:lnTo>
                      <a:pt x="1700" y="1545"/>
                    </a:lnTo>
                    <a:lnTo>
                      <a:pt x="1297" y="1671"/>
                    </a:lnTo>
                    <a:lnTo>
                      <a:pt x="1316" y="1593"/>
                    </a:lnTo>
                    <a:lnTo>
                      <a:pt x="1259" y="1579"/>
                    </a:lnTo>
                    <a:lnTo>
                      <a:pt x="1175" y="1564"/>
                    </a:lnTo>
                    <a:lnTo>
                      <a:pt x="1100" y="1538"/>
                    </a:lnTo>
                    <a:lnTo>
                      <a:pt x="1025" y="1512"/>
                    </a:lnTo>
                    <a:lnTo>
                      <a:pt x="948" y="1477"/>
                    </a:lnTo>
                    <a:lnTo>
                      <a:pt x="877" y="1442"/>
                    </a:lnTo>
                    <a:lnTo>
                      <a:pt x="803" y="1404"/>
                    </a:lnTo>
                    <a:lnTo>
                      <a:pt x="740" y="1364"/>
                    </a:lnTo>
                    <a:lnTo>
                      <a:pt x="683" y="1330"/>
                    </a:lnTo>
                    <a:lnTo>
                      <a:pt x="622" y="1287"/>
                    </a:lnTo>
                    <a:lnTo>
                      <a:pt x="572" y="1250"/>
                    </a:lnTo>
                    <a:lnTo>
                      <a:pt x="520" y="1204"/>
                    </a:lnTo>
                    <a:lnTo>
                      <a:pt x="474" y="1161"/>
                    </a:lnTo>
                    <a:lnTo>
                      <a:pt x="425" y="1117"/>
                    </a:lnTo>
                    <a:lnTo>
                      <a:pt x="378" y="1068"/>
                    </a:lnTo>
                    <a:lnTo>
                      <a:pt x="334" y="1013"/>
                    </a:lnTo>
                    <a:lnTo>
                      <a:pt x="292" y="961"/>
                    </a:lnTo>
                    <a:lnTo>
                      <a:pt x="254" y="911"/>
                    </a:lnTo>
                    <a:lnTo>
                      <a:pt x="213" y="853"/>
                    </a:lnTo>
                    <a:lnTo>
                      <a:pt x="167" y="772"/>
                    </a:lnTo>
                    <a:lnTo>
                      <a:pt x="129" y="704"/>
                    </a:lnTo>
                    <a:lnTo>
                      <a:pt x="102" y="641"/>
                    </a:lnTo>
                    <a:lnTo>
                      <a:pt x="80" y="584"/>
                    </a:lnTo>
                    <a:lnTo>
                      <a:pt x="63" y="535"/>
                    </a:lnTo>
                    <a:lnTo>
                      <a:pt x="48" y="482"/>
                    </a:lnTo>
                    <a:lnTo>
                      <a:pt x="34" y="432"/>
                    </a:lnTo>
                    <a:lnTo>
                      <a:pt x="23" y="379"/>
                    </a:lnTo>
                    <a:lnTo>
                      <a:pt x="15" y="331"/>
                    </a:lnTo>
                    <a:lnTo>
                      <a:pt x="4" y="248"/>
                    </a:lnTo>
                    <a:lnTo>
                      <a:pt x="0" y="151"/>
                    </a:lnTo>
                    <a:lnTo>
                      <a:pt x="0" y="0"/>
                    </a:lnTo>
                    <a:lnTo>
                      <a:pt x="29" y="223"/>
                    </a:lnTo>
                    <a:lnTo>
                      <a:pt x="46" y="289"/>
                    </a:lnTo>
                    <a:lnTo>
                      <a:pt x="64" y="340"/>
                    </a:lnTo>
                    <a:lnTo>
                      <a:pt x="86" y="395"/>
                    </a:lnTo>
                    <a:lnTo>
                      <a:pt x="109" y="446"/>
                    </a:lnTo>
                    <a:lnTo>
                      <a:pt x="163" y="549"/>
                    </a:lnTo>
                    <a:lnTo>
                      <a:pt x="223" y="637"/>
                    </a:lnTo>
                    <a:lnTo>
                      <a:pt x="286" y="719"/>
                    </a:lnTo>
                    <a:lnTo>
                      <a:pt x="360" y="792"/>
                    </a:lnTo>
                    <a:lnTo>
                      <a:pt x="428" y="855"/>
                    </a:lnTo>
                    <a:lnTo>
                      <a:pt x="523" y="937"/>
                    </a:lnTo>
                    <a:lnTo>
                      <a:pt x="611" y="1005"/>
                    </a:lnTo>
                    <a:lnTo>
                      <a:pt x="705" y="1063"/>
                    </a:lnTo>
                    <a:lnTo>
                      <a:pt x="789" y="1113"/>
                    </a:lnTo>
                    <a:lnTo>
                      <a:pt x="887" y="1161"/>
                    </a:lnTo>
                    <a:lnTo>
                      <a:pt x="986" y="1204"/>
                    </a:lnTo>
                    <a:lnTo>
                      <a:pt x="1065" y="1239"/>
                    </a:lnTo>
                    <a:lnTo>
                      <a:pt x="1164" y="1272"/>
                    </a:lnTo>
                    <a:lnTo>
                      <a:pt x="1272" y="1306"/>
                    </a:lnTo>
                    <a:lnTo>
                      <a:pt x="1375" y="1325"/>
                    </a:lnTo>
                  </a:path>
                </a:pathLst>
              </a:custGeom>
              <a:solidFill>
                <a:srgbClr val="F76681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EB77026C-63CF-47B6-9562-ADF7CE21B2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7" y="593"/>
                <a:ext cx="1702" cy="1672"/>
              </a:xfrm>
              <a:custGeom>
                <a:avLst/>
                <a:gdLst>
                  <a:gd name="T0" fmla="*/ 326 w 1702"/>
                  <a:gd name="T1" fmla="*/ 344 h 1672"/>
                  <a:gd name="T2" fmla="*/ 311 w 1702"/>
                  <a:gd name="T3" fmla="*/ 418 h 1672"/>
                  <a:gd name="T4" fmla="*/ 0 w 1702"/>
                  <a:gd name="T5" fmla="*/ 126 h 1672"/>
                  <a:gd name="T6" fmla="*/ 405 w 1702"/>
                  <a:gd name="T7" fmla="*/ 0 h 1672"/>
                  <a:gd name="T8" fmla="*/ 385 w 1702"/>
                  <a:gd name="T9" fmla="*/ 77 h 1672"/>
                  <a:gd name="T10" fmla="*/ 443 w 1702"/>
                  <a:gd name="T11" fmla="*/ 91 h 1672"/>
                  <a:gd name="T12" fmla="*/ 527 w 1702"/>
                  <a:gd name="T13" fmla="*/ 107 h 1672"/>
                  <a:gd name="T14" fmla="*/ 602 w 1702"/>
                  <a:gd name="T15" fmla="*/ 132 h 1672"/>
                  <a:gd name="T16" fmla="*/ 676 w 1702"/>
                  <a:gd name="T17" fmla="*/ 158 h 1672"/>
                  <a:gd name="T18" fmla="*/ 752 w 1702"/>
                  <a:gd name="T19" fmla="*/ 193 h 1672"/>
                  <a:gd name="T20" fmla="*/ 824 w 1702"/>
                  <a:gd name="T21" fmla="*/ 229 h 1672"/>
                  <a:gd name="T22" fmla="*/ 897 w 1702"/>
                  <a:gd name="T23" fmla="*/ 267 h 1672"/>
                  <a:gd name="T24" fmla="*/ 960 w 1702"/>
                  <a:gd name="T25" fmla="*/ 306 h 1672"/>
                  <a:gd name="T26" fmla="*/ 1020 w 1702"/>
                  <a:gd name="T27" fmla="*/ 340 h 1672"/>
                  <a:gd name="T28" fmla="*/ 1080 w 1702"/>
                  <a:gd name="T29" fmla="*/ 383 h 1672"/>
                  <a:gd name="T30" fmla="*/ 1129 w 1702"/>
                  <a:gd name="T31" fmla="*/ 420 h 1672"/>
                  <a:gd name="T32" fmla="*/ 1181 w 1702"/>
                  <a:gd name="T33" fmla="*/ 466 h 1672"/>
                  <a:gd name="T34" fmla="*/ 1227 w 1702"/>
                  <a:gd name="T35" fmla="*/ 509 h 1672"/>
                  <a:gd name="T36" fmla="*/ 1275 w 1702"/>
                  <a:gd name="T37" fmla="*/ 553 h 1672"/>
                  <a:gd name="T38" fmla="*/ 1324 w 1702"/>
                  <a:gd name="T39" fmla="*/ 603 h 1672"/>
                  <a:gd name="T40" fmla="*/ 1367 w 1702"/>
                  <a:gd name="T41" fmla="*/ 658 h 1672"/>
                  <a:gd name="T42" fmla="*/ 1409 w 1702"/>
                  <a:gd name="T43" fmla="*/ 709 h 1672"/>
                  <a:gd name="T44" fmla="*/ 1446 w 1702"/>
                  <a:gd name="T45" fmla="*/ 758 h 1672"/>
                  <a:gd name="T46" fmla="*/ 1487 w 1702"/>
                  <a:gd name="T47" fmla="*/ 817 h 1672"/>
                  <a:gd name="T48" fmla="*/ 1534 w 1702"/>
                  <a:gd name="T49" fmla="*/ 898 h 1672"/>
                  <a:gd name="T50" fmla="*/ 1571 w 1702"/>
                  <a:gd name="T51" fmla="*/ 967 h 1672"/>
                  <a:gd name="T52" fmla="*/ 1599 w 1702"/>
                  <a:gd name="T53" fmla="*/ 1030 h 1672"/>
                  <a:gd name="T54" fmla="*/ 1621 w 1702"/>
                  <a:gd name="T55" fmla="*/ 1086 h 1672"/>
                  <a:gd name="T56" fmla="*/ 1639 w 1702"/>
                  <a:gd name="T57" fmla="*/ 1136 h 1672"/>
                  <a:gd name="T58" fmla="*/ 1653 w 1702"/>
                  <a:gd name="T59" fmla="*/ 1187 h 1672"/>
                  <a:gd name="T60" fmla="*/ 1667 w 1702"/>
                  <a:gd name="T61" fmla="*/ 1239 h 1672"/>
                  <a:gd name="T62" fmla="*/ 1678 w 1702"/>
                  <a:gd name="T63" fmla="*/ 1291 h 1672"/>
                  <a:gd name="T64" fmla="*/ 1686 w 1702"/>
                  <a:gd name="T65" fmla="*/ 1340 h 1672"/>
                  <a:gd name="T66" fmla="*/ 1696 w 1702"/>
                  <a:gd name="T67" fmla="*/ 1423 h 1672"/>
                  <a:gd name="T68" fmla="*/ 1701 w 1702"/>
                  <a:gd name="T69" fmla="*/ 1519 h 1672"/>
                  <a:gd name="T70" fmla="*/ 1701 w 1702"/>
                  <a:gd name="T71" fmla="*/ 1671 h 1672"/>
                  <a:gd name="T72" fmla="*/ 1671 w 1702"/>
                  <a:gd name="T73" fmla="*/ 1447 h 1672"/>
                  <a:gd name="T74" fmla="*/ 1654 w 1702"/>
                  <a:gd name="T75" fmla="*/ 1382 h 1672"/>
                  <a:gd name="T76" fmla="*/ 1637 w 1702"/>
                  <a:gd name="T77" fmla="*/ 1330 h 1672"/>
                  <a:gd name="T78" fmla="*/ 1616 w 1702"/>
                  <a:gd name="T79" fmla="*/ 1276 h 1672"/>
                  <a:gd name="T80" fmla="*/ 1592 w 1702"/>
                  <a:gd name="T81" fmla="*/ 1224 h 1672"/>
                  <a:gd name="T82" fmla="*/ 1538 w 1702"/>
                  <a:gd name="T83" fmla="*/ 1121 h 1672"/>
                  <a:gd name="T84" fmla="*/ 1479 w 1702"/>
                  <a:gd name="T85" fmla="*/ 1034 h 1672"/>
                  <a:gd name="T86" fmla="*/ 1415 w 1702"/>
                  <a:gd name="T87" fmla="*/ 952 h 1672"/>
                  <a:gd name="T88" fmla="*/ 1340 w 1702"/>
                  <a:gd name="T89" fmla="*/ 878 h 1672"/>
                  <a:gd name="T90" fmla="*/ 1272 w 1702"/>
                  <a:gd name="T91" fmla="*/ 815 h 1672"/>
                  <a:gd name="T92" fmla="*/ 1178 w 1702"/>
                  <a:gd name="T93" fmla="*/ 733 h 1672"/>
                  <a:gd name="T94" fmla="*/ 1089 w 1702"/>
                  <a:gd name="T95" fmla="*/ 665 h 1672"/>
                  <a:gd name="T96" fmla="*/ 996 w 1702"/>
                  <a:gd name="T97" fmla="*/ 607 h 1672"/>
                  <a:gd name="T98" fmla="*/ 912 w 1702"/>
                  <a:gd name="T99" fmla="*/ 558 h 1672"/>
                  <a:gd name="T100" fmla="*/ 813 w 1702"/>
                  <a:gd name="T101" fmla="*/ 509 h 1672"/>
                  <a:gd name="T102" fmla="*/ 715 w 1702"/>
                  <a:gd name="T103" fmla="*/ 466 h 1672"/>
                  <a:gd name="T104" fmla="*/ 637 w 1702"/>
                  <a:gd name="T105" fmla="*/ 432 h 1672"/>
                  <a:gd name="T106" fmla="*/ 538 w 1702"/>
                  <a:gd name="T107" fmla="*/ 398 h 1672"/>
                  <a:gd name="T108" fmla="*/ 429 w 1702"/>
                  <a:gd name="T109" fmla="*/ 364 h 1672"/>
                  <a:gd name="T110" fmla="*/ 326 w 1702"/>
                  <a:gd name="T111" fmla="*/ 344 h 1672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702"/>
                  <a:gd name="T169" fmla="*/ 0 h 1672"/>
                  <a:gd name="T170" fmla="*/ 1702 w 1702"/>
                  <a:gd name="T171" fmla="*/ 1672 h 1672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702" h="1672">
                    <a:moveTo>
                      <a:pt x="326" y="344"/>
                    </a:moveTo>
                    <a:lnTo>
                      <a:pt x="311" y="418"/>
                    </a:lnTo>
                    <a:lnTo>
                      <a:pt x="0" y="126"/>
                    </a:lnTo>
                    <a:lnTo>
                      <a:pt x="405" y="0"/>
                    </a:lnTo>
                    <a:lnTo>
                      <a:pt x="385" y="77"/>
                    </a:lnTo>
                    <a:lnTo>
                      <a:pt x="443" y="91"/>
                    </a:lnTo>
                    <a:lnTo>
                      <a:pt x="527" y="107"/>
                    </a:lnTo>
                    <a:lnTo>
                      <a:pt x="602" y="132"/>
                    </a:lnTo>
                    <a:lnTo>
                      <a:pt x="676" y="158"/>
                    </a:lnTo>
                    <a:lnTo>
                      <a:pt x="752" y="193"/>
                    </a:lnTo>
                    <a:lnTo>
                      <a:pt x="824" y="229"/>
                    </a:lnTo>
                    <a:lnTo>
                      <a:pt x="897" y="267"/>
                    </a:lnTo>
                    <a:lnTo>
                      <a:pt x="960" y="306"/>
                    </a:lnTo>
                    <a:lnTo>
                      <a:pt x="1020" y="340"/>
                    </a:lnTo>
                    <a:lnTo>
                      <a:pt x="1080" y="383"/>
                    </a:lnTo>
                    <a:lnTo>
                      <a:pt x="1129" y="420"/>
                    </a:lnTo>
                    <a:lnTo>
                      <a:pt x="1181" y="466"/>
                    </a:lnTo>
                    <a:lnTo>
                      <a:pt x="1227" y="509"/>
                    </a:lnTo>
                    <a:lnTo>
                      <a:pt x="1275" y="553"/>
                    </a:lnTo>
                    <a:lnTo>
                      <a:pt x="1324" y="603"/>
                    </a:lnTo>
                    <a:lnTo>
                      <a:pt x="1367" y="658"/>
                    </a:lnTo>
                    <a:lnTo>
                      <a:pt x="1409" y="709"/>
                    </a:lnTo>
                    <a:lnTo>
                      <a:pt x="1446" y="758"/>
                    </a:lnTo>
                    <a:lnTo>
                      <a:pt x="1487" y="817"/>
                    </a:lnTo>
                    <a:lnTo>
                      <a:pt x="1534" y="898"/>
                    </a:lnTo>
                    <a:lnTo>
                      <a:pt x="1571" y="967"/>
                    </a:lnTo>
                    <a:lnTo>
                      <a:pt x="1599" y="1030"/>
                    </a:lnTo>
                    <a:lnTo>
                      <a:pt x="1621" y="1086"/>
                    </a:lnTo>
                    <a:lnTo>
                      <a:pt x="1639" y="1136"/>
                    </a:lnTo>
                    <a:lnTo>
                      <a:pt x="1653" y="1187"/>
                    </a:lnTo>
                    <a:lnTo>
                      <a:pt x="1667" y="1239"/>
                    </a:lnTo>
                    <a:lnTo>
                      <a:pt x="1678" y="1291"/>
                    </a:lnTo>
                    <a:lnTo>
                      <a:pt x="1686" y="1340"/>
                    </a:lnTo>
                    <a:lnTo>
                      <a:pt x="1696" y="1423"/>
                    </a:lnTo>
                    <a:lnTo>
                      <a:pt x="1701" y="1519"/>
                    </a:lnTo>
                    <a:lnTo>
                      <a:pt x="1701" y="1671"/>
                    </a:lnTo>
                    <a:lnTo>
                      <a:pt x="1671" y="1447"/>
                    </a:lnTo>
                    <a:lnTo>
                      <a:pt x="1654" y="1382"/>
                    </a:lnTo>
                    <a:lnTo>
                      <a:pt x="1637" y="1330"/>
                    </a:lnTo>
                    <a:lnTo>
                      <a:pt x="1616" y="1276"/>
                    </a:lnTo>
                    <a:lnTo>
                      <a:pt x="1592" y="1224"/>
                    </a:lnTo>
                    <a:lnTo>
                      <a:pt x="1538" y="1121"/>
                    </a:lnTo>
                    <a:lnTo>
                      <a:pt x="1479" y="1034"/>
                    </a:lnTo>
                    <a:lnTo>
                      <a:pt x="1415" y="952"/>
                    </a:lnTo>
                    <a:lnTo>
                      <a:pt x="1340" y="878"/>
                    </a:lnTo>
                    <a:lnTo>
                      <a:pt x="1272" y="815"/>
                    </a:lnTo>
                    <a:lnTo>
                      <a:pt x="1178" y="733"/>
                    </a:lnTo>
                    <a:lnTo>
                      <a:pt x="1089" y="665"/>
                    </a:lnTo>
                    <a:lnTo>
                      <a:pt x="996" y="607"/>
                    </a:lnTo>
                    <a:lnTo>
                      <a:pt x="912" y="558"/>
                    </a:lnTo>
                    <a:lnTo>
                      <a:pt x="813" y="509"/>
                    </a:lnTo>
                    <a:lnTo>
                      <a:pt x="715" y="466"/>
                    </a:lnTo>
                    <a:lnTo>
                      <a:pt x="637" y="432"/>
                    </a:lnTo>
                    <a:lnTo>
                      <a:pt x="538" y="398"/>
                    </a:lnTo>
                    <a:lnTo>
                      <a:pt x="429" y="364"/>
                    </a:lnTo>
                    <a:lnTo>
                      <a:pt x="326" y="344"/>
                    </a:lnTo>
                  </a:path>
                </a:pathLst>
              </a:custGeom>
              <a:solidFill>
                <a:srgbClr val="FF8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10">
                <a:extLst>
                  <a:ext uri="{FF2B5EF4-FFF2-40B4-BE49-F238E27FC236}">
                    <a16:creationId xmlns:a16="http://schemas.microsoft.com/office/drawing/2014/main" id="{F5E543EB-EAFB-4E9A-922C-7939DD2367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7" y="1347"/>
                <a:ext cx="1697" cy="1677"/>
              </a:xfrm>
              <a:custGeom>
                <a:avLst/>
                <a:gdLst>
                  <a:gd name="T0" fmla="*/ 350 w 1697"/>
                  <a:gd name="T1" fmla="*/ 1355 h 1677"/>
                  <a:gd name="T2" fmla="*/ 424 w 1697"/>
                  <a:gd name="T3" fmla="*/ 1370 h 1677"/>
                  <a:gd name="T4" fmla="*/ 128 w 1697"/>
                  <a:gd name="T5" fmla="*/ 1676 h 1677"/>
                  <a:gd name="T6" fmla="*/ 0 w 1697"/>
                  <a:gd name="T7" fmla="*/ 1277 h 1677"/>
                  <a:gd name="T8" fmla="*/ 78 w 1697"/>
                  <a:gd name="T9" fmla="*/ 1297 h 1677"/>
                  <a:gd name="T10" fmla="*/ 92 w 1697"/>
                  <a:gd name="T11" fmla="*/ 1239 h 1677"/>
                  <a:gd name="T12" fmla="*/ 109 w 1697"/>
                  <a:gd name="T13" fmla="*/ 1157 h 1677"/>
                  <a:gd name="T14" fmla="*/ 134 w 1697"/>
                  <a:gd name="T15" fmla="*/ 1083 h 1677"/>
                  <a:gd name="T16" fmla="*/ 161 w 1697"/>
                  <a:gd name="T17" fmla="*/ 1010 h 1677"/>
                  <a:gd name="T18" fmla="*/ 196 w 1697"/>
                  <a:gd name="T19" fmla="*/ 934 h 1677"/>
                  <a:gd name="T20" fmla="*/ 232 w 1697"/>
                  <a:gd name="T21" fmla="*/ 865 h 1677"/>
                  <a:gd name="T22" fmla="*/ 272 w 1697"/>
                  <a:gd name="T23" fmla="*/ 792 h 1677"/>
                  <a:gd name="T24" fmla="*/ 310 w 1697"/>
                  <a:gd name="T25" fmla="*/ 731 h 1677"/>
                  <a:gd name="T26" fmla="*/ 345 w 1697"/>
                  <a:gd name="T27" fmla="*/ 672 h 1677"/>
                  <a:gd name="T28" fmla="*/ 389 w 1697"/>
                  <a:gd name="T29" fmla="*/ 612 h 1677"/>
                  <a:gd name="T30" fmla="*/ 427 w 1697"/>
                  <a:gd name="T31" fmla="*/ 564 h 1677"/>
                  <a:gd name="T32" fmla="*/ 473 w 1697"/>
                  <a:gd name="T33" fmla="*/ 512 h 1677"/>
                  <a:gd name="T34" fmla="*/ 517 w 1697"/>
                  <a:gd name="T35" fmla="*/ 467 h 1677"/>
                  <a:gd name="T36" fmla="*/ 561 w 1697"/>
                  <a:gd name="T37" fmla="*/ 420 h 1677"/>
                  <a:gd name="T38" fmla="*/ 613 w 1697"/>
                  <a:gd name="T39" fmla="*/ 372 h 1677"/>
                  <a:gd name="T40" fmla="*/ 666 w 1697"/>
                  <a:gd name="T41" fmla="*/ 329 h 1677"/>
                  <a:gd name="T42" fmla="*/ 720 w 1697"/>
                  <a:gd name="T43" fmla="*/ 288 h 1677"/>
                  <a:gd name="T44" fmla="*/ 770 w 1697"/>
                  <a:gd name="T45" fmla="*/ 250 h 1677"/>
                  <a:gd name="T46" fmla="*/ 830 w 1697"/>
                  <a:gd name="T47" fmla="*/ 210 h 1677"/>
                  <a:gd name="T48" fmla="*/ 912 w 1697"/>
                  <a:gd name="T49" fmla="*/ 165 h 1677"/>
                  <a:gd name="T50" fmla="*/ 981 w 1697"/>
                  <a:gd name="T51" fmla="*/ 127 h 1677"/>
                  <a:gd name="T52" fmla="*/ 1045 w 1697"/>
                  <a:gd name="T53" fmla="*/ 101 h 1677"/>
                  <a:gd name="T54" fmla="*/ 1102 w 1697"/>
                  <a:gd name="T55" fmla="*/ 79 h 1677"/>
                  <a:gd name="T56" fmla="*/ 1153 w 1697"/>
                  <a:gd name="T57" fmla="*/ 61 h 1677"/>
                  <a:gd name="T58" fmla="*/ 1206 w 1697"/>
                  <a:gd name="T59" fmla="*/ 46 h 1677"/>
                  <a:gd name="T60" fmla="*/ 1258 w 1697"/>
                  <a:gd name="T61" fmla="*/ 33 h 1677"/>
                  <a:gd name="T62" fmla="*/ 1311 w 1697"/>
                  <a:gd name="T63" fmla="*/ 22 h 1677"/>
                  <a:gd name="T64" fmla="*/ 1361 w 1697"/>
                  <a:gd name="T65" fmla="*/ 15 h 1677"/>
                  <a:gd name="T66" fmla="*/ 1445 w 1697"/>
                  <a:gd name="T67" fmla="*/ 4 h 1677"/>
                  <a:gd name="T68" fmla="*/ 1543 w 1697"/>
                  <a:gd name="T69" fmla="*/ 0 h 1677"/>
                  <a:gd name="T70" fmla="*/ 1696 w 1697"/>
                  <a:gd name="T71" fmla="*/ 0 h 1677"/>
                  <a:gd name="T72" fmla="*/ 1469 w 1697"/>
                  <a:gd name="T73" fmla="*/ 30 h 1677"/>
                  <a:gd name="T74" fmla="*/ 1404 w 1697"/>
                  <a:gd name="T75" fmla="*/ 45 h 1677"/>
                  <a:gd name="T76" fmla="*/ 1350 w 1697"/>
                  <a:gd name="T77" fmla="*/ 63 h 1677"/>
                  <a:gd name="T78" fmla="*/ 1294 w 1697"/>
                  <a:gd name="T79" fmla="*/ 83 h 1677"/>
                  <a:gd name="T80" fmla="*/ 1243 w 1697"/>
                  <a:gd name="T81" fmla="*/ 107 h 1677"/>
                  <a:gd name="T82" fmla="*/ 1138 w 1697"/>
                  <a:gd name="T83" fmla="*/ 161 h 1677"/>
                  <a:gd name="T84" fmla="*/ 1050 w 1697"/>
                  <a:gd name="T85" fmla="*/ 218 h 1677"/>
                  <a:gd name="T86" fmla="*/ 967 w 1697"/>
                  <a:gd name="T87" fmla="*/ 281 h 1677"/>
                  <a:gd name="T88" fmla="*/ 891 w 1697"/>
                  <a:gd name="T89" fmla="*/ 354 h 1677"/>
                  <a:gd name="T90" fmla="*/ 828 w 1697"/>
                  <a:gd name="T91" fmla="*/ 423 h 1677"/>
                  <a:gd name="T92" fmla="*/ 744 w 1697"/>
                  <a:gd name="T93" fmla="*/ 515 h 1677"/>
                  <a:gd name="T94" fmla="*/ 675 w 1697"/>
                  <a:gd name="T95" fmla="*/ 601 h 1677"/>
                  <a:gd name="T96" fmla="*/ 616 w 1697"/>
                  <a:gd name="T97" fmla="*/ 695 h 1677"/>
                  <a:gd name="T98" fmla="*/ 568 w 1697"/>
                  <a:gd name="T99" fmla="*/ 777 h 1677"/>
                  <a:gd name="T100" fmla="*/ 517 w 1697"/>
                  <a:gd name="T101" fmla="*/ 874 h 1677"/>
                  <a:gd name="T102" fmla="*/ 473 w 1697"/>
                  <a:gd name="T103" fmla="*/ 971 h 1677"/>
                  <a:gd name="T104" fmla="*/ 439 w 1697"/>
                  <a:gd name="T105" fmla="*/ 1049 h 1677"/>
                  <a:gd name="T106" fmla="*/ 404 w 1697"/>
                  <a:gd name="T107" fmla="*/ 1146 h 1677"/>
                  <a:gd name="T108" fmla="*/ 370 w 1697"/>
                  <a:gd name="T109" fmla="*/ 1253 h 1677"/>
                  <a:gd name="T110" fmla="*/ 350 w 1697"/>
                  <a:gd name="T111" fmla="*/ 1355 h 1677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697"/>
                  <a:gd name="T169" fmla="*/ 0 h 1677"/>
                  <a:gd name="T170" fmla="*/ 1697 w 1697"/>
                  <a:gd name="T171" fmla="*/ 1677 h 1677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697" h="1677">
                    <a:moveTo>
                      <a:pt x="350" y="1355"/>
                    </a:moveTo>
                    <a:lnTo>
                      <a:pt x="424" y="1370"/>
                    </a:lnTo>
                    <a:lnTo>
                      <a:pt x="128" y="1676"/>
                    </a:lnTo>
                    <a:lnTo>
                      <a:pt x="0" y="1277"/>
                    </a:lnTo>
                    <a:lnTo>
                      <a:pt x="78" y="1297"/>
                    </a:lnTo>
                    <a:lnTo>
                      <a:pt x="92" y="1239"/>
                    </a:lnTo>
                    <a:lnTo>
                      <a:pt x="109" y="1157"/>
                    </a:lnTo>
                    <a:lnTo>
                      <a:pt x="134" y="1083"/>
                    </a:lnTo>
                    <a:lnTo>
                      <a:pt x="161" y="1010"/>
                    </a:lnTo>
                    <a:lnTo>
                      <a:pt x="196" y="934"/>
                    </a:lnTo>
                    <a:lnTo>
                      <a:pt x="232" y="865"/>
                    </a:lnTo>
                    <a:lnTo>
                      <a:pt x="272" y="792"/>
                    </a:lnTo>
                    <a:lnTo>
                      <a:pt x="310" y="731"/>
                    </a:lnTo>
                    <a:lnTo>
                      <a:pt x="345" y="672"/>
                    </a:lnTo>
                    <a:lnTo>
                      <a:pt x="389" y="612"/>
                    </a:lnTo>
                    <a:lnTo>
                      <a:pt x="427" y="564"/>
                    </a:lnTo>
                    <a:lnTo>
                      <a:pt x="473" y="512"/>
                    </a:lnTo>
                    <a:lnTo>
                      <a:pt x="517" y="467"/>
                    </a:lnTo>
                    <a:lnTo>
                      <a:pt x="561" y="420"/>
                    </a:lnTo>
                    <a:lnTo>
                      <a:pt x="613" y="372"/>
                    </a:lnTo>
                    <a:lnTo>
                      <a:pt x="666" y="329"/>
                    </a:lnTo>
                    <a:lnTo>
                      <a:pt x="720" y="288"/>
                    </a:lnTo>
                    <a:lnTo>
                      <a:pt x="770" y="250"/>
                    </a:lnTo>
                    <a:lnTo>
                      <a:pt x="830" y="210"/>
                    </a:lnTo>
                    <a:lnTo>
                      <a:pt x="912" y="165"/>
                    </a:lnTo>
                    <a:lnTo>
                      <a:pt x="981" y="127"/>
                    </a:lnTo>
                    <a:lnTo>
                      <a:pt x="1045" y="101"/>
                    </a:lnTo>
                    <a:lnTo>
                      <a:pt x="1102" y="79"/>
                    </a:lnTo>
                    <a:lnTo>
                      <a:pt x="1153" y="61"/>
                    </a:lnTo>
                    <a:lnTo>
                      <a:pt x="1206" y="46"/>
                    </a:lnTo>
                    <a:lnTo>
                      <a:pt x="1258" y="33"/>
                    </a:lnTo>
                    <a:lnTo>
                      <a:pt x="1311" y="22"/>
                    </a:lnTo>
                    <a:lnTo>
                      <a:pt x="1361" y="15"/>
                    </a:lnTo>
                    <a:lnTo>
                      <a:pt x="1445" y="4"/>
                    </a:lnTo>
                    <a:lnTo>
                      <a:pt x="1543" y="0"/>
                    </a:lnTo>
                    <a:lnTo>
                      <a:pt x="1696" y="0"/>
                    </a:lnTo>
                    <a:lnTo>
                      <a:pt x="1469" y="30"/>
                    </a:lnTo>
                    <a:lnTo>
                      <a:pt x="1404" y="45"/>
                    </a:lnTo>
                    <a:lnTo>
                      <a:pt x="1350" y="63"/>
                    </a:lnTo>
                    <a:lnTo>
                      <a:pt x="1294" y="83"/>
                    </a:lnTo>
                    <a:lnTo>
                      <a:pt x="1243" y="107"/>
                    </a:lnTo>
                    <a:lnTo>
                      <a:pt x="1138" y="161"/>
                    </a:lnTo>
                    <a:lnTo>
                      <a:pt x="1050" y="218"/>
                    </a:lnTo>
                    <a:lnTo>
                      <a:pt x="967" y="281"/>
                    </a:lnTo>
                    <a:lnTo>
                      <a:pt x="891" y="354"/>
                    </a:lnTo>
                    <a:lnTo>
                      <a:pt x="828" y="423"/>
                    </a:lnTo>
                    <a:lnTo>
                      <a:pt x="744" y="515"/>
                    </a:lnTo>
                    <a:lnTo>
                      <a:pt x="675" y="601"/>
                    </a:lnTo>
                    <a:lnTo>
                      <a:pt x="616" y="695"/>
                    </a:lnTo>
                    <a:lnTo>
                      <a:pt x="568" y="777"/>
                    </a:lnTo>
                    <a:lnTo>
                      <a:pt x="517" y="874"/>
                    </a:lnTo>
                    <a:lnTo>
                      <a:pt x="473" y="971"/>
                    </a:lnTo>
                    <a:lnTo>
                      <a:pt x="439" y="1049"/>
                    </a:lnTo>
                    <a:lnTo>
                      <a:pt x="404" y="1146"/>
                    </a:lnTo>
                    <a:lnTo>
                      <a:pt x="370" y="1253"/>
                    </a:lnTo>
                    <a:lnTo>
                      <a:pt x="350" y="1355"/>
                    </a:lnTo>
                  </a:path>
                </a:pathLst>
              </a:custGeom>
              <a:solidFill>
                <a:srgbClr val="00FF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Oval 16">
                <a:extLst>
                  <a:ext uri="{FF2B5EF4-FFF2-40B4-BE49-F238E27FC236}">
                    <a16:creationId xmlns:a16="http://schemas.microsoft.com/office/drawing/2014/main" id="{97148C49-A5DD-48C7-B427-F0F0A36BA9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62" y="1347"/>
                <a:ext cx="2119" cy="2092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FDA4B5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90488" tIns="44450" rIns="90488" bIns="44450" anchor="ctr"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latin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dirty="0"/>
                  <a:t> </a:t>
                </a:r>
              </a:p>
            </p:txBody>
          </p:sp>
        </p:grpSp>
        <p:grpSp>
          <p:nvGrpSpPr>
            <p:cNvPr id="14" name="Group 41">
              <a:extLst>
                <a:ext uri="{FF2B5EF4-FFF2-40B4-BE49-F238E27FC236}">
                  <a16:creationId xmlns:a16="http://schemas.microsoft.com/office/drawing/2014/main" id="{66218972-F1AC-4906-A048-C0BD361427A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985461" y="2208458"/>
              <a:ext cx="912813" cy="914400"/>
              <a:chOff x="1107" y="656"/>
              <a:chExt cx="3582" cy="3589"/>
            </a:xfrm>
          </p:grpSpPr>
          <p:sp>
            <p:nvSpPr>
              <p:cNvPr id="15" name="Oval 42">
                <a:extLst>
                  <a:ext uri="{FF2B5EF4-FFF2-40B4-BE49-F238E27FC236}">
                    <a16:creationId xmlns:a16="http://schemas.microsoft.com/office/drawing/2014/main" id="{1C0D9C0B-36BA-4BB2-ABD0-A1C9BCD1F8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1" y="1430"/>
                <a:ext cx="2189" cy="2081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FDA4B5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90488" tIns="44450" rIns="90488" bIns="44450" anchor="ctr"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latin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/>
                  <a:t> </a:t>
                </a:r>
              </a:p>
            </p:txBody>
          </p:sp>
          <p:sp>
            <p:nvSpPr>
              <p:cNvPr id="16" name="Freeform 43">
                <a:extLst>
                  <a:ext uri="{FF2B5EF4-FFF2-40B4-BE49-F238E27FC236}">
                    <a16:creationId xmlns:a16="http://schemas.microsoft.com/office/drawing/2014/main" id="{06382DCD-2641-43BB-AAA2-6581427D2F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2874"/>
                <a:ext cx="1298" cy="1294"/>
              </a:xfrm>
              <a:custGeom>
                <a:avLst/>
                <a:gdLst>
                  <a:gd name="T0" fmla="*/ 0 w 1298"/>
                  <a:gd name="T1" fmla="*/ 268 h 1294"/>
                  <a:gd name="T2" fmla="*/ 13 w 1298"/>
                  <a:gd name="T3" fmla="*/ 295 h 1294"/>
                  <a:gd name="T4" fmla="*/ 25 w 1298"/>
                  <a:gd name="T5" fmla="*/ 317 h 1294"/>
                  <a:gd name="T6" fmla="*/ 36 w 1298"/>
                  <a:gd name="T7" fmla="*/ 340 h 1294"/>
                  <a:gd name="T8" fmla="*/ 48 w 1298"/>
                  <a:gd name="T9" fmla="*/ 362 h 1294"/>
                  <a:gd name="T10" fmla="*/ 62 w 1298"/>
                  <a:gd name="T11" fmla="*/ 385 h 1294"/>
                  <a:gd name="T12" fmla="*/ 76 w 1298"/>
                  <a:gd name="T13" fmla="*/ 409 h 1294"/>
                  <a:gd name="T14" fmla="*/ 90 w 1298"/>
                  <a:gd name="T15" fmla="*/ 430 h 1294"/>
                  <a:gd name="T16" fmla="*/ 104 w 1298"/>
                  <a:gd name="T17" fmla="*/ 454 h 1294"/>
                  <a:gd name="T18" fmla="*/ 121 w 1298"/>
                  <a:gd name="T19" fmla="*/ 481 h 1294"/>
                  <a:gd name="T20" fmla="*/ 142 w 1298"/>
                  <a:gd name="T21" fmla="*/ 507 h 1294"/>
                  <a:gd name="T22" fmla="*/ 157 w 1298"/>
                  <a:gd name="T23" fmla="*/ 529 h 1294"/>
                  <a:gd name="T24" fmla="*/ 175 w 1298"/>
                  <a:gd name="T25" fmla="*/ 550 h 1294"/>
                  <a:gd name="T26" fmla="*/ 193 w 1298"/>
                  <a:gd name="T27" fmla="*/ 575 h 1294"/>
                  <a:gd name="T28" fmla="*/ 214 w 1298"/>
                  <a:gd name="T29" fmla="*/ 602 h 1294"/>
                  <a:gd name="T30" fmla="*/ 234 w 1298"/>
                  <a:gd name="T31" fmla="*/ 626 h 1294"/>
                  <a:gd name="T32" fmla="*/ 255 w 1298"/>
                  <a:gd name="T33" fmla="*/ 650 h 1294"/>
                  <a:gd name="T34" fmla="*/ 276 w 1298"/>
                  <a:gd name="T35" fmla="*/ 671 h 1294"/>
                  <a:gd name="T36" fmla="*/ 300 w 1298"/>
                  <a:gd name="T37" fmla="*/ 699 h 1294"/>
                  <a:gd name="T38" fmla="*/ 322 w 1298"/>
                  <a:gd name="T39" fmla="*/ 722 h 1294"/>
                  <a:gd name="T40" fmla="*/ 344 w 1298"/>
                  <a:gd name="T41" fmla="*/ 743 h 1294"/>
                  <a:gd name="T42" fmla="*/ 369 w 1298"/>
                  <a:gd name="T43" fmla="*/ 766 h 1294"/>
                  <a:gd name="T44" fmla="*/ 387 w 1298"/>
                  <a:gd name="T45" fmla="*/ 782 h 1294"/>
                  <a:gd name="T46" fmla="*/ 411 w 1298"/>
                  <a:gd name="T47" fmla="*/ 803 h 1294"/>
                  <a:gd name="T48" fmla="*/ 434 w 1298"/>
                  <a:gd name="T49" fmla="*/ 822 h 1294"/>
                  <a:gd name="T50" fmla="*/ 462 w 1298"/>
                  <a:gd name="T51" fmla="*/ 844 h 1294"/>
                  <a:gd name="T52" fmla="*/ 485 w 1298"/>
                  <a:gd name="T53" fmla="*/ 863 h 1294"/>
                  <a:gd name="T54" fmla="*/ 512 w 1298"/>
                  <a:gd name="T55" fmla="*/ 884 h 1294"/>
                  <a:gd name="T56" fmla="*/ 544 w 1298"/>
                  <a:gd name="T57" fmla="*/ 906 h 1294"/>
                  <a:gd name="T58" fmla="*/ 572 w 1298"/>
                  <a:gd name="T59" fmla="*/ 927 h 1294"/>
                  <a:gd name="T60" fmla="*/ 604 w 1298"/>
                  <a:gd name="T61" fmla="*/ 950 h 1294"/>
                  <a:gd name="T62" fmla="*/ 636 w 1298"/>
                  <a:gd name="T63" fmla="*/ 969 h 1294"/>
                  <a:gd name="T64" fmla="*/ 670 w 1298"/>
                  <a:gd name="T65" fmla="*/ 988 h 1294"/>
                  <a:gd name="T66" fmla="*/ 704 w 1298"/>
                  <a:gd name="T67" fmla="*/ 1008 h 1294"/>
                  <a:gd name="T68" fmla="*/ 734 w 1298"/>
                  <a:gd name="T69" fmla="*/ 1021 h 1294"/>
                  <a:gd name="T70" fmla="*/ 763 w 1298"/>
                  <a:gd name="T71" fmla="*/ 1038 h 1294"/>
                  <a:gd name="T72" fmla="*/ 796 w 1298"/>
                  <a:gd name="T73" fmla="*/ 1051 h 1294"/>
                  <a:gd name="T74" fmla="*/ 819 w 1298"/>
                  <a:gd name="T75" fmla="*/ 1061 h 1294"/>
                  <a:gd name="T76" fmla="*/ 719 w 1298"/>
                  <a:gd name="T77" fmla="*/ 1293 h 1294"/>
                  <a:gd name="T78" fmla="*/ 1297 w 1298"/>
                  <a:gd name="T79" fmla="*/ 963 h 1294"/>
                  <a:gd name="T80" fmla="*/ 1147 w 1298"/>
                  <a:gd name="T81" fmla="*/ 277 h 1294"/>
                  <a:gd name="T82" fmla="*/ 1053 w 1298"/>
                  <a:gd name="T83" fmla="*/ 481 h 1294"/>
                  <a:gd name="T84" fmla="*/ 1015 w 1298"/>
                  <a:gd name="T85" fmla="*/ 462 h 1294"/>
                  <a:gd name="T86" fmla="*/ 978 w 1298"/>
                  <a:gd name="T87" fmla="*/ 442 h 1294"/>
                  <a:gd name="T88" fmla="*/ 938 w 1298"/>
                  <a:gd name="T89" fmla="*/ 417 h 1294"/>
                  <a:gd name="T90" fmla="*/ 895 w 1298"/>
                  <a:gd name="T91" fmla="*/ 389 h 1294"/>
                  <a:gd name="T92" fmla="*/ 861 w 1298"/>
                  <a:gd name="T93" fmla="*/ 364 h 1294"/>
                  <a:gd name="T94" fmla="*/ 828 w 1298"/>
                  <a:gd name="T95" fmla="*/ 335 h 1294"/>
                  <a:gd name="T96" fmla="*/ 795 w 1298"/>
                  <a:gd name="T97" fmla="*/ 309 h 1294"/>
                  <a:gd name="T98" fmla="*/ 766 w 1298"/>
                  <a:gd name="T99" fmla="*/ 280 h 1294"/>
                  <a:gd name="T100" fmla="*/ 740 w 1298"/>
                  <a:gd name="T101" fmla="*/ 250 h 1294"/>
                  <a:gd name="T102" fmla="*/ 710 w 1298"/>
                  <a:gd name="T103" fmla="*/ 219 h 1294"/>
                  <a:gd name="T104" fmla="*/ 685 w 1298"/>
                  <a:gd name="T105" fmla="*/ 187 h 1294"/>
                  <a:gd name="T106" fmla="*/ 659 w 1298"/>
                  <a:gd name="T107" fmla="*/ 155 h 1294"/>
                  <a:gd name="T108" fmla="*/ 638 w 1298"/>
                  <a:gd name="T109" fmla="*/ 127 h 1294"/>
                  <a:gd name="T110" fmla="*/ 614 w 1298"/>
                  <a:gd name="T111" fmla="*/ 89 h 1294"/>
                  <a:gd name="T112" fmla="*/ 593 w 1298"/>
                  <a:gd name="T113" fmla="*/ 53 h 1294"/>
                  <a:gd name="T114" fmla="*/ 581 w 1298"/>
                  <a:gd name="T115" fmla="*/ 27 h 1294"/>
                  <a:gd name="T116" fmla="*/ 566 w 1298"/>
                  <a:gd name="T117" fmla="*/ 0 h 1294"/>
                  <a:gd name="T118" fmla="*/ 0 w 1298"/>
                  <a:gd name="T119" fmla="*/ 268 h 1294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298"/>
                  <a:gd name="T181" fmla="*/ 0 h 1294"/>
                  <a:gd name="T182" fmla="*/ 1298 w 1298"/>
                  <a:gd name="T183" fmla="*/ 1294 h 1294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298" h="1294">
                    <a:moveTo>
                      <a:pt x="0" y="268"/>
                    </a:moveTo>
                    <a:lnTo>
                      <a:pt x="13" y="295"/>
                    </a:lnTo>
                    <a:lnTo>
                      <a:pt x="25" y="317"/>
                    </a:lnTo>
                    <a:lnTo>
                      <a:pt x="36" y="340"/>
                    </a:lnTo>
                    <a:lnTo>
                      <a:pt x="48" y="362"/>
                    </a:lnTo>
                    <a:lnTo>
                      <a:pt x="62" y="385"/>
                    </a:lnTo>
                    <a:lnTo>
                      <a:pt x="76" y="409"/>
                    </a:lnTo>
                    <a:lnTo>
                      <a:pt x="90" y="430"/>
                    </a:lnTo>
                    <a:lnTo>
                      <a:pt x="104" y="454"/>
                    </a:lnTo>
                    <a:lnTo>
                      <a:pt x="121" y="481"/>
                    </a:lnTo>
                    <a:lnTo>
                      <a:pt x="142" y="507"/>
                    </a:lnTo>
                    <a:lnTo>
                      <a:pt x="157" y="529"/>
                    </a:lnTo>
                    <a:lnTo>
                      <a:pt x="175" y="550"/>
                    </a:lnTo>
                    <a:lnTo>
                      <a:pt x="193" y="575"/>
                    </a:lnTo>
                    <a:lnTo>
                      <a:pt x="214" y="602"/>
                    </a:lnTo>
                    <a:lnTo>
                      <a:pt x="234" y="626"/>
                    </a:lnTo>
                    <a:lnTo>
                      <a:pt x="255" y="650"/>
                    </a:lnTo>
                    <a:lnTo>
                      <a:pt x="276" y="671"/>
                    </a:lnTo>
                    <a:lnTo>
                      <a:pt x="300" y="699"/>
                    </a:lnTo>
                    <a:lnTo>
                      <a:pt x="322" y="722"/>
                    </a:lnTo>
                    <a:lnTo>
                      <a:pt x="344" y="743"/>
                    </a:lnTo>
                    <a:lnTo>
                      <a:pt x="369" y="766"/>
                    </a:lnTo>
                    <a:lnTo>
                      <a:pt x="387" y="782"/>
                    </a:lnTo>
                    <a:lnTo>
                      <a:pt x="411" y="803"/>
                    </a:lnTo>
                    <a:lnTo>
                      <a:pt x="434" y="822"/>
                    </a:lnTo>
                    <a:lnTo>
                      <a:pt x="462" y="844"/>
                    </a:lnTo>
                    <a:lnTo>
                      <a:pt x="485" y="863"/>
                    </a:lnTo>
                    <a:lnTo>
                      <a:pt x="512" y="884"/>
                    </a:lnTo>
                    <a:lnTo>
                      <a:pt x="544" y="906"/>
                    </a:lnTo>
                    <a:lnTo>
                      <a:pt x="572" y="927"/>
                    </a:lnTo>
                    <a:lnTo>
                      <a:pt x="604" y="950"/>
                    </a:lnTo>
                    <a:lnTo>
                      <a:pt x="636" y="969"/>
                    </a:lnTo>
                    <a:lnTo>
                      <a:pt x="670" y="988"/>
                    </a:lnTo>
                    <a:lnTo>
                      <a:pt x="704" y="1008"/>
                    </a:lnTo>
                    <a:lnTo>
                      <a:pt x="734" y="1021"/>
                    </a:lnTo>
                    <a:lnTo>
                      <a:pt x="763" y="1038"/>
                    </a:lnTo>
                    <a:lnTo>
                      <a:pt x="796" y="1051"/>
                    </a:lnTo>
                    <a:lnTo>
                      <a:pt x="819" y="1061"/>
                    </a:lnTo>
                    <a:lnTo>
                      <a:pt x="719" y="1293"/>
                    </a:lnTo>
                    <a:lnTo>
                      <a:pt x="1297" y="963"/>
                    </a:lnTo>
                    <a:lnTo>
                      <a:pt x="1147" y="277"/>
                    </a:lnTo>
                    <a:lnTo>
                      <a:pt x="1053" y="481"/>
                    </a:lnTo>
                    <a:lnTo>
                      <a:pt x="1015" y="462"/>
                    </a:lnTo>
                    <a:lnTo>
                      <a:pt x="978" y="442"/>
                    </a:lnTo>
                    <a:lnTo>
                      <a:pt x="938" y="417"/>
                    </a:lnTo>
                    <a:lnTo>
                      <a:pt x="895" y="389"/>
                    </a:lnTo>
                    <a:lnTo>
                      <a:pt x="861" y="364"/>
                    </a:lnTo>
                    <a:lnTo>
                      <a:pt x="828" y="335"/>
                    </a:lnTo>
                    <a:lnTo>
                      <a:pt x="795" y="309"/>
                    </a:lnTo>
                    <a:lnTo>
                      <a:pt x="766" y="280"/>
                    </a:lnTo>
                    <a:lnTo>
                      <a:pt x="740" y="250"/>
                    </a:lnTo>
                    <a:lnTo>
                      <a:pt x="710" y="219"/>
                    </a:lnTo>
                    <a:lnTo>
                      <a:pt x="685" y="187"/>
                    </a:lnTo>
                    <a:lnTo>
                      <a:pt x="659" y="155"/>
                    </a:lnTo>
                    <a:lnTo>
                      <a:pt x="638" y="127"/>
                    </a:lnTo>
                    <a:lnTo>
                      <a:pt x="614" y="89"/>
                    </a:lnTo>
                    <a:lnTo>
                      <a:pt x="593" y="53"/>
                    </a:lnTo>
                    <a:lnTo>
                      <a:pt x="581" y="27"/>
                    </a:lnTo>
                    <a:lnTo>
                      <a:pt x="566" y="0"/>
                    </a:lnTo>
                    <a:lnTo>
                      <a:pt x="0" y="268"/>
                    </a:lnTo>
                  </a:path>
                </a:pathLst>
              </a:custGeom>
              <a:solidFill>
                <a:srgbClr val="F76681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 44">
                <a:extLst>
                  <a:ext uri="{FF2B5EF4-FFF2-40B4-BE49-F238E27FC236}">
                    <a16:creationId xmlns:a16="http://schemas.microsoft.com/office/drawing/2014/main" id="{C19B5396-D8E3-42D7-91AE-75995F4F7A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7" y="1815"/>
                <a:ext cx="1142" cy="1442"/>
              </a:xfrm>
              <a:custGeom>
                <a:avLst/>
                <a:gdLst>
                  <a:gd name="T0" fmla="*/ 1141 w 1142"/>
                  <a:gd name="T1" fmla="*/ 844 h 1442"/>
                  <a:gd name="T2" fmla="*/ 851 w 1142"/>
                  <a:gd name="T3" fmla="*/ 963 h 1442"/>
                  <a:gd name="T4" fmla="*/ 839 w 1142"/>
                  <a:gd name="T5" fmla="*/ 936 h 1442"/>
                  <a:gd name="T6" fmla="*/ 832 w 1142"/>
                  <a:gd name="T7" fmla="*/ 910 h 1442"/>
                  <a:gd name="T8" fmla="*/ 824 w 1142"/>
                  <a:gd name="T9" fmla="*/ 882 h 1442"/>
                  <a:gd name="T10" fmla="*/ 818 w 1142"/>
                  <a:gd name="T11" fmla="*/ 852 h 1442"/>
                  <a:gd name="T12" fmla="*/ 809 w 1142"/>
                  <a:gd name="T13" fmla="*/ 813 h 1442"/>
                  <a:gd name="T14" fmla="*/ 804 w 1142"/>
                  <a:gd name="T15" fmla="*/ 781 h 1442"/>
                  <a:gd name="T16" fmla="*/ 799 w 1142"/>
                  <a:gd name="T17" fmla="*/ 746 h 1442"/>
                  <a:gd name="T18" fmla="*/ 796 w 1142"/>
                  <a:gd name="T19" fmla="*/ 707 h 1442"/>
                  <a:gd name="T20" fmla="*/ 792 w 1142"/>
                  <a:gd name="T21" fmla="*/ 667 h 1442"/>
                  <a:gd name="T22" fmla="*/ 792 w 1142"/>
                  <a:gd name="T23" fmla="*/ 596 h 1442"/>
                  <a:gd name="T24" fmla="*/ 794 w 1142"/>
                  <a:gd name="T25" fmla="*/ 559 h 1442"/>
                  <a:gd name="T26" fmla="*/ 796 w 1142"/>
                  <a:gd name="T27" fmla="*/ 524 h 1442"/>
                  <a:gd name="T28" fmla="*/ 801 w 1142"/>
                  <a:gd name="T29" fmla="*/ 489 h 1442"/>
                  <a:gd name="T30" fmla="*/ 807 w 1142"/>
                  <a:gd name="T31" fmla="*/ 454 h 1442"/>
                  <a:gd name="T32" fmla="*/ 814 w 1142"/>
                  <a:gd name="T33" fmla="*/ 420 h 1442"/>
                  <a:gd name="T34" fmla="*/ 822 w 1142"/>
                  <a:gd name="T35" fmla="*/ 381 h 1442"/>
                  <a:gd name="T36" fmla="*/ 834 w 1142"/>
                  <a:gd name="T37" fmla="*/ 343 h 1442"/>
                  <a:gd name="T38" fmla="*/ 289 w 1142"/>
                  <a:gd name="T39" fmla="*/ 0 h 1442"/>
                  <a:gd name="T40" fmla="*/ 277 w 1142"/>
                  <a:gd name="T41" fmla="*/ 35 h 1442"/>
                  <a:gd name="T42" fmla="*/ 266 w 1142"/>
                  <a:gd name="T43" fmla="*/ 65 h 1442"/>
                  <a:gd name="T44" fmla="*/ 255 w 1142"/>
                  <a:gd name="T45" fmla="*/ 93 h 1442"/>
                  <a:gd name="T46" fmla="*/ 245 w 1142"/>
                  <a:gd name="T47" fmla="*/ 125 h 1442"/>
                  <a:gd name="T48" fmla="*/ 237 w 1142"/>
                  <a:gd name="T49" fmla="*/ 151 h 1442"/>
                  <a:gd name="T50" fmla="*/ 227 w 1142"/>
                  <a:gd name="T51" fmla="*/ 181 h 1442"/>
                  <a:gd name="T52" fmla="*/ 220 w 1142"/>
                  <a:gd name="T53" fmla="*/ 210 h 1442"/>
                  <a:gd name="T54" fmla="*/ 213 w 1142"/>
                  <a:gd name="T55" fmla="*/ 237 h 1442"/>
                  <a:gd name="T56" fmla="*/ 207 w 1142"/>
                  <a:gd name="T57" fmla="*/ 266 h 1442"/>
                  <a:gd name="T58" fmla="*/ 198 w 1142"/>
                  <a:gd name="T59" fmla="*/ 298 h 1442"/>
                  <a:gd name="T60" fmla="*/ 194 w 1142"/>
                  <a:gd name="T61" fmla="*/ 334 h 1442"/>
                  <a:gd name="T62" fmla="*/ 187 w 1142"/>
                  <a:gd name="T63" fmla="*/ 366 h 1442"/>
                  <a:gd name="T64" fmla="*/ 180 w 1142"/>
                  <a:gd name="T65" fmla="*/ 397 h 1442"/>
                  <a:gd name="T66" fmla="*/ 177 w 1142"/>
                  <a:gd name="T67" fmla="*/ 434 h 1442"/>
                  <a:gd name="T68" fmla="*/ 173 w 1142"/>
                  <a:gd name="T69" fmla="*/ 469 h 1442"/>
                  <a:gd name="T70" fmla="*/ 170 w 1142"/>
                  <a:gd name="T71" fmla="*/ 509 h 1442"/>
                  <a:gd name="T72" fmla="*/ 166 w 1142"/>
                  <a:gd name="T73" fmla="*/ 547 h 1442"/>
                  <a:gd name="T74" fmla="*/ 166 w 1142"/>
                  <a:gd name="T75" fmla="*/ 586 h 1442"/>
                  <a:gd name="T76" fmla="*/ 166 w 1142"/>
                  <a:gd name="T77" fmla="*/ 626 h 1442"/>
                  <a:gd name="T78" fmla="*/ 166 w 1142"/>
                  <a:gd name="T79" fmla="*/ 676 h 1442"/>
                  <a:gd name="T80" fmla="*/ 168 w 1142"/>
                  <a:gd name="T81" fmla="*/ 721 h 1442"/>
                  <a:gd name="T82" fmla="*/ 170 w 1142"/>
                  <a:gd name="T83" fmla="*/ 751 h 1442"/>
                  <a:gd name="T84" fmla="*/ 173 w 1142"/>
                  <a:gd name="T85" fmla="*/ 788 h 1442"/>
                  <a:gd name="T86" fmla="*/ 177 w 1142"/>
                  <a:gd name="T87" fmla="*/ 823 h 1442"/>
                  <a:gd name="T88" fmla="*/ 181 w 1142"/>
                  <a:gd name="T89" fmla="*/ 865 h 1442"/>
                  <a:gd name="T90" fmla="*/ 189 w 1142"/>
                  <a:gd name="T91" fmla="*/ 901 h 1442"/>
                  <a:gd name="T92" fmla="*/ 195 w 1142"/>
                  <a:gd name="T93" fmla="*/ 935 h 1442"/>
                  <a:gd name="T94" fmla="*/ 204 w 1142"/>
                  <a:gd name="T95" fmla="*/ 976 h 1442"/>
                  <a:gd name="T96" fmla="*/ 212 w 1142"/>
                  <a:gd name="T97" fmla="*/ 1010 h 1442"/>
                  <a:gd name="T98" fmla="*/ 220 w 1142"/>
                  <a:gd name="T99" fmla="*/ 1050 h 1442"/>
                  <a:gd name="T100" fmla="*/ 230 w 1142"/>
                  <a:gd name="T101" fmla="*/ 1083 h 1442"/>
                  <a:gd name="T102" fmla="*/ 242 w 1142"/>
                  <a:gd name="T103" fmla="*/ 1120 h 1442"/>
                  <a:gd name="T104" fmla="*/ 253 w 1142"/>
                  <a:gd name="T105" fmla="*/ 1157 h 1442"/>
                  <a:gd name="T106" fmla="*/ 270 w 1142"/>
                  <a:gd name="T107" fmla="*/ 1202 h 1442"/>
                  <a:gd name="T108" fmla="*/ 0 w 1142"/>
                  <a:gd name="T109" fmla="*/ 1315 h 1442"/>
                  <a:gd name="T110" fmla="*/ 711 w 1142"/>
                  <a:gd name="T111" fmla="*/ 1441 h 1442"/>
                  <a:gd name="T112" fmla="*/ 1141 w 1142"/>
                  <a:gd name="T113" fmla="*/ 844 h 1442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142"/>
                  <a:gd name="T172" fmla="*/ 0 h 1442"/>
                  <a:gd name="T173" fmla="*/ 1142 w 1142"/>
                  <a:gd name="T174" fmla="*/ 1442 h 1442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142" h="1442">
                    <a:moveTo>
                      <a:pt x="1141" y="844"/>
                    </a:moveTo>
                    <a:lnTo>
                      <a:pt x="851" y="963"/>
                    </a:lnTo>
                    <a:lnTo>
                      <a:pt x="839" y="936"/>
                    </a:lnTo>
                    <a:lnTo>
                      <a:pt x="832" y="910"/>
                    </a:lnTo>
                    <a:lnTo>
                      <a:pt x="824" y="882"/>
                    </a:lnTo>
                    <a:lnTo>
                      <a:pt x="818" y="852"/>
                    </a:lnTo>
                    <a:lnTo>
                      <a:pt x="809" y="813"/>
                    </a:lnTo>
                    <a:lnTo>
                      <a:pt x="804" y="781"/>
                    </a:lnTo>
                    <a:lnTo>
                      <a:pt x="799" y="746"/>
                    </a:lnTo>
                    <a:lnTo>
                      <a:pt x="796" y="707"/>
                    </a:lnTo>
                    <a:lnTo>
                      <a:pt x="792" y="667"/>
                    </a:lnTo>
                    <a:lnTo>
                      <a:pt x="792" y="596"/>
                    </a:lnTo>
                    <a:lnTo>
                      <a:pt x="794" y="559"/>
                    </a:lnTo>
                    <a:lnTo>
                      <a:pt x="796" y="524"/>
                    </a:lnTo>
                    <a:lnTo>
                      <a:pt x="801" y="489"/>
                    </a:lnTo>
                    <a:lnTo>
                      <a:pt x="807" y="454"/>
                    </a:lnTo>
                    <a:lnTo>
                      <a:pt x="814" y="420"/>
                    </a:lnTo>
                    <a:lnTo>
                      <a:pt x="822" y="381"/>
                    </a:lnTo>
                    <a:lnTo>
                      <a:pt x="834" y="343"/>
                    </a:lnTo>
                    <a:lnTo>
                      <a:pt x="289" y="0"/>
                    </a:lnTo>
                    <a:lnTo>
                      <a:pt x="277" y="35"/>
                    </a:lnTo>
                    <a:lnTo>
                      <a:pt x="266" y="65"/>
                    </a:lnTo>
                    <a:lnTo>
                      <a:pt x="255" y="93"/>
                    </a:lnTo>
                    <a:lnTo>
                      <a:pt x="245" y="125"/>
                    </a:lnTo>
                    <a:lnTo>
                      <a:pt x="237" y="151"/>
                    </a:lnTo>
                    <a:lnTo>
                      <a:pt x="227" y="181"/>
                    </a:lnTo>
                    <a:lnTo>
                      <a:pt x="220" y="210"/>
                    </a:lnTo>
                    <a:lnTo>
                      <a:pt x="213" y="237"/>
                    </a:lnTo>
                    <a:lnTo>
                      <a:pt x="207" y="266"/>
                    </a:lnTo>
                    <a:lnTo>
                      <a:pt x="198" y="298"/>
                    </a:lnTo>
                    <a:lnTo>
                      <a:pt x="194" y="334"/>
                    </a:lnTo>
                    <a:lnTo>
                      <a:pt x="187" y="366"/>
                    </a:lnTo>
                    <a:lnTo>
                      <a:pt x="180" y="397"/>
                    </a:lnTo>
                    <a:lnTo>
                      <a:pt x="177" y="434"/>
                    </a:lnTo>
                    <a:lnTo>
                      <a:pt x="173" y="469"/>
                    </a:lnTo>
                    <a:lnTo>
                      <a:pt x="170" y="509"/>
                    </a:lnTo>
                    <a:lnTo>
                      <a:pt x="166" y="547"/>
                    </a:lnTo>
                    <a:lnTo>
                      <a:pt x="166" y="586"/>
                    </a:lnTo>
                    <a:lnTo>
                      <a:pt x="166" y="626"/>
                    </a:lnTo>
                    <a:lnTo>
                      <a:pt x="166" y="676"/>
                    </a:lnTo>
                    <a:lnTo>
                      <a:pt x="168" y="721"/>
                    </a:lnTo>
                    <a:lnTo>
                      <a:pt x="170" y="751"/>
                    </a:lnTo>
                    <a:lnTo>
                      <a:pt x="173" y="788"/>
                    </a:lnTo>
                    <a:lnTo>
                      <a:pt x="177" y="823"/>
                    </a:lnTo>
                    <a:lnTo>
                      <a:pt x="181" y="865"/>
                    </a:lnTo>
                    <a:lnTo>
                      <a:pt x="189" y="901"/>
                    </a:lnTo>
                    <a:lnTo>
                      <a:pt x="195" y="935"/>
                    </a:lnTo>
                    <a:lnTo>
                      <a:pt x="204" y="976"/>
                    </a:lnTo>
                    <a:lnTo>
                      <a:pt x="212" y="1010"/>
                    </a:lnTo>
                    <a:lnTo>
                      <a:pt x="220" y="1050"/>
                    </a:lnTo>
                    <a:lnTo>
                      <a:pt x="230" y="1083"/>
                    </a:lnTo>
                    <a:lnTo>
                      <a:pt x="242" y="1120"/>
                    </a:lnTo>
                    <a:lnTo>
                      <a:pt x="253" y="1157"/>
                    </a:lnTo>
                    <a:lnTo>
                      <a:pt x="270" y="1202"/>
                    </a:lnTo>
                    <a:lnTo>
                      <a:pt x="0" y="1315"/>
                    </a:lnTo>
                    <a:lnTo>
                      <a:pt x="711" y="1441"/>
                    </a:lnTo>
                    <a:lnTo>
                      <a:pt x="1141" y="844"/>
                    </a:lnTo>
                  </a:path>
                </a:pathLst>
              </a:custGeom>
              <a:solidFill>
                <a:srgbClr val="00FFF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Freeform 45">
                <a:extLst>
                  <a:ext uri="{FF2B5EF4-FFF2-40B4-BE49-F238E27FC236}">
                    <a16:creationId xmlns:a16="http://schemas.microsoft.com/office/drawing/2014/main" id="{D879771D-FF1C-46BA-9C6F-099172281E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8" y="980"/>
                <a:ext cx="1298" cy="1235"/>
              </a:xfrm>
              <a:custGeom>
                <a:avLst/>
                <a:gdLst>
                  <a:gd name="T0" fmla="*/ 1030 w 1298"/>
                  <a:gd name="T1" fmla="*/ 0 h 1235"/>
                  <a:gd name="T2" fmla="*/ 1003 w 1298"/>
                  <a:gd name="T3" fmla="*/ 13 h 1235"/>
                  <a:gd name="T4" fmla="*/ 982 w 1298"/>
                  <a:gd name="T5" fmla="*/ 25 h 1235"/>
                  <a:gd name="T6" fmla="*/ 958 w 1298"/>
                  <a:gd name="T7" fmla="*/ 36 h 1235"/>
                  <a:gd name="T8" fmla="*/ 937 w 1298"/>
                  <a:gd name="T9" fmla="*/ 48 h 1235"/>
                  <a:gd name="T10" fmla="*/ 913 w 1298"/>
                  <a:gd name="T11" fmla="*/ 61 h 1235"/>
                  <a:gd name="T12" fmla="*/ 890 w 1298"/>
                  <a:gd name="T13" fmla="*/ 75 h 1235"/>
                  <a:gd name="T14" fmla="*/ 869 w 1298"/>
                  <a:gd name="T15" fmla="*/ 89 h 1235"/>
                  <a:gd name="T16" fmla="*/ 845 w 1298"/>
                  <a:gd name="T17" fmla="*/ 104 h 1235"/>
                  <a:gd name="T18" fmla="*/ 820 w 1298"/>
                  <a:gd name="T19" fmla="*/ 121 h 1235"/>
                  <a:gd name="T20" fmla="*/ 791 w 1298"/>
                  <a:gd name="T21" fmla="*/ 140 h 1235"/>
                  <a:gd name="T22" fmla="*/ 769 w 1298"/>
                  <a:gd name="T23" fmla="*/ 157 h 1235"/>
                  <a:gd name="T24" fmla="*/ 748 w 1298"/>
                  <a:gd name="T25" fmla="*/ 175 h 1235"/>
                  <a:gd name="T26" fmla="*/ 723 w 1298"/>
                  <a:gd name="T27" fmla="*/ 193 h 1235"/>
                  <a:gd name="T28" fmla="*/ 696 w 1298"/>
                  <a:gd name="T29" fmla="*/ 213 h 1235"/>
                  <a:gd name="T30" fmla="*/ 673 w 1298"/>
                  <a:gd name="T31" fmla="*/ 234 h 1235"/>
                  <a:gd name="T32" fmla="*/ 648 w 1298"/>
                  <a:gd name="T33" fmla="*/ 255 h 1235"/>
                  <a:gd name="T34" fmla="*/ 628 w 1298"/>
                  <a:gd name="T35" fmla="*/ 274 h 1235"/>
                  <a:gd name="T36" fmla="*/ 599 w 1298"/>
                  <a:gd name="T37" fmla="*/ 300 h 1235"/>
                  <a:gd name="T38" fmla="*/ 576 w 1298"/>
                  <a:gd name="T39" fmla="*/ 322 h 1235"/>
                  <a:gd name="T40" fmla="*/ 556 w 1298"/>
                  <a:gd name="T41" fmla="*/ 343 h 1235"/>
                  <a:gd name="T42" fmla="*/ 533 w 1298"/>
                  <a:gd name="T43" fmla="*/ 368 h 1235"/>
                  <a:gd name="T44" fmla="*/ 516 w 1298"/>
                  <a:gd name="T45" fmla="*/ 387 h 1235"/>
                  <a:gd name="T46" fmla="*/ 496 w 1298"/>
                  <a:gd name="T47" fmla="*/ 411 h 1235"/>
                  <a:gd name="T48" fmla="*/ 476 w 1298"/>
                  <a:gd name="T49" fmla="*/ 434 h 1235"/>
                  <a:gd name="T50" fmla="*/ 454 w 1298"/>
                  <a:gd name="T51" fmla="*/ 462 h 1235"/>
                  <a:gd name="T52" fmla="*/ 434 w 1298"/>
                  <a:gd name="T53" fmla="*/ 486 h 1235"/>
                  <a:gd name="T54" fmla="*/ 414 w 1298"/>
                  <a:gd name="T55" fmla="*/ 513 h 1235"/>
                  <a:gd name="T56" fmla="*/ 390 w 1298"/>
                  <a:gd name="T57" fmla="*/ 544 h 1235"/>
                  <a:gd name="T58" fmla="*/ 371 w 1298"/>
                  <a:gd name="T59" fmla="*/ 573 h 1235"/>
                  <a:gd name="T60" fmla="*/ 349 w 1298"/>
                  <a:gd name="T61" fmla="*/ 604 h 1235"/>
                  <a:gd name="T62" fmla="*/ 329 w 1298"/>
                  <a:gd name="T63" fmla="*/ 636 h 1235"/>
                  <a:gd name="T64" fmla="*/ 311 w 1298"/>
                  <a:gd name="T65" fmla="*/ 669 h 1235"/>
                  <a:gd name="T66" fmla="*/ 290 w 1298"/>
                  <a:gd name="T67" fmla="*/ 705 h 1235"/>
                  <a:gd name="T68" fmla="*/ 277 w 1298"/>
                  <a:gd name="T69" fmla="*/ 735 h 1235"/>
                  <a:gd name="T70" fmla="*/ 260 w 1298"/>
                  <a:gd name="T71" fmla="*/ 763 h 1235"/>
                  <a:gd name="T72" fmla="*/ 247 w 1298"/>
                  <a:gd name="T73" fmla="*/ 794 h 1235"/>
                  <a:gd name="T74" fmla="*/ 0 w 1298"/>
                  <a:gd name="T75" fmla="*/ 677 h 1235"/>
                  <a:gd name="T76" fmla="*/ 407 w 1298"/>
                  <a:gd name="T77" fmla="*/ 1234 h 1235"/>
                  <a:gd name="T78" fmla="*/ 1097 w 1298"/>
                  <a:gd name="T79" fmla="*/ 1174 h 1235"/>
                  <a:gd name="T80" fmla="*/ 820 w 1298"/>
                  <a:gd name="T81" fmla="*/ 1050 h 1235"/>
                  <a:gd name="T82" fmla="*/ 837 w 1298"/>
                  <a:gd name="T83" fmla="*/ 1014 h 1235"/>
                  <a:gd name="T84" fmla="*/ 856 w 1298"/>
                  <a:gd name="T85" fmla="*/ 978 h 1235"/>
                  <a:gd name="T86" fmla="*/ 882 w 1298"/>
                  <a:gd name="T87" fmla="*/ 938 h 1235"/>
                  <a:gd name="T88" fmla="*/ 910 w 1298"/>
                  <a:gd name="T89" fmla="*/ 895 h 1235"/>
                  <a:gd name="T90" fmla="*/ 935 w 1298"/>
                  <a:gd name="T91" fmla="*/ 861 h 1235"/>
                  <a:gd name="T92" fmla="*/ 963 w 1298"/>
                  <a:gd name="T93" fmla="*/ 828 h 1235"/>
                  <a:gd name="T94" fmla="*/ 990 w 1298"/>
                  <a:gd name="T95" fmla="*/ 794 h 1235"/>
                  <a:gd name="T96" fmla="*/ 1018 w 1298"/>
                  <a:gd name="T97" fmla="*/ 766 h 1235"/>
                  <a:gd name="T98" fmla="*/ 1048 w 1298"/>
                  <a:gd name="T99" fmla="*/ 739 h 1235"/>
                  <a:gd name="T100" fmla="*/ 1080 w 1298"/>
                  <a:gd name="T101" fmla="*/ 709 h 1235"/>
                  <a:gd name="T102" fmla="*/ 1112 w 1298"/>
                  <a:gd name="T103" fmla="*/ 684 h 1235"/>
                  <a:gd name="T104" fmla="*/ 1142 w 1298"/>
                  <a:gd name="T105" fmla="*/ 659 h 1235"/>
                  <a:gd name="T106" fmla="*/ 1172 w 1298"/>
                  <a:gd name="T107" fmla="*/ 637 h 1235"/>
                  <a:gd name="T108" fmla="*/ 1208 w 1298"/>
                  <a:gd name="T109" fmla="*/ 614 h 1235"/>
                  <a:gd name="T110" fmla="*/ 1246 w 1298"/>
                  <a:gd name="T111" fmla="*/ 592 h 1235"/>
                  <a:gd name="T112" fmla="*/ 1272 w 1298"/>
                  <a:gd name="T113" fmla="*/ 581 h 1235"/>
                  <a:gd name="T114" fmla="*/ 1297 w 1298"/>
                  <a:gd name="T115" fmla="*/ 567 h 1235"/>
                  <a:gd name="T116" fmla="*/ 1030 w 1298"/>
                  <a:gd name="T117" fmla="*/ 0 h 1235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298"/>
                  <a:gd name="T178" fmla="*/ 0 h 1235"/>
                  <a:gd name="T179" fmla="*/ 1298 w 1298"/>
                  <a:gd name="T180" fmla="*/ 1235 h 1235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298" h="1235">
                    <a:moveTo>
                      <a:pt x="1030" y="0"/>
                    </a:moveTo>
                    <a:lnTo>
                      <a:pt x="1003" y="13"/>
                    </a:lnTo>
                    <a:lnTo>
                      <a:pt x="982" y="25"/>
                    </a:lnTo>
                    <a:lnTo>
                      <a:pt x="958" y="36"/>
                    </a:lnTo>
                    <a:lnTo>
                      <a:pt x="937" y="48"/>
                    </a:lnTo>
                    <a:lnTo>
                      <a:pt x="913" y="61"/>
                    </a:lnTo>
                    <a:lnTo>
                      <a:pt x="890" y="75"/>
                    </a:lnTo>
                    <a:lnTo>
                      <a:pt x="869" y="89"/>
                    </a:lnTo>
                    <a:lnTo>
                      <a:pt x="845" y="104"/>
                    </a:lnTo>
                    <a:lnTo>
                      <a:pt x="820" y="121"/>
                    </a:lnTo>
                    <a:lnTo>
                      <a:pt x="791" y="140"/>
                    </a:lnTo>
                    <a:lnTo>
                      <a:pt x="769" y="157"/>
                    </a:lnTo>
                    <a:lnTo>
                      <a:pt x="748" y="175"/>
                    </a:lnTo>
                    <a:lnTo>
                      <a:pt x="723" y="193"/>
                    </a:lnTo>
                    <a:lnTo>
                      <a:pt x="696" y="213"/>
                    </a:lnTo>
                    <a:lnTo>
                      <a:pt x="673" y="234"/>
                    </a:lnTo>
                    <a:lnTo>
                      <a:pt x="648" y="255"/>
                    </a:lnTo>
                    <a:lnTo>
                      <a:pt x="628" y="274"/>
                    </a:lnTo>
                    <a:lnTo>
                      <a:pt x="599" y="300"/>
                    </a:lnTo>
                    <a:lnTo>
                      <a:pt x="576" y="322"/>
                    </a:lnTo>
                    <a:lnTo>
                      <a:pt x="556" y="343"/>
                    </a:lnTo>
                    <a:lnTo>
                      <a:pt x="533" y="368"/>
                    </a:lnTo>
                    <a:lnTo>
                      <a:pt x="516" y="387"/>
                    </a:lnTo>
                    <a:lnTo>
                      <a:pt x="496" y="411"/>
                    </a:lnTo>
                    <a:lnTo>
                      <a:pt x="476" y="434"/>
                    </a:lnTo>
                    <a:lnTo>
                      <a:pt x="454" y="462"/>
                    </a:lnTo>
                    <a:lnTo>
                      <a:pt x="434" y="486"/>
                    </a:lnTo>
                    <a:lnTo>
                      <a:pt x="414" y="513"/>
                    </a:lnTo>
                    <a:lnTo>
                      <a:pt x="390" y="544"/>
                    </a:lnTo>
                    <a:lnTo>
                      <a:pt x="371" y="573"/>
                    </a:lnTo>
                    <a:lnTo>
                      <a:pt x="349" y="604"/>
                    </a:lnTo>
                    <a:lnTo>
                      <a:pt x="329" y="636"/>
                    </a:lnTo>
                    <a:lnTo>
                      <a:pt x="311" y="669"/>
                    </a:lnTo>
                    <a:lnTo>
                      <a:pt x="290" y="705"/>
                    </a:lnTo>
                    <a:lnTo>
                      <a:pt x="277" y="735"/>
                    </a:lnTo>
                    <a:lnTo>
                      <a:pt x="260" y="763"/>
                    </a:lnTo>
                    <a:lnTo>
                      <a:pt x="247" y="794"/>
                    </a:lnTo>
                    <a:lnTo>
                      <a:pt x="0" y="677"/>
                    </a:lnTo>
                    <a:lnTo>
                      <a:pt x="407" y="1234"/>
                    </a:lnTo>
                    <a:lnTo>
                      <a:pt x="1097" y="1174"/>
                    </a:lnTo>
                    <a:lnTo>
                      <a:pt x="820" y="1050"/>
                    </a:lnTo>
                    <a:lnTo>
                      <a:pt x="837" y="1014"/>
                    </a:lnTo>
                    <a:lnTo>
                      <a:pt x="856" y="978"/>
                    </a:lnTo>
                    <a:lnTo>
                      <a:pt x="882" y="938"/>
                    </a:lnTo>
                    <a:lnTo>
                      <a:pt x="910" y="895"/>
                    </a:lnTo>
                    <a:lnTo>
                      <a:pt x="935" y="861"/>
                    </a:lnTo>
                    <a:lnTo>
                      <a:pt x="963" y="828"/>
                    </a:lnTo>
                    <a:lnTo>
                      <a:pt x="990" y="794"/>
                    </a:lnTo>
                    <a:lnTo>
                      <a:pt x="1018" y="766"/>
                    </a:lnTo>
                    <a:lnTo>
                      <a:pt x="1048" y="739"/>
                    </a:lnTo>
                    <a:lnTo>
                      <a:pt x="1080" y="709"/>
                    </a:lnTo>
                    <a:lnTo>
                      <a:pt x="1112" y="684"/>
                    </a:lnTo>
                    <a:lnTo>
                      <a:pt x="1142" y="659"/>
                    </a:lnTo>
                    <a:lnTo>
                      <a:pt x="1172" y="637"/>
                    </a:lnTo>
                    <a:lnTo>
                      <a:pt x="1208" y="614"/>
                    </a:lnTo>
                    <a:lnTo>
                      <a:pt x="1246" y="592"/>
                    </a:lnTo>
                    <a:lnTo>
                      <a:pt x="1272" y="581"/>
                    </a:lnTo>
                    <a:lnTo>
                      <a:pt x="1297" y="567"/>
                    </a:lnTo>
                    <a:lnTo>
                      <a:pt x="1030" y="0"/>
                    </a:lnTo>
                  </a:path>
                </a:pathLst>
              </a:custGeom>
              <a:solidFill>
                <a:srgbClr val="00FF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Freeform 46">
                <a:extLst>
                  <a:ext uri="{FF2B5EF4-FFF2-40B4-BE49-F238E27FC236}">
                    <a16:creationId xmlns:a16="http://schemas.microsoft.com/office/drawing/2014/main" id="{E6DF4698-78EE-4190-83A0-EAC9CABFF9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5" y="656"/>
                <a:ext cx="1409" cy="1128"/>
              </a:xfrm>
              <a:custGeom>
                <a:avLst/>
                <a:gdLst>
                  <a:gd name="T0" fmla="*/ 564 w 1409"/>
                  <a:gd name="T1" fmla="*/ 1127 h 1128"/>
                  <a:gd name="T2" fmla="*/ 447 w 1409"/>
                  <a:gd name="T3" fmla="*/ 837 h 1128"/>
                  <a:gd name="T4" fmla="*/ 473 w 1409"/>
                  <a:gd name="T5" fmla="*/ 824 h 1128"/>
                  <a:gd name="T6" fmla="*/ 499 w 1409"/>
                  <a:gd name="T7" fmla="*/ 818 h 1128"/>
                  <a:gd name="T8" fmla="*/ 527 w 1409"/>
                  <a:gd name="T9" fmla="*/ 810 h 1128"/>
                  <a:gd name="T10" fmla="*/ 559 w 1409"/>
                  <a:gd name="T11" fmla="*/ 801 h 1128"/>
                  <a:gd name="T12" fmla="*/ 596 w 1409"/>
                  <a:gd name="T13" fmla="*/ 795 h 1128"/>
                  <a:gd name="T14" fmla="*/ 629 w 1409"/>
                  <a:gd name="T15" fmla="*/ 790 h 1128"/>
                  <a:gd name="T16" fmla="*/ 662 w 1409"/>
                  <a:gd name="T17" fmla="*/ 784 h 1128"/>
                  <a:gd name="T18" fmla="*/ 701 w 1409"/>
                  <a:gd name="T19" fmla="*/ 780 h 1128"/>
                  <a:gd name="T20" fmla="*/ 741 w 1409"/>
                  <a:gd name="T21" fmla="*/ 776 h 1128"/>
                  <a:gd name="T22" fmla="*/ 812 w 1409"/>
                  <a:gd name="T23" fmla="*/ 776 h 1128"/>
                  <a:gd name="T24" fmla="*/ 850 w 1409"/>
                  <a:gd name="T25" fmla="*/ 778 h 1128"/>
                  <a:gd name="T26" fmla="*/ 884 w 1409"/>
                  <a:gd name="T27" fmla="*/ 781 h 1128"/>
                  <a:gd name="T28" fmla="*/ 919 w 1409"/>
                  <a:gd name="T29" fmla="*/ 786 h 1128"/>
                  <a:gd name="T30" fmla="*/ 956 w 1409"/>
                  <a:gd name="T31" fmla="*/ 793 h 1128"/>
                  <a:gd name="T32" fmla="*/ 988 w 1409"/>
                  <a:gd name="T33" fmla="*/ 798 h 1128"/>
                  <a:gd name="T34" fmla="*/ 1027 w 1409"/>
                  <a:gd name="T35" fmla="*/ 808 h 1128"/>
                  <a:gd name="T36" fmla="*/ 1065 w 1409"/>
                  <a:gd name="T37" fmla="*/ 820 h 1128"/>
                  <a:gd name="T38" fmla="*/ 1408 w 1409"/>
                  <a:gd name="T39" fmla="*/ 275 h 1128"/>
                  <a:gd name="T40" fmla="*/ 1374 w 1409"/>
                  <a:gd name="T41" fmla="*/ 262 h 1128"/>
                  <a:gd name="T42" fmla="*/ 1343 w 1409"/>
                  <a:gd name="T43" fmla="*/ 251 h 1128"/>
                  <a:gd name="T44" fmla="*/ 1314 w 1409"/>
                  <a:gd name="T45" fmla="*/ 240 h 1128"/>
                  <a:gd name="T46" fmla="*/ 1285 w 1409"/>
                  <a:gd name="T47" fmla="*/ 230 h 1128"/>
                  <a:gd name="T48" fmla="*/ 1256 w 1409"/>
                  <a:gd name="T49" fmla="*/ 222 h 1128"/>
                  <a:gd name="T50" fmla="*/ 1227 w 1409"/>
                  <a:gd name="T51" fmla="*/ 212 h 1128"/>
                  <a:gd name="T52" fmla="*/ 1199 w 1409"/>
                  <a:gd name="T53" fmla="*/ 205 h 1128"/>
                  <a:gd name="T54" fmla="*/ 1171 w 1409"/>
                  <a:gd name="T55" fmla="*/ 198 h 1128"/>
                  <a:gd name="T56" fmla="*/ 1143 w 1409"/>
                  <a:gd name="T57" fmla="*/ 192 h 1128"/>
                  <a:gd name="T58" fmla="*/ 1111 w 1409"/>
                  <a:gd name="T59" fmla="*/ 183 h 1128"/>
                  <a:gd name="T60" fmla="*/ 1074 w 1409"/>
                  <a:gd name="T61" fmla="*/ 179 h 1128"/>
                  <a:gd name="T62" fmla="*/ 1044 w 1409"/>
                  <a:gd name="T63" fmla="*/ 172 h 1128"/>
                  <a:gd name="T64" fmla="*/ 1011 w 1409"/>
                  <a:gd name="T65" fmla="*/ 165 h 1128"/>
                  <a:gd name="T66" fmla="*/ 976 w 1409"/>
                  <a:gd name="T67" fmla="*/ 160 h 1128"/>
                  <a:gd name="T68" fmla="*/ 939 w 1409"/>
                  <a:gd name="T69" fmla="*/ 157 h 1128"/>
                  <a:gd name="T70" fmla="*/ 899 w 1409"/>
                  <a:gd name="T71" fmla="*/ 155 h 1128"/>
                  <a:gd name="T72" fmla="*/ 861 w 1409"/>
                  <a:gd name="T73" fmla="*/ 151 h 1128"/>
                  <a:gd name="T74" fmla="*/ 824 w 1409"/>
                  <a:gd name="T75" fmla="*/ 151 h 1128"/>
                  <a:gd name="T76" fmla="*/ 784 w 1409"/>
                  <a:gd name="T77" fmla="*/ 151 h 1128"/>
                  <a:gd name="T78" fmla="*/ 734 w 1409"/>
                  <a:gd name="T79" fmla="*/ 151 h 1128"/>
                  <a:gd name="T80" fmla="*/ 689 w 1409"/>
                  <a:gd name="T81" fmla="*/ 153 h 1128"/>
                  <a:gd name="T82" fmla="*/ 658 w 1409"/>
                  <a:gd name="T83" fmla="*/ 155 h 1128"/>
                  <a:gd name="T84" fmla="*/ 622 w 1409"/>
                  <a:gd name="T85" fmla="*/ 157 h 1128"/>
                  <a:gd name="T86" fmla="*/ 586 w 1409"/>
                  <a:gd name="T87" fmla="*/ 160 h 1128"/>
                  <a:gd name="T88" fmla="*/ 544 w 1409"/>
                  <a:gd name="T89" fmla="*/ 166 h 1128"/>
                  <a:gd name="T90" fmla="*/ 509 w 1409"/>
                  <a:gd name="T91" fmla="*/ 174 h 1128"/>
                  <a:gd name="T92" fmla="*/ 473 w 1409"/>
                  <a:gd name="T93" fmla="*/ 179 h 1128"/>
                  <a:gd name="T94" fmla="*/ 432 w 1409"/>
                  <a:gd name="T95" fmla="*/ 189 h 1128"/>
                  <a:gd name="T96" fmla="*/ 400 w 1409"/>
                  <a:gd name="T97" fmla="*/ 197 h 1128"/>
                  <a:gd name="T98" fmla="*/ 360 w 1409"/>
                  <a:gd name="T99" fmla="*/ 205 h 1128"/>
                  <a:gd name="T100" fmla="*/ 326 w 1409"/>
                  <a:gd name="T101" fmla="*/ 215 h 1128"/>
                  <a:gd name="T102" fmla="*/ 290 w 1409"/>
                  <a:gd name="T103" fmla="*/ 225 h 1128"/>
                  <a:gd name="T104" fmla="*/ 254 w 1409"/>
                  <a:gd name="T105" fmla="*/ 238 h 1128"/>
                  <a:gd name="T106" fmla="*/ 209 w 1409"/>
                  <a:gd name="T107" fmla="*/ 255 h 1128"/>
                  <a:gd name="T108" fmla="*/ 102 w 1409"/>
                  <a:gd name="T109" fmla="*/ 0 h 1128"/>
                  <a:gd name="T110" fmla="*/ 0 w 1409"/>
                  <a:gd name="T111" fmla="*/ 722 h 1128"/>
                  <a:gd name="T112" fmla="*/ 564 w 1409"/>
                  <a:gd name="T113" fmla="*/ 1127 h 1128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409"/>
                  <a:gd name="T172" fmla="*/ 0 h 1128"/>
                  <a:gd name="T173" fmla="*/ 1409 w 1409"/>
                  <a:gd name="T174" fmla="*/ 1128 h 1128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409" h="1128">
                    <a:moveTo>
                      <a:pt x="564" y="1127"/>
                    </a:moveTo>
                    <a:lnTo>
                      <a:pt x="447" y="837"/>
                    </a:lnTo>
                    <a:lnTo>
                      <a:pt x="473" y="824"/>
                    </a:lnTo>
                    <a:lnTo>
                      <a:pt x="499" y="818"/>
                    </a:lnTo>
                    <a:lnTo>
                      <a:pt x="527" y="810"/>
                    </a:lnTo>
                    <a:lnTo>
                      <a:pt x="559" y="801"/>
                    </a:lnTo>
                    <a:lnTo>
                      <a:pt x="596" y="795"/>
                    </a:lnTo>
                    <a:lnTo>
                      <a:pt x="629" y="790"/>
                    </a:lnTo>
                    <a:lnTo>
                      <a:pt x="662" y="784"/>
                    </a:lnTo>
                    <a:lnTo>
                      <a:pt x="701" y="780"/>
                    </a:lnTo>
                    <a:lnTo>
                      <a:pt x="741" y="776"/>
                    </a:lnTo>
                    <a:lnTo>
                      <a:pt x="812" y="776"/>
                    </a:lnTo>
                    <a:lnTo>
                      <a:pt x="850" y="778"/>
                    </a:lnTo>
                    <a:lnTo>
                      <a:pt x="884" y="781"/>
                    </a:lnTo>
                    <a:lnTo>
                      <a:pt x="919" y="786"/>
                    </a:lnTo>
                    <a:lnTo>
                      <a:pt x="956" y="793"/>
                    </a:lnTo>
                    <a:lnTo>
                      <a:pt x="988" y="798"/>
                    </a:lnTo>
                    <a:lnTo>
                      <a:pt x="1027" y="808"/>
                    </a:lnTo>
                    <a:lnTo>
                      <a:pt x="1065" y="820"/>
                    </a:lnTo>
                    <a:lnTo>
                      <a:pt x="1408" y="275"/>
                    </a:lnTo>
                    <a:lnTo>
                      <a:pt x="1374" y="262"/>
                    </a:lnTo>
                    <a:lnTo>
                      <a:pt x="1343" y="251"/>
                    </a:lnTo>
                    <a:lnTo>
                      <a:pt x="1314" y="240"/>
                    </a:lnTo>
                    <a:lnTo>
                      <a:pt x="1285" y="230"/>
                    </a:lnTo>
                    <a:lnTo>
                      <a:pt x="1256" y="222"/>
                    </a:lnTo>
                    <a:lnTo>
                      <a:pt x="1227" y="212"/>
                    </a:lnTo>
                    <a:lnTo>
                      <a:pt x="1199" y="205"/>
                    </a:lnTo>
                    <a:lnTo>
                      <a:pt x="1171" y="198"/>
                    </a:lnTo>
                    <a:lnTo>
                      <a:pt x="1143" y="192"/>
                    </a:lnTo>
                    <a:lnTo>
                      <a:pt x="1111" y="183"/>
                    </a:lnTo>
                    <a:lnTo>
                      <a:pt x="1074" y="179"/>
                    </a:lnTo>
                    <a:lnTo>
                      <a:pt x="1044" y="172"/>
                    </a:lnTo>
                    <a:lnTo>
                      <a:pt x="1011" y="165"/>
                    </a:lnTo>
                    <a:lnTo>
                      <a:pt x="976" y="160"/>
                    </a:lnTo>
                    <a:lnTo>
                      <a:pt x="939" y="157"/>
                    </a:lnTo>
                    <a:lnTo>
                      <a:pt x="899" y="155"/>
                    </a:lnTo>
                    <a:lnTo>
                      <a:pt x="861" y="151"/>
                    </a:lnTo>
                    <a:lnTo>
                      <a:pt x="824" y="151"/>
                    </a:lnTo>
                    <a:lnTo>
                      <a:pt x="784" y="151"/>
                    </a:lnTo>
                    <a:lnTo>
                      <a:pt x="734" y="151"/>
                    </a:lnTo>
                    <a:lnTo>
                      <a:pt x="689" y="153"/>
                    </a:lnTo>
                    <a:lnTo>
                      <a:pt x="658" y="155"/>
                    </a:lnTo>
                    <a:lnTo>
                      <a:pt x="622" y="157"/>
                    </a:lnTo>
                    <a:lnTo>
                      <a:pt x="586" y="160"/>
                    </a:lnTo>
                    <a:lnTo>
                      <a:pt x="544" y="166"/>
                    </a:lnTo>
                    <a:lnTo>
                      <a:pt x="509" y="174"/>
                    </a:lnTo>
                    <a:lnTo>
                      <a:pt x="473" y="179"/>
                    </a:lnTo>
                    <a:lnTo>
                      <a:pt x="432" y="189"/>
                    </a:lnTo>
                    <a:lnTo>
                      <a:pt x="400" y="197"/>
                    </a:lnTo>
                    <a:lnTo>
                      <a:pt x="360" y="205"/>
                    </a:lnTo>
                    <a:lnTo>
                      <a:pt x="326" y="215"/>
                    </a:lnTo>
                    <a:lnTo>
                      <a:pt x="290" y="225"/>
                    </a:lnTo>
                    <a:lnTo>
                      <a:pt x="254" y="238"/>
                    </a:lnTo>
                    <a:lnTo>
                      <a:pt x="209" y="255"/>
                    </a:lnTo>
                    <a:lnTo>
                      <a:pt x="102" y="0"/>
                    </a:lnTo>
                    <a:lnTo>
                      <a:pt x="0" y="722"/>
                    </a:lnTo>
                    <a:lnTo>
                      <a:pt x="564" y="1127"/>
                    </a:lnTo>
                  </a:path>
                </a:pathLst>
              </a:custGeom>
              <a:solidFill>
                <a:srgbClr val="FFFF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Freeform 47">
                <a:extLst>
                  <a:ext uri="{FF2B5EF4-FFF2-40B4-BE49-F238E27FC236}">
                    <a16:creationId xmlns:a16="http://schemas.microsoft.com/office/drawing/2014/main" id="{FC22C9F1-0A84-4B12-9912-8E4C405994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1" y="779"/>
                <a:ext cx="1225" cy="1225"/>
              </a:xfrm>
              <a:custGeom>
                <a:avLst/>
                <a:gdLst>
                  <a:gd name="T0" fmla="*/ 1224 w 1225"/>
                  <a:gd name="T1" fmla="*/ 955 h 1225"/>
                  <a:gd name="T2" fmla="*/ 1209 w 1225"/>
                  <a:gd name="T3" fmla="*/ 928 h 1225"/>
                  <a:gd name="T4" fmla="*/ 1199 w 1225"/>
                  <a:gd name="T5" fmla="*/ 907 h 1225"/>
                  <a:gd name="T6" fmla="*/ 1185 w 1225"/>
                  <a:gd name="T7" fmla="*/ 883 h 1225"/>
                  <a:gd name="T8" fmla="*/ 1175 w 1225"/>
                  <a:gd name="T9" fmla="*/ 862 h 1225"/>
                  <a:gd name="T10" fmla="*/ 1162 w 1225"/>
                  <a:gd name="T11" fmla="*/ 838 h 1225"/>
                  <a:gd name="T12" fmla="*/ 1147 w 1225"/>
                  <a:gd name="T13" fmla="*/ 815 h 1225"/>
                  <a:gd name="T14" fmla="*/ 1134 w 1225"/>
                  <a:gd name="T15" fmla="*/ 793 h 1225"/>
                  <a:gd name="T16" fmla="*/ 1119 w 1225"/>
                  <a:gd name="T17" fmla="*/ 770 h 1225"/>
                  <a:gd name="T18" fmla="*/ 1100 w 1225"/>
                  <a:gd name="T19" fmla="*/ 745 h 1225"/>
                  <a:gd name="T20" fmla="*/ 1082 w 1225"/>
                  <a:gd name="T21" fmla="*/ 718 h 1225"/>
                  <a:gd name="T22" fmla="*/ 1067 w 1225"/>
                  <a:gd name="T23" fmla="*/ 697 h 1225"/>
                  <a:gd name="T24" fmla="*/ 1049 w 1225"/>
                  <a:gd name="T25" fmla="*/ 674 h 1225"/>
                  <a:gd name="T26" fmla="*/ 1028 w 1225"/>
                  <a:gd name="T27" fmla="*/ 648 h 1225"/>
                  <a:gd name="T28" fmla="*/ 1009 w 1225"/>
                  <a:gd name="T29" fmla="*/ 621 h 1225"/>
                  <a:gd name="T30" fmla="*/ 988 w 1225"/>
                  <a:gd name="T31" fmla="*/ 598 h 1225"/>
                  <a:gd name="T32" fmla="*/ 966 w 1225"/>
                  <a:gd name="T33" fmla="*/ 573 h 1225"/>
                  <a:gd name="T34" fmla="*/ 949 w 1225"/>
                  <a:gd name="T35" fmla="*/ 553 h 1225"/>
                  <a:gd name="T36" fmla="*/ 922 w 1225"/>
                  <a:gd name="T37" fmla="*/ 525 h 1225"/>
                  <a:gd name="T38" fmla="*/ 900 w 1225"/>
                  <a:gd name="T39" fmla="*/ 501 h 1225"/>
                  <a:gd name="T40" fmla="*/ 879 w 1225"/>
                  <a:gd name="T41" fmla="*/ 481 h 1225"/>
                  <a:gd name="T42" fmla="*/ 853 w 1225"/>
                  <a:gd name="T43" fmla="*/ 458 h 1225"/>
                  <a:gd name="T44" fmla="*/ 835 w 1225"/>
                  <a:gd name="T45" fmla="*/ 441 h 1225"/>
                  <a:gd name="T46" fmla="*/ 811 w 1225"/>
                  <a:gd name="T47" fmla="*/ 421 h 1225"/>
                  <a:gd name="T48" fmla="*/ 788 w 1225"/>
                  <a:gd name="T49" fmla="*/ 401 h 1225"/>
                  <a:gd name="T50" fmla="*/ 762 w 1225"/>
                  <a:gd name="T51" fmla="*/ 379 h 1225"/>
                  <a:gd name="T52" fmla="*/ 738 w 1225"/>
                  <a:gd name="T53" fmla="*/ 361 h 1225"/>
                  <a:gd name="T54" fmla="*/ 711 w 1225"/>
                  <a:gd name="T55" fmla="*/ 341 h 1225"/>
                  <a:gd name="T56" fmla="*/ 678 w 1225"/>
                  <a:gd name="T57" fmla="*/ 318 h 1225"/>
                  <a:gd name="T58" fmla="*/ 649 w 1225"/>
                  <a:gd name="T59" fmla="*/ 297 h 1225"/>
                  <a:gd name="T60" fmla="*/ 619 w 1225"/>
                  <a:gd name="T61" fmla="*/ 276 h 1225"/>
                  <a:gd name="T62" fmla="*/ 588 w 1225"/>
                  <a:gd name="T63" fmla="*/ 254 h 1225"/>
                  <a:gd name="T64" fmla="*/ 554 w 1225"/>
                  <a:gd name="T65" fmla="*/ 235 h 1225"/>
                  <a:gd name="T66" fmla="*/ 723 w 1225"/>
                  <a:gd name="T67" fmla="*/ 0 h 1225"/>
                  <a:gd name="T68" fmla="*/ 50 w 1225"/>
                  <a:gd name="T69" fmla="*/ 303 h 1225"/>
                  <a:gd name="T70" fmla="*/ 0 w 1225"/>
                  <a:gd name="T71" fmla="*/ 900 h 1225"/>
                  <a:gd name="T72" fmla="*/ 140 w 1225"/>
                  <a:gd name="T73" fmla="*/ 731 h 1225"/>
                  <a:gd name="T74" fmla="*/ 172 w 1225"/>
                  <a:gd name="T75" fmla="*/ 746 h 1225"/>
                  <a:gd name="T76" fmla="*/ 204 w 1225"/>
                  <a:gd name="T77" fmla="*/ 763 h 1225"/>
                  <a:gd name="T78" fmla="*/ 245 w 1225"/>
                  <a:gd name="T79" fmla="*/ 783 h 1225"/>
                  <a:gd name="T80" fmla="*/ 285 w 1225"/>
                  <a:gd name="T81" fmla="*/ 806 h 1225"/>
                  <a:gd name="T82" fmla="*/ 328 w 1225"/>
                  <a:gd name="T83" fmla="*/ 835 h 1225"/>
                  <a:gd name="T84" fmla="*/ 362 w 1225"/>
                  <a:gd name="T85" fmla="*/ 860 h 1225"/>
                  <a:gd name="T86" fmla="*/ 396 w 1225"/>
                  <a:gd name="T87" fmla="*/ 889 h 1225"/>
                  <a:gd name="T88" fmla="*/ 430 w 1225"/>
                  <a:gd name="T89" fmla="*/ 917 h 1225"/>
                  <a:gd name="T90" fmla="*/ 456 w 1225"/>
                  <a:gd name="T91" fmla="*/ 943 h 1225"/>
                  <a:gd name="T92" fmla="*/ 484 w 1225"/>
                  <a:gd name="T93" fmla="*/ 974 h 1225"/>
                  <a:gd name="T94" fmla="*/ 515 w 1225"/>
                  <a:gd name="T95" fmla="*/ 1007 h 1225"/>
                  <a:gd name="T96" fmla="*/ 539 w 1225"/>
                  <a:gd name="T97" fmla="*/ 1037 h 1225"/>
                  <a:gd name="T98" fmla="*/ 564 w 1225"/>
                  <a:gd name="T99" fmla="*/ 1068 h 1225"/>
                  <a:gd name="T100" fmla="*/ 586 w 1225"/>
                  <a:gd name="T101" fmla="*/ 1097 h 1225"/>
                  <a:gd name="T102" fmla="*/ 609 w 1225"/>
                  <a:gd name="T103" fmla="*/ 1135 h 1225"/>
                  <a:gd name="T104" fmla="*/ 631 w 1225"/>
                  <a:gd name="T105" fmla="*/ 1171 h 1225"/>
                  <a:gd name="T106" fmla="*/ 643 w 1225"/>
                  <a:gd name="T107" fmla="*/ 1197 h 1225"/>
                  <a:gd name="T108" fmla="*/ 655 w 1225"/>
                  <a:gd name="T109" fmla="*/ 1224 h 1225"/>
                  <a:gd name="T110" fmla="*/ 1224 w 1225"/>
                  <a:gd name="T111" fmla="*/ 955 h 122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225"/>
                  <a:gd name="T169" fmla="*/ 0 h 1225"/>
                  <a:gd name="T170" fmla="*/ 1225 w 1225"/>
                  <a:gd name="T171" fmla="*/ 1225 h 1225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225" h="1225">
                    <a:moveTo>
                      <a:pt x="1224" y="955"/>
                    </a:moveTo>
                    <a:lnTo>
                      <a:pt x="1209" y="928"/>
                    </a:lnTo>
                    <a:lnTo>
                      <a:pt x="1199" y="907"/>
                    </a:lnTo>
                    <a:lnTo>
                      <a:pt x="1185" y="883"/>
                    </a:lnTo>
                    <a:lnTo>
                      <a:pt x="1175" y="862"/>
                    </a:lnTo>
                    <a:lnTo>
                      <a:pt x="1162" y="838"/>
                    </a:lnTo>
                    <a:lnTo>
                      <a:pt x="1147" y="815"/>
                    </a:lnTo>
                    <a:lnTo>
                      <a:pt x="1134" y="793"/>
                    </a:lnTo>
                    <a:lnTo>
                      <a:pt x="1119" y="770"/>
                    </a:lnTo>
                    <a:lnTo>
                      <a:pt x="1100" y="745"/>
                    </a:lnTo>
                    <a:lnTo>
                      <a:pt x="1082" y="718"/>
                    </a:lnTo>
                    <a:lnTo>
                      <a:pt x="1067" y="697"/>
                    </a:lnTo>
                    <a:lnTo>
                      <a:pt x="1049" y="674"/>
                    </a:lnTo>
                    <a:lnTo>
                      <a:pt x="1028" y="648"/>
                    </a:lnTo>
                    <a:lnTo>
                      <a:pt x="1009" y="621"/>
                    </a:lnTo>
                    <a:lnTo>
                      <a:pt x="988" y="598"/>
                    </a:lnTo>
                    <a:lnTo>
                      <a:pt x="966" y="573"/>
                    </a:lnTo>
                    <a:lnTo>
                      <a:pt x="949" y="553"/>
                    </a:lnTo>
                    <a:lnTo>
                      <a:pt x="922" y="525"/>
                    </a:lnTo>
                    <a:lnTo>
                      <a:pt x="900" y="501"/>
                    </a:lnTo>
                    <a:lnTo>
                      <a:pt x="879" y="481"/>
                    </a:lnTo>
                    <a:lnTo>
                      <a:pt x="853" y="458"/>
                    </a:lnTo>
                    <a:lnTo>
                      <a:pt x="835" y="441"/>
                    </a:lnTo>
                    <a:lnTo>
                      <a:pt x="811" y="421"/>
                    </a:lnTo>
                    <a:lnTo>
                      <a:pt x="788" y="401"/>
                    </a:lnTo>
                    <a:lnTo>
                      <a:pt x="762" y="379"/>
                    </a:lnTo>
                    <a:lnTo>
                      <a:pt x="738" y="361"/>
                    </a:lnTo>
                    <a:lnTo>
                      <a:pt x="711" y="341"/>
                    </a:lnTo>
                    <a:lnTo>
                      <a:pt x="678" y="318"/>
                    </a:lnTo>
                    <a:lnTo>
                      <a:pt x="649" y="297"/>
                    </a:lnTo>
                    <a:lnTo>
                      <a:pt x="619" y="276"/>
                    </a:lnTo>
                    <a:lnTo>
                      <a:pt x="588" y="254"/>
                    </a:lnTo>
                    <a:lnTo>
                      <a:pt x="554" y="235"/>
                    </a:lnTo>
                    <a:lnTo>
                      <a:pt x="723" y="0"/>
                    </a:lnTo>
                    <a:lnTo>
                      <a:pt x="50" y="303"/>
                    </a:lnTo>
                    <a:lnTo>
                      <a:pt x="0" y="900"/>
                    </a:lnTo>
                    <a:lnTo>
                      <a:pt x="140" y="731"/>
                    </a:lnTo>
                    <a:lnTo>
                      <a:pt x="172" y="746"/>
                    </a:lnTo>
                    <a:lnTo>
                      <a:pt x="204" y="763"/>
                    </a:lnTo>
                    <a:lnTo>
                      <a:pt x="245" y="783"/>
                    </a:lnTo>
                    <a:lnTo>
                      <a:pt x="285" y="806"/>
                    </a:lnTo>
                    <a:lnTo>
                      <a:pt x="328" y="835"/>
                    </a:lnTo>
                    <a:lnTo>
                      <a:pt x="362" y="860"/>
                    </a:lnTo>
                    <a:lnTo>
                      <a:pt x="396" y="889"/>
                    </a:lnTo>
                    <a:lnTo>
                      <a:pt x="430" y="917"/>
                    </a:lnTo>
                    <a:lnTo>
                      <a:pt x="456" y="943"/>
                    </a:lnTo>
                    <a:lnTo>
                      <a:pt x="484" y="974"/>
                    </a:lnTo>
                    <a:lnTo>
                      <a:pt x="515" y="1007"/>
                    </a:lnTo>
                    <a:lnTo>
                      <a:pt x="539" y="1037"/>
                    </a:lnTo>
                    <a:lnTo>
                      <a:pt x="564" y="1068"/>
                    </a:lnTo>
                    <a:lnTo>
                      <a:pt x="586" y="1097"/>
                    </a:lnTo>
                    <a:lnTo>
                      <a:pt x="609" y="1135"/>
                    </a:lnTo>
                    <a:lnTo>
                      <a:pt x="631" y="1171"/>
                    </a:lnTo>
                    <a:lnTo>
                      <a:pt x="643" y="1197"/>
                    </a:lnTo>
                    <a:lnTo>
                      <a:pt x="655" y="1224"/>
                    </a:lnTo>
                    <a:lnTo>
                      <a:pt x="1224" y="955"/>
                    </a:lnTo>
                  </a:path>
                </a:pathLst>
              </a:custGeom>
              <a:solidFill>
                <a:srgbClr val="FF8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48">
                <a:extLst>
                  <a:ext uri="{FF2B5EF4-FFF2-40B4-BE49-F238E27FC236}">
                    <a16:creationId xmlns:a16="http://schemas.microsoft.com/office/drawing/2014/main" id="{91857A90-D2FA-457F-BFE4-FD40D77847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0" y="1672"/>
                <a:ext cx="1129" cy="1426"/>
              </a:xfrm>
              <a:custGeom>
                <a:avLst/>
                <a:gdLst>
                  <a:gd name="T0" fmla="*/ 0 w 1129"/>
                  <a:gd name="T1" fmla="*/ 520 h 1426"/>
                  <a:gd name="T2" fmla="*/ 281 w 1129"/>
                  <a:gd name="T3" fmla="*/ 414 h 1426"/>
                  <a:gd name="T4" fmla="*/ 296 w 1129"/>
                  <a:gd name="T5" fmla="*/ 450 h 1426"/>
                  <a:gd name="T6" fmla="*/ 307 w 1129"/>
                  <a:gd name="T7" fmla="*/ 484 h 1426"/>
                  <a:gd name="T8" fmla="*/ 315 w 1129"/>
                  <a:gd name="T9" fmla="*/ 515 h 1426"/>
                  <a:gd name="T10" fmla="*/ 324 w 1129"/>
                  <a:gd name="T11" fmla="*/ 543 h 1426"/>
                  <a:gd name="T12" fmla="*/ 332 w 1129"/>
                  <a:gd name="T13" fmla="*/ 575 h 1426"/>
                  <a:gd name="T14" fmla="*/ 339 w 1129"/>
                  <a:gd name="T15" fmla="*/ 612 h 1426"/>
                  <a:gd name="T16" fmla="*/ 344 w 1129"/>
                  <a:gd name="T17" fmla="*/ 645 h 1426"/>
                  <a:gd name="T18" fmla="*/ 349 w 1129"/>
                  <a:gd name="T19" fmla="*/ 678 h 1426"/>
                  <a:gd name="T20" fmla="*/ 354 w 1129"/>
                  <a:gd name="T21" fmla="*/ 717 h 1426"/>
                  <a:gd name="T22" fmla="*/ 355 w 1129"/>
                  <a:gd name="T23" fmla="*/ 757 h 1426"/>
                  <a:gd name="T24" fmla="*/ 355 w 1129"/>
                  <a:gd name="T25" fmla="*/ 829 h 1426"/>
                  <a:gd name="T26" fmla="*/ 354 w 1129"/>
                  <a:gd name="T27" fmla="*/ 867 h 1426"/>
                  <a:gd name="T28" fmla="*/ 352 w 1129"/>
                  <a:gd name="T29" fmla="*/ 901 h 1426"/>
                  <a:gd name="T30" fmla="*/ 347 w 1129"/>
                  <a:gd name="T31" fmla="*/ 936 h 1426"/>
                  <a:gd name="T32" fmla="*/ 340 w 1129"/>
                  <a:gd name="T33" fmla="*/ 972 h 1426"/>
                  <a:gd name="T34" fmla="*/ 334 w 1129"/>
                  <a:gd name="T35" fmla="*/ 1004 h 1426"/>
                  <a:gd name="T36" fmla="*/ 325 w 1129"/>
                  <a:gd name="T37" fmla="*/ 1044 h 1426"/>
                  <a:gd name="T38" fmla="*/ 313 w 1129"/>
                  <a:gd name="T39" fmla="*/ 1083 h 1426"/>
                  <a:gd name="T40" fmla="*/ 858 w 1129"/>
                  <a:gd name="T41" fmla="*/ 1425 h 1426"/>
                  <a:gd name="T42" fmla="*/ 871 w 1129"/>
                  <a:gd name="T43" fmla="*/ 1392 h 1426"/>
                  <a:gd name="T44" fmla="*/ 883 w 1129"/>
                  <a:gd name="T45" fmla="*/ 1360 h 1426"/>
                  <a:gd name="T46" fmla="*/ 892 w 1129"/>
                  <a:gd name="T47" fmla="*/ 1332 h 1426"/>
                  <a:gd name="T48" fmla="*/ 903 w 1129"/>
                  <a:gd name="T49" fmla="*/ 1302 h 1426"/>
                  <a:gd name="T50" fmla="*/ 911 w 1129"/>
                  <a:gd name="T51" fmla="*/ 1274 h 1426"/>
                  <a:gd name="T52" fmla="*/ 921 w 1129"/>
                  <a:gd name="T53" fmla="*/ 1243 h 1426"/>
                  <a:gd name="T54" fmla="*/ 928 w 1129"/>
                  <a:gd name="T55" fmla="*/ 1217 h 1426"/>
                  <a:gd name="T56" fmla="*/ 935 w 1129"/>
                  <a:gd name="T57" fmla="*/ 1188 h 1426"/>
                  <a:gd name="T58" fmla="*/ 941 w 1129"/>
                  <a:gd name="T59" fmla="*/ 1159 h 1426"/>
                  <a:gd name="T60" fmla="*/ 949 w 1129"/>
                  <a:gd name="T61" fmla="*/ 1128 h 1426"/>
                  <a:gd name="T62" fmla="*/ 954 w 1129"/>
                  <a:gd name="T63" fmla="*/ 1091 h 1426"/>
                  <a:gd name="T64" fmla="*/ 962 w 1129"/>
                  <a:gd name="T65" fmla="*/ 1061 h 1426"/>
                  <a:gd name="T66" fmla="*/ 968 w 1129"/>
                  <a:gd name="T67" fmla="*/ 1027 h 1426"/>
                  <a:gd name="T68" fmla="*/ 973 w 1129"/>
                  <a:gd name="T69" fmla="*/ 993 h 1426"/>
                  <a:gd name="T70" fmla="*/ 975 w 1129"/>
                  <a:gd name="T71" fmla="*/ 956 h 1426"/>
                  <a:gd name="T72" fmla="*/ 978 w 1129"/>
                  <a:gd name="T73" fmla="*/ 916 h 1426"/>
                  <a:gd name="T74" fmla="*/ 981 w 1129"/>
                  <a:gd name="T75" fmla="*/ 878 h 1426"/>
                  <a:gd name="T76" fmla="*/ 981 w 1129"/>
                  <a:gd name="T77" fmla="*/ 840 h 1426"/>
                  <a:gd name="T78" fmla="*/ 981 w 1129"/>
                  <a:gd name="T79" fmla="*/ 801 h 1426"/>
                  <a:gd name="T80" fmla="*/ 981 w 1129"/>
                  <a:gd name="T81" fmla="*/ 750 h 1426"/>
                  <a:gd name="T82" fmla="*/ 979 w 1129"/>
                  <a:gd name="T83" fmla="*/ 705 h 1426"/>
                  <a:gd name="T84" fmla="*/ 978 w 1129"/>
                  <a:gd name="T85" fmla="*/ 674 h 1426"/>
                  <a:gd name="T86" fmla="*/ 975 w 1129"/>
                  <a:gd name="T87" fmla="*/ 639 h 1426"/>
                  <a:gd name="T88" fmla="*/ 973 w 1129"/>
                  <a:gd name="T89" fmla="*/ 601 h 1426"/>
                  <a:gd name="T90" fmla="*/ 966 w 1129"/>
                  <a:gd name="T91" fmla="*/ 560 h 1426"/>
                  <a:gd name="T92" fmla="*/ 960 w 1129"/>
                  <a:gd name="T93" fmla="*/ 525 h 1426"/>
                  <a:gd name="T94" fmla="*/ 953 w 1129"/>
                  <a:gd name="T95" fmla="*/ 490 h 1426"/>
                  <a:gd name="T96" fmla="*/ 945 w 1129"/>
                  <a:gd name="T97" fmla="*/ 448 h 1426"/>
                  <a:gd name="T98" fmla="*/ 936 w 1129"/>
                  <a:gd name="T99" fmla="*/ 416 h 1426"/>
                  <a:gd name="T100" fmla="*/ 928 w 1129"/>
                  <a:gd name="T101" fmla="*/ 376 h 1426"/>
                  <a:gd name="T102" fmla="*/ 918 w 1129"/>
                  <a:gd name="T103" fmla="*/ 341 h 1426"/>
                  <a:gd name="T104" fmla="*/ 906 w 1129"/>
                  <a:gd name="T105" fmla="*/ 306 h 1426"/>
                  <a:gd name="T106" fmla="*/ 894 w 1129"/>
                  <a:gd name="T107" fmla="*/ 269 h 1426"/>
                  <a:gd name="T108" fmla="*/ 879 w 1129"/>
                  <a:gd name="T109" fmla="*/ 224 h 1426"/>
                  <a:gd name="T110" fmla="*/ 862 w 1129"/>
                  <a:gd name="T111" fmla="*/ 179 h 1426"/>
                  <a:gd name="T112" fmla="*/ 1128 w 1129"/>
                  <a:gd name="T113" fmla="*/ 71 h 1426"/>
                  <a:gd name="T114" fmla="*/ 462 w 1129"/>
                  <a:gd name="T115" fmla="*/ 0 h 1426"/>
                  <a:gd name="T116" fmla="*/ 0 w 1129"/>
                  <a:gd name="T117" fmla="*/ 520 h 142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129"/>
                  <a:gd name="T178" fmla="*/ 0 h 1426"/>
                  <a:gd name="T179" fmla="*/ 1129 w 1129"/>
                  <a:gd name="T180" fmla="*/ 1426 h 142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129" h="1426">
                    <a:moveTo>
                      <a:pt x="0" y="520"/>
                    </a:moveTo>
                    <a:lnTo>
                      <a:pt x="281" y="414"/>
                    </a:lnTo>
                    <a:lnTo>
                      <a:pt x="296" y="450"/>
                    </a:lnTo>
                    <a:lnTo>
                      <a:pt x="307" y="484"/>
                    </a:lnTo>
                    <a:lnTo>
                      <a:pt x="315" y="515"/>
                    </a:lnTo>
                    <a:lnTo>
                      <a:pt x="324" y="543"/>
                    </a:lnTo>
                    <a:lnTo>
                      <a:pt x="332" y="575"/>
                    </a:lnTo>
                    <a:lnTo>
                      <a:pt x="339" y="612"/>
                    </a:lnTo>
                    <a:lnTo>
                      <a:pt x="344" y="645"/>
                    </a:lnTo>
                    <a:lnTo>
                      <a:pt x="349" y="678"/>
                    </a:lnTo>
                    <a:lnTo>
                      <a:pt x="354" y="717"/>
                    </a:lnTo>
                    <a:lnTo>
                      <a:pt x="355" y="757"/>
                    </a:lnTo>
                    <a:lnTo>
                      <a:pt x="355" y="829"/>
                    </a:lnTo>
                    <a:lnTo>
                      <a:pt x="354" y="867"/>
                    </a:lnTo>
                    <a:lnTo>
                      <a:pt x="352" y="901"/>
                    </a:lnTo>
                    <a:lnTo>
                      <a:pt x="347" y="936"/>
                    </a:lnTo>
                    <a:lnTo>
                      <a:pt x="340" y="972"/>
                    </a:lnTo>
                    <a:lnTo>
                      <a:pt x="334" y="1004"/>
                    </a:lnTo>
                    <a:lnTo>
                      <a:pt x="325" y="1044"/>
                    </a:lnTo>
                    <a:lnTo>
                      <a:pt x="313" y="1083"/>
                    </a:lnTo>
                    <a:lnTo>
                      <a:pt x="858" y="1425"/>
                    </a:lnTo>
                    <a:lnTo>
                      <a:pt x="871" y="1392"/>
                    </a:lnTo>
                    <a:lnTo>
                      <a:pt x="883" y="1360"/>
                    </a:lnTo>
                    <a:lnTo>
                      <a:pt x="892" y="1332"/>
                    </a:lnTo>
                    <a:lnTo>
                      <a:pt x="903" y="1302"/>
                    </a:lnTo>
                    <a:lnTo>
                      <a:pt x="911" y="1274"/>
                    </a:lnTo>
                    <a:lnTo>
                      <a:pt x="921" y="1243"/>
                    </a:lnTo>
                    <a:lnTo>
                      <a:pt x="928" y="1217"/>
                    </a:lnTo>
                    <a:lnTo>
                      <a:pt x="935" y="1188"/>
                    </a:lnTo>
                    <a:lnTo>
                      <a:pt x="941" y="1159"/>
                    </a:lnTo>
                    <a:lnTo>
                      <a:pt x="949" y="1128"/>
                    </a:lnTo>
                    <a:lnTo>
                      <a:pt x="954" y="1091"/>
                    </a:lnTo>
                    <a:lnTo>
                      <a:pt x="962" y="1061"/>
                    </a:lnTo>
                    <a:lnTo>
                      <a:pt x="968" y="1027"/>
                    </a:lnTo>
                    <a:lnTo>
                      <a:pt x="973" y="993"/>
                    </a:lnTo>
                    <a:lnTo>
                      <a:pt x="975" y="956"/>
                    </a:lnTo>
                    <a:lnTo>
                      <a:pt x="978" y="916"/>
                    </a:lnTo>
                    <a:lnTo>
                      <a:pt x="981" y="878"/>
                    </a:lnTo>
                    <a:lnTo>
                      <a:pt x="981" y="840"/>
                    </a:lnTo>
                    <a:lnTo>
                      <a:pt x="981" y="801"/>
                    </a:lnTo>
                    <a:lnTo>
                      <a:pt x="981" y="750"/>
                    </a:lnTo>
                    <a:lnTo>
                      <a:pt x="979" y="705"/>
                    </a:lnTo>
                    <a:lnTo>
                      <a:pt x="978" y="674"/>
                    </a:lnTo>
                    <a:lnTo>
                      <a:pt x="975" y="639"/>
                    </a:lnTo>
                    <a:lnTo>
                      <a:pt x="973" y="601"/>
                    </a:lnTo>
                    <a:lnTo>
                      <a:pt x="966" y="560"/>
                    </a:lnTo>
                    <a:lnTo>
                      <a:pt x="960" y="525"/>
                    </a:lnTo>
                    <a:lnTo>
                      <a:pt x="953" y="490"/>
                    </a:lnTo>
                    <a:lnTo>
                      <a:pt x="945" y="448"/>
                    </a:lnTo>
                    <a:lnTo>
                      <a:pt x="936" y="416"/>
                    </a:lnTo>
                    <a:lnTo>
                      <a:pt x="928" y="376"/>
                    </a:lnTo>
                    <a:lnTo>
                      <a:pt x="918" y="341"/>
                    </a:lnTo>
                    <a:lnTo>
                      <a:pt x="906" y="306"/>
                    </a:lnTo>
                    <a:lnTo>
                      <a:pt x="894" y="269"/>
                    </a:lnTo>
                    <a:lnTo>
                      <a:pt x="879" y="224"/>
                    </a:lnTo>
                    <a:lnTo>
                      <a:pt x="862" y="179"/>
                    </a:lnTo>
                    <a:lnTo>
                      <a:pt x="1128" y="71"/>
                    </a:lnTo>
                    <a:lnTo>
                      <a:pt x="462" y="0"/>
                    </a:lnTo>
                    <a:lnTo>
                      <a:pt x="0" y="520"/>
                    </a:lnTo>
                  </a:path>
                </a:pathLst>
              </a:custGeom>
              <a:solidFill>
                <a:srgbClr val="FF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49">
                <a:extLst>
                  <a:ext uri="{FF2B5EF4-FFF2-40B4-BE49-F238E27FC236}">
                    <a16:creationId xmlns:a16="http://schemas.microsoft.com/office/drawing/2014/main" id="{73FB225A-2062-4440-88FD-D9D11C26BA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3" y="2666"/>
                <a:ext cx="1321" cy="1259"/>
              </a:xfrm>
              <a:custGeom>
                <a:avLst/>
                <a:gdLst>
                  <a:gd name="T0" fmla="*/ 269 w 1321"/>
                  <a:gd name="T1" fmla="*/ 1258 h 1259"/>
                  <a:gd name="T2" fmla="*/ 296 w 1321"/>
                  <a:gd name="T3" fmla="*/ 1245 h 1259"/>
                  <a:gd name="T4" fmla="*/ 317 w 1321"/>
                  <a:gd name="T5" fmla="*/ 1233 h 1259"/>
                  <a:gd name="T6" fmla="*/ 341 w 1321"/>
                  <a:gd name="T7" fmla="*/ 1221 h 1259"/>
                  <a:gd name="T8" fmla="*/ 362 w 1321"/>
                  <a:gd name="T9" fmla="*/ 1209 h 1259"/>
                  <a:gd name="T10" fmla="*/ 386 w 1321"/>
                  <a:gd name="T11" fmla="*/ 1196 h 1259"/>
                  <a:gd name="T12" fmla="*/ 407 w 1321"/>
                  <a:gd name="T13" fmla="*/ 1181 h 1259"/>
                  <a:gd name="T14" fmla="*/ 429 w 1321"/>
                  <a:gd name="T15" fmla="*/ 1168 h 1259"/>
                  <a:gd name="T16" fmla="*/ 451 w 1321"/>
                  <a:gd name="T17" fmla="*/ 1154 h 1259"/>
                  <a:gd name="T18" fmla="*/ 477 w 1321"/>
                  <a:gd name="T19" fmla="*/ 1136 h 1259"/>
                  <a:gd name="T20" fmla="*/ 506 w 1321"/>
                  <a:gd name="T21" fmla="*/ 1116 h 1259"/>
                  <a:gd name="T22" fmla="*/ 528 w 1321"/>
                  <a:gd name="T23" fmla="*/ 1101 h 1259"/>
                  <a:gd name="T24" fmla="*/ 549 w 1321"/>
                  <a:gd name="T25" fmla="*/ 1083 h 1259"/>
                  <a:gd name="T26" fmla="*/ 575 w 1321"/>
                  <a:gd name="T27" fmla="*/ 1064 h 1259"/>
                  <a:gd name="T28" fmla="*/ 603 w 1321"/>
                  <a:gd name="T29" fmla="*/ 1044 h 1259"/>
                  <a:gd name="T30" fmla="*/ 626 w 1321"/>
                  <a:gd name="T31" fmla="*/ 1024 h 1259"/>
                  <a:gd name="T32" fmla="*/ 649 w 1321"/>
                  <a:gd name="T33" fmla="*/ 1002 h 1259"/>
                  <a:gd name="T34" fmla="*/ 671 w 1321"/>
                  <a:gd name="T35" fmla="*/ 982 h 1259"/>
                  <a:gd name="T36" fmla="*/ 698 w 1321"/>
                  <a:gd name="T37" fmla="*/ 957 h 1259"/>
                  <a:gd name="T38" fmla="*/ 721 w 1321"/>
                  <a:gd name="T39" fmla="*/ 936 h 1259"/>
                  <a:gd name="T40" fmla="*/ 741 w 1321"/>
                  <a:gd name="T41" fmla="*/ 913 h 1259"/>
                  <a:gd name="T42" fmla="*/ 764 w 1321"/>
                  <a:gd name="T43" fmla="*/ 889 h 1259"/>
                  <a:gd name="T44" fmla="*/ 783 w 1321"/>
                  <a:gd name="T45" fmla="*/ 870 h 1259"/>
                  <a:gd name="T46" fmla="*/ 803 w 1321"/>
                  <a:gd name="T47" fmla="*/ 847 h 1259"/>
                  <a:gd name="T48" fmla="*/ 822 w 1321"/>
                  <a:gd name="T49" fmla="*/ 824 h 1259"/>
                  <a:gd name="T50" fmla="*/ 845 w 1321"/>
                  <a:gd name="T51" fmla="*/ 796 h 1259"/>
                  <a:gd name="T52" fmla="*/ 863 w 1321"/>
                  <a:gd name="T53" fmla="*/ 772 h 1259"/>
                  <a:gd name="T54" fmla="*/ 883 w 1321"/>
                  <a:gd name="T55" fmla="*/ 745 h 1259"/>
                  <a:gd name="T56" fmla="*/ 907 w 1321"/>
                  <a:gd name="T57" fmla="*/ 713 h 1259"/>
                  <a:gd name="T58" fmla="*/ 926 w 1321"/>
                  <a:gd name="T59" fmla="*/ 685 h 1259"/>
                  <a:gd name="T60" fmla="*/ 948 w 1321"/>
                  <a:gd name="T61" fmla="*/ 653 h 1259"/>
                  <a:gd name="T62" fmla="*/ 968 w 1321"/>
                  <a:gd name="T63" fmla="*/ 621 h 1259"/>
                  <a:gd name="T64" fmla="*/ 986 w 1321"/>
                  <a:gd name="T65" fmla="*/ 588 h 1259"/>
                  <a:gd name="T66" fmla="*/ 1007 w 1321"/>
                  <a:gd name="T67" fmla="*/ 553 h 1259"/>
                  <a:gd name="T68" fmla="*/ 1022 w 1321"/>
                  <a:gd name="T69" fmla="*/ 523 h 1259"/>
                  <a:gd name="T70" fmla="*/ 1037 w 1321"/>
                  <a:gd name="T71" fmla="*/ 494 h 1259"/>
                  <a:gd name="T72" fmla="*/ 1050 w 1321"/>
                  <a:gd name="T73" fmla="*/ 461 h 1259"/>
                  <a:gd name="T74" fmla="*/ 1058 w 1321"/>
                  <a:gd name="T75" fmla="*/ 438 h 1259"/>
                  <a:gd name="T76" fmla="*/ 1320 w 1321"/>
                  <a:gd name="T77" fmla="*/ 541 h 1259"/>
                  <a:gd name="T78" fmla="*/ 913 w 1321"/>
                  <a:gd name="T79" fmla="*/ 0 h 1259"/>
                  <a:gd name="T80" fmla="*/ 192 w 1321"/>
                  <a:gd name="T81" fmla="*/ 89 h 1259"/>
                  <a:gd name="T82" fmla="*/ 477 w 1321"/>
                  <a:gd name="T83" fmla="*/ 204 h 1259"/>
                  <a:gd name="T84" fmla="*/ 459 w 1321"/>
                  <a:gd name="T85" fmla="*/ 242 h 1259"/>
                  <a:gd name="T86" fmla="*/ 441 w 1321"/>
                  <a:gd name="T87" fmla="*/ 279 h 1259"/>
                  <a:gd name="T88" fmla="*/ 416 w 1321"/>
                  <a:gd name="T89" fmla="*/ 319 h 1259"/>
                  <a:gd name="T90" fmla="*/ 387 w 1321"/>
                  <a:gd name="T91" fmla="*/ 361 h 1259"/>
                  <a:gd name="T92" fmla="*/ 362 w 1321"/>
                  <a:gd name="T93" fmla="*/ 396 h 1259"/>
                  <a:gd name="T94" fmla="*/ 336 w 1321"/>
                  <a:gd name="T95" fmla="*/ 429 h 1259"/>
                  <a:gd name="T96" fmla="*/ 307 w 1321"/>
                  <a:gd name="T97" fmla="*/ 462 h 1259"/>
                  <a:gd name="T98" fmla="*/ 279 w 1321"/>
                  <a:gd name="T99" fmla="*/ 491 h 1259"/>
                  <a:gd name="T100" fmla="*/ 251 w 1321"/>
                  <a:gd name="T101" fmla="*/ 517 h 1259"/>
                  <a:gd name="T102" fmla="*/ 217 w 1321"/>
                  <a:gd name="T103" fmla="*/ 547 h 1259"/>
                  <a:gd name="T104" fmla="*/ 185 w 1321"/>
                  <a:gd name="T105" fmla="*/ 573 h 1259"/>
                  <a:gd name="T106" fmla="*/ 155 w 1321"/>
                  <a:gd name="T107" fmla="*/ 598 h 1259"/>
                  <a:gd name="T108" fmla="*/ 126 w 1321"/>
                  <a:gd name="T109" fmla="*/ 619 h 1259"/>
                  <a:gd name="T110" fmla="*/ 89 w 1321"/>
                  <a:gd name="T111" fmla="*/ 643 h 1259"/>
                  <a:gd name="T112" fmla="*/ 52 w 1321"/>
                  <a:gd name="T113" fmla="*/ 664 h 1259"/>
                  <a:gd name="T114" fmla="*/ 27 w 1321"/>
                  <a:gd name="T115" fmla="*/ 677 h 1259"/>
                  <a:gd name="T116" fmla="*/ 0 w 1321"/>
                  <a:gd name="T117" fmla="*/ 692 h 1259"/>
                  <a:gd name="T118" fmla="*/ 269 w 1321"/>
                  <a:gd name="T119" fmla="*/ 1258 h 1259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321"/>
                  <a:gd name="T181" fmla="*/ 0 h 1259"/>
                  <a:gd name="T182" fmla="*/ 1321 w 1321"/>
                  <a:gd name="T183" fmla="*/ 1259 h 1259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321" h="1259">
                    <a:moveTo>
                      <a:pt x="269" y="1258"/>
                    </a:moveTo>
                    <a:lnTo>
                      <a:pt x="296" y="1245"/>
                    </a:lnTo>
                    <a:lnTo>
                      <a:pt x="317" y="1233"/>
                    </a:lnTo>
                    <a:lnTo>
                      <a:pt x="341" y="1221"/>
                    </a:lnTo>
                    <a:lnTo>
                      <a:pt x="362" y="1209"/>
                    </a:lnTo>
                    <a:lnTo>
                      <a:pt x="386" y="1196"/>
                    </a:lnTo>
                    <a:lnTo>
                      <a:pt x="407" y="1181"/>
                    </a:lnTo>
                    <a:lnTo>
                      <a:pt x="429" y="1168"/>
                    </a:lnTo>
                    <a:lnTo>
                      <a:pt x="451" y="1154"/>
                    </a:lnTo>
                    <a:lnTo>
                      <a:pt x="477" y="1136"/>
                    </a:lnTo>
                    <a:lnTo>
                      <a:pt x="506" y="1116"/>
                    </a:lnTo>
                    <a:lnTo>
                      <a:pt x="528" y="1101"/>
                    </a:lnTo>
                    <a:lnTo>
                      <a:pt x="549" y="1083"/>
                    </a:lnTo>
                    <a:lnTo>
                      <a:pt x="575" y="1064"/>
                    </a:lnTo>
                    <a:lnTo>
                      <a:pt x="603" y="1044"/>
                    </a:lnTo>
                    <a:lnTo>
                      <a:pt x="626" y="1024"/>
                    </a:lnTo>
                    <a:lnTo>
                      <a:pt x="649" y="1002"/>
                    </a:lnTo>
                    <a:lnTo>
                      <a:pt x="671" y="982"/>
                    </a:lnTo>
                    <a:lnTo>
                      <a:pt x="698" y="957"/>
                    </a:lnTo>
                    <a:lnTo>
                      <a:pt x="721" y="936"/>
                    </a:lnTo>
                    <a:lnTo>
                      <a:pt x="741" y="913"/>
                    </a:lnTo>
                    <a:lnTo>
                      <a:pt x="764" y="889"/>
                    </a:lnTo>
                    <a:lnTo>
                      <a:pt x="783" y="870"/>
                    </a:lnTo>
                    <a:lnTo>
                      <a:pt x="803" y="847"/>
                    </a:lnTo>
                    <a:lnTo>
                      <a:pt x="822" y="824"/>
                    </a:lnTo>
                    <a:lnTo>
                      <a:pt x="845" y="796"/>
                    </a:lnTo>
                    <a:lnTo>
                      <a:pt x="863" y="772"/>
                    </a:lnTo>
                    <a:lnTo>
                      <a:pt x="883" y="745"/>
                    </a:lnTo>
                    <a:lnTo>
                      <a:pt x="907" y="713"/>
                    </a:lnTo>
                    <a:lnTo>
                      <a:pt x="926" y="685"/>
                    </a:lnTo>
                    <a:lnTo>
                      <a:pt x="948" y="653"/>
                    </a:lnTo>
                    <a:lnTo>
                      <a:pt x="968" y="621"/>
                    </a:lnTo>
                    <a:lnTo>
                      <a:pt x="986" y="588"/>
                    </a:lnTo>
                    <a:lnTo>
                      <a:pt x="1007" y="553"/>
                    </a:lnTo>
                    <a:lnTo>
                      <a:pt x="1022" y="523"/>
                    </a:lnTo>
                    <a:lnTo>
                      <a:pt x="1037" y="494"/>
                    </a:lnTo>
                    <a:lnTo>
                      <a:pt x="1050" y="461"/>
                    </a:lnTo>
                    <a:lnTo>
                      <a:pt x="1058" y="438"/>
                    </a:lnTo>
                    <a:lnTo>
                      <a:pt x="1320" y="541"/>
                    </a:lnTo>
                    <a:lnTo>
                      <a:pt x="913" y="0"/>
                    </a:lnTo>
                    <a:lnTo>
                      <a:pt x="192" y="89"/>
                    </a:lnTo>
                    <a:lnTo>
                      <a:pt x="477" y="204"/>
                    </a:lnTo>
                    <a:lnTo>
                      <a:pt x="459" y="242"/>
                    </a:lnTo>
                    <a:lnTo>
                      <a:pt x="441" y="279"/>
                    </a:lnTo>
                    <a:lnTo>
                      <a:pt x="416" y="319"/>
                    </a:lnTo>
                    <a:lnTo>
                      <a:pt x="387" y="361"/>
                    </a:lnTo>
                    <a:lnTo>
                      <a:pt x="362" y="396"/>
                    </a:lnTo>
                    <a:lnTo>
                      <a:pt x="336" y="429"/>
                    </a:lnTo>
                    <a:lnTo>
                      <a:pt x="307" y="462"/>
                    </a:lnTo>
                    <a:lnTo>
                      <a:pt x="279" y="491"/>
                    </a:lnTo>
                    <a:lnTo>
                      <a:pt x="251" y="517"/>
                    </a:lnTo>
                    <a:lnTo>
                      <a:pt x="217" y="547"/>
                    </a:lnTo>
                    <a:lnTo>
                      <a:pt x="185" y="573"/>
                    </a:lnTo>
                    <a:lnTo>
                      <a:pt x="155" y="598"/>
                    </a:lnTo>
                    <a:lnTo>
                      <a:pt x="126" y="619"/>
                    </a:lnTo>
                    <a:lnTo>
                      <a:pt x="89" y="643"/>
                    </a:lnTo>
                    <a:lnTo>
                      <a:pt x="52" y="664"/>
                    </a:lnTo>
                    <a:lnTo>
                      <a:pt x="27" y="677"/>
                    </a:lnTo>
                    <a:lnTo>
                      <a:pt x="0" y="692"/>
                    </a:lnTo>
                    <a:lnTo>
                      <a:pt x="269" y="1258"/>
                    </a:lnTo>
                  </a:path>
                </a:pathLst>
              </a:custGeom>
              <a:solidFill>
                <a:srgbClr val="FFA27C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50">
                <a:extLst>
                  <a:ext uri="{FF2B5EF4-FFF2-40B4-BE49-F238E27FC236}">
                    <a16:creationId xmlns:a16="http://schemas.microsoft.com/office/drawing/2014/main" id="{26BDE562-7CEF-4F00-8900-FF0E4DE70D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9" y="3214"/>
                <a:ext cx="1316" cy="1031"/>
              </a:xfrm>
              <a:custGeom>
                <a:avLst/>
                <a:gdLst>
                  <a:gd name="T0" fmla="*/ 681 w 1316"/>
                  <a:gd name="T1" fmla="*/ 0 h 1031"/>
                  <a:gd name="T2" fmla="*/ 764 w 1316"/>
                  <a:gd name="T3" fmla="*/ 201 h 1031"/>
                  <a:gd name="T4" fmla="*/ 737 w 1316"/>
                  <a:gd name="T5" fmla="*/ 209 h 1031"/>
                  <a:gd name="T6" fmla="*/ 707 w 1316"/>
                  <a:gd name="T7" fmla="*/ 216 h 1031"/>
                  <a:gd name="T8" fmla="*/ 669 w 1316"/>
                  <a:gd name="T9" fmla="*/ 224 h 1031"/>
                  <a:gd name="T10" fmla="*/ 637 w 1316"/>
                  <a:gd name="T11" fmla="*/ 229 h 1031"/>
                  <a:gd name="T12" fmla="*/ 602 w 1316"/>
                  <a:gd name="T13" fmla="*/ 234 h 1031"/>
                  <a:gd name="T14" fmla="*/ 564 w 1316"/>
                  <a:gd name="T15" fmla="*/ 237 h 1031"/>
                  <a:gd name="T16" fmla="*/ 524 w 1316"/>
                  <a:gd name="T17" fmla="*/ 241 h 1031"/>
                  <a:gd name="T18" fmla="*/ 452 w 1316"/>
                  <a:gd name="T19" fmla="*/ 241 h 1031"/>
                  <a:gd name="T20" fmla="*/ 415 w 1316"/>
                  <a:gd name="T21" fmla="*/ 239 h 1031"/>
                  <a:gd name="T22" fmla="*/ 381 w 1316"/>
                  <a:gd name="T23" fmla="*/ 235 h 1031"/>
                  <a:gd name="T24" fmla="*/ 345 w 1316"/>
                  <a:gd name="T25" fmla="*/ 233 h 1031"/>
                  <a:gd name="T26" fmla="*/ 310 w 1316"/>
                  <a:gd name="T27" fmla="*/ 226 h 1031"/>
                  <a:gd name="T28" fmla="*/ 277 w 1316"/>
                  <a:gd name="T29" fmla="*/ 219 h 1031"/>
                  <a:gd name="T30" fmla="*/ 236 w 1316"/>
                  <a:gd name="T31" fmla="*/ 211 h 1031"/>
                  <a:gd name="T32" fmla="*/ 202 w 1316"/>
                  <a:gd name="T33" fmla="*/ 199 h 1031"/>
                  <a:gd name="T34" fmla="*/ 294 w 1316"/>
                  <a:gd name="T35" fmla="*/ 623 h 1031"/>
                  <a:gd name="T36" fmla="*/ 0 w 1316"/>
                  <a:gd name="T37" fmla="*/ 791 h 1031"/>
                  <a:gd name="T38" fmla="*/ 15 w 1316"/>
                  <a:gd name="T39" fmla="*/ 796 h 1031"/>
                  <a:gd name="T40" fmla="*/ 45 w 1316"/>
                  <a:gd name="T41" fmla="*/ 806 h 1031"/>
                  <a:gd name="T42" fmla="*/ 68 w 1316"/>
                  <a:gd name="T43" fmla="*/ 813 h 1031"/>
                  <a:gd name="T44" fmla="*/ 95 w 1316"/>
                  <a:gd name="T45" fmla="*/ 821 h 1031"/>
                  <a:gd name="T46" fmla="*/ 127 w 1316"/>
                  <a:gd name="T47" fmla="*/ 828 h 1031"/>
                  <a:gd name="T48" fmla="*/ 153 w 1316"/>
                  <a:gd name="T49" fmla="*/ 834 h 1031"/>
                  <a:gd name="T50" fmla="*/ 188 w 1316"/>
                  <a:gd name="T51" fmla="*/ 843 h 1031"/>
                  <a:gd name="T52" fmla="*/ 219 w 1316"/>
                  <a:gd name="T53" fmla="*/ 849 h 1031"/>
                  <a:gd name="T54" fmla="*/ 253 w 1316"/>
                  <a:gd name="T55" fmla="*/ 853 h 1031"/>
                  <a:gd name="T56" fmla="*/ 290 w 1316"/>
                  <a:gd name="T57" fmla="*/ 858 h 1031"/>
                  <a:gd name="T58" fmla="*/ 325 w 1316"/>
                  <a:gd name="T59" fmla="*/ 862 h 1031"/>
                  <a:gd name="T60" fmla="*/ 365 w 1316"/>
                  <a:gd name="T61" fmla="*/ 864 h 1031"/>
                  <a:gd name="T62" fmla="*/ 404 w 1316"/>
                  <a:gd name="T63" fmla="*/ 866 h 1031"/>
                  <a:gd name="T64" fmla="*/ 442 w 1316"/>
                  <a:gd name="T65" fmla="*/ 866 h 1031"/>
                  <a:gd name="T66" fmla="*/ 482 w 1316"/>
                  <a:gd name="T67" fmla="*/ 866 h 1031"/>
                  <a:gd name="T68" fmla="*/ 532 w 1316"/>
                  <a:gd name="T69" fmla="*/ 866 h 1031"/>
                  <a:gd name="T70" fmla="*/ 577 w 1316"/>
                  <a:gd name="T71" fmla="*/ 865 h 1031"/>
                  <a:gd name="T72" fmla="*/ 607 w 1316"/>
                  <a:gd name="T73" fmla="*/ 864 h 1031"/>
                  <a:gd name="T74" fmla="*/ 643 w 1316"/>
                  <a:gd name="T75" fmla="*/ 860 h 1031"/>
                  <a:gd name="T76" fmla="*/ 679 w 1316"/>
                  <a:gd name="T77" fmla="*/ 857 h 1031"/>
                  <a:gd name="T78" fmla="*/ 720 w 1316"/>
                  <a:gd name="T79" fmla="*/ 851 h 1031"/>
                  <a:gd name="T80" fmla="*/ 756 w 1316"/>
                  <a:gd name="T81" fmla="*/ 845 h 1031"/>
                  <a:gd name="T82" fmla="*/ 788 w 1316"/>
                  <a:gd name="T83" fmla="*/ 838 h 1031"/>
                  <a:gd name="T84" fmla="*/ 832 w 1316"/>
                  <a:gd name="T85" fmla="*/ 830 h 1031"/>
                  <a:gd name="T86" fmla="*/ 865 w 1316"/>
                  <a:gd name="T87" fmla="*/ 821 h 1031"/>
                  <a:gd name="T88" fmla="*/ 905 w 1316"/>
                  <a:gd name="T89" fmla="*/ 811 h 1031"/>
                  <a:gd name="T90" fmla="*/ 939 w 1316"/>
                  <a:gd name="T91" fmla="*/ 803 h 1031"/>
                  <a:gd name="T92" fmla="*/ 976 w 1316"/>
                  <a:gd name="T93" fmla="*/ 791 h 1031"/>
                  <a:gd name="T94" fmla="*/ 1012 w 1316"/>
                  <a:gd name="T95" fmla="*/ 780 h 1031"/>
                  <a:gd name="T96" fmla="*/ 1121 w 1316"/>
                  <a:gd name="T97" fmla="*/ 1030 h 1031"/>
                  <a:gd name="T98" fmla="*/ 1315 w 1316"/>
                  <a:gd name="T99" fmla="*/ 314 h 1031"/>
                  <a:gd name="T100" fmla="*/ 681 w 1316"/>
                  <a:gd name="T101" fmla="*/ 0 h 1031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316"/>
                  <a:gd name="T154" fmla="*/ 0 h 1031"/>
                  <a:gd name="T155" fmla="*/ 1316 w 1316"/>
                  <a:gd name="T156" fmla="*/ 1031 h 1031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316" h="1031">
                    <a:moveTo>
                      <a:pt x="681" y="0"/>
                    </a:moveTo>
                    <a:lnTo>
                      <a:pt x="764" y="201"/>
                    </a:lnTo>
                    <a:lnTo>
                      <a:pt x="737" y="209"/>
                    </a:lnTo>
                    <a:lnTo>
                      <a:pt x="707" y="216"/>
                    </a:lnTo>
                    <a:lnTo>
                      <a:pt x="669" y="224"/>
                    </a:lnTo>
                    <a:lnTo>
                      <a:pt x="637" y="229"/>
                    </a:lnTo>
                    <a:lnTo>
                      <a:pt x="602" y="234"/>
                    </a:lnTo>
                    <a:lnTo>
                      <a:pt x="564" y="237"/>
                    </a:lnTo>
                    <a:lnTo>
                      <a:pt x="524" y="241"/>
                    </a:lnTo>
                    <a:lnTo>
                      <a:pt x="452" y="241"/>
                    </a:lnTo>
                    <a:lnTo>
                      <a:pt x="415" y="239"/>
                    </a:lnTo>
                    <a:lnTo>
                      <a:pt x="381" y="235"/>
                    </a:lnTo>
                    <a:lnTo>
                      <a:pt x="345" y="233"/>
                    </a:lnTo>
                    <a:lnTo>
                      <a:pt x="310" y="226"/>
                    </a:lnTo>
                    <a:lnTo>
                      <a:pt x="277" y="219"/>
                    </a:lnTo>
                    <a:lnTo>
                      <a:pt x="236" y="211"/>
                    </a:lnTo>
                    <a:lnTo>
                      <a:pt x="202" y="199"/>
                    </a:lnTo>
                    <a:lnTo>
                      <a:pt x="294" y="623"/>
                    </a:lnTo>
                    <a:lnTo>
                      <a:pt x="0" y="791"/>
                    </a:lnTo>
                    <a:lnTo>
                      <a:pt x="15" y="796"/>
                    </a:lnTo>
                    <a:lnTo>
                      <a:pt x="45" y="806"/>
                    </a:lnTo>
                    <a:lnTo>
                      <a:pt x="68" y="813"/>
                    </a:lnTo>
                    <a:lnTo>
                      <a:pt x="95" y="821"/>
                    </a:lnTo>
                    <a:lnTo>
                      <a:pt x="127" y="828"/>
                    </a:lnTo>
                    <a:lnTo>
                      <a:pt x="153" y="834"/>
                    </a:lnTo>
                    <a:lnTo>
                      <a:pt x="188" y="843"/>
                    </a:lnTo>
                    <a:lnTo>
                      <a:pt x="219" y="849"/>
                    </a:lnTo>
                    <a:lnTo>
                      <a:pt x="253" y="853"/>
                    </a:lnTo>
                    <a:lnTo>
                      <a:pt x="290" y="858"/>
                    </a:lnTo>
                    <a:lnTo>
                      <a:pt x="325" y="862"/>
                    </a:lnTo>
                    <a:lnTo>
                      <a:pt x="365" y="864"/>
                    </a:lnTo>
                    <a:lnTo>
                      <a:pt x="404" y="866"/>
                    </a:lnTo>
                    <a:lnTo>
                      <a:pt x="442" y="866"/>
                    </a:lnTo>
                    <a:lnTo>
                      <a:pt x="482" y="866"/>
                    </a:lnTo>
                    <a:lnTo>
                      <a:pt x="532" y="866"/>
                    </a:lnTo>
                    <a:lnTo>
                      <a:pt x="577" y="865"/>
                    </a:lnTo>
                    <a:lnTo>
                      <a:pt x="607" y="864"/>
                    </a:lnTo>
                    <a:lnTo>
                      <a:pt x="643" y="860"/>
                    </a:lnTo>
                    <a:lnTo>
                      <a:pt x="679" y="857"/>
                    </a:lnTo>
                    <a:lnTo>
                      <a:pt x="720" y="851"/>
                    </a:lnTo>
                    <a:lnTo>
                      <a:pt x="756" y="845"/>
                    </a:lnTo>
                    <a:lnTo>
                      <a:pt x="788" y="838"/>
                    </a:lnTo>
                    <a:lnTo>
                      <a:pt x="832" y="830"/>
                    </a:lnTo>
                    <a:lnTo>
                      <a:pt x="865" y="821"/>
                    </a:lnTo>
                    <a:lnTo>
                      <a:pt x="905" y="811"/>
                    </a:lnTo>
                    <a:lnTo>
                      <a:pt x="939" y="803"/>
                    </a:lnTo>
                    <a:lnTo>
                      <a:pt x="976" y="791"/>
                    </a:lnTo>
                    <a:lnTo>
                      <a:pt x="1012" y="780"/>
                    </a:lnTo>
                    <a:lnTo>
                      <a:pt x="1121" y="1030"/>
                    </a:lnTo>
                    <a:lnTo>
                      <a:pt x="1315" y="314"/>
                    </a:lnTo>
                    <a:lnTo>
                      <a:pt x="681" y="0"/>
                    </a:lnTo>
                  </a:path>
                </a:pathLst>
              </a:custGeom>
              <a:solidFill>
                <a:srgbClr val="D49FF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4" name="Group 51">
              <a:extLst>
                <a:ext uri="{FF2B5EF4-FFF2-40B4-BE49-F238E27FC236}">
                  <a16:creationId xmlns:a16="http://schemas.microsoft.com/office/drawing/2014/main" id="{19AD9F21-B96C-4338-85DA-01DC805A05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028472" y="3279033"/>
              <a:ext cx="860425" cy="857250"/>
              <a:chOff x="1536" y="1199"/>
              <a:chExt cx="2600" cy="2593"/>
            </a:xfrm>
          </p:grpSpPr>
          <p:grpSp>
            <p:nvGrpSpPr>
              <p:cNvPr id="25" name="Group 52">
                <a:extLst>
                  <a:ext uri="{FF2B5EF4-FFF2-40B4-BE49-F238E27FC236}">
                    <a16:creationId xmlns:a16="http://schemas.microsoft.com/office/drawing/2014/main" id="{D39B07E3-C98F-4C81-A662-0055AD9A6C0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72" y="1199"/>
                <a:ext cx="2464" cy="1852"/>
                <a:chOff x="1682" y="1066"/>
                <a:chExt cx="2303" cy="1731"/>
              </a:xfrm>
            </p:grpSpPr>
            <p:sp>
              <p:nvSpPr>
                <p:cNvPr id="29" name="Freeform 53">
                  <a:extLst>
                    <a:ext uri="{FF2B5EF4-FFF2-40B4-BE49-F238E27FC236}">
                      <a16:creationId xmlns:a16="http://schemas.microsoft.com/office/drawing/2014/main" id="{7F18244D-AA7E-4839-AB64-B4B62D413F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82" y="1073"/>
                  <a:ext cx="955" cy="1102"/>
                </a:xfrm>
                <a:custGeom>
                  <a:avLst/>
                  <a:gdLst>
                    <a:gd name="T0" fmla="*/ 695 w 955"/>
                    <a:gd name="T1" fmla="*/ 739 h 1102"/>
                    <a:gd name="T2" fmla="*/ 695 w 955"/>
                    <a:gd name="T3" fmla="*/ 641 h 1102"/>
                    <a:gd name="T4" fmla="*/ 695 w 955"/>
                    <a:gd name="T5" fmla="*/ 565 h 1102"/>
                    <a:gd name="T6" fmla="*/ 692 w 955"/>
                    <a:gd name="T7" fmla="*/ 493 h 1102"/>
                    <a:gd name="T8" fmla="*/ 694 w 955"/>
                    <a:gd name="T9" fmla="*/ 420 h 1102"/>
                    <a:gd name="T10" fmla="*/ 696 w 955"/>
                    <a:gd name="T11" fmla="*/ 355 h 1102"/>
                    <a:gd name="T12" fmla="*/ 704 w 955"/>
                    <a:gd name="T13" fmla="*/ 295 h 1102"/>
                    <a:gd name="T14" fmla="*/ 715 w 955"/>
                    <a:gd name="T15" fmla="*/ 242 h 1102"/>
                    <a:gd name="T16" fmla="*/ 733 w 955"/>
                    <a:gd name="T17" fmla="*/ 195 h 1102"/>
                    <a:gd name="T18" fmla="*/ 753 w 955"/>
                    <a:gd name="T19" fmla="*/ 152 h 1102"/>
                    <a:gd name="T20" fmla="*/ 777 w 955"/>
                    <a:gd name="T21" fmla="*/ 115 h 1102"/>
                    <a:gd name="T22" fmla="*/ 808 w 955"/>
                    <a:gd name="T23" fmla="*/ 81 h 1102"/>
                    <a:gd name="T24" fmla="*/ 848 w 955"/>
                    <a:gd name="T25" fmla="*/ 47 h 1102"/>
                    <a:gd name="T26" fmla="*/ 895 w 955"/>
                    <a:gd name="T27" fmla="*/ 25 h 1102"/>
                    <a:gd name="T28" fmla="*/ 954 w 955"/>
                    <a:gd name="T29" fmla="*/ 0 h 1102"/>
                    <a:gd name="T30" fmla="*/ 889 w 955"/>
                    <a:gd name="T31" fmla="*/ 9 h 1102"/>
                    <a:gd name="T32" fmla="*/ 829 w 955"/>
                    <a:gd name="T33" fmla="*/ 19 h 1102"/>
                    <a:gd name="T34" fmla="*/ 771 w 955"/>
                    <a:gd name="T35" fmla="*/ 33 h 1102"/>
                    <a:gd name="T36" fmla="*/ 715 w 955"/>
                    <a:gd name="T37" fmla="*/ 51 h 1102"/>
                    <a:gd name="T38" fmla="*/ 663 w 955"/>
                    <a:gd name="T39" fmla="*/ 70 h 1102"/>
                    <a:gd name="T40" fmla="*/ 608 w 955"/>
                    <a:gd name="T41" fmla="*/ 91 h 1102"/>
                    <a:gd name="T42" fmla="*/ 549 w 955"/>
                    <a:gd name="T43" fmla="*/ 118 h 1102"/>
                    <a:gd name="T44" fmla="*/ 494 w 955"/>
                    <a:gd name="T45" fmla="*/ 147 h 1102"/>
                    <a:gd name="T46" fmla="*/ 442 w 955"/>
                    <a:gd name="T47" fmla="*/ 177 h 1102"/>
                    <a:gd name="T48" fmla="*/ 396 w 955"/>
                    <a:gd name="T49" fmla="*/ 207 h 1102"/>
                    <a:gd name="T50" fmla="*/ 354 w 955"/>
                    <a:gd name="T51" fmla="*/ 239 h 1102"/>
                    <a:gd name="T52" fmla="*/ 303 w 955"/>
                    <a:gd name="T53" fmla="*/ 278 h 1102"/>
                    <a:gd name="T54" fmla="*/ 257 w 955"/>
                    <a:gd name="T55" fmla="*/ 319 h 1102"/>
                    <a:gd name="T56" fmla="*/ 213 w 955"/>
                    <a:gd name="T57" fmla="*/ 360 h 1102"/>
                    <a:gd name="T58" fmla="*/ 173 w 955"/>
                    <a:gd name="T59" fmla="*/ 404 h 1102"/>
                    <a:gd name="T60" fmla="*/ 128 w 955"/>
                    <a:gd name="T61" fmla="*/ 458 h 1102"/>
                    <a:gd name="T62" fmla="*/ 85 w 955"/>
                    <a:gd name="T63" fmla="*/ 516 h 1102"/>
                    <a:gd name="T64" fmla="*/ 58 w 955"/>
                    <a:gd name="T65" fmla="*/ 560 h 1102"/>
                    <a:gd name="T66" fmla="*/ 29 w 955"/>
                    <a:gd name="T67" fmla="*/ 611 h 1102"/>
                    <a:gd name="T68" fmla="*/ 7 w 955"/>
                    <a:gd name="T69" fmla="*/ 675 h 1102"/>
                    <a:gd name="T70" fmla="*/ 1 w 955"/>
                    <a:gd name="T71" fmla="*/ 721 h 1102"/>
                    <a:gd name="T72" fmla="*/ 0 w 955"/>
                    <a:gd name="T73" fmla="*/ 765 h 1102"/>
                    <a:gd name="T74" fmla="*/ 7 w 955"/>
                    <a:gd name="T75" fmla="*/ 825 h 1102"/>
                    <a:gd name="T76" fmla="*/ 25 w 955"/>
                    <a:gd name="T77" fmla="*/ 883 h 1102"/>
                    <a:gd name="T78" fmla="*/ 52 w 955"/>
                    <a:gd name="T79" fmla="*/ 935 h 1102"/>
                    <a:gd name="T80" fmla="*/ 80 w 955"/>
                    <a:gd name="T81" fmla="*/ 976 h 1102"/>
                    <a:gd name="T82" fmla="*/ 117 w 955"/>
                    <a:gd name="T83" fmla="*/ 1014 h 1102"/>
                    <a:gd name="T84" fmla="*/ 163 w 955"/>
                    <a:gd name="T85" fmla="*/ 1046 h 1102"/>
                    <a:gd name="T86" fmla="*/ 217 w 955"/>
                    <a:gd name="T87" fmla="*/ 1076 h 1102"/>
                    <a:gd name="T88" fmla="*/ 277 w 955"/>
                    <a:gd name="T89" fmla="*/ 1093 h 1102"/>
                    <a:gd name="T90" fmla="*/ 343 w 955"/>
                    <a:gd name="T91" fmla="*/ 1101 h 1102"/>
                    <a:gd name="T92" fmla="*/ 401 w 955"/>
                    <a:gd name="T93" fmla="*/ 1095 h 1102"/>
                    <a:gd name="T94" fmla="*/ 464 w 955"/>
                    <a:gd name="T95" fmla="*/ 1079 h 1102"/>
                    <a:gd name="T96" fmla="*/ 512 w 955"/>
                    <a:gd name="T97" fmla="*/ 1057 h 1102"/>
                    <a:gd name="T98" fmla="*/ 559 w 955"/>
                    <a:gd name="T99" fmla="*/ 1027 h 1102"/>
                    <a:gd name="T100" fmla="*/ 601 w 955"/>
                    <a:gd name="T101" fmla="*/ 988 h 1102"/>
                    <a:gd name="T102" fmla="*/ 632 w 955"/>
                    <a:gd name="T103" fmla="*/ 950 h 1102"/>
                    <a:gd name="T104" fmla="*/ 659 w 955"/>
                    <a:gd name="T105" fmla="*/ 900 h 1102"/>
                    <a:gd name="T106" fmla="*/ 680 w 955"/>
                    <a:gd name="T107" fmla="*/ 851 h 1102"/>
                    <a:gd name="T108" fmla="*/ 692 w 955"/>
                    <a:gd name="T109" fmla="*/ 799 h 1102"/>
                    <a:gd name="T110" fmla="*/ 695 w 955"/>
                    <a:gd name="T111" fmla="*/ 739 h 1102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955"/>
                    <a:gd name="T169" fmla="*/ 0 h 1102"/>
                    <a:gd name="T170" fmla="*/ 955 w 955"/>
                    <a:gd name="T171" fmla="*/ 1102 h 1102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955" h="1102">
                      <a:moveTo>
                        <a:pt x="695" y="739"/>
                      </a:moveTo>
                      <a:lnTo>
                        <a:pt x="695" y="641"/>
                      </a:lnTo>
                      <a:lnTo>
                        <a:pt x="695" y="565"/>
                      </a:lnTo>
                      <a:lnTo>
                        <a:pt x="692" y="493"/>
                      </a:lnTo>
                      <a:lnTo>
                        <a:pt x="694" y="420"/>
                      </a:lnTo>
                      <a:lnTo>
                        <a:pt x="696" y="355"/>
                      </a:lnTo>
                      <a:lnTo>
                        <a:pt x="704" y="295"/>
                      </a:lnTo>
                      <a:lnTo>
                        <a:pt x="715" y="242"/>
                      </a:lnTo>
                      <a:lnTo>
                        <a:pt x="733" y="195"/>
                      </a:lnTo>
                      <a:lnTo>
                        <a:pt x="753" y="152"/>
                      </a:lnTo>
                      <a:lnTo>
                        <a:pt x="777" y="115"/>
                      </a:lnTo>
                      <a:lnTo>
                        <a:pt x="808" y="81"/>
                      </a:lnTo>
                      <a:lnTo>
                        <a:pt x="848" y="47"/>
                      </a:lnTo>
                      <a:lnTo>
                        <a:pt x="895" y="25"/>
                      </a:lnTo>
                      <a:lnTo>
                        <a:pt x="954" y="0"/>
                      </a:lnTo>
                      <a:lnTo>
                        <a:pt x="889" y="9"/>
                      </a:lnTo>
                      <a:lnTo>
                        <a:pt x="829" y="19"/>
                      </a:lnTo>
                      <a:lnTo>
                        <a:pt x="771" y="33"/>
                      </a:lnTo>
                      <a:lnTo>
                        <a:pt x="715" y="51"/>
                      </a:lnTo>
                      <a:lnTo>
                        <a:pt x="663" y="70"/>
                      </a:lnTo>
                      <a:lnTo>
                        <a:pt x="608" y="91"/>
                      </a:lnTo>
                      <a:lnTo>
                        <a:pt x="549" y="118"/>
                      </a:lnTo>
                      <a:lnTo>
                        <a:pt x="494" y="147"/>
                      </a:lnTo>
                      <a:lnTo>
                        <a:pt x="442" y="177"/>
                      </a:lnTo>
                      <a:lnTo>
                        <a:pt x="396" y="207"/>
                      </a:lnTo>
                      <a:lnTo>
                        <a:pt x="354" y="239"/>
                      </a:lnTo>
                      <a:lnTo>
                        <a:pt x="303" y="278"/>
                      </a:lnTo>
                      <a:lnTo>
                        <a:pt x="257" y="319"/>
                      </a:lnTo>
                      <a:lnTo>
                        <a:pt x="213" y="360"/>
                      </a:lnTo>
                      <a:lnTo>
                        <a:pt x="173" y="404"/>
                      </a:lnTo>
                      <a:lnTo>
                        <a:pt x="128" y="458"/>
                      </a:lnTo>
                      <a:lnTo>
                        <a:pt x="85" y="516"/>
                      </a:lnTo>
                      <a:lnTo>
                        <a:pt x="58" y="560"/>
                      </a:lnTo>
                      <a:lnTo>
                        <a:pt x="29" y="611"/>
                      </a:lnTo>
                      <a:lnTo>
                        <a:pt x="7" y="675"/>
                      </a:lnTo>
                      <a:lnTo>
                        <a:pt x="1" y="721"/>
                      </a:lnTo>
                      <a:lnTo>
                        <a:pt x="0" y="765"/>
                      </a:lnTo>
                      <a:lnTo>
                        <a:pt x="7" y="825"/>
                      </a:lnTo>
                      <a:lnTo>
                        <a:pt x="25" y="883"/>
                      </a:lnTo>
                      <a:lnTo>
                        <a:pt x="52" y="935"/>
                      </a:lnTo>
                      <a:lnTo>
                        <a:pt x="80" y="976"/>
                      </a:lnTo>
                      <a:lnTo>
                        <a:pt x="117" y="1014"/>
                      </a:lnTo>
                      <a:lnTo>
                        <a:pt x="163" y="1046"/>
                      </a:lnTo>
                      <a:lnTo>
                        <a:pt x="217" y="1076"/>
                      </a:lnTo>
                      <a:lnTo>
                        <a:pt x="277" y="1093"/>
                      </a:lnTo>
                      <a:lnTo>
                        <a:pt x="343" y="1101"/>
                      </a:lnTo>
                      <a:lnTo>
                        <a:pt x="401" y="1095"/>
                      </a:lnTo>
                      <a:lnTo>
                        <a:pt x="464" y="1079"/>
                      </a:lnTo>
                      <a:lnTo>
                        <a:pt x="512" y="1057"/>
                      </a:lnTo>
                      <a:lnTo>
                        <a:pt x="559" y="1027"/>
                      </a:lnTo>
                      <a:lnTo>
                        <a:pt x="601" y="988"/>
                      </a:lnTo>
                      <a:lnTo>
                        <a:pt x="632" y="950"/>
                      </a:lnTo>
                      <a:lnTo>
                        <a:pt x="659" y="900"/>
                      </a:lnTo>
                      <a:lnTo>
                        <a:pt x="680" y="851"/>
                      </a:lnTo>
                      <a:lnTo>
                        <a:pt x="692" y="799"/>
                      </a:lnTo>
                      <a:lnTo>
                        <a:pt x="695" y="739"/>
                      </a:lnTo>
                    </a:path>
                  </a:pathLst>
                </a:custGeom>
                <a:solidFill>
                  <a:srgbClr val="FF0000"/>
                </a:solidFill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" name="Freeform 54">
                  <a:extLst>
                    <a:ext uri="{FF2B5EF4-FFF2-40B4-BE49-F238E27FC236}">
                      <a16:creationId xmlns:a16="http://schemas.microsoft.com/office/drawing/2014/main" id="{3058B87C-B373-4E3B-A20B-34B87685109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1" y="1066"/>
                  <a:ext cx="1320" cy="698"/>
                </a:xfrm>
                <a:custGeom>
                  <a:avLst/>
                  <a:gdLst>
                    <a:gd name="T0" fmla="*/ 172 w 1320"/>
                    <a:gd name="T1" fmla="*/ 646 h 698"/>
                    <a:gd name="T2" fmla="*/ 123 w 1320"/>
                    <a:gd name="T3" fmla="*/ 612 h 698"/>
                    <a:gd name="T4" fmla="*/ 81 w 1320"/>
                    <a:gd name="T5" fmla="*/ 569 h 698"/>
                    <a:gd name="T6" fmla="*/ 49 w 1320"/>
                    <a:gd name="T7" fmla="*/ 527 h 698"/>
                    <a:gd name="T8" fmla="*/ 27 w 1320"/>
                    <a:gd name="T9" fmla="*/ 483 h 698"/>
                    <a:gd name="T10" fmla="*/ 9 w 1320"/>
                    <a:gd name="T11" fmla="*/ 432 h 698"/>
                    <a:gd name="T12" fmla="*/ 0 w 1320"/>
                    <a:gd name="T13" fmla="*/ 370 h 698"/>
                    <a:gd name="T14" fmla="*/ 2 w 1320"/>
                    <a:gd name="T15" fmla="*/ 306 h 698"/>
                    <a:gd name="T16" fmla="*/ 18 w 1320"/>
                    <a:gd name="T17" fmla="*/ 237 h 698"/>
                    <a:gd name="T18" fmla="*/ 41 w 1320"/>
                    <a:gd name="T19" fmla="*/ 184 h 698"/>
                    <a:gd name="T20" fmla="*/ 70 w 1320"/>
                    <a:gd name="T21" fmla="*/ 138 h 698"/>
                    <a:gd name="T22" fmla="*/ 107 w 1320"/>
                    <a:gd name="T23" fmla="*/ 97 h 698"/>
                    <a:gd name="T24" fmla="*/ 149 w 1320"/>
                    <a:gd name="T25" fmla="*/ 63 h 698"/>
                    <a:gd name="T26" fmla="*/ 192 w 1320"/>
                    <a:gd name="T27" fmla="*/ 37 h 698"/>
                    <a:gd name="T28" fmla="*/ 236 w 1320"/>
                    <a:gd name="T29" fmla="*/ 19 h 698"/>
                    <a:gd name="T30" fmla="*/ 276 w 1320"/>
                    <a:gd name="T31" fmla="*/ 7 h 698"/>
                    <a:gd name="T32" fmla="*/ 318 w 1320"/>
                    <a:gd name="T33" fmla="*/ 0 h 698"/>
                    <a:gd name="T34" fmla="*/ 347 w 1320"/>
                    <a:gd name="T35" fmla="*/ 0 h 698"/>
                    <a:gd name="T36" fmla="*/ 384 w 1320"/>
                    <a:gd name="T37" fmla="*/ 0 h 698"/>
                    <a:gd name="T38" fmla="*/ 435 w 1320"/>
                    <a:gd name="T39" fmla="*/ 2 h 698"/>
                    <a:gd name="T40" fmla="*/ 495 w 1320"/>
                    <a:gd name="T41" fmla="*/ 7 h 698"/>
                    <a:gd name="T42" fmla="*/ 545 w 1320"/>
                    <a:gd name="T43" fmla="*/ 16 h 698"/>
                    <a:gd name="T44" fmla="*/ 609 w 1320"/>
                    <a:gd name="T45" fmla="*/ 26 h 698"/>
                    <a:gd name="T46" fmla="*/ 679 w 1320"/>
                    <a:gd name="T47" fmla="*/ 44 h 698"/>
                    <a:gd name="T48" fmla="*/ 745 w 1320"/>
                    <a:gd name="T49" fmla="*/ 65 h 698"/>
                    <a:gd name="T50" fmla="*/ 809 w 1320"/>
                    <a:gd name="T51" fmla="*/ 89 h 698"/>
                    <a:gd name="T52" fmla="*/ 868 w 1320"/>
                    <a:gd name="T53" fmla="*/ 117 h 698"/>
                    <a:gd name="T54" fmla="*/ 918 w 1320"/>
                    <a:gd name="T55" fmla="*/ 140 h 698"/>
                    <a:gd name="T56" fmla="*/ 966 w 1320"/>
                    <a:gd name="T57" fmla="*/ 169 h 698"/>
                    <a:gd name="T58" fmla="*/ 1015 w 1320"/>
                    <a:gd name="T59" fmla="*/ 200 h 698"/>
                    <a:gd name="T60" fmla="*/ 1066 w 1320"/>
                    <a:gd name="T61" fmla="*/ 235 h 698"/>
                    <a:gd name="T62" fmla="*/ 1113 w 1320"/>
                    <a:gd name="T63" fmla="*/ 272 h 698"/>
                    <a:gd name="T64" fmla="*/ 1154 w 1320"/>
                    <a:gd name="T65" fmla="*/ 306 h 698"/>
                    <a:gd name="T66" fmla="*/ 1199 w 1320"/>
                    <a:gd name="T67" fmla="*/ 349 h 698"/>
                    <a:gd name="T68" fmla="*/ 1238 w 1320"/>
                    <a:gd name="T69" fmla="*/ 390 h 698"/>
                    <a:gd name="T70" fmla="*/ 1275 w 1320"/>
                    <a:gd name="T71" fmla="*/ 430 h 698"/>
                    <a:gd name="T72" fmla="*/ 1319 w 1320"/>
                    <a:gd name="T73" fmla="*/ 483 h 698"/>
                    <a:gd name="T74" fmla="*/ 1260 w 1320"/>
                    <a:gd name="T75" fmla="*/ 437 h 698"/>
                    <a:gd name="T76" fmla="*/ 1216 w 1320"/>
                    <a:gd name="T77" fmla="*/ 412 h 698"/>
                    <a:gd name="T78" fmla="*/ 1161 w 1320"/>
                    <a:gd name="T79" fmla="*/ 393 h 698"/>
                    <a:gd name="T80" fmla="*/ 1100 w 1320"/>
                    <a:gd name="T81" fmla="*/ 384 h 698"/>
                    <a:gd name="T82" fmla="*/ 1033 w 1320"/>
                    <a:gd name="T83" fmla="*/ 386 h 698"/>
                    <a:gd name="T84" fmla="*/ 954 w 1320"/>
                    <a:gd name="T85" fmla="*/ 395 h 698"/>
                    <a:gd name="T86" fmla="*/ 875 w 1320"/>
                    <a:gd name="T87" fmla="*/ 416 h 698"/>
                    <a:gd name="T88" fmla="*/ 804 w 1320"/>
                    <a:gd name="T89" fmla="*/ 446 h 698"/>
                    <a:gd name="T90" fmla="*/ 741 w 1320"/>
                    <a:gd name="T91" fmla="*/ 479 h 698"/>
                    <a:gd name="T92" fmla="*/ 687 w 1320"/>
                    <a:gd name="T93" fmla="*/ 516 h 698"/>
                    <a:gd name="T94" fmla="*/ 639 w 1320"/>
                    <a:gd name="T95" fmla="*/ 553 h 698"/>
                    <a:gd name="T96" fmla="*/ 558 w 1320"/>
                    <a:gd name="T97" fmla="*/ 623 h 698"/>
                    <a:gd name="T98" fmla="*/ 514 w 1320"/>
                    <a:gd name="T99" fmla="*/ 653 h 698"/>
                    <a:gd name="T100" fmla="*/ 459 w 1320"/>
                    <a:gd name="T101" fmla="*/ 676 h 698"/>
                    <a:gd name="T102" fmla="*/ 404 w 1320"/>
                    <a:gd name="T103" fmla="*/ 690 h 698"/>
                    <a:gd name="T104" fmla="*/ 349 w 1320"/>
                    <a:gd name="T105" fmla="*/ 697 h 698"/>
                    <a:gd name="T106" fmla="*/ 284 w 1320"/>
                    <a:gd name="T107" fmla="*/ 690 h 698"/>
                    <a:gd name="T108" fmla="*/ 225 w 1320"/>
                    <a:gd name="T109" fmla="*/ 672 h 698"/>
                    <a:gd name="T110" fmla="*/ 172 w 1320"/>
                    <a:gd name="T111" fmla="*/ 646 h 698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1320"/>
                    <a:gd name="T169" fmla="*/ 0 h 698"/>
                    <a:gd name="T170" fmla="*/ 1320 w 1320"/>
                    <a:gd name="T171" fmla="*/ 698 h 698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1320" h="698">
                      <a:moveTo>
                        <a:pt x="172" y="646"/>
                      </a:moveTo>
                      <a:lnTo>
                        <a:pt x="123" y="612"/>
                      </a:lnTo>
                      <a:lnTo>
                        <a:pt x="81" y="569"/>
                      </a:lnTo>
                      <a:lnTo>
                        <a:pt x="49" y="527"/>
                      </a:lnTo>
                      <a:lnTo>
                        <a:pt x="27" y="483"/>
                      </a:lnTo>
                      <a:lnTo>
                        <a:pt x="9" y="432"/>
                      </a:lnTo>
                      <a:lnTo>
                        <a:pt x="0" y="370"/>
                      </a:lnTo>
                      <a:lnTo>
                        <a:pt x="2" y="306"/>
                      </a:lnTo>
                      <a:lnTo>
                        <a:pt x="18" y="237"/>
                      </a:lnTo>
                      <a:lnTo>
                        <a:pt x="41" y="184"/>
                      </a:lnTo>
                      <a:lnTo>
                        <a:pt x="70" y="138"/>
                      </a:lnTo>
                      <a:lnTo>
                        <a:pt x="107" y="97"/>
                      </a:lnTo>
                      <a:lnTo>
                        <a:pt x="149" y="63"/>
                      </a:lnTo>
                      <a:lnTo>
                        <a:pt x="192" y="37"/>
                      </a:lnTo>
                      <a:lnTo>
                        <a:pt x="236" y="19"/>
                      </a:lnTo>
                      <a:lnTo>
                        <a:pt x="276" y="7"/>
                      </a:lnTo>
                      <a:lnTo>
                        <a:pt x="318" y="0"/>
                      </a:lnTo>
                      <a:lnTo>
                        <a:pt x="347" y="0"/>
                      </a:lnTo>
                      <a:lnTo>
                        <a:pt x="384" y="0"/>
                      </a:lnTo>
                      <a:lnTo>
                        <a:pt x="435" y="2"/>
                      </a:lnTo>
                      <a:lnTo>
                        <a:pt x="495" y="7"/>
                      </a:lnTo>
                      <a:lnTo>
                        <a:pt x="545" y="16"/>
                      </a:lnTo>
                      <a:lnTo>
                        <a:pt x="609" y="26"/>
                      </a:lnTo>
                      <a:lnTo>
                        <a:pt x="679" y="44"/>
                      </a:lnTo>
                      <a:lnTo>
                        <a:pt x="745" y="65"/>
                      </a:lnTo>
                      <a:lnTo>
                        <a:pt x="809" y="89"/>
                      </a:lnTo>
                      <a:lnTo>
                        <a:pt x="868" y="117"/>
                      </a:lnTo>
                      <a:lnTo>
                        <a:pt x="918" y="140"/>
                      </a:lnTo>
                      <a:lnTo>
                        <a:pt x="966" y="169"/>
                      </a:lnTo>
                      <a:lnTo>
                        <a:pt x="1015" y="200"/>
                      </a:lnTo>
                      <a:lnTo>
                        <a:pt x="1066" y="235"/>
                      </a:lnTo>
                      <a:lnTo>
                        <a:pt x="1113" y="272"/>
                      </a:lnTo>
                      <a:lnTo>
                        <a:pt x="1154" y="306"/>
                      </a:lnTo>
                      <a:lnTo>
                        <a:pt x="1199" y="349"/>
                      </a:lnTo>
                      <a:lnTo>
                        <a:pt x="1238" y="390"/>
                      </a:lnTo>
                      <a:lnTo>
                        <a:pt x="1275" y="430"/>
                      </a:lnTo>
                      <a:lnTo>
                        <a:pt x="1319" y="483"/>
                      </a:lnTo>
                      <a:lnTo>
                        <a:pt x="1260" y="437"/>
                      </a:lnTo>
                      <a:lnTo>
                        <a:pt x="1216" y="412"/>
                      </a:lnTo>
                      <a:lnTo>
                        <a:pt x="1161" y="393"/>
                      </a:lnTo>
                      <a:lnTo>
                        <a:pt x="1100" y="384"/>
                      </a:lnTo>
                      <a:lnTo>
                        <a:pt x="1033" y="386"/>
                      </a:lnTo>
                      <a:lnTo>
                        <a:pt x="954" y="395"/>
                      </a:lnTo>
                      <a:lnTo>
                        <a:pt x="875" y="416"/>
                      </a:lnTo>
                      <a:lnTo>
                        <a:pt x="804" y="446"/>
                      </a:lnTo>
                      <a:lnTo>
                        <a:pt x="741" y="479"/>
                      </a:lnTo>
                      <a:lnTo>
                        <a:pt x="687" y="516"/>
                      </a:lnTo>
                      <a:lnTo>
                        <a:pt x="639" y="553"/>
                      </a:lnTo>
                      <a:lnTo>
                        <a:pt x="558" y="623"/>
                      </a:lnTo>
                      <a:lnTo>
                        <a:pt x="514" y="653"/>
                      </a:lnTo>
                      <a:lnTo>
                        <a:pt x="459" y="676"/>
                      </a:lnTo>
                      <a:lnTo>
                        <a:pt x="404" y="690"/>
                      </a:lnTo>
                      <a:lnTo>
                        <a:pt x="349" y="697"/>
                      </a:lnTo>
                      <a:lnTo>
                        <a:pt x="284" y="690"/>
                      </a:lnTo>
                      <a:lnTo>
                        <a:pt x="225" y="672"/>
                      </a:lnTo>
                      <a:lnTo>
                        <a:pt x="172" y="646"/>
                      </a:lnTo>
                    </a:path>
                  </a:pathLst>
                </a:custGeom>
                <a:solidFill>
                  <a:srgbClr val="FF8000"/>
                </a:solidFill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" name="Freeform 55">
                  <a:extLst>
                    <a:ext uri="{FF2B5EF4-FFF2-40B4-BE49-F238E27FC236}">
                      <a16:creationId xmlns:a16="http://schemas.microsoft.com/office/drawing/2014/main" id="{AF6B1EBC-293F-4871-AE7B-42D331AF93E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65" y="1486"/>
                  <a:ext cx="820" cy="1311"/>
                </a:xfrm>
                <a:custGeom>
                  <a:avLst/>
                  <a:gdLst>
                    <a:gd name="T0" fmla="*/ 40 w 820"/>
                    <a:gd name="T1" fmla="*/ 509 h 1311"/>
                    <a:gd name="T2" fmla="*/ 17 w 820"/>
                    <a:gd name="T3" fmla="*/ 452 h 1311"/>
                    <a:gd name="T4" fmla="*/ 3 w 820"/>
                    <a:gd name="T5" fmla="*/ 397 h 1311"/>
                    <a:gd name="T6" fmla="*/ 0 w 820"/>
                    <a:gd name="T7" fmla="*/ 340 h 1311"/>
                    <a:gd name="T8" fmla="*/ 5 w 820"/>
                    <a:gd name="T9" fmla="*/ 287 h 1311"/>
                    <a:gd name="T10" fmla="*/ 18 w 820"/>
                    <a:gd name="T11" fmla="*/ 229 h 1311"/>
                    <a:gd name="T12" fmla="*/ 42 w 820"/>
                    <a:gd name="T13" fmla="*/ 180 h 1311"/>
                    <a:gd name="T14" fmla="*/ 72 w 820"/>
                    <a:gd name="T15" fmla="*/ 135 h 1311"/>
                    <a:gd name="T16" fmla="*/ 107 w 820"/>
                    <a:gd name="T17" fmla="*/ 95 h 1311"/>
                    <a:gd name="T18" fmla="*/ 149 w 820"/>
                    <a:gd name="T19" fmla="*/ 62 h 1311"/>
                    <a:gd name="T20" fmla="*/ 197 w 820"/>
                    <a:gd name="T21" fmla="*/ 33 h 1311"/>
                    <a:gd name="T22" fmla="*/ 259 w 820"/>
                    <a:gd name="T23" fmla="*/ 10 h 1311"/>
                    <a:gd name="T24" fmla="*/ 315 w 820"/>
                    <a:gd name="T25" fmla="*/ 0 h 1311"/>
                    <a:gd name="T26" fmla="*/ 375 w 820"/>
                    <a:gd name="T27" fmla="*/ 0 h 1311"/>
                    <a:gd name="T28" fmla="*/ 434 w 820"/>
                    <a:gd name="T29" fmla="*/ 10 h 1311"/>
                    <a:gd name="T30" fmla="*/ 488 w 820"/>
                    <a:gd name="T31" fmla="*/ 29 h 1311"/>
                    <a:gd name="T32" fmla="*/ 540 w 820"/>
                    <a:gd name="T33" fmla="*/ 58 h 1311"/>
                    <a:gd name="T34" fmla="*/ 585 w 820"/>
                    <a:gd name="T35" fmla="*/ 95 h 1311"/>
                    <a:gd name="T36" fmla="*/ 617 w 820"/>
                    <a:gd name="T37" fmla="*/ 128 h 1311"/>
                    <a:gd name="T38" fmla="*/ 647 w 820"/>
                    <a:gd name="T39" fmla="*/ 176 h 1311"/>
                    <a:gd name="T40" fmla="*/ 673 w 820"/>
                    <a:gd name="T41" fmla="*/ 220 h 1311"/>
                    <a:gd name="T42" fmla="*/ 701 w 820"/>
                    <a:gd name="T43" fmla="*/ 277 h 1311"/>
                    <a:gd name="T44" fmla="*/ 727 w 820"/>
                    <a:gd name="T45" fmla="*/ 335 h 1311"/>
                    <a:gd name="T46" fmla="*/ 747 w 820"/>
                    <a:gd name="T47" fmla="*/ 389 h 1311"/>
                    <a:gd name="T48" fmla="*/ 768 w 820"/>
                    <a:gd name="T49" fmla="*/ 449 h 1311"/>
                    <a:gd name="T50" fmla="*/ 782 w 820"/>
                    <a:gd name="T51" fmla="*/ 507 h 1311"/>
                    <a:gd name="T52" fmla="*/ 797 w 820"/>
                    <a:gd name="T53" fmla="*/ 560 h 1311"/>
                    <a:gd name="T54" fmla="*/ 806 w 820"/>
                    <a:gd name="T55" fmla="*/ 622 h 1311"/>
                    <a:gd name="T56" fmla="*/ 812 w 820"/>
                    <a:gd name="T57" fmla="*/ 678 h 1311"/>
                    <a:gd name="T58" fmla="*/ 815 w 820"/>
                    <a:gd name="T59" fmla="*/ 737 h 1311"/>
                    <a:gd name="T60" fmla="*/ 819 w 820"/>
                    <a:gd name="T61" fmla="*/ 796 h 1311"/>
                    <a:gd name="T62" fmla="*/ 817 w 820"/>
                    <a:gd name="T63" fmla="*/ 847 h 1311"/>
                    <a:gd name="T64" fmla="*/ 812 w 820"/>
                    <a:gd name="T65" fmla="*/ 907 h 1311"/>
                    <a:gd name="T66" fmla="*/ 804 w 820"/>
                    <a:gd name="T67" fmla="*/ 972 h 1311"/>
                    <a:gd name="T68" fmla="*/ 794 w 820"/>
                    <a:gd name="T69" fmla="*/ 1031 h 1311"/>
                    <a:gd name="T70" fmla="*/ 783 w 820"/>
                    <a:gd name="T71" fmla="*/ 1092 h 1311"/>
                    <a:gd name="T72" fmla="*/ 768 w 820"/>
                    <a:gd name="T73" fmla="*/ 1145 h 1311"/>
                    <a:gd name="T74" fmla="*/ 750 w 820"/>
                    <a:gd name="T75" fmla="*/ 1195 h 1311"/>
                    <a:gd name="T76" fmla="*/ 731 w 820"/>
                    <a:gd name="T77" fmla="*/ 1244 h 1311"/>
                    <a:gd name="T78" fmla="*/ 703 w 820"/>
                    <a:gd name="T79" fmla="*/ 1310 h 1311"/>
                    <a:gd name="T80" fmla="*/ 713 w 820"/>
                    <a:gd name="T81" fmla="*/ 1247 h 1311"/>
                    <a:gd name="T82" fmla="*/ 716 w 820"/>
                    <a:gd name="T83" fmla="*/ 1203 h 1311"/>
                    <a:gd name="T84" fmla="*/ 713 w 820"/>
                    <a:gd name="T85" fmla="*/ 1156 h 1311"/>
                    <a:gd name="T86" fmla="*/ 708 w 820"/>
                    <a:gd name="T87" fmla="*/ 1103 h 1311"/>
                    <a:gd name="T88" fmla="*/ 696 w 820"/>
                    <a:gd name="T89" fmla="*/ 1060 h 1311"/>
                    <a:gd name="T90" fmla="*/ 673 w 820"/>
                    <a:gd name="T91" fmla="*/ 1007 h 1311"/>
                    <a:gd name="T92" fmla="*/ 639 w 820"/>
                    <a:gd name="T93" fmla="*/ 957 h 1311"/>
                    <a:gd name="T94" fmla="*/ 603 w 820"/>
                    <a:gd name="T95" fmla="*/ 916 h 1311"/>
                    <a:gd name="T96" fmla="*/ 558 w 820"/>
                    <a:gd name="T97" fmla="*/ 879 h 1311"/>
                    <a:gd name="T98" fmla="*/ 504 w 820"/>
                    <a:gd name="T99" fmla="*/ 842 h 1311"/>
                    <a:gd name="T100" fmla="*/ 444 w 820"/>
                    <a:gd name="T101" fmla="*/ 802 h 1311"/>
                    <a:gd name="T102" fmla="*/ 385 w 820"/>
                    <a:gd name="T103" fmla="*/ 773 h 1311"/>
                    <a:gd name="T104" fmla="*/ 312 w 820"/>
                    <a:gd name="T105" fmla="*/ 732 h 1311"/>
                    <a:gd name="T106" fmla="*/ 230 w 820"/>
                    <a:gd name="T107" fmla="*/ 688 h 1311"/>
                    <a:gd name="T108" fmla="*/ 149 w 820"/>
                    <a:gd name="T109" fmla="*/ 634 h 1311"/>
                    <a:gd name="T110" fmla="*/ 99 w 820"/>
                    <a:gd name="T111" fmla="*/ 592 h 1311"/>
                    <a:gd name="T112" fmla="*/ 68 w 820"/>
                    <a:gd name="T113" fmla="*/ 553 h 1311"/>
                    <a:gd name="T114" fmla="*/ 40 w 820"/>
                    <a:gd name="T115" fmla="*/ 509 h 1311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820"/>
                    <a:gd name="T175" fmla="*/ 0 h 1311"/>
                    <a:gd name="T176" fmla="*/ 820 w 820"/>
                    <a:gd name="T177" fmla="*/ 1311 h 1311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820" h="1311">
                      <a:moveTo>
                        <a:pt x="40" y="509"/>
                      </a:moveTo>
                      <a:lnTo>
                        <a:pt x="17" y="452"/>
                      </a:lnTo>
                      <a:lnTo>
                        <a:pt x="3" y="397"/>
                      </a:lnTo>
                      <a:lnTo>
                        <a:pt x="0" y="340"/>
                      </a:lnTo>
                      <a:lnTo>
                        <a:pt x="5" y="287"/>
                      </a:lnTo>
                      <a:lnTo>
                        <a:pt x="18" y="229"/>
                      </a:lnTo>
                      <a:lnTo>
                        <a:pt x="42" y="180"/>
                      </a:lnTo>
                      <a:lnTo>
                        <a:pt x="72" y="135"/>
                      </a:lnTo>
                      <a:lnTo>
                        <a:pt x="107" y="95"/>
                      </a:lnTo>
                      <a:lnTo>
                        <a:pt x="149" y="62"/>
                      </a:lnTo>
                      <a:lnTo>
                        <a:pt x="197" y="33"/>
                      </a:lnTo>
                      <a:lnTo>
                        <a:pt x="259" y="10"/>
                      </a:lnTo>
                      <a:lnTo>
                        <a:pt x="315" y="0"/>
                      </a:lnTo>
                      <a:lnTo>
                        <a:pt x="375" y="0"/>
                      </a:lnTo>
                      <a:lnTo>
                        <a:pt x="434" y="10"/>
                      </a:lnTo>
                      <a:lnTo>
                        <a:pt x="488" y="29"/>
                      </a:lnTo>
                      <a:lnTo>
                        <a:pt x="540" y="58"/>
                      </a:lnTo>
                      <a:lnTo>
                        <a:pt x="585" y="95"/>
                      </a:lnTo>
                      <a:lnTo>
                        <a:pt x="617" y="128"/>
                      </a:lnTo>
                      <a:lnTo>
                        <a:pt x="647" y="176"/>
                      </a:lnTo>
                      <a:lnTo>
                        <a:pt x="673" y="220"/>
                      </a:lnTo>
                      <a:lnTo>
                        <a:pt x="701" y="277"/>
                      </a:lnTo>
                      <a:lnTo>
                        <a:pt x="727" y="335"/>
                      </a:lnTo>
                      <a:lnTo>
                        <a:pt x="747" y="389"/>
                      </a:lnTo>
                      <a:lnTo>
                        <a:pt x="768" y="449"/>
                      </a:lnTo>
                      <a:lnTo>
                        <a:pt x="782" y="507"/>
                      </a:lnTo>
                      <a:lnTo>
                        <a:pt x="797" y="560"/>
                      </a:lnTo>
                      <a:lnTo>
                        <a:pt x="806" y="622"/>
                      </a:lnTo>
                      <a:lnTo>
                        <a:pt x="812" y="678"/>
                      </a:lnTo>
                      <a:lnTo>
                        <a:pt x="815" y="737"/>
                      </a:lnTo>
                      <a:lnTo>
                        <a:pt x="819" y="796"/>
                      </a:lnTo>
                      <a:lnTo>
                        <a:pt x="817" y="847"/>
                      </a:lnTo>
                      <a:lnTo>
                        <a:pt x="812" y="907"/>
                      </a:lnTo>
                      <a:lnTo>
                        <a:pt x="804" y="972"/>
                      </a:lnTo>
                      <a:lnTo>
                        <a:pt x="794" y="1031"/>
                      </a:lnTo>
                      <a:lnTo>
                        <a:pt x="783" y="1092"/>
                      </a:lnTo>
                      <a:lnTo>
                        <a:pt x="768" y="1145"/>
                      </a:lnTo>
                      <a:lnTo>
                        <a:pt x="750" y="1195"/>
                      </a:lnTo>
                      <a:lnTo>
                        <a:pt x="731" y="1244"/>
                      </a:lnTo>
                      <a:lnTo>
                        <a:pt x="703" y="1310"/>
                      </a:lnTo>
                      <a:lnTo>
                        <a:pt x="713" y="1247"/>
                      </a:lnTo>
                      <a:lnTo>
                        <a:pt x="716" y="1203"/>
                      </a:lnTo>
                      <a:lnTo>
                        <a:pt x="713" y="1156"/>
                      </a:lnTo>
                      <a:lnTo>
                        <a:pt x="708" y="1103"/>
                      </a:lnTo>
                      <a:lnTo>
                        <a:pt x="696" y="1060"/>
                      </a:lnTo>
                      <a:lnTo>
                        <a:pt x="673" y="1007"/>
                      </a:lnTo>
                      <a:lnTo>
                        <a:pt x="639" y="957"/>
                      </a:lnTo>
                      <a:lnTo>
                        <a:pt x="603" y="916"/>
                      </a:lnTo>
                      <a:lnTo>
                        <a:pt x="558" y="879"/>
                      </a:lnTo>
                      <a:lnTo>
                        <a:pt x="504" y="842"/>
                      </a:lnTo>
                      <a:lnTo>
                        <a:pt x="444" y="802"/>
                      </a:lnTo>
                      <a:lnTo>
                        <a:pt x="385" y="773"/>
                      </a:lnTo>
                      <a:lnTo>
                        <a:pt x="312" y="732"/>
                      </a:lnTo>
                      <a:lnTo>
                        <a:pt x="230" y="688"/>
                      </a:lnTo>
                      <a:lnTo>
                        <a:pt x="149" y="634"/>
                      </a:lnTo>
                      <a:lnTo>
                        <a:pt x="99" y="592"/>
                      </a:lnTo>
                      <a:lnTo>
                        <a:pt x="68" y="553"/>
                      </a:lnTo>
                      <a:lnTo>
                        <a:pt x="40" y="509"/>
                      </a:lnTo>
                    </a:path>
                  </a:pathLst>
                </a:custGeom>
                <a:solidFill>
                  <a:srgbClr val="919191"/>
                </a:solidFill>
                <a:ln w="254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6" name="Freeform 56">
                <a:extLst>
                  <a:ext uri="{FF2B5EF4-FFF2-40B4-BE49-F238E27FC236}">
                    <a16:creationId xmlns:a16="http://schemas.microsoft.com/office/drawing/2014/main" id="{8F66676D-C672-4BA2-873A-D217A79847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8" y="2605"/>
                <a:ext cx="1022" cy="1180"/>
              </a:xfrm>
              <a:custGeom>
                <a:avLst/>
                <a:gdLst>
                  <a:gd name="T0" fmla="*/ 1973 w 955"/>
                  <a:gd name="T1" fmla="*/ 2810 h 1102"/>
                  <a:gd name="T2" fmla="*/ 1973 w 955"/>
                  <a:gd name="T3" fmla="*/ 3581 h 1102"/>
                  <a:gd name="T4" fmla="*/ 1973 w 955"/>
                  <a:gd name="T5" fmla="*/ 4175 h 1102"/>
                  <a:gd name="T6" fmla="*/ 2015 w 955"/>
                  <a:gd name="T7" fmla="*/ 4735 h 1102"/>
                  <a:gd name="T8" fmla="*/ 1987 w 955"/>
                  <a:gd name="T9" fmla="*/ 5304 h 1102"/>
                  <a:gd name="T10" fmla="*/ 1971 w 955"/>
                  <a:gd name="T11" fmla="*/ 5813 h 1102"/>
                  <a:gd name="T12" fmla="*/ 1925 w 955"/>
                  <a:gd name="T13" fmla="*/ 6269 h 1102"/>
                  <a:gd name="T14" fmla="*/ 1832 w 955"/>
                  <a:gd name="T15" fmla="*/ 6693 h 1102"/>
                  <a:gd name="T16" fmla="*/ 1696 w 955"/>
                  <a:gd name="T17" fmla="*/ 7055 h 1102"/>
                  <a:gd name="T18" fmla="*/ 1543 w 955"/>
                  <a:gd name="T19" fmla="*/ 7393 h 1102"/>
                  <a:gd name="T20" fmla="*/ 1347 w 955"/>
                  <a:gd name="T21" fmla="*/ 7676 h 1102"/>
                  <a:gd name="T22" fmla="*/ 1114 w 955"/>
                  <a:gd name="T23" fmla="*/ 7942 h 1102"/>
                  <a:gd name="T24" fmla="*/ 811 w 955"/>
                  <a:gd name="T25" fmla="*/ 8211 h 1102"/>
                  <a:gd name="T26" fmla="*/ 449 w 955"/>
                  <a:gd name="T27" fmla="*/ 8372 h 1102"/>
                  <a:gd name="T28" fmla="*/ 0 w 955"/>
                  <a:gd name="T29" fmla="*/ 8565 h 1102"/>
                  <a:gd name="T30" fmla="*/ 502 w 955"/>
                  <a:gd name="T31" fmla="*/ 8506 h 1102"/>
                  <a:gd name="T32" fmla="*/ 957 w 955"/>
                  <a:gd name="T33" fmla="*/ 8430 h 1102"/>
                  <a:gd name="T34" fmla="*/ 1404 w 955"/>
                  <a:gd name="T35" fmla="*/ 8322 h 1102"/>
                  <a:gd name="T36" fmla="*/ 1832 w 955"/>
                  <a:gd name="T37" fmla="*/ 8175 h 1102"/>
                  <a:gd name="T38" fmla="*/ 2224 w 955"/>
                  <a:gd name="T39" fmla="*/ 8031 h 1102"/>
                  <a:gd name="T40" fmla="*/ 2649 w 955"/>
                  <a:gd name="T41" fmla="*/ 7863 h 1102"/>
                  <a:gd name="T42" fmla="*/ 3096 w 955"/>
                  <a:gd name="T43" fmla="*/ 7652 h 1102"/>
                  <a:gd name="T44" fmla="*/ 3510 w 955"/>
                  <a:gd name="T45" fmla="*/ 7424 h 1102"/>
                  <a:gd name="T46" fmla="*/ 3915 w 955"/>
                  <a:gd name="T47" fmla="*/ 7188 h 1102"/>
                  <a:gd name="T48" fmla="*/ 4266 w 955"/>
                  <a:gd name="T49" fmla="*/ 6954 h 1102"/>
                  <a:gd name="T50" fmla="*/ 4587 w 955"/>
                  <a:gd name="T51" fmla="*/ 6702 h 1102"/>
                  <a:gd name="T52" fmla="*/ 4981 w 955"/>
                  <a:gd name="T53" fmla="*/ 6405 h 1102"/>
                  <a:gd name="T54" fmla="*/ 5327 w 955"/>
                  <a:gd name="T55" fmla="*/ 6084 h 1102"/>
                  <a:gd name="T56" fmla="*/ 5679 w 955"/>
                  <a:gd name="T57" fmla="*/ 5768 h 1102"/>
                  <a:gd name="T58" fmla="*/ 5978 w 955"/>
                  <a:gd name="T59" fmla="*/ 5429 h 1102"/>
                  <a:gd name="T60" fmla="*/ 6314 w 955"/>
                  <a:gd name="T61" fmla="*/ 5011 h 1102"/>
                  <a:gd name="T62" fmla="*/ 6650 w 955"/>
                  <a:gd name="T63" fmla="*/ 4551 h 1102"/>
                  <a:gd name="T64" fmla="*/ 6847 w 955"/>
                  <a:gd name="T65" fmla="*/ 4203 h 1102"/>
                  <a:gd name="T66" fmla="*/ 7061 w 955"/>
                  <a:gd name="T67" fmla="*/ 3818 h 1102"/>
                  <a:gd name="T68" fmla="*/ 7237 w 955"/>
                  <a:gd name="T69" fmla="*/ 3326 h 1102"/>
                  <a:gd name="T70" fmla="*/ 7300 w 955"/>
                  <a:gd name="T71" fmla="*/ 2959 h 1102"/>
                  <a:gd name="T72" fmla="*/ 7300 w 955"/>
                  <a:gd name="T73" fmla="*/ 2606 h 1102"/>
                  <a:gd name="T74" fmla="*/ 7237 w 955"/>
                  <a:gd name="T75" fmla="*/ 2160 h 1102"/>
                  <a:gd name="T76" fmla="*/ 7115 w 955"/>
                  <a:gd name="T77" fmla="*/ 1701 h 1102"/>
                  <a:gd name="T78" fmla="*/ 6905 w 955"/>
                  <a:gd name="T79" fmla="*/ 1312 h 1102"/>
                  <a:gd name="T80" fmla="*/ 6676 w 955"/>
                  <a:gd name="T81" fmla="*/ 960 h 1102"/>
                  <a:gd name="T82" fmla="*/ 6398 w 955"/>
                  <a:gd name="T83" fmla="*/ 682 h 1102"/>
                  <a:gd name="T84" fmla="*/ 6039 w 955"/>
                  <a:gd name="T85" fmla="*/ 423 h 1102"/>
                  <a:gd name="T86" fmla="*/ 5639 w 955"/>
                  <a:gd name="T87" fmla="*/ 200 h 1102"/>
                  <a:gd name="T88" fmla="*/ 5165 w 955"/>
                  <a:gd name="T89" fmla="*/ 67 h 1102"/>
                  <a:gd name="T90" fmla="*/ 4668 w 955"/>
                  <a:gd name="T91" fmla="*/ 0 h 1102"/>
                  <a:gd name="T92" fmla="*/ 4232 w 955"/>
                  <a:gd name="T93" fmla="*/ 6 h 1102"/>
                  <a:gd name="T94" fmla="*/ 3742 w 955"/>
                  <a:gd name="T95" fmla="*/ 175 h 1102"/>
                  <a:gd name="T96" fmla="*/ 3377 w 955"/>
                  <a:gd name="T97" fmla="*/ 342 h 1102"/>
                  <a:gd name="T98" fmla="*/ 3030 w 955"/>
                  <a:gd name="T99" fmla="*/ 577 h 1102"/>
                  <a:gd name="T100" fmla="*/ 2703 w 955"/>
                  <a:gd name="T101" fmla="*/ 888 h 1102"/>
                  <a:gd name="T102" fmla="*/ 2472 w 955"/>
                  <a:gd name="T103" fmla="*/ 1173 h 1102"/>
                  <a:gd name="T104" fmla="*/ 2257 w 955"/>
                  <a:gd name="T105" fmla="*/ 1562 h 1102"/>
                  <a:gd name="T106" fmla="*/ 2099 w 955"/>
                  <a:gd name="T107" fmla="*/ 1955 h 1102"/>
                  <a:gd name="T108" fmla="*/ 2015 w 955"/>
                  <a:gd name="T109" fmla="*/ 2335 h 1102"/>
                  <a:gd name="T110" fmla="*/ 1973 w 955"/>
                  <a:gd name="T111" fmla="*/ 2810 h 1102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955"/>
                  <a:gd name="T169" fmla="*/ 0 h 1102"/>
                  <a:gd name="T170" fmla="*/ 955 w 955"/>
                  <a:gd name="T171" fmla="*/ 1102 h 1102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955" h="1102">
                    <a:moveTo>
                      <a:pt x="259" y="362"/>
                    </a:moveTo>
                    <a:lnTo>
                      <a:pt x="259" y="460"/>
                    </a:lnTo>
                    <a:lnTo>
                      <a:pt x="259" y="536"/>
                    </a:lnTo>
                    <a:lnTo>
                      <a:pt x="262" y="608"/>
                    </a:lnTo>
                    <a:lnTo>
                      <a:pt x="260" y="682"/>
                    </a:lnTo>
                    <a:lnTo>
                      <a:pt x="258" y="746"/>
                    </a:lnTo>
                    <a:lnTo>
                      <a:pt x="251" y="806"/>
                    </a:lnTo>
                    <a:lnTo>
                      <a:pt x="239" y="859"/>
                    </a:lnTo>
                    <a:lnTo>
                      <a:pt x="221" y="906"/>
                    </a:lnTo>
                    <a:lnTo>
                      <a:pt x="202" y="950"/>
                    </a:lnTo>
                    <a:lnTo>
                      <a:pt x="177" y="986"/>
                    </a:lnTo>
                    <a:lnTo>
                      <a:pt x="146" y="1020"/>
                    </a:lnTo>
                    <a:lnTo>
                      <a:pt x="106" y="1054"/>
                    </a:lnTo>
                    <a:lnTo>
                      <a:pt x="59" y="1076"/>
                    </a:lnTo>
                    <a:lnTo>
                      <a:pt x="0" y="1101"/>
                    </a:lnTo>
                    <a:lnTo>
                      <a:pt x="65" y="1093"/>
                    </a:lnTo>
                    <a:lnTo>
                      <a:pt x="125" y="1082"/>
                    </a:lnTo>
                    <a:lnTo>
                      <a:pt x="183" y="1069"/>
                    </a:lnTo>
                    <a:lnTo>
                      <a:pt x="239" y="1050"/>
                    </a:lnTo>
                    <a:lnTo>
                      <a:pt x="291" y="1032"/>
                    </a:lnTo>
                    <a:lnTo>
                      <a:pt x="346" y="1010"/>
                    </a:lnTo>
                    <a:lnTo>
                      <a:pt x="405" y="983"/>
                    </a:lnTo>
                    <a:lnTo>
                      <a:pt x="460" y="954"/>
                    </a:lnTo>
                    <a:lnTo>
                      <a:pt x="512" y="924"/>
                    </a:lnTo>
                    <a:lnTo>
                      <a:pt x="558" y="894"/>
                    </a:lnTo>
                    <a:lnTo>
                      <a:pt x="600" y="862"/>
                    </a:lnTo>
                    <a:lnTo>
                      <a:pt x="652" y="823"/>
                    </a:lnTo>
                    <a:lnTo>
                      <a:pt x="697" y="783"/>
                    </a:lnTo>
                    <a:lnTo>
                      <a:pt x="741" y="741"/>
                    </a:lnTo>
                    <a:lnTo>
                      <a:pt x="781" y="697"/>
                    </a:lnTo>
                    <a:lnTo>
                      <a:pt x="826" y="643"/>
                    </a:lnTo>
                    <a:lnTo>
                      <a:pt x="869" y="586"/>
                    </a:lnTo>
                    <a:lnTo>
                      <a:pt x="896" y="541"/>
                    </a:lnTo>
                    <a:lnTo>
                      <a:pt x="925" y="490"/>
                    </a:lnTo>
                    <a:lnTo>
                      <a:pt x="947" y="427"/>
                    </a:lnTo>
                    <a:lnTo>
                      <a:pt x="954" y="380"/>
                    </a:lnTo>
                    <a:lnTo>
                      <a:pt x="954" y="336"/>
                    </a:lnTo>
                    <a:lnTo>
                      <a:pt x="947" y="276"/>
                    </a:lnTo>
                    <a:lnTo>
                      <a:pt x="929" y="218"/>
                    </a:lnTo>
                    <a:lnTo>
                      <a:pt x="902" y="166"/>
                    </a:lnTo>
                    <a:lnTo>
                      <a:pt x="874" y="125"/>
                    </a:lnTo>
                    <a:lnTo>
                      <a:pt x="837" y="88"/>
                    </a:lnTo>
                    <a:lnTo>
                      <a:pt x="791" y="55"/>
                    </a:lnTo>
                    <a:lnTo>
                      <a:pt x="737" y="26"/>
                    </a:lnTo>
                    <a:lnTo>
                      <a:pt x="677" y="8"/>
                    </a:lnTo>
                    <a:lnTo>
                      <a:pt x="611" y="0"/>
                    </a:lnTo>
                    <a:lnTo>
                      <a:pt x="553" y="6"/>
                    </a:lnTo>
                    <a:lnTo>
                      <a:pt x="490" y="22"/>
                    </a:lnTo>
                    <a:lnTo>
                      <a:pt x="442" y="44"/>
                    </a:lnTo>
                    <a:lnTo>
                      <a:pt x="395" y="74"/>
                    </a:lnTo>
                    <a:lnTo>
                      <a:pt x="353" y="113"/>
                    </a:lnTo>
                    <a:lnTo>
                      <a:pt x="322" y="151"/>
                    </a:lnTo>
                    <a:lnTo>
                      <a:pt x="295" y="202"/>
                    </a:lnTo>
                    <a:lnTo>
                      <a:pt x="274" y="251"/>
                    </a:lnTo>
                    <a:lnTo>
                      <a:pt x="262" y="302"/>
                    </a:lnTo>
                    <a:lnTo>
                      <a:pt x="259" y="362"/>
                    </a:lnTo>
                  </a:path>
                </a:pathLst>
              </a:custGeom>
              <a:solidFill>
                <a:srgbClr val="F39FD1"/>
              </a:solidFill>
              <a:ln w="254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Freeform 57">
                <a:extLst>
                  <a:ext uri="{FF2B5EF4-FFF2-40B4-BE49-F238E27FC236}">
                    <a16:creationId xmlns:a16="http://schemas.microsoft.com/office/drawing/2014/main" id="{0028B43D-C4E6-403C-A6F6-0E6A3A7C1A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7" y="3045"/>
                <a:ext cx="1412" cy="747"/>
              </a:xfrm>
              <a:custGeom>
                <a:avLst/>
                <a:gdLst>
                  <a:gd name="T0" fmla="*/ 8666 w 1320"/>
                  <a:gd name="T1" fmla="*/ 392 h 698"/>
                  <a:gd name="T2" fmla="*/ 9028 w 1320"/>
                  <a:gd name="T3" fmla="*/ 647 h 698"/>
                  <a:gd name="T4" fmla="*/ 9343 w 1320"/>
                  <a:gd name="T5" fmla="*/ 989 h 698"/>
                  <a:gd name="T6" fmla="*/ 9591 w 1320"/>
                  <a:gd name="T7" fmla="*/ 1309 h 698"/>
                  <a:gd name="T8" fmla="*/ 9746 w 1320"/>
                  <a:gd name="T9" fmla="*/ 1645 h 698"/>
                  <a:gd name="T10" fmla="*/ 9887 w 1320"/>
                  <a:gd name="T11" fmla="*/ 2025 h 698"/>
                  <a:gd name="T12" fmla="*/ 9955 w 1320"/>
                  <a:gd name="T13" fmla="*/ 2498 h 698"/>
                  <a:gd name="T14" fmla="*/ 9943 w 1320"/>
                  <a:gd name="T15" fmla="*/ 2985 h 698"/>
                  <a:gd name="T16" fmla="*/ 9821 w 1320"/>
                  <a:gd name="T17" fmla="*/ 3532 h 698"/>
                  <a:gd name="T18" fmla="*/ 9652 w 1320"/>
                  <a:gd name="T19" fmla="*/ 3929 h 698"/>
                  <a:gd name="T20" fmla="*/ 9429 w 1320"/>
                  <a:gd name="T21" fmla="*/ 4285 h 698"/>
                  <a:gd name="T22" fmla="*/ 9146 w 1320"/>
                  <a:gd name="T23" fmla="*/ 4598 h 698"/>
                  <a:gd name="T24" fmla="*/ 8837 w 1320"/>
                  <a:gd name="T25" fmla="*/ 4860 h 698"/>
                  <a:gd name="T26" fmla="*/ 8509 w 1320"/>
                  <a:gd name="T27" fmla="*/ 5057 h 698"/>
                  <a:gd name="T28" fmla="*/ 8166 w 1320"/>
                  <a:gd name="T29" fmla="*/ 5199 h 698"/>
                  <a:gd name="T30" fmla="*/ 7883 w 1320"/>
                  <a:gd name="T31" fmla="*/ 5273 h 698"/>
                  <a:gd name="T32" fmla="*/ 7567 w 1320"/>
                  <a:gd name="T33" fmla="*/ 5331 h 698"/>
                  <a:gd name="T34" fmla="*/ 7339 w 1320"/>
                  <a:gd name="T35" fmla="*/ 5331 h 698"/>
                  <a:gd name="T36" fmla="*/ 7060 w 1320"/>
                  <a:gd name="T37" fmla="*/ 5331 h 698"/>
                  <a:gd name="T38" fmla="*/ 6672 w 1320"/>
                  <a:gd name="T39" fmla="*/ 5320 h 698"/>
                  <a:gd name="T40" fmla="*/ 6212 w 1320"/>
                  <a:gd name="T41" fmla="*/ 5273 h 698"/>
                  <a:gd name="T42" fmla="*/ 5860 w 1320"/>
                  <a:gd name="T43" fmla="*/ 5220 h 698"/>
                  <a:gd name="T44" fmla="*/ 5358 w 1320"/>
                  <a:gd name="T45" fmla="*/ 5137 h 698"/>
                  <a:gd name="T46" fmla="*/ 4843 w 1320"/>
                  <a:gd name="T47" fmla="*/ 4995 h 698"/>
                  <a:gd name="T48" fmla="*/ 4339 w 1320"/>
                  <a:gd name="T49" fmla="*/ 4829 h 698"/>
                  <a:gd name="T50" fmla="*/ 3862 w 1320"/>
                  <a:gd name="T51" fmla="*/ 4665 h 698"/>
                  <a:gd name="T52" fmla="*/ 3419 w 1320"/>
                  <a:gd name="T53" fmla="*/ 4439 h 698"/>
                  <a:gd name="T54" fmla="*/ 3032 w 1320"/>
                  <a:gd name="T55" fmla="*/ 4263 h 698"/>
                  <a:gd name="T56" fmla="*/ 2662 w 1320"/>
                  <a:gd name="T57" fmla="*/ 4047 h 698"/>
                  <a:gd name="T58" fmla="*/ 2307 w 1320"/>
                  <a:gd name="T59" fmla="*/ 3808 h 698"/>
                  <a:gd name="T60" fmla="*/ 1908 w 1320"/>
                  <a:gd name="T61" fmla="*/ 3540 h 698"/>
                  <a:gd name="T62" fmla="*/ 1556 w 1320"/>
                  <a:gd name="T63" fmla="*/ 3253 h 698"/>
                  <a:gd name="T64" fmla="*/ 1234 w 1320"/>
                  <a:gd name="T65" fmla="*/ 2985 h 698"/>
                  <a:gd name="T66" fmla="*/ 916 w 1320"/>
                  <a:gd name="T67" fmla="*/ 2656 h 698"/>
                  <a:gd name="T68" fmla="*/ 610 w 1320"/>
                  <a:gd name="T69" fmla="*/ 2352 h 698"/>
                  <a:gd name="T70" fmla="*/ 328 w 1320"/>
                  <a:gd name="T71" fmla="*/ 2038 h 698"/>
                  <a:gd name="T72" fmla="*/ 0 w 1320"/>
                  <a:gd name="T73" fmla="*/ 1645 h 698"/>
                  <a:gd name="T74" fmla="*/ 446 w 1320"/>
                  <a:gd name="T75" fmla="*/ 1987 h 698"/>
                  <a:gd name="T76" fmla="*/ 771 w 1320"/>
                  <a:gd name="T77" fmla="*/ 2181 h 698"/>
                  <a:gd name="T78" fmla="*/ 1199 w 1320"/>
                  <a:gd name="T79" fmla="*/ 2319 h 698"/>
                  <a:gd name="T80" fmla="*/ 1652 w 1320"/>
                  <a:gd name="T81" fmla="*/ 2404 h 698"/>
                  <a:gd name="T82" fmla="*/ 2163 w 1320"/>
                  <a:gd name="T83" fmla="*/ 2384 h 698"/>
                  <a:gd name="T84" fmla="*/ 2757 w 1320"/>
                  <a:gd name="T85" fmla="*/ 2315 h 698"/>
                  <a:gd name="T86" fmla="*/ 3344 w 1320"/>
                  <a:gd name="T87" fmla="*/ 2160 h 698"/>
                  <a:gd name="T88" fmla="*/ 3878 w 1320"/>
                  <a:gd name="T89" fmla="*/ 1927 h 698"/>
                  <a:gd name="T90" fmla="*/ 4353 w 1320"/>
                  <a:gd name="T91" fmla="*/ 1660 h 698"/>
                  <a:gd name="T92" fmla="*/ 4767 w 1320"/>
                  <a:gd name="T93" fmla="*/ 1397 h 698"/>
                  <a:gd name="T94" fmla="*/ 5127 w 1320"/>
                  <a:gd name="T95" fmla="*/ 1099 h 698"/>
                  <a:gd name="T96" fmla="*/ 5742 w 1320"/>
                  <a:gd name="T97" fmla="*/ 565 h 698"/>
                  <a:gd name="T98" fmla="*/ 6076 w 1320"/>
                  <a:gd name="T99" fmla="*/ 341 h 698"/>
                  <a:gd name="T100" fmla="*/ 6499 w 1320"/>
                  <a:gd name="T101" fmla="*/ 163 h 698"/>
                  <a:gd name="T102" fmla="*/ 6897 w 1320"/>
                  <a:gd name="T103" fmla="*/ 7 h 698"/>
                  <a:gd name="T104" fmla="*/ 7328 w 1320"/>
                  <a:gd name="T105" fmla="*/ 0 h 698"/>
                  <a:gd name="T106" fmla="*/ 7818 w 1320"/>
                  <a:gd name="T107" fmla="*/ 67 h 698"/>
                  <a:gd name="T108" fmla="*/ 8258 w 1320"/>
                  <a:gd name="T109" fmla="*/ 188 h 698"/>
                  <a:gd name="T110" fmla="*/ 8666 w 1320"/>
                  <a:gd name="T111" fmla="*/ 392 h 698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320"/>
                  <a:gd name="T169" fmla="*/ 0 h 698"/>
                  <a:gd name="T170" fmla="*/ 1320 w 1320"/>
                  <a:gd name="T171" fmla="*/ 698 h 698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320" h="698">
                    <a:moveTo>
                      <a:pt x="1147" y="51"/>
                    </a:moveTo>
                    <a:lnTo>
                      <a:pt x="1196" y="85"/>
                    </a:lnTo>
                    <a:lnTo>
                      <a:pt x="1238" y="128"/>
                    </a:lnTo>
                    <a:lnTo>
                      <a:pt x="1270" y="170"/>
                    </a:lnTo>
                    <a:lnTo>
                      <a:pt x="1292" y="214"/>
                    </a:lnTo>
                    <a:lnTo>
                      <a:pt x="1310" y="265"/>
                    </a:lnTo>
                    <a:lnTo>
                      <a:pt x="1319" y="327"/>
                    </a:lnTo>
                    <a:lnTo>
                      <a:pt x="1318" y="391"/>
                    </a:lnTo>
                    <a:lnTo>
                      <a:pt x="1301" y="460"/>
                    </a:lnTo>
                    <a:lnTo>
                      <a:pt x="1278" y="513"/>
                    </a:lnTo>
                    <a:lnTo>
                      <a:pt x="1249" y="560"/>
                    </a:lnTo>
                    <a:lnTo>
                      <a:pt x="1212" y="600"/>
                    </a:lnTo>
                    <a:lnTo>
                      <a:pt x="1171" y="634"/>
                    </a:lnTo>
                    <a:lnTo>
                      <a:pt x="1127" y="660"/>
                    </a:lnTo>
                    <a:lnTo>
                      <a:pt x="1083" y="678"/>
                    </a:lnTo>
                    <a:lnTo>
                      <a:pt x="1043" y="690"/>
                    </a:lnTo>
                    <a:lnTo>
                      <a:pt x="1001" y="697"/>
                    </a:lnTo>
                    <a:lnTo>
                      <a:pt x="972" y="697"/>
                    </a:lnTo>
                    <a:lnTo>
                      <a:pt x="935" y="697"/>
                    </a:lnTo>
                    <a:lnTo>
                      <a:pt x="884" y="695"/>
                    </a:lnTo>
                    <a:lnTo>
                      <a:pt x="824" y="690"/>
                    </a:lnTo>
                    <a:lnTo>
                      <a:pt x="775" y="682"/>
                    </a:lnTo>
                    <a:lnTo>
                      <a:pt x="710" y="671"/>
                    </a:lnTo>
                    <a:lnTo>
                      <a:pt x="640" y="653"/>
                    </a:lnTo>
                    <a:lnTo>
                      <a:pt x="575" y="632"/>
                    </a:lnTo>
                    <a:lnTo>
                      <a:pt x="510" y="609"/>
                    </a:lnTo>
                    <a:lnTo>
                      <a:pt x="452" y="580"/>
                    </a:lnTo>
                    <a:lnTo>
                      <a:pt x="401" y="557"/>
                    </a:lnTo>
                    <a:lnTo>
                      <a:pt x="354" y="528"/>
                    </a:lnTo>
                    <a:lnTo>
                      <a:pt x="305" y="498"/>
                    </a:lnTo>
                    <a:lnTo>
                      <a:pt x="253" y="462"/>
                    </a:lnTo>
                    <a:lnTo>
                      <a:pt x="207" y="425"/>
                    </a:lnTo>
                    <a:lnTo>
                      <a:pt x="165" y="391"/>
                    </a:lnTo>
                    <a:lnTo>
                      <a:pt x="121" y="348"/>
                    </a:lnTo>
                    <a:lnTo>
                      <a:pt x="81" y="307"/>
                    </a:lnTo>
                    <a:lnTo>
                      <a:pt x="44" y="267"/>
                    </a:lnTo>
                    <a:lnTo>
                      <a:pt x="0" y="214"/>
                    </a:lnTo>
                    <a:lnTo>
                      <a:pt x="59" y="260"/>
                    </a:lnTo>
                    <a:lnTo>
                      <a:pt x="103" y="286"/>
                    </a:lnTo>
                    <a:lnTo>
                      <a:pt x="158" y="304"/>
                    </a:lnTo>
                    <a:lnTo>
                      <a:pt x="219" y="314"/>
                    </a:lnTo>
                    <a:lnTo>
                      <a:pt x="286" y="311"/>
                    </a:lnTo>
                    <a:lnTo>
                      <a:pt x="365" y="302"/>
                    </a:lnTo>
                    <a:lnTo>
                      <a:pt x="444" y="281"/>
                    </a:lnTo>
                    <a:lnTo>
                      <a:pt x="515" y="251"/>
                    </a:lnTo>
                    <a:lnTo>
                      <a:pt x="578" y="218"/>
                    </a:lnTo>
                    <a:lnTo>
                      <a:pt x="632" y="181"/>
                    </a:lnTo>
                    <a:lnTo>
                      <a:pt x="680" y="144"/>
                    </a:lnTo>
                    <a:lnTo>
                      <a:pt x="761" y="74"/>
                    </a:lnTo>
                    <a:lnTo>
                      <a:pt x="805" y="44"/>
                    </a:lnTo>
                    <a:lnTo>
                      <a:pt x="861" y="21"/>
                    </a:lnTo>
                    <a:lnTo>
                      <a:pt x="915" y="7"/>
                    </a:lnTo>
                    <a:lnTo>
                      <a:pt x="971" y="0"/>
                    </a:lnTo>
                    <a:lnTo>
                      <a:pt x="1036" y="8"/>
                    </a:lnTo>
                    <a:lnTo>
                      <a:pt x="1094" y="25"/>
                    </a:lnTo>
                    <a:lnTo>
                      <a:pt x="1147" y="51"/>
                    </a:lnTo>
                  </a:path>
                </a:pathLst>
              </a:custGeom>
              <a:solidFill>
                <a:srgbClr val="8CF4EA"/>
              </a:solidFill>
              <a:ln w="254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Freeform 58">
                <a:extLst>
                  <a:ext uri="{FF2B5EF4-FFF2-40B4-BE49-F238E27FC236}">
                    <a16:creationId xmlns:a16="http://schemas.microsoft.com/office/drawing/2014/main" id="{EA3298CA-CFE6-4703-91EC-F20FC132D3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6" y="1940"/>
                <a:ext cx="877" cy="1403"/>
              </a:xfrm>
              <a:custGeom>
                <a:avLst/>
                <a:gdLst>
                  <a:gd name="T0" fmla="*/ 5853 w 820"/>
                  <a:gd name="T1" fmla="*/ 6122 h 1311"/>
                  <a:gd name="T2" fmla="*/ 6025 w 820"/>
                  <a:gd name="T3" fmla="*/ 6564 h 1311"/>
                  <a:gd name="T4" fmla="*/ 6125 w 820"/>
                  <a:gd name="T5" fmla="*/ 6987 h 1311"/>
                  <a:gd name="T6" fmla="*/ 6157 w 820"/>
                  <a:gd name="T7" fmla="*/ 7427 h 1311"/>
                  <a:gd name="T8" fmla="*/ 6121 w 820"/>
                  <a:gd name="T9" fmla="*/ 7839 h 1311"/>
                  <a:gd name="T10" fmla="*/ 6020 w 820"/>
                  <a:gd name="T11" fmla="*/ 8280 h 1311"/>
                  <a:gd name="T12" fmla="*/ 5843 w 820"/>
                  <a:gd name="T13" fmla="*/ 8647 h 1311"/>
                  <a:gd name="T14" fmla="*/ 5612 w 820"/>
                  <a:gd name="T15" fmla="*/ 8982 h 1311"/>
                  <a:gd name="T16" fmla="*/ 5351 w 820"/>
                  <a:gd name="T17" fmla="*/ 9292 h 1311"/>
                  <a:gd name="T18" fmla="*/ 5034 w 820"/>
                  <a:gd name="T19" fmla="*/ 9559 h 1311"/>
                  <a:gd name="T20" fmla="*/ 4674 w 820"/>
                  <a:gd name="T21" fmla="*/ 9779 h 1311"/>
                  <a:gd name="T22" fmla="*/ 4211 w 820"/>
                  <a:gd name="T23" fmla="*/ 9944 h 1311"/>
                  <a:gd name="T24" fmla="*/ 3784 w 820"/>
                  <a:gd name="T25" fmla="*/ 10020 h 1311"/>
                  <a:gd name="T26" fmla="*/ 3325 w 820"/>
                  <a:gd name="T27" fmla="*/ 10020 h 1311"/>
                  <a:gd name="T28" fmla="*/ 2901 w 820"/>
                  <a:gd name="T29" fmla="*/ 9944 h 1311"/>
                  <a:gd name="T30" fmla="*/ 2482 w 820"/>
                  <a:gd name="T31" fmla="*/ 9805 h 1311"/>
                  <a:gd name="T32" fmla="*/ 2091 w 820"/>
                  <a:gd name="T33" fmla="*/ 9576 h 1311"/>
                  <a:gd name="T34" fmla="*/ 1757 w 820"/>
                  <a:gd name="T35" fmla="*/ 9292 h 1311"/>
                  <a:gd name="T36" fmla="*/ 1511 w 820"/>
                  <a:gd name="T37" fmla="*/ 9045 h 1311"/>
                  <a:gd name="T38" fmla="*/ 1299 w 820"/>
                  <a:gd name="T39" fmla="*/ 8683 h 1311"/>
                  <a:gd name="T40" fmla="*/ 1091 w 820"/>
                  <a:gd name="T41" fmla="*/ 8342 h 1311"/>
                  <a:gd name="T42" fmla="*/ 881 w 820"/>
                  <a:gd name="T43" fmla="*/ 7913 h 1311"/>
                  <a:gd name="T44" fmla="*/ 687 w 820"/>
                  <a:gd name="T45" fmla="*/ 7456 h 1311"/>
                  <a:gd name="T46" fmla="*/ 545 w 820"/>
                  <a:gd name="T47" fmla="*/ 7043 h 1311"/>
                  <a:gd name="T48" fmla="*/ 390 w 820"/>
                  <a:gd name="T49" fmla="*/ 6581 h 1311"/>
                  <a:gd name="T50" fmla="*/ 280 w 820"/>
                  <a:gd name="T51" fmla="*/ 6144 h 1311"/>
                  <a:gd name="T52" fmla="*/ 174 w 820"/>
                  <a:gd name="T53" fmla="*/ 5741 h 1311"/>
                  <a:gd name="T54" fmla="*/ 101 w 820"/>
                  <a:gd name="T55" fmla="*/ 5270 h 1311"/>
                  <a:gd name="T56" fmla="*/ 7 w 820"/>
                  <a:gd name="T57" fmla="*/ 4825 h 1311"/>
                  <a:gd name="T58" fmla="*/ 4 w 820"/>
                  <a:gd name="T59" fmla="*/ 4380 h 1311"/>
                  <a:gd name="T60" fmla="*/ 0 w 820"/>
                  <a:gd name="T61" fmla="*/ 3930 h 1311"/>
                  <a:gd name="T62" fmla="*/ 2 w 820"/>
                  <a:gd name="T63" fmla="*/ 3549 h 1311"/>
                  <a:gd name="T64" fmla="*/ 7 w 820"/>
                  <a:gd name="T65" fmla="*/ 3085 h 1311"/>
                  <a:gd name="T66" fmla="*/ 108 w 820"/>
                  <a:gd name="T67" fmla="*/ 2584 h 1311"/>
                  <a:gd name="T68" fmla="*/ 187 w 820"/>
                  <a:gd name="T69" fmla="*/ 2157 h 1311"/>
                  <a:gd name="T70" fmla="*/ 279 w 820"/>
                  <a:gd name="T71" fmla="*/ 1675 h 1311"/>
                  <a:gd name="T72" fmla="*/ 390 w 820"/>
                  <a:gd name="T73" fmla="*/ 1260 h 1311"/>
                  <a:gd name="T74" fmla="*/ 514 w 820"/>
                  <a:gd name="T75" fmla="*/ 880 h 1311"/>
                  <a:gd name="T76" fmla="*/ 667 w 820"/>
                  <a:gd name="T77" fmla="*/ 512 h 1311"/>
                  <a:gd name="T78" fmla="*/ 873 w 820"/>
                  <a:gd name="T79" fmla="*/ 0 h 1311"/>
                  <a:gd name="T80" fmla="*/ 790 w 820"/>
                  <a:gd name="T81" fmla="*/ 481 h 1311"/>
                  <a:gd name="T82" fmla="*/ 770 w 820"/>
                  <a:gd name="T83" fmla="*/ 822 h 1311"/>
                  <a:gd name="T84" fmla="*/ 790 w 820"/>
                  <a:gd name="T85" fmla="*/ 1176 h 1311"/>
                  <a:gd name="T86" fmla="*/ 833 w 820"/>
                  <a:gd name="T87" fmla="*/ 1588 h 1311"/>
                  <a:gd name="T88" fmla="*/ 934 w 820"/>
                  <a:gd name="T89" fmla="*/ 1919 h 1311"/>
                  <a:gd name="T90" fmla="*/ 1091 w 820"/>
                  <a:gd name="T91" fmla="*/ 2318 h 1311"/>
                  <a:gd name="T92" fmla="*/ 1353 w 820"/>
                  <a:gd name="T93" fmla="*/ 2706 h 1311"/>
                  <a:gd name="T94" fmla="*/ 1616 w 820"/>
                  <a:gd name="T95" fmla="*/ 3026 h 1311"/>
                  <a:gd name="T96" fmla="*/ 1955 w 820"/>
                  <a:gd name="T97" fmla="*/ 3306 h 1311"/>
                  <a:gd name="T98" fmla="*/ 2372 w 820"/>
                  <a:gd name="T99" fmla="*/ 3575 h 1311"/>
                  <a:gd name="T100" fmla="*/ 2815 w 820"/>
                  <a:gd name="T101" fmla="*/ 3888 h 1311"/>
                  <a:gd name="T102" fmla="*/ 3248 w 820"/>
                  <a:gd name="T103" fmla="*/ 4109 h 1311"/>
                  <a:gd name="T104" fmla="*/ 3803 w 820"/>
                  <a:gd name="T105" fmla="*/ 4426 h 1311"/>
                  <a:gd name="T106" fmla="*/ 4424 w 820"/>
                  <a:gd name="T107" fmla="*/ 4758 h 1311"/>
                  <a:gd name="T108" fmla="*/ 5034 w 820"/>
                  <a:gd name="T109" fmla="*/ 5175 h 1311"/>
                  <a:gd name="T110" fmla="*/ 5413 w 820"/>
                  <a:gd name="T111" fmla="*/ 5496 h 1311"/>
                  <a:gd name="T112" fmla="*/ 5640 w 820"/>
                  <a:gd name="T113" fmla="*/ 5793 h 1311"/>
                  <a:gd name="T114" fmla="*/ 5853 w 820"/>
                  <a:gd name="T115" fmla="*/ 6122 h 1311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820"/>
                  <a:gd name="T175" fmla="*/ 0 h 1311"/>
                  <a:gd name="T176" fmla="*/ 820 w 820"/>
                  <a:gd name="T177" fmla="*/ 1311 h 1311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820" h="1311">
                    <a:moveTo>
                      <a:pt x="779" y="801"/>
                    </a:moveTo>
                    <a:lnTo>
                      <a:pt x="802" y="858"/>
                    </a:lnTo>
                    <a:lnTo>
                      <a:pt x="816" y="914"/>
                    </a:lnTo>
                    <a:lnTo>
                      <a:pt x="819" y="971"/>
                    </a:lnTo>
                    <a:lnTo>
                      <a:pt x="814" y="1024"/>
                    </a:lnTo>
                    <a:lnTo>
                      <a:pt x="801" y="1082"/>
                    </a:lnTo>
                    <a:lnTo>
                      <a:pt x="777" y="1131"/>
                    </a:lnTo>
                    <a:lnTo>
                      <a:pt x="747" y="1175"/>
                    </a:lnTo>
                    <a:lnTo>
                      <a:pt x="712" y="1215"/>
                    </a:lnTo>
                    <a:lnTo>
                      <a:pt x="670" y="1249"/>
                    </a:lnTo>
                    <a:lnTo>
                      <a:pt x="622" y="1278"/>
                    </a:lnTo>
                    <a:lnTo>
                      <a:pt x="560" y="1300"/>
                    </a:lnTo>
                    <a:lnTo>
                      <a:pt x="504" y="1310"/>
                    </a:lnTo>
                    <a:lnTo>
                      <a:pt x="444" y="1310"/>
                    </a:lnTo>
                    <a:lnTo>
                      <a:pt x="385" y="1300"/>
                    </a:lnTo>
                    <a:lnTo>
                      <a:pt x="332" y="1282"/>
                    </a:lnTo>
                    <a:lnTo>
                      <a:pt x="279" y="1252"/>
                    </a:lnTo>
                    <a:lnTo>
                      <a:pt x="234" y="1215"/>
                    </a:lnTo>
                    <a:lnTo>
                      <a:pt x="202" y="1182"/>
                    </a:lnTo>
                    <a:lnTo>
                      <a:pt x="172" y="1135"/>
                    </a:lnTo>
                    <a:lnTo>
                      <a:pt x="146" y="1090"/>
                    </a:lnTo>
                    <a:lnTo>
                      <a:pt x="118" y="1033"/>
                    </a:lnTo>
                    <a:lnTo>
                      <a:pt x="92" y="975"/>
                    </a:lnTo>
                    <a:lnTo>
                      <a:pt x="72" y="921"/>
                    </a:lnTo>
                    <a:lnTo>
                      <a:pt x="51" y="861"/>
                    </a:lnTo>
                    <a:lnTo>
                      <a:pt x="37" y="803"/>
                    </a:lnTo>
                    <a:lnTo>
                      <a:pt x="22" y="750"/>
                    </a:lnTo>
                    <a:lnTo>
                      <a:pt x="14" y="689"/>
                    </a:lnTo>
                    <a:lnTo>
                      <a:pt x="7" y="632"/>
                    </a:lnTo>
                    <a:lnTo>
                      <a:pt x="4" y="573"/>
                    </a:lnTo>
                    <a:lnTo>
                      <a:pt x="0" y="514"/>
                    </a:lnTo>
                    <a:lnTo>
                      <a:pt x="2" y="464"/>
                    </a:lnTo>
                    <a:lnTo>
                      <a:pt x="7" y="403"/>
                    </a:lnTo>
                    <a:lnTo>
                      <a:pt x="15" y="338"/>
                    </a:lnTo>
                    <a:lnTo>
                      <a:pt x="25" y="280"/>
                    </a:lnTo>
                    <a:lnTo>
                      <a:pt x="36" y="219"/>
                    </a:lnTo>
                    <a:lnTo>
                      <a:pt x="51" y="166"/>
                    </a:lnTo>
                    <a:lnTo>
                      <a:pt x="69" y="115"/>
                    </a:lnTo>
                    <a:lnTo>
                      <a:pt x="88" y="66"/>
                    </a:lnTo>
                    <a:lnTo>
                      <a:pt x="116" y="0"/>
                    </a:lnTo>
                    <a:lnTo>
                      <a:pt x="106" y="63"/>
                    </a:lnTo>
                    <a:lnTo>
                      <a:pt x="103" y="107"/>
                    </a:lnTo>
                    <a:lnTo>
                      <a:pt x="106" y="154"/>
                    </a:lnTo>
                    <a:lnTo>
                      <a:pt x="111" y="207"/>
                    </a:lnTo>
                    <a:lnTo>
                      <a:pt x="124" y="250"/>
                    </a:lnTo>
                    <a:lnTo>
                      <a:pt x="146" y="303"/>
                    </a:lnTo>
                    <a:lnTo>
                      <a:pt x="181" y="354"/>
                    </a:lnTo>
                    <a:lnTo>
                      <a:pt x="216" y="394"/>
                    </a:lnTo>
                    <a:lnTo>
                      <a:pt x="261" y="432"/>
                    </a:lnTo>
                    <a:lnTo>
                      <a:pt x="316" y="468"/>
                    </a:lnTo>
                    <a:lnTo>
                      <a:pt x="375" y="508"/>
                    </a:lnTo>
                    <a:lnTo>
                      <a:pt x="434" y="538"/>
                    </a:lnTo>
                    <a:lnTo>
                      <a:pt x="508" y="578"/>
                    </a:lnTo>
                    <a:lnTo>
                      <a:pt x="589" y="622"/>
                    </a:lnTo>
                    <a:lnTo>
                      <a:pt x="670" y="677"/>
                    </a:lnTo>
                    <a:lnTo>
                      <a:pt x="721" y="718"/>
                    </a:lnTo>
                    <a:lnTo>
                      <a:pt x="751" y="757"/>
                    </a:lnTo>
                    <a:lnTo>
                      <a:pt x="779" y="801"/>
                    </a:lnTo>
                  </a:path>
                </a:pathLst>
              </a:custGeom>
              <a:solidFill>
                <a:srgbClr val="00FF00"/>
              </a:solidFill>
              <a:ln w="254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2" name="Group 59">
              <a:extLst>
                <a:ext uri="{FF2B5EF4-FFF2-40B4-BE49-F238E27FC236}">
                  <a16:creationId xmlns:a16="http://schemas.microsoft.com/office/drawing/2014/main" id="{5F6CE9CD-9B48-4A8A-97A9-67FBCAFD63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795852" y="4220966"/>
              <a:ext cx="1371600" cy="946150"/>
              <a:chOff x="318" y="671"/>
              <a:chExt cx="4969" cy="3426"/>
            </a:xfrm>
          </p:grpSpPr>
          <p:sp>
            <p:nvSpPr>
              <p:cNvPr id="33" name="Oval 60">
                <a:extLst>
                  <a:ext uri="{FF2B5EF4-FFF2-40B4-BE49-F238E27FC236}">
                    <a16:creationId xmlns:a16="http://schemas.microsoft.com/office/drawing/2014/main" id="{22EAB2FE-E630-499A-ABCF-976EFBBD1E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32" y="671"/>
                <a:ext cx="1016" cy="1011"/>
              </a:xfrm>
              <a:prstGeom prst="ellipse">
                <a:avLst/>
              </a:prstGeom>
              <a:solidFill>
                <a:srgbClr val="00A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latin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grpSp>
            <p:nvGrpSpPr>
              <p:cNvPr id="34" name="Group 61">
                <a:extLst>
                  <a:ext uri="{FF2B5EF4-FFF2-40B4-BE49-F238E27FC236}">
                    <a16:creationId xmlns:a16="http://schemas.microsoft.com/office/drawing/2014/main" id="{78AFD0ED-E9AB-4271-8D27-16D47A45D41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8" y="1894"/>
                <a:ext cx="1500" cy="960"/>
                <a:chOff x="318" y="1894"/>
                <a:chExt cx="1500" cy="960"/>
              </a:xfrm>
            </p:grpSpPr>
            <p:sp>
              <p:nvSpPr>
                <p:cNvPr id="85" name="Arc 62">
                  <a:extLst>
                    <a:ext uri="{FF2B5EF4-FFF2-40B4-BE49-F238E27FC236}">
                      <a16:creationId xmlns:a16="http://schemas.microsoft.com/office/drawing/2014/main" id="{0D932E1E-102A-42C4-AB9D-E495C5F6EB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8" y="2334"/>
                  <a:ext cx="36" cy="216"/>
                </a:xfrm>
                <a:custGeom>
                  <a:avLst/>
                  <a:gdLst>
                    <a:gd name="T0" fmla="*/ 0 w 21600"/>
                    <a:gd name="T1" fmla="*/ 0 h 43182"/>
                    <a:gd name="T2" fmla="*/ 0 w 21600"/>
                    <a:gd name="T3" fmla="*/ 0 h 43182"/>
                    <a:gd name="T4" fmla="*/ 0 w 21600"/>
                    <a:gd name="T5" fmla="*/ 0 h 43182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3182"/>
                    <a:gd name="T11" fmla="*/ 21600 w 21600"/>
                    <a:gd name="T12" fmla="*/ 43182 h 4318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3182" fill="none" extrusionOk="0">
                      <a:moveTo>
                        <a:pt x="20991" y="43182"/>
                      </a:moveTo>
                      <a:cubicBezTo>
                        <a:pt x="9304" y="42853"/>
                        <a:pt x="0" y="33283"/>
                        <a:pt x="0" y="21591"/>
                      </a:cubicBezTo>
                      <a:cubicBezTo>
                        <a:pt x="-1" y="9898"/>
                        <a:pt x="9304" y="328"/>
                        <a:pt x="20991" y="-1"/>
                      </a:cubicBezTo>
                    </a:path>
                    <a:path w="21600" h="43182" stroke="0" extrusionOk="0">
                      <a:moveTo>
                        <a:pt x="20991" y="43182"/>
                      </a:moveTo>
                      <a:cubicBezTo>
                        <a:pt x="9304" y="42853"/>
                        <a:pt x="0" y="33283"/>
                        <a:pt x="0" y="21591"/>
                      </a:cubicBezTo>
                      <a:cubicBezTo>
                        <a:pt x="-1" y="9898"/>
                        <a:pt x="9304" y="328"/>
                        <a:pt x="20991" y="-1"/>
                      </a:cubicBezTo>
                      <a:lnTo>
                        <a:pt x="21600" y="21591"/>
                      </a:lnTo>
                      <a:lnTo>
                        <a:pt x="20991" y="43182"/>
                      </a:lnTo>
                      <a:close/>
                    </a:path>
                  </a:pathLst>
                </a:custGeom>
                <a:solidFill>
                  <a:srgbClr val="000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" name="Freeform 63">
                  <a:extLst>
                    <a:ext uri="{FF2B5EF4-FFF2-40B4-BE49-F238E27FC236}">
                      <a16:creationId xmlns:a16="http://schemas.microsoft.com/office/drawing/2014/main" id="{0AB9BF56-642F-465A-9D15-5C197C1A64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8" y="1894"/>
                  <a:ext cx="1467" cy="960"/>
                </a:xfrm>
                <a:custGeom>
                  <a:avLst/>
                  <a:gdLst>
                    <a:gd name="T0" fmla="*/ 0 w 1467"/>
                    <a:gd name="T1" fmla="*/ 655 h 960"/>
                    <a:gd name="T2" fmla="*/ 689 w 1467"/>
                    <a:gd name="T3" fmla="*/ 959 h 960"/>
                    <a:gd name="T4" fmla="*/ 1466 w 1467"/>
                    <a:gd name="T5" fmla="*/ 339 h 960"/>
                    <a:gd name="T6" fmla="*/ 1466 w 1467"/>
                    <a:gd name="T7" fmla="*/ 321 h 960"/>
                    <a:gd name="T8" fmla="*/ 1430 w 1467"/>
                    <a:gd name="T9" fmla="*/ 312 h 960"/>
                    <a:gd name="T10" fmla="*/ 1430 w 1467"/>
                    <a:gd name="T11" fmla="*/ 183 h 960"/>
                    <a:gd name="T12" fmla="*/ 1453 w 1467"/>
                    <a:gd name="T13" fmla="*/ 166 h 960"/>
                    <a:gd name="T14" fmla="*/ 1453 w 1467"/>
                    <a:gd name="T15" fmla="*/ 148 h 960"/>
                    <a:gd name="T16" fmla="*/ 782 w 1467"/>
                    <a:gd name="T17" fmla="*/ 0 h 960"/>
                    <a:gd name="T18" fmla="*/ 0 w 1467"/>
                    <a:gd name="T19" fmla="*/ 439 h 960"/>
                    <a:gd name="T20" fmla="*/ 0 w 1467"/>
                    <a:gd name="T21" fmla="*/ 655 h 96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467"/>
                    <a:gd name="T34" fmla="*/ 0 h 960"/>
                    <a:gd name="T35" fmla="*/ 1467 w 1467"/>
                    <a:gd name="T36" fmla="*/ 960 h 96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467" h="960">
                      <a:moveTo>
                        <a:pt x="0" y="655"/>
                      </a:moveTo>
                      <a:lnTo>
                        <a:pt x="689" y="959"/>
                      </a:lnTo>
                      <a:lnTo>
                        <a:pt x="1466" y="339"/>
                      </a:lnTo>
                      <a:lnTo>
                        <a:pt x="1466" y="321"/>
                      </a:lnTo>
                      <a:lnTo>
                        <a:pt x="1430" y="312"/>
                      </a:lnTo>
                      <a:lnTo>
                        <a:pt x="1430" y="183"/>
                      </a:lnTo>
                      <a:lnTo>
                        <a:pt x="1453" y="166"/>
                      </a:lnTo>
                      <a:lnTo>
                        <a:pt x="1453" y="148"/>
                      </a:lnTo>
                      <a:lnTo>
                        <a:pt x="782" y="0"/>
                      </a:lnTo>
                      <a:lnTo>
                        <a:pt x="0" y="439"/>
                      </a:lnTo>
                      <a:lnTo>
                        <a:pt x="0" y="655"/>
                      </a:lnTo>
                    </a:path>
                  </a:pathLst>
                </a:custGeom>
                <a:solidFill>
                  <a:srgbClr val="000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" name="Freeform 64">
                  <a:extLst>
                    <a:ext uri="{FF2B5EF4-FFF2-40B4-BE49-F238E27FC236}">
                      <a16:creationId xmlns:a16="http://schemas.microsoft.com/office/drawing/2014/main" id="{8EFD4C9A-0835-4E37-A345-39BFE40BC5A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" y="2064"/>
                  <a:ext cx="1468" cy="773"/>
                </a:xfrm>
                <a:custGeom>
                  <a:avLst/>
                  <a:gdLst>
                    <a:gd name="T0" fmla="*/ 0 w 1468"/>
                    <a:gd name="T1" fmla="*/ 474 h 773"/>
                    <a:gd name="T2" fmla="*/ 788 w 1468"/>
                    <a:gd name="T3" fmla="*/ 0 h 773"/>
                    <a:gd name="T4" fmla="*/ 1467 w 1468"/>
                    <a:gd name="T5" fmla="*/ 152 h 773"/>
                    <a:gd name="T6" fmla="*/ 687 w 1468"/>
                    <a:gd name="T7" fmla="*/ 772 h 773"/>
                    <a:gd name="T8" fmla="*/ 0 w 1468"/>
                    <a:gd name="T9" fmla="*/ 474 h 77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68"/>
                    <a:gd name="T16" fmla="*/ 0 h 773"/>
                    <a:gd name="T17" fmla="*/ 1468 w 1468"/>
                    <a:gd name="T18" fmla="*/ 773 h 77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68" h="773">
                      <a:moveTo>
                        <a:pt x="0" y="474"/>
                      </a:moveTo>
                      <a:lnTo>
                        <a:pt x="788" y="0"/>
                      </a:lnTo>
                      <a:lnTo>
                        <a:pt x="1467" y="152"/>
                      </a:lnTo>
                      <a:lnTo>
                        <a:pt x="687" y="772"/>
                      </a:lnTo>
                      <a:lnTo>
                        <a:pt x="0" y="474"/>
                      </a:lnTo>
                    </a:path>
                  </a:pathLst>
                </a:custGeom>
                <a:solidFill>
                  <a:srgbClr val="00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" name="Freeform 65">
                  <a:extLst>
                    <a:ext uri="{FF2B5EF4-FFF2-40B4-BE49-F238E27FC236}">
                      <a16:creationId xmlns:a16="http://schemas.microsoft.com/office/drawing/2014/main" id="{09C94647-A772-477C-8BAC-3B2D1CD6A6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36" y="2069"/>
                  <a:ext cx="743" cy="744"/>
                </a:xfrm>
                <a:custGeom>
                  <a:avLst/>
                  <a:gdLst>
                    <a:gd name="T0" fmla="*/ 0 w 743"/>
                    <a:gd name="T1" fmla="*/ 571 h 744"/>
                    <a:gd name="T2" fmla="*/ 0 w 743"/>
                    <a:gd name="T3" fmla="*/ 743 h 744"/>
                    <a:gd name="T4" fmla="*/ 742 w 743"/>
                    <a:gd name="T5" fmla="*/ 154 h 744"/>
                    <a:gd name="T6" fmla="*/ 742 w 743"/>
                    <a:gd name="T7" fmla="*/ 0 h 744"/>
                    <a:gd name="T8" fmla="*/ 0 w 743"/>
                    <a:gd name="T9" fmla="*/ 571 h 7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43"/>
                    <a:gd name="T16" fmla="*/ 0 h 744"/>
                    <a:gd name="T17" fmla="*/ 743 w 743"/>
                    <a:gd name="T18" fmla="*/ 744 h 7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43" h="744">
                      <a:moveTo>
                        <a:pt x="0" y="571"/>
                      </a:moveTo>
                      <a:lnTo>
                        <a:pt x="0" y="743"/>
                      </a:lnTo>
                      <a:lnTo>
                        <a:pt x="742" y="154"/>
                      </a:lnTo>
                      <a:lnTo>
                        <a:pt x="742" y="0"/>
                      </a:lnTo>
                      <a:lnTo>
                        <a:pt x="0" y="571"/>
                      </a:lnTo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" name="Freeform 66">
                  <a:extLst>
                    <a:ext uri="{FF2B5EF4-FFF2-40B4-BE49-F238E27FC236}">
                      <a16:creationId xmlns:a16="http://schemas.microsoft.com/office/drawing/2014/main" id="{555948FC-8C29-46B4-902B-6ECBAAA6F09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6" y="2354"/>
                  <a:ext cx="663" cy="459"/>
                </a:xfrm>
                <a:custGeom>
                  <a:avLst/>
                  <a:gdLst>
                    <a:gd name="T0" fmla="*/ 0 w 663"/>
                    <a:gd name="T1" fmla="*/ 0 h 459"/>
                    <a:gd name="T2" fmla="*/ 0 w 663"/>
                    <a:gd name="T3" fmla="*/ 176 h 459"/>
                    <a:gd name="T4" fmla="*/ 662 w 663"/>
                    <a:gd name="T5" fmla="*/ 458 h 459"/>
                    <a:gd name="T6" fmla="*/ 662 w 663"/>
                    <a:gd name="T7" fmla="*/ 286 h 459"/>
                    <a:gd name="T8" fmla="*/ 0 w 663"/>
                    <a:gd name="T9" fmla="*/ 0 h 45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3"/>
                    <a:gd name="T16" fmla="*/ 0 h 459"/>
                    <a:gd name="T17" fmla="*/ 663 w 663"/>
                    <a:gd name="T18" fmla="*/ 459 h 45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3" h="459">
                      <a:moveTo>
                        <a:pt x="0" y="0"/>
                      </a:moveTo>
                      <a:lnTo>
                        <a:pt x="0" y="176"/>
                      </a:lnTo>
                      <a:lnTo>
                        <a:pt x="662" y="458"/>
                      </a:lnTo>
                      <a:lnTo>
                        <a:pt x="662" y="286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8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" name="Freeform 67">
                  <a:extLst>
                    <a:ext uri="{FF2B5EF4-FFF2-40B4-BE49-F238E27FC236}">
                      <a16:creationId xmlns:a16="http://schemas.microsoft.com/office/drawing/2014/main" id="{DDB8EB3E-CDA9-4B34-B264-950B802DCB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3" y="2339"/>
                  <a:ext cx="675" cy="301"/>
                </a:xfrm>
                <a:custGeom>
                  <a:avLst/>
                  <a:gdLst>
                    <a:gd name="T0" fmla="*/ 0 w 675"/>
                    <a:gd name="T1" fmla="*/ 0 h 301"/>
                    <a:gd name="T2" fmla="*/ 0 w 675"/>
                    <a:gd name="T3" fmla="*/ 8 h 301"/>
                    <a:gd name="T4" fmla="*/ 674 w 675"/>
                    <a:gd name="T5" fmla="*/ 300 h 301"/>
                    <a:gd name="T6" fmla="*/ 674 w 675"/>
                    <a:gd name="T7" fmla="*/ 289 h 301"/>
                    <a:gd name="T8" fmla="*/ 0 w 675"/>
                    <a:gd name="T9" fmla="*/ 0 h 30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75"/>
                    <a:gd name="T16" fmla="*/ 0 h 301"/>
                    <a:gd name="T17" fmla="*/ 675 w 675"/>
                    <a:gd name="T18" fmla="*/ 301 h 30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75" h="301">
                      <a:moveTo>
                        <a:pt x="0" y="0"/>
                      </a:moveTo>
                      <a:lnTo>
                        <a:pt x="0" y="8"/>
                      </a:lnTo>
                      <a:lnTo>
                        <a:pt x="674" y="300"/>
                      </a:lnTo>
                      <a:lnTo>
                        <a:pt x="674" y="289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0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" name="Freeform 68">
                  <a:extLst>
                    <a:ext uri="{FF2B5EF4-FFF2-40B4-BE49-F238E27FC236}">
                      <a16:creationId xmlns:a16="http://schemas.microsoft.com/office/drawing/2014/main" id="{9F46918B-1C0B-4C5D-888F-697CA2DFC02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40" y="2217"/>
                  <a:ext cx="777" cy="637"/>
                </a:xfrm>
                <a:custGeom>
                  <a:avLst/>
                  <a:gdLst>
                    <a:gd name="T0" fmla="*/ 0 w 777"/>
                    <a:gd name="T1" fmla="*/ 619 h 637"/>
                    <a:gd name="T2" fmla="*/ 0 w 777"/>
                    <a:gd name="T3" fmla="*/ 636 h 637"/>
                    <a:gd name="T4" fmla="*/ 776 w 777"/>
                    <a:gd name="T5" fmla="*/ 19 h 637"/>
                    <a:gd name="T6" fmla="*/ 776 w 777"/>
                    <a:gd name="T7" fmla="*/ 0 h 637"/>
                    <a:gd name="T8" fmla="*/ 0 w 777"/>
                    <a:gd name="T9" fmla="*/ 619 h 6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77"/>
                    <a:gd name="T16" fmla="*/ 0 h 637"/>
                    <a:gd name="T17" fmla="*/ 777 w 777"/>
                    <a:gd name="T18" fmla="*/ 637 h 63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77" h="637">
                      <a:moveTo>
                        <a:pt x="0" y="619"/>
                      </a:moveTo>
                      <a:lnTo>
                        <a:pt x="0" y="636"/>
                      </a:lnTo>
                      <a:lnTo>
                        <a:pt x="776" y="19"/>
                      </a:lnTo>
                      <a:lnTo>
                        <a:pt x="776" y="0"/>
                      </a:lnTo>
                      <a:lnTo>
                        <a:pt x="0" y="619"/>
                      </a:lnTo>
                    </a:path>
                  </a:pathLst>
                </a:custGeom>
                <a:solidFill>
                  <a:srgbClr val="0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" name="Freeform 69">
                  <a:extLst>
                    <a:ext uri="{FF2B5EF4-FFF2-40B4-BE49-F238E27FC236}">
                      <a16:creationId xmlns:a16="http://schemas.microsoft.com/office/drawing/2014/main" id="{0085002F-F7DE-489D-9675-A4013CA848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9" y="1896"/>
                  <a:ext cx="1454" cy="732"/>
                </a:xfrm>
                <a:custGeom>
                  <a:avLst/>
                  <a:gdLst>
                    <a:gd name="T0" fmla="*/ 0 w 1454"/>
                    <a:gd name="T1" fmla="*/ 437 h 732"/>
                    <a:gd name="T2" fmla="*/ 775 w 1454"/>
                    <a:gd name="T3" fmla="*/ 0 h 732"/>
                    <a:gd name="T4" fmla="*/ 1453 w 1454"/>
                    <a:gd name="T5" fmla="*/ 146 h 732"/>
                    <a:gd name="T6" fmla="*/ 683 w 1454"/>
                    <a:gd name="T7" fmla="*/ 731 h 732"/>
                    <a:gd name="T8" fmla="*/ 0 w 1454"/>
                    <a:gd name="T9" fmla="*/ 437 h 73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54"/>
                    <a:gd name="T16" fmla="*/ 0 h 732"/>
                    <a:gd name="T17" fmla="*/ 1454 w 1454"/>
                    <a:gd name="T18" fmla="*/ 732 h 73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54" h="732">
                      <a:moveTo>
                        <a:pt x="0" y="437"/>
                      </a:moveTo>
                      <a:lnTo>
                        <a:pt x="775" y="0"/>
                      </a:lnTo>
                      <a:lnTo>
                        <a:pt x="1453" y="146"/>
                      </a:lnTo>
                      <a:lnTo>
                        <a:pt x="683" y="731"/>
                      </a:lnTo>
                      <a:lnTo>
                        <a:pt x="0" y="437"/>
                      </a:lnTo>
                    </a:path>
                  </a:pathLst>
                </a:custGeom>
                <a:solidFill>
                  <a:srgbClr val="8CF4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93" name="Group 70">
                  <a:extLst>
                    <a:ext uri="{FF2B5EF4-FFF2-40B4-BE49-F238E27FC236}">
                      <a16:creationId xmlns:a16="http://schemas.microsoft.com/office/drawing/2014/main" id="{260A8555-FE8A-47A5-AF72-747191B684D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81" y="1936"/>
                  <a:ext cx="749" cy="204"/>
                  <a:chOff x="981" y="1936"/>
                  <a:chExt cx="749" cy="204"/>
                </a:xfrm>
              </p:grpSpPr>
              <p:sp>
                <p:nvSpPr>
                  <p:cNvPr id="107" name="Freeform 71">
                    <a:extLst>
                      <a:ext uri="{FF2B5EF4-FFF2-40B4-BE49-F238E27FC236}">
                        <a16:creationId xmlns:a16="http://schemas.microsoft.com/office/drawing/2014/main" id="{CCF8D53D-62D1-49FF-B2E2-8188728F5A7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033" y="1936"/>
                    <a:ext cx="697" cy="170"/>
                  </a:xfrm>
                  <a:custGeom>
                    <a:avLst/>
                    <a:gdLst>
                      <a:gd name="T0" fmla="*/ 24 w 697"/>
                      <a:gd name="T1" fmla="*/ 0 h 170"/>
                      <a:gd name="T2" fmla="*/ 0 w 697"/>
                      <a:gd name="T3" fmla="*/ 13 h 170"/>
                      <a:gd name="T4" fmla="*/ 682 w 697"/>
                      <a:gd name="T5" fmla="*/ 169 h 170"/>
                      <a:gd name="T6" fmla="*/ 696 w 697"/>
                      <a:gd name="T7" fmla="*/ 158 h 170"/>
                      <a:gd name="T8" fmla="*/ 24 w 697"/>
                      <a:gd name="T9" fmla="*/ 0 h 17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697"/>
                      <a:gd name="T16" fmla="*/ 0 h 170"/>
                      <a:gd name="T17" fmla="*/ 697 w 697"/>
                      <a:gd name="T18" fmla="*/ 170 h 17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697" h="170">
                        <a:moveTo>
                          <a:pt x="24" y="0"/>
                        </a:moveTo>
                        <a:lnTo>
                          <a:pt x="0" y="13"/>
                        </a:lnTo>
                        <a:lnTo>
                          <a:pt x="682" y="169"/>
                        </a:lnTo>
                        <a:lnTo>
                          <a:pt x="696" y="158"/>
                        </a:lnTo>
                        <a:lnTo>
                          <a:pt x="24" y="0"/>
                        </a:lnTo>
                      </a:path>
                    </a:pathLst>
                  </a:cu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8" name="Freeform 72">
                    <a:extLst>
                      <a:ext uri="{FF2B5EF4-FFF2-40B4-BE49-F238E27FC236}">
                        <a16:creationId xmlns:a16="http://schemas.microsoft.com/office/drawing/2014/main" id="{6B5DBF0A-769C-448C-B719-23A1C9AD5ED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981" y="1966"/>
                    <a:ext cx="705" cy="174"/>
                  </a:xfrm>
                  <a:custGeom>
                    <a:avLst/>
                    <a:gdLst>
                      <a:gd name="T0" fmla="*/ 23 w 705"/>
                      <a:gd name="T1" fmla="*/ 0 h 174"/>
                      <a:gd name="T2" fmla="*/ 0 w 705"/>
                      <a:gd name="T3" fmla="*/ 13 h 174"/>
                      <a:gd name="T4" fmla="*/ 688 w 705"/>
                      <a:gd name="T5" fmla="*/ 173 h 174"/>
                      <a:gd name="T6" fmla="*/ 704 w 705"/>
                      <a:gd name="T7" fmla="*/ 160 h 174"/>
                      <a:gd name="T8" fmla="*/ 23 w 705"/>
                      <a:gd name="T9" fmla="*/ 0 h 17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705"/>
                      <a:gd name="T16" fmla="*/ 0 h 174"/>
                      <a:gd name="T17" fmla="*/ 705 w 705"/>
                      <a:gd name="T18" fmla="*/ 174 h 17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705" h="174">
                        <a:moveTo>
                          <a:pt x="23" y="0"/>
                        </a:moveTo>
                        <a:lnTo>
                          <a:pt x="0" y="13"/>
                        </a:lnTo>
                        <a:lnTo>
                          <a:pt x="688" y="173"/>
                        </a:lnTo>
                        <a:lnTo>
                          <a:pt x="704" y="160"/>
                        </a:lnTo>
                        <a:lnTo>
                          <a:pt x="23" y="0"/>
                        </a:lnTo>
                      </a:path>
                    </a:pathLst>
                  </a:cu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94" name="Freeform 73">
                  <a:extLst>
                    <a:ext uri="{FF2B5EF4-FFF2-40B4-BE49-F238E27FC236}">
                      <a16:creationId xmlns:a16="http://schemas.microsoft.com/office/drawing/2014/main" id="{E6AFEC65-96DD-494B-89AA-D9925C1519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35" y="2044"/>
                  <a:ext cx="768" cy="596"/>
                </a:xfrm>
                <a:custGeom>
                  <a:avLst/>
                  <a:gdLst>
                    <a:gd name="T0" fmla="*/ 0 w 768"/>
                    <a:gd name="T1" fmla="*/ 584 h 596"/>
                    <a:gd name="T2" fmla="*/ 0 w 768"/>
                    <a:gd name="T3" fmla="*/ 595 h 596"/>
                    <a:gd name="T4" fmla="*/ 767 w 768"/>
                    <a:gd name="T5" fmla="*/ 18 h 596"/>
                    <a:gd name="T6" fmla="*/ 767 w 768"/>
                    <a:gd name="T7" fmla="*/ 0 h 596"/>
                    <a:gd name="T8" fmla="*/ 0 w 768"/>
                    <a:gd name="T9" fmla="*/ 584 h 59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68"/>
                    <a:gd name="T16" fmla="*/ 0 h 596"/>
                    <a:gd name="T17" fmla="*/ 768 w 768"/>
                    <a:gd name="T18" fmla="*/ 596 h 59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68" h="596">
                      <a:moveTo>
                        <a:pt x="0" y="584"/>
                      </a:moveTo>
                      <a:lnTo>
                        <a:pt x="0" y="595"/>
                      </a:lnTo>
                      <a:lnTo>
                        <a:pt x="767" y="18"/>
                      </a:lnTo>
                      <a:lnTo>
                        <a:pt x="767" y="0"/>
                      </a:lnTo>
                      <a:lnTo>
                        <a:pt x="0" y="584"/>
                      </a:lnTo>
                    </a:path>
                  </a:pathLst>
                </a:custGeom>
                <a:solidFill>
                  <a:srgbClr val="0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95" name="Group 74">
                  <a:extLst>
                    <a:ext uri="{FF2B5EF4-FFF2-40B4-BE49-F238E27FC236}">
                      <a16:creationId xmlns:a16="http://schemas.microsoft.com/office/drawing/2014/main" id="{6719C81D-A82C-4D5C-BD17-7590F5E7EDD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036" y="2096"/>
                  <a:ext cx="748" cy="689"/>
                  <a:chOff x="1036" y="2096"/>
                  <a:chExt cx="748" cy="689"/>
                </a:xfrm>
              </p:grpSpPr>
              <p:sp>
                <p:nvSpPr>
                  <p:cNvPr id="102" name="Line 75">
                    <a:extLst>
                      <a:ext uri="{FF2B5EF4-FFF2-40B4-BE49-F238E27FC236}">
                        <a16:creationId xmlns:a16="http://schemas.microsoft.com/office/drawing/2014/main" id="{66F28A0B-A22F-4D27-A16C-696C040746F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36" y="2096"/>
                    <a:ext cx="747" cy="568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" name="Line 76">
                    <a:extLst>
                      <a:ext uri="{FF2B5EF4-FFF2-40B4-BE49-F238E27FC236}">
                        <a16:creationId xmlns:a16="http://schemas.microsoft.com/office/drawing/2014/main" id="{040A13F4-1B3F-4D77-94DB-15A4FBA63C1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36" y="2122"/>
                    <a:ext cx="747" cy="569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4" name="Line 77">
                    <a:extLst>
                      <a:ext uri="{FF2B5EF4-FFF2-40B4-BE49-F238E27FC236}">
                        <a16:creationId xmlns:a16="http://schemas.microsoft.com/office/drawing/2014/main" id="{89F6073A-5559-4ED6-9672-07452C6D11B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36" y="2148"/>
                    <a:ext cx="747" cy="574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5" name="Line 78">
                    <a:extLst>
                      <a:ext uri="{FF2B5EF4-FFF2-40B4-BE49-F238E27FC236}">
                        <a16:creationId xmlns:a16="http://schemas.microsoft.com/office/drawing/2014/main" id="{6D8BF732-0564-4198-B93C-53B326641C1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36" y="2173"/>
                    <a:ext cx="747" cy="579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6" name="Line 79">
                    <a:extLst>
                      <a:ext uri="{FF2B5EF4-FFF2-40B4-BE49-F238E27FC236}">
                        <a16:creationId xmlns:a16="http://schemas.microsoft.com/office/drawing/2014/main" id="{23D1AE08-9101-4FC4-A88C-73ADCC3F0C4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36" y="2201"/>
                    <a:ext cx="748" cy="584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6" name="Group 80">
                  <a:extLst>
                    <a:ext uri="{FF2B5EF4-FFF2-40B4-BE49-F238E27FC236}">
                      <a16:creationId xmlns:a16="http://schemas.microsoft.com/office/drawing/2014/main" id="{9A1DB179-26E4-4B56-A323-808CF2B8856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65" y="2374"/>
                  <a:ext cx="671" cy="411"/>
                  <a:chOff x="365" y="2374"/>
                  <a:chExt cx="671" cy="411"/>
                </a:xfrm>
              </p:grpSpPr>
              <p:sp>
                <p:nvSpPr>
                  <p:cNvPr id="97" name="Line 81">
                    <a:extLst>
                      <a:ext uri="{FF2B5EF4-FFF2-40B4-BE49-F238E27FC236}">
                        <a16:creationId xmlns:a16="http://schemas.microsoft.com/office/drawing/2014/main" id="{6A586244-7EE8-41B8-BE27-EBB4411BB4D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65" y="2374"/>
                    <a:ext cx="671" cy="29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8" name="Line 82">
                    <a:extLst>
                      <a:ext uri="{FF2B5EF4-FFF2-40B4-BE49-F238E27FC236}">
                        <a16:creationId xmlns:a16="http://schemas.microsoft.com/office/drawing/2014/main" id="{BA7F1646-98E9-4EBD-8D72-7792611B9F5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65" y="2400"/>
                    <a:ext cx="671" cy="29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9" name="Line 83">
                    <a:extLst>
                      <a:ext uri="{FF2B5EF4-FFF2-40B4-BE49-F238E27FC236}">
                        <a16:creationId xmlns:a16="http://schemas.microsoft.com/office/drawing/2014/main" id="{C1127377-A654-430A-AEA7-F2417D0E751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65" y="2428"/>
                    <a:ext cx="671" cy="294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0" name="Line 84">
                    <a:extLst>
                      <a:ext uri="{FF2B5EF4-FFF2-40B4-BE49-F238E27FC236}">
                        <a16:creationId xmlns:a16="http://schemas.microsoft.com/office/drawing/2014/main" id="{12D37D53-68C3-4B76-9FB4-468EA0E2D29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65" y="2460"/>
                    <a:ext cx="671" cy="292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1" name="Line 85">
                    <a:extLst>
                      <a:ext uri="{FF2B5EF4-FFF2-40B4-BE49-F238E27FC236}">
                        <a16:creationId xmlns:a16="http://schemas.microsoft.com/office/drawing/2014/main" id="{BE65A72C-48DE-4D53-BE04-D0F76ED1365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65" y="2495"/>
                    <a:ext cx="671" cy="29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35" name="Freeform 86">
                <a:extLst>
                  <a:ext uri="{FF2B5EF4-FFF2-40B4-BE49-F238E27FC236}">
                    <a16:creationId xmlns:a16="http://schemas.microsoft.com/office/drawing/2014/main" id="{3E8246CD-C61E-4B40-AA45-AA8F6C12C3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6" y="3007"/>
                <a:ext cx="834" cy="113"/>
              </a:xfrm>
              <a:custGeom>
                <a:avLst/>
                <a:gdLst>
                  <a:gd name="T0" fmla="*/ 0 w 834"/>
                  <a:gd name="T1" fmla="*/ 112 h 113"/>
                  <a:gd name="T2" fmla="*/ 833 w 834"/>
                  <a:gd name="T3" fmla="*/ 112 h 113"/>
                  <a:gd name="T4" fmla="*/ 833 w 834"/>
                  <a:gd name="T5" fmla="*/ 72 h 113"/>
                  <a:gd name="T6" fmla="*/ 455 w 834"/>
                  <a:gd name="T7" fmla="*/ 0 h 113"/>
                  <a:gd name="T8" fmla="*/ 392 w 834"/>
                  <a:gd name="T9" fmla="*/ 0 h 113"/>
                  <a:gd name="T10" fmla="*/ 0 w 834"/>
                  <a:gd name="T11" fmla="*/ 65 h 113"/>
                  <a:gd name="T12" fmla="*/ 0 w 834"/>
                  <a:gd name="T13" fmla="*/ 112 h 1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34"/>
                  <a:gd name="T22" fmla="*/ 0 h 113"/>
                  <a:gd name="T23" fmla="*/ 834 w 834"/>
                  <a:gd name="T24" fmla="*/ 113 h 1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34" h="113">
                    <a:moveTo>
                      <a:pt x="0" y="112"/>
                    </a:moveTo>
                    <a:lnTo>
                      <a:pt x="833" y="112"/>
                    </a:lnTo>
                    <a:lnTo>
                      <a:pt x="833" y="72"/>
                    </a:lnTo>
                    <a:lnTo>
                      <a:pt x="455" y="0"/>
                    </a:lnTo>
                    <a:lnTo>
                      <a:pt x="392" y="0"/>
                    </a:lnTo>
                    <a:lnTo>
                      <a:pt x="0" y="65"/>
                    </a:lnTo>
                    <a:lnTo>
                      <a:pt x="0" y="112"/>
                    </a:lnTo>
                  </a:path>
                </a:pathLst>
              </a:custGeom>
              <a:solidFill>
                <a:schemeClr val="bg2"/>
              </a:solidFill>
              <a:ln w="12700" cap="rnd" cmpd="sng">
                <a:solidFill>
                  <a:srgbClr val="676767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Oval 87">
                <a:extLst>
                  <a:ext uri="{FF2B5EF4-FFF2-40B4-BE49-F238E27FC236}">
                    <a16:creationId xmlns:a16="http://schemas.microsoft.com/office/drawing/2014/main" id="{CFC757D6-3F39-4735-BACD-681E17E198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51" y="3044"/>
                <a:ext cx="43" cy="43"/>
              </a:xfrm>
              <a:prstGeom prst="ellipse">
                <a:avLst/>
              </a:prstGeom>
              <a:solidFill>
                <a:schemeClr val="bg2"/>
              </a:solidFill>
              <a:ln w="12700">
                <a:solidFill>
                  <a:srgbClr val="8080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latin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37" name="Freeform 88">
                <a:extLst>
                  <a:ext uri="{FF2B5EF4-FFF2-40B4-BE49-F238E27FC236}">
                    <a16:creationId xmlns:a16="http://schemas.microsoft.com/office/drawing/2014/main" id="{B3F0A3D0-6FF9-4DA5-8FCF-486BEC29EE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8" y="3113"/>
                <a:ext cx="416" cy="763"/>
              </a:xfrm>
              <a:custGeom>
                <a:avLst/>
                <a:gdLst>
                  <a:gd name="T0" fmla="*/ 207 w 416"/>
                  <a:gd name="T1" fmla="*/ 0 h 763"/>
                  <a:gd name="T2" fmla="*/ 269 w 416"/>
                  <a:gd name="T3" fmla="*/ 345 h 763"/>
                  <a:gd name="T4" fmla="*/ 269 w 416"/>
                  <a:gd name="T5" fmla="*/ 642 h 763"/>
                  <a:gd name="T6" fmla="*/ 311 w 416"/>
                  <a:gd name="T7" fmla="*/ 642 h 763"/>
                  <a:gd name="T8" fmla="*/ 415 w 416"/>
                  <a:gd name="T9" fmla="*/ 691 h 763"/>
                  <a:gd name="T10" fmla="*/ 415 w 416"/>
                  <a:gd name="T11" fmla="*/ 762 h 763"/>
                  <a:gd name="T12" fmla="*/ 0 w 416"/>
                  <a:gd name="T13" fmla="*/ 762 h 763"/>
                  <a:gd name="T14" fmla="*/ 0 w 416"/>
                  <a:gd name="T15" fmla="*/ 698 h 763"/>
                  <a:gd name="T16" fmla="*/ 83 w 416"/>
                  <a:gd name="T17" fmla="*/ 649 h 763"/>
                  <a:gd name="T18" fmla="*/ 131 w 416"/>
                  <a:gd name="T19" fmla="*/ 649 h 763"/>
                  <a:gd name="T20" fmla="*/ 131 w 416"/>
                  <a:gd name="T21" fmla="*/ 345 h 763"/>
                  <a:gd name="T22" fmla="*/ 207 w 416"/>
                  <a:gd name="T23" fmla="*/ 0 h 76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16"/>
                  <a:gd name="T37" fmla="*/ 0 h 763"/>
                  <a:gd name="T38" fmla="*/ 416 w 416"/>
                  <a:gd name="T39" fmla="*/ 763 h 76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16" h="763">
                    <a:moveTo>
                      <a:pt x="207" y="0"/>
                    </a:moveTo>
                    <a:lnTo>
                      <a:pt x="269" y="345"/>
                    </a:lnTo>
                    <a:lnTo>
                      <a:pt x="269" y="642"/>
                    </a:lnTo>
                    <a:lnTo>
                      <a:pt x="311" y="642"/>
                    </a:lnTo>
                    <a:lnTo>
                      <a:pt x="415" y="691"/>
                    </a:lnTo>
                    <a:lnTo>
                      <a:pt x="415" y="762"/>
                    </a:lnTo>
                    <a:lnTo>
                      <a:pt x="0" y="762"/>
                    </a:lnTo>
                    <a:lnTo>
                      <a:pt x="0" y="698"/>
                    </a:lnTo>
                    <a:lnTo>
                      <a:pt x="83" y="649"/>
                    </a:lnTo>
                    <a:lnTo>
                      <a:pt x="131" y="649"/>
                    </a:lnTo>
                    <a:lnTo>
                      <a:pt x="131" y="345"/>
                    </a:lnTo>
                    <a:lnTo>
                      <a:pt x="207" y="0"/>
                    </a:lnTo>
                  </a:path>
                </a:pathLst>
              </a:custGeom>
              <a:solidFill>
                <a:schemeClr val="bg2"/>
              </a:solidFill>
              <a:ln w="12700" cap="rnd" cmpd="sng">
                <a:solidFill>
                  <a:srgbClr val="676767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Line 89">
                <a:extLst>
                  <a:ext uri="{FF2B5EF4-FFF2-40B4-BE49-F238E27FC236}">
                    <a16:creationId xmlns:a16="http://schemas.microsoft.com/office/drawing/2014/main" id="{AC0ADEE9-4E71-4212-AFAA-5155BC8860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29" y="3118"/>
                <a:ext cx="220" cy="5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Line 90">
                <a:extLst>
                  <a:ext uri="{FF2B5EF4-FFF2-40B4-BE49-F238E27FC236}">
                    <a16:creationId xmlns:a16="http://schemas.microsoft.com/office/drawing/2014/main" id="{5AEBBBA1-38B7-40C6-83C8-09E24E8452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23" y="3118"/>
                <a:ext cx="0" cy="52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Line 91">
                <a:extLst>
                  <a:ext uri="{FF2B5EF4-FFF2-40B4-BE49-F238E27FC236}">
                    <a16:creationId xmlns:a16="http://schemas.microsoft.com/office/drawing/2014/main" id="{93BF0F4E-D344-49F8-B851-2A8E558A99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94" y="3128"/>
                <a:ext cx="231" cy="51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92">
                <a:extLst>
                  <a:ext uri="{FF2B5EF4-FFF2-40B4-BE49-F238E27FC236}">
                    <a16:creationId xmlns:a16="http://schemas.microsoft.com/office/drawing/2014/main" id="{51CA1C20-7A26-46C4-9657-84B2DFDB80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9" y="3633"/>
                <a:ext cx="474" cy="156"/>
              </a:xfrm>
              <a:custGeom>
                <a:avLst/>
                <a:gdLst>
                  <a:gd name="T0" fmla="*/ 2 w 474"/>
                  <a:gd name="T1" fmla="*/ 0 h 156"/>
                  <a:gd name="T2" fmla="*/ 0 w 474"/>
                  <a:gd name="T3" fmla="*/ 16 h 156"/>
                  <a:gd name="T4" fmla="*/ 2 w 474"/>
                  <a:gd name="T5" fmla="*/ 37 h 156"/>
                  <a:gd name="T6" fmla="*/ 9 w 474"/>
                  <a:gd name="T7" fmla="*/ 58 h 156"/>
                  <a:gd name="T8" fmla="*/ 22 w 474"/>
                  <a:gd name="T9" fmla="*/ 79 h 156"/>
                  <a:gd name="T10" fmla="*/ 42 w 474"/>
                  <a:gd name="T11" fmla="*/ 97 h 156"/>
                  <a:gd name="T12" fmla="*/ 67 w 474"/>
                  <a:gd name="T13" fmla="*/ 114 h 156"/>
                  <a:gd name="T14" fmla="*/ 91 w 474"/>
                  <a:gd name="T15" fmla="*/ 126 h 156"/>
                  <a:gd name="T16" fmla="*/ 113 w 474"/>
                  <a:gd name="T17" fmla="*/ 134 h 156"/>
                  <a:gd name="T18" fmla="*/ 136 w 474"/>
                  <a:gd name="T19" fmla="*/ 142 h 156"/>
                  <a:gd name="T20" fmla="*/ 159 w 474"/>
                  <a:gd name="T21" fmla="*/ 146 h 156"/>
                  <a:gd name="T22" fmla="*/ 181 w 474"/>
                  <a:gd name="T23" fmla="*/ 150 h 156"/>
                  <a:gd name="T24" fmla="*/ 203 w 474"/>
                  <a:gd name="T25" fmla="*/ 152 h 156"/>
                  <a:gd name="T26" fmla="*/ 229 w 474"/>
                  <a:gd name="T27" fmla="*/ 155 h 156"/>
                  <a:gd name="T28" fmla="*/ 256 w 474"/>
                  <a:gd name="T29" fmla="*/ 154 h 156"/>
                  <a:gd name="T30" fmla="*/ 280 w 474"/>
                  <a:gd name="T31" fmla="*/ 152 h 156"/>
                  <a:gd name="T32" fmla="*/ 310 w 474"/>
                  <a:gd name="T33" fmla="*/ 149 h 156"/>
                  <a:gd name="T34" fmla="*/ 331 w 474"/>
                  <a:gd name="T35" fmla="*/ 145 h 156"/>
                  <a:gd name="T36" fmla="*/ 354 w 474"/>
                  <a:gd name="T37" fmla="*/ 138 h 156"/>
                  <a:gd name="T38" fmla="*/ 377 w 474"/>
                  <a:gd name="T39" fmla="*/ 129 h 156"/>
                  <a:gd name="T40" fmla="*/ 392 w 474"/>
                  <a:gd name="T41" fmla="*/ 124 h 156"/>
                  <a:gd name="T42" fmla="*/ 408 w 474"/>
                  <a:gd name="T43" fmla="*/ 113 h 156"/>
                  <a:gd name="T44" fmla="*/ 422 w 474"/>
                  <a:gd name="T45" fmla="*/ 106 h 156"/>
                  <a:gd name="T46" fmla="*/ 436 w 474"/>
                  <a:gd name="T47" fmla="*/ 94 h 156"/>
                  <a:gd name="T48" fmla="*/ 448 w 474"/>
                  <a:gd name="T49" fmla="*/ 84 h 156"/>
                  <a:gd name="T50" fmla="*/ 457 w 474"/>
                  <a:gd name="T51" fmla="*/ 70 h 156"/>
                  <a:gd name="T52" fmla="*/ 465 w 474"/>
                  <a:gd name="T53" fmla="*/ 57 h 156"/>
                  <a:gd name="T54" fmla="*/ 471 w 474"/>
                  <a:gd name="T55" fmla="*/ 42 h 156"/>
                  <a:gd name="T56" fmla="*/ 473 w 474"/>
                  <a:gd name="T57" fmla="*/ 24 h 156"/>
                  <a:gd name="T58" fmla="*/ 472 w 474"/>
                  <a:gd name="T59" fmla="*/ 2 h 156"/>
                  <a:gd name="T60" fmla="*/ 2 w 474"/>
                  <a:gd name="T61" fmla="*/ 0 h 15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474"/>
                  <a:gd name="T94" fmla="*/ 0 h 156"/>
                  <a:gd name="T95" fmla="*/ 474 w 474"/>
                  <a:gd name="T96" fmla="*/ 156 h 15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474" h="156">
                    <a:moveTo>
                      <a:pt x="2" y="0"/>
                    </a:moveTo>
                    <a:lnTo>
                      <a:pt x="0" y="16"/>
                    </a:lnTo>
                    <a:lnTo>
                      <a:pt x="2" y="37"/>
                    </a:lnTo>
                    <a:lnTo>
                      <a:pt x="9" y="58"/>
                    </a:lnTo>
                    <a:lnTo>
                      <a:pt x="22" y="79"/>
                    </a:lnTo>
                    <a:lnTo>
                      <a:pt x="42" y="97"/>
                    </a:lnTo>
                    <a:lnTo>
                      <a:pt x="67" y="114"/>
                    </a:lnTo>
                    <a:lnTo>
                      <a:pt x="91" y="126"/>
                    </a:lnTo>
                    <a:lnTo>
                      <a:pt x="113" y="134"/>
                    </a:lnTo>
                    <a:lnTo>
                      <a:pt x="136" y="142"/>
                    </a:lnTo>
                    <a:lnTo>
                      <a:pt x="159" y="146"/>
                    </a:lnTo>
                    <a:lnTo>
                      <a:pt x="181" y="150"/>
                    </a:lnTo>
                    <a:lnTo>
                      <a:pt x="203" y="152"/>
                    </a:lnTo>
                    <a:lnTo>
                      <a:pt x="229" y="155"/>
                    </a:lnTo>
                    <a:lnTo>
                      <a:pt x="256" y="154"/>
                    </a:lnTo>
                    <a:lnTo>
                      <a:pt x="280" y="152"/>
                    </a:lnTo>
                    <a:lnTo>
                      <a:pt x="310" y="149"/>
                    </a:lnTo>
                    <a:lnTo>
                      <a:pt x="331" y="145"/>
                    </a:lnTo>
                    <a:lnTo>
                      <a:pt x="354" y="138"/>
                    </a:lnTo>
                    <a:lnTo>
                      <a:pt x="377" y="129"/>
                    </a:lnTo>
                    <a:lnTo>
                      <a:pt x="392" y="124"/>
                    </a:lnTo>
                    <a:lnTo>
                      <a:pt x="408" y="113"/>
                    </a:lnTo>
                    <a:lnTo>
                      <a:pt x="422" y="106"/>
                    </a:lnTo>
                    <a:lnTo>
                      <a:pt x="436" y="94"/>
                    </a:lnTo>
                    <a:lnTo>
                      <a:pt x="448" y="84"/>
                    </a:lnTo>
                    <a:lnTo>
                      <a:pt x="457" y="70"/>
                    </a:lnTo>
                    <a:lnTo>
                      <a:pt x="465" y="57"/>
                    </a:lnTo>
                    <a:lnTo>
                      <a:pt x="471" y="42"/>
                    </a:lnTo>
                    <a:lnTo>
                      <a:pt x="473" y="24"/>
                    </a:lnTo>
                    <a:lnTo>
                      <a:pt x="472" y="2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FE9B03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Line 93">
                <a:extLst>
                  <a:ext uri="{FF2B5EF4-FFF2-40B4-BE49-F238E27FC236}">
                    <a16:creationId xmlns:a16="http://schemas.microsoft.com/office/drawing/2014/main" id="{6CAFD5A4-AC91-4B58-BB27-5F20270705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30" y="3118"/>
                <a:ext cx="212" cy="52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Line 94">
                <a:extLst>
                  <a:ext uri="{FF2B5EF4-FFF2-40B4-BE49-F238E27FC236}">
                    <a16:creationId xmlns:a16="http://schemas.microsoft.com/office/drawing/2014/main" id="{5A9ADAD7-9E0E-4C38-8E9F-8A3F6EC92D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27" y="3118"/>
                <a:ext cx="0" cy="52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Line 95">
                <a:extLst>
                  <a:ext uri="{FF2B5EF4-FFF2-40B4-BE49-F238E27FC236}">
                    <a16:creationId xmlns:a16="http://schemas.microsoft.com/office/drawing/2014/main" id="{FFE9DF84-6967-4EE2-8381-8FE29C19C0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989" y="3101"/>
                <a:ext cx="246" cy="54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Freeform 96">
                <a:extLst>
                  <a:ext uri="{FF2B5EF4-FFF2-40B4-BE49-F238E27FC236}">
                    <a16:creationId xmlns:a16="http://schemas.microsoft.com/office/drawing/2014/main" id="{2BCA1A63-C29D-47D6-869B-156CE38317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6" y="3633"/>
                <a:ext cx="475" cy="156"/>
              </a:xfrm>
              <a:custGeom>
                <a:avLst/>
                <a:gdLst>
                  <a:gd name="T0" fmla="*/ 3 w 475"/>
                  <a:gd name="T1" fmla="*/ 0 h 156"/>
                  <a:gd name="T2" fmla="*/ 0 w 475"/>
                  <a:gd name="T3" fmla="*/ 16 h 156"/>
                  <a:gd name="T4" fmla="*/ 3 w 475"/>
                  <a:gd name="T5" fmla="*/ 37 h 156"/>
                  <a:gd name="T6" fmla="*/ 10 w 475"/>
                  <a:gd name="T7" fmla="*/ 58 h 156"/>
                  <a:gd name="T8" fmla="*/ 23 w 475"/>
                  <a:gd name="T9" fmla="*/ 79 h 156"/>
                  <a:gd name="T10" fmla="*/ 42 w 475"/>
                  <a:gd name="T11" fmla="*/ 97 h 156"/>
                  <a:gd name="T12" fmla="*/ 67 w 475"/>
                  <a:gd name="T13" fmla="*/ 114 h 156"/>
                  <a:gd name="T14" fmla="*/ 92 w 475"/>
                  <a:gd name="T15" fmla="*/ 126 h 156"/>
                  <a:gd name="T16" fmla="*/ 113 w 475"/>
                  <a:gd name="T17" fmla="*/ 134 h 156"/>
                  <a:gd name="T18" fmla="*/ 137 w 475"/>
                  <a:gd name="T19" fmla="*/ 142 h 156"/>
                  <a:gd name="T20" fmla="*/ 159 w 475"/>
                  <a:gd name="T21" fmla="*/ 146 h 156"/>
                  <a:gd name="T22" fmla="*/ 182 w 475"/>
                  <a:gd name="T23" fmla="*/ 150 h 156"/>
                  <a:gd name="T24" fmla="*/ 203 w 475"/>
                  <a:gd name="T25" fmla="*/ 152 h 156"/>
                  <a:gd name="T26" fmla="*/ 230 w 475"/>
                  <a:gd name="T27" fmla="*/ 155 h 156"/>
                  <a:gd name="T28" fmla="*/ 256 w 475"/>
                  <a:gd name="T29" fmla="*/ 154 h 156"/>
                  <a:gd name="T30" fmla="*/ 281 w 475"/>
                  <a:gd name="T31" fmla="*/ 152 h 156"/>
                  <a:gd name="T32" fmla="*/ 310 w 475"/>
                  <a:gd name="T33" fmla="*/ 149 h 156"/>
                  <a:gd name="T34" fmla="*/ 331 w 475"/>
                  <a:gd name="T35" fmla="*/ 145 h 156"/>
                  <a:gd name="T36" fmla="*/ 355 w 475"/>
                  <a:gd name="T37" fmla="*/ 138 h 156"/>
                  <a:gd name="T38" fmla="*/ 378 w 475"/>
                  <a:gd name="T39" fmla="*/ 129 h 156"/>
                  <a:gd name="T40" fmla="*/ 392 w 475"/>
                  <a:gd name="T41" fmla="*/ 124 h 156"/>
                  <a:gd name="T42" fmla="*/ 409 w 475"/>
                  <a:gd name="T43" fmla="*/ 113 h 156"/>
                  <a:gd name="T44" fmla="*/ 422 w 475"/>
                  <a:gd name="T45" fmla="*/ 106 h 156"/>
                  <a:gd name="T46" fmla="*/ 437 w 475"/>
                  <a:gd name="T47" fmla="*/ 94 h 156"/>
                  <a:gd name="T48" fmla="*/ 449 w 475"/>
                  <a:gd name="T49" fmla="*/ 84 h 156"/>
                  <a:gd name="T50" fmla="*/ 457 w 475"/>
                  <a:gd name="T51" fmla="*/ 70 h 156"/>
                  <a:gd name="T52" fmla="*/ 466 w 475"/>
                  <a:gd name="T53" fmla="*/ 57 h 156"/>
                  <a:gd name="T54" fmla="*/ 472 w 475"/>
                  <a:gd name="T55" fmla="*/ 42 h 156"/>
                  <a:gd name="T56" fmla="*/ 474 w 475"/>
                  <a:gd name="T57" fmla="*/ 24 h 156"/>
                  <a:gd name="T58" fmla="*/ 473 w 475"/>
                  <a:gd name="T59" fmla="*/ 2 h 156"/>
                  <a:gd name="T60" fmla="*/ 3 w 475"/>
                  <a:gd name="T61" fmla="*/ 0 h 15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475"/>
                  <a:gd name="T94" fmla="*/ 0 h 156"/>
                  <a:gd name="T95" fmla="*/ 475 w 475"/>
                  <a:gd name="T96" fmla="*/ 156 h 15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475" h="156">
                    <a:moveTo>
                      <a:pt x="3" y="0"/>
                    </a:moveTo>
                    <a:lnTo>
                      <a:pt x="0" y="16"/>
                    </a:lnTo>
                    <a:lnTo>
                      <a:pt x="3" y="37"/>
                    </a:lnTo>
                    <a:lnTo>
                      <a:pt x="10" y="58"/>
                    </a:lnTo>
                    <a:lnTo>
                      <a:pt x="23" y="79"/>
                    </a:lnTo>
                    <a:lnTo>
                      <a:pt x="42" y="97"/>
                    </a:lnTo>
                    <a:lnTo>
                      <a:pt x="67" y="114"/>
                    </a:lnTo>
                    <a:lnTo>
                      <a:pt x="92" y="126"/>
                    </a:lnTo>
                    <a:lnTo>
                      <a:pt x="113" y="134"/>
                    </a:lnTo>
                    <a:lnTo>
                      <a:pt x="137" y="142"/>
                    </a:lnTo>
                    <a:lnTo>
                      <a:pt x="159" y="146"/>
                    </a:lnTo>
                    <a:lnTo>
                      <a:pt x="182" y="150"/>
                    </a:lnTo>
                    <a:lnTo>
                      <a:pt x="203" y="152"/>
                    </a:lnTo>
                    <a:lnTo>
                      <a:pt x="230" y="155"/>
                    </a:lnTo>
                    <a:lnTo>
                      <a:pt x="256" y="154"/>
                    </a:lnTo>
                    <a:lnTo>
                      <a:pt x="281" y="152"/>
                    </a:lnTo>
                    <a:lnTo>
                      <a:pt x="310" y="149"/>
                    </a:lnTo>
                    <a:lnTo>
                      <a:pt x="331" y="145"/>
                    </a:lnTo>
                    <a:lnTo>
                      <a:pt x="355" y="138"/>
                    </a:lnTo>
                    <a:lnTo>
                      <a:pt x="378" y="129"/>
                    </a:lnTo>
                    <a:lnTo>
                      <a:pt x="392" y="124"/>
                    </a:lnTo>
                    <a:lnTo>
                      <a:pt x="409" y="113"/>
                    </a:lnTo>
                    <a:lnTo>
                      <a:pt x="422" y="106"/>
                    </a:lnTo>
                    <a:lnTo>
                      <a:pt x="437" y="94"/>
                    </a:lnTo>
                    <a:lnTo>
                      <a:pt x="449" y="84"/>
                    </a:lnTo>
                    <a:lnTo>
                      <a:pt x="457" y="70"/>
                    </a:lnTo>
                    <a:lnTo>
                      <a:pt x="466" y="57"/>
                    </a:lnTo>
                    <a:lnTo>
                      <a:pt x="472" y="42"/>
                    </a:lnTo>
                    <a:lnTo>
                      <a:pt x="474" y="24"/>
                    </a:lnTo>
                    <a:lnTo>
                      <a:pt x="473" y="2"/>
                    </a:lnTo>
                    <a:lnTo>
                      <a:pt x="3" y="0"/>
                    </a:lnTo>
                  </a:path>
                </a:pathLst>
              </a:custGeom>
              <a:solidFill>
                <a:srgbClr val="FE9B03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Oval 97">
                <a:extLst>
                  <a:ext uri="{FF2B5EF4-FFF2-40B4-BE49-F238E27FC236}">
                    <a16:creationId xmlns:a16="http://schemas.microsoft.com/office/drawing/2014/main" id="{01D125FB-178B-4707-8133-C83EA3AECD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15" y="760"/>
                <a:ext cx="844" cy="839"/>
              </a:xfrm>
              <a:prstGeom prst="ellipse">
                <a:avLst/>
              </a:prstGeom>
              <a:solidFill>
                <a:srgbClr val="C8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latin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grpSp>
            <p:nvGrpSpPr>
              <p:cNvPr id="47" name="Group 98">
                <a:extLst>
                  <a:ext uri="{FF2B5EF4-FFF2-40B4-BE49-F238E27FC236}">
                    <a16:creationId xmlns:a16="http://schemas.microsoft.com/office/drawing/2014/main" id="{88FD1C03-4795-40C9-A729-043AE1CE1CB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78" y="1528"/>
                <a:ext cx="1109" cy="1199"/>
                <a:chOff x="4178" y="1528"/>
                <a:chExt cx="1109" cy="1199"/>
              </a:xfrm>
            </p:grpSpPr>
            <p:sp>
              <p:nvSpPr>
                <p:cNvPr id="52" name="Freeform 99">
                  <a:extLst>
                    <a:ext uri="{FF2B5EF4-FFF2-40B4-BE49-F238E27FC236}">
                      <a16:creationId xmlns:a16="http://schemas.microsoft.com/office/drawing/2014/main" id="{43FAAA3B-1286-45CA-B655-DF3026217C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51" y="1777"/>
                  <a:ext cx="582" cy="729"/>
                </a:xfrm>
                <a:custGeom>
                  <a:avLst/>
                  <a:gdLst>
                    <a:gd name="T0" fmla="*/ 89 w 582"/>
                    <a:gd name="T1" fmla="*/ 479 h 729"/>
                    <a:gd name="T2" fmla="*/ 63 w 582"/>
                    <a:gd name="T3" fmla="*/ 438 h 729"/>
                    <a:gd name="T4" fmla="*/ 31 w 582"/>
                    <a:gd name="T5" fmla="*/ 388 h 729"/>
                    <a:gd name="T6" fmla="*/ 10 w 582"/>
                    <a:gd name="T7" fmla="*/ 347 h 729"/>
                    <a:gd name="T8" fmla="*/ 0 w 582"/>
                    <a:gd name="T9" fmla="*/ 296 h 729"/>
                    <a:gd name="T10" fmla="*/ 0 w 582"/>
                    <a:gd name="T11" fmla="*/ 252 h 729"/>
                    <a:gd name="T12" fmla="*/ 10 w 582"/>
                    <a:gd name="T13" fmla="*/ 188 h 729"/>
                    <a:gd name="T14" fmla="*/ 34 w 582"/>
                    <a:gd name="T15" fmla="*/ 138 h 729"/>
                    <a:gd name="T16" fmla="*/ 74 w 582"/>
                    <a:gd name="T17" fmla="*/ 87 h 729"/>
                    <a:gd name="T18" fmla="*/ 128 w 582"/>
                    <a:gd name="T19" fmla="*/ 49 h 729"/>
                    <a:gd name="T20" fmla="*/ 174 w 582"/>
                    <a:gd name="T21" fmla="*/ 25 h 729"/>
                    <a:gd name="T22" fmla="*/ 226 w 582"/>
                    <a:gd name="T23" fmla="*/ 8 h 729"/>
                    <a:gd name="T24" fmla="*/ 299 w 582"/>
                    <a:gd name="T25" fmla="*/ 0 h 729"/>
                    <a:gd name="T26" fmla="*/ 366 w 582"/>
                    <a:gd name="T27" fmla="*/ 8 h 729"/>
                    <a:gd name="T28" fmla="*/ 409 w 582"/>
                    <a:gd name="T29" fmla="*/ 23 h 729"/>
                    <a:gd name="T30" fmla="*/ 456 w 582"/>
                    <a:gd name="T31" fmla="*/ 47 h 729"/>
                    <a:gd name="T32" fmla="*/ 491 w 582"/>
                    <a:gd name="T33" fmla="*/ 72 h 729"/>
                    <a:gd name="T34" fmla="*/ 524 w 582"/>
                    <a:gd name="T35" fmla="*/ 106 h 729"/>
                    <a:gd name="T36" fmla="*/ 544 w 582"/>
                    <a:gd name="T37" fmla="*/ 136 h 729"/>
                    <a:gd name="T38" fmla="*/ 561 w 582"/>
                    <a:gd name="T39" fmla="*/ 170 h 729"/>
                    <a:gd name="T40" fmla="*/ 573 w 582"/>
                    <a:gd name="T41" fmla="*/ 208 h 729"/>
                    <a:gd name="T42" fmla="*/ 581 w 582"/>
                    <a:gd name="T43" fmla="*/ 252 h 729"/>
                    <a:gd name="T44" fmla="*/ 578 w 582"/>
                    <a:gd name="T45" fmla="*/ 299 h 729"/>
                    <a:gd name="T46" fmla="*/ 563 w 582"/>
                    <a:gd name="T47" fmla="*/ 342 h 729"/>
                    <a:gd name="T48" fmla="*/ 544 w 582"/>
                    <a:gd name="T49" fmla="*/ 391 h 729"/>
                    <a:gd name="T50" fmla="*/ 511 w 582"/>
                    <a:gd name="T51" fmla="*/ 444 h 729"/>
                    <a:gd name="T52" fmla="*/ 494 w 582"/>
                    <a:gd name="T53" fmla="*/ 479 h 729"/>
                    <a:gd name="T54" fmla="*/ 477 w 582"/>
                    <a:gd name="T55" fmla="*/ 522 h 729"/>
                    <a:gd name="T56" fmla="*/ 459 w 582"/>
                    <a:gd name="T57" fmla="*/ 574 h 729"/>
                    <a:gd name="T58" fmla="*/ 447 w 582"/>
                    <a:gd name="T59" fmla="*/ 618 h 729"/>
                    <a:gd name="T60" fmla="*/ 439 w 582"/>
                    <a:gd name="T61" fmla="*/ 667 h 729"/>
                    <a:gd name="T62" fmla="*/ 439 w 582"/>
                    <a:gd name="T63" fmla="*/ 728 h 729"/>
                    <a:gd name="T64" fmla="*/ 165 w 582"/>
                    <a:gd name="T65" fmla="*/ 728 h 729"/>
                    <a:gd name="T66" fmla="*/ 165 w 582"/>
                    <a:gd name="T67" fmla="*/ 679 h 729"/>
                    <a:gd name="T68" fmla="*/ 151 w 582"/>
                    <a:gd name="T69" fmla="*/ 615 h 729"/>
                    <a:gd name="T70" fmla="*/ 133 w 582"/>
                    <a:gd name="T71" fmla="*/ 568 h 729"/>
                    <a:gd name="T72" fmla="*/ 112 w 582"/>
                    <a:gd name="T73" fmla="*/ 520 h 729"/>
                    <a:gd name="T74" fmla="*/ 89 w 582"/>
                    <a:gd name="T75" fmla="*/ 479 h 729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582"/>
                    <a:gd name="T115" fmla="*/ 0 h 729"/>
                    <a:gd name="T116" fmla="*/ 582 w 582"/>
                    <a:gd name="T117" fmla="*/ 729 h 729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582" h="729">
                      <a:moveTo>
                        <a:pt x="89" y="479"/>
                      </a:moveTo>
                      <a:lnTo>
                        <a:pt x="63" y="438"/>
                      </a:lnTo>
                      <a:lnTo>
                        <a:pt x="31" y="388"/>
                      </a:lnTo>
                      <a:lnTo>
                        <a:pt x="10" y="347"/>
                      </a:lnTo>
                      <a:lnTo>
                        <a:pt x="0" y="296"/>
                      </a:lnTo>
                      <a:lnTo>
                        <a:pt x="0" y="252"/>
                      </a:lnTo>
                      <a:lnTo>
                        <a:pt x="10" y="188"/>
                      </a:lnTo>
                      <a:lnTo>
                        <a:pt x="34" y="138"/>
                      </a:lnTo>
                      <a:lnTo>
                        <a:pt x="74" y="87"/>
                      </a:lnTo>
                      <a:lnTo>
                        <a:pt x="128" y="49"/>
                      </a:lnTo>
                      <a:lnTo>
                        <a:pt x="174" y="25"/>
                      </a:lnTo>
                      <a:lnTo>
                        <a:pt x="226" y="8"/>
                      </a:lnTo>
                      <a:lnTo>
                        <a:pt x="299" y="0"/>
                      </a:lnTo>
                      <a:lnTo>
                        <a:pt x="366" y="8"/>
                      </a:lnTo>
                      <a:lnTo>
                        <a:pt x="409" y="23"/>
                      </a:lnTo>
                      <a:lnTo>
                        <a:pt x="456" y="47"/>
                      </a:lnTo>
                      <a:lnTo>
                        <a:pt x="491" y="72"/>
                      </a:lnTo>
                      <a:lnTo>
                        <a:pt x="524" y="106"/>
                      </a:lnTo>
                      <a:lnTo>
                        <a:pt x="544" y="136"/>
                      </a:lnTo>
                      <a:lnTo>
                        <a:pt x="561" y="170"/>
                      </a:lnTo>
                      <a:lnTo>
                        <a:pt x="573" y="208"/>
                      </a:lnTo>
                      <a:lnTo>
                        <a:pt x="581" y="252"/>
                      </a:lnTo>
                      <a:lnTo>
                        <a:pt x="578" y="299"/>
                      </a:lnTo>
                      <a:lnTo>
                        <a:pt x="563" y="342"/>
                      </a:lnTo>
                      <a:lnTo>
                        <a:pt x="544" y="391"/>
                      </a:lnTo>
                      <a:lnTo>
                        <a:pt x="511" y="444"/>
                      </a:lnTo>
                      <a:lnTo>
                        <a:pt x="494" y="479"/>
                      </a:lnTo>
                      <a:lnTo>
                        <a:pt x="477" y="522"/>
                      </a:lnTo>
                      <a:lnTo>
                        <a:pt x="459" y="574"/>
                      </a:lnTo>
                      <a:lnTo>
                        <a:pt x="447" y="618"/>
                      </a:lnTo>
                      <a:lnTo>
                        <a:pt x="439" y="667"/>
                      </a:lnTo>
                      <a:lnTo>
                        <a:pt x="439" y="728"/>
                      </a:lnTo>
                      <a:lnTo>
                        <a:pt x="165" y="728"/>
                      </a:lnTo>
                      <a:lnTo>
                        <a:pt x="165" y="679"/>
                      </a:lnTo>
                      <a:lnTo>
                        <a:pt x="151" y="615"/>
                      </a:lnTo>
                      <a:lnTo>
                        <a:pt x="133" y="568"/>
                      </a:lnTo>
                      <a:lnTo>
                        <a:pt x="112" y="520"/>
                      </a:lnTo>
                      <a:lnTo>
                        <a:pt x="89" y="479"/>
                      </a:lnTo>
                    </a:path>
                  </a:pathLst>
                </a:custGeom>
                <a:solidFill>
                  <a:srgbClr val="FCFEB9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53" name="Group 100">
                  <a:extLst>
                    <a:ext uri="{FF2B5EF4-FFF2-40B4-BE49-F238E27FC236}">
                      <a16:creationId xmlns:a16="http://schemas.microsoft.com/office/drawing/2014/main" id="{FB7E76C7-29DC-4842-BFED-C9D689D314B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616" y="2491"/>
                  <a:ext cx="274" cy="236"/>
                  <a:chOff x="4616" y="2491"/>
                  <a:chExt cx="274" cy="236"/>
                </a:xfrm>
              </p:grpSpPr>
              <p:sp>
                <p:nvSpPr>
                  <p:cNvPr id="79" name="Oval 101">
                    <a:extLst>
                      <a:ext uri="{FF2B5EF4-FFF2-40B4-BE49-F238E27FC236}">
                        <a16:creationId xmlns:a16="http://schemas.microsoft.com/office/drawing/2014/main" id="{11045838-2ACC-49BB-8FE0-3EFA8B9D8A8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662" y="2704"/>
                    <a:ext cx="171" cy="23"/>
                  </a:xfrm>
                  <a:prstGeom prst="ellipse">
                    <a:avLst/>
                  </a:prstGeom>
                  <a:solidFill>
                    <a:srgbClr val="000000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 eaLnBrk="1" latin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1800"/>
                  </a:p>
                </p:txBody>
              </p:sp>
              <p:sp>
                <p:nvSpPr>
                  <p:cNvPr id="80" name="Freeform 102">
                    <a:extLst>
                      <a:ext uri="{FF2B5EF4-FFF2-40B4-BE49-F238E27FC236}">
                        <a16:creationId xmlns:a16="http://schemas.microsoft.com/office/drawing/2014/main" id="{4B4F1016-1B29-4F13-8FA0-203CD4CDAF2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616" y="2491"/>
                    <a:ext cx="274" cy="69"/>
                  </a:xfrm>
                  <a:custGeom>
                    <a:avLst/>
                    <a:gdLst>
                      <a:gd name="T0" fmla="*/ 0 w 274"/>
                      <a:gd name="T1" fmla="*/ 0 h 69"/>
                      <a:gd name="T2" fmla="*/ 0 w 274"/>
                      <a:gd name="T3" fmla="*/ 68 h 69"/>
                      <a:gd name="T4" fmla="*/ 59 w 274"/>
                      <a:gd name="T5" fmla="*/ 68 h 69"/>
                      <a:gd name="T6" fmla="*/ 273 w 274"/>
                      <a:gd name="T7" fmla="*/ 23 h 69"/>
                      <a:gd name="T8" fmla="*/ 273 w 274"/>
                      <a:gd name="T9" fmla="*/ 0 h 69"/>
                      <a:gd name="T10" fmla="*/ 0 w 274"/>
                      <a:gd name="T11" fmla="*/ 0 h 6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74"/>
                      <a:gd name="T19" fmla="*/ 0 h 69"/>
                      <a:gd name="T20" fmla="*/ 274 w 274"/>
                      <a:gd name="T21" fmla="*/ 69 h 69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74" h="69">
                        <a:moveTo>
                          <a:pt x="0" y="0"/>
                        </a:moveTo>
                        <a:lnTo>
                          <a:pt x="0" y="68"/>
                        </a:lnTo>
                        <a:lnTo>
                          <a:pt x="59" y="68"/>
                        </a:lnTo>
                        <a:lnTo>
                          <a:pt x="273" y="23"/>
                        </a:lnTo>
                        <a:lnTo>
                          <a:pt x="273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C0C0C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1" name="Freeform 103">
                    <a:extLst>
                      <a:ext uri="{FF2B5EF4-FFF2-40B4-BE49-F238E27FC236}">
                        <a16:creationId xmlns:a16="http://schemas.microsoft.com/office/drawing/2014/main" id="{017011C0-3324-4FEF-80C1-CFC1A974ED3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616" y="2514"/>
                    <a:ext cx="274" cy="90"/>
                  </a:xfrm>
                  <a:custGeom>
                    <a:avLst/>
                    <a:gdLst>
                      <a:gd name="T0" fmla="*/ 59 w 274"/>
                      <a:gd name="T1" fmla="*/ 45 h 90"/>
                      <a:gd name="T2" fmla="*/ 0 w 274"/>
                      <a:gd name="T3" fmla="*/ 45 h 90"/>
                      <a:gd name="T4" fmla="*/ 0 w 274"/>
                      <a:gd name="T5" fmla="*/ 89 h 90"/>
                      <a:gd name="T6" fmla="*/ 59 w 274"/>
                      <a:gd name="T7" fmla="*/ 89 h 90"/>
                      <a:gd name="T8" fmla="*/ 273 w 274"/>
                      <a:gd name="T9" fmla="*/ 45 h 90"/>
                      <a:gd name="T10" fmla="*/ 273 w 274"/>
                      <a:gd name="T11" fmla="*/ 0 h 90"/>
                      <a:gd name="T12" fmla="*/ 59 w 274"/>
                      <a:gd name="T13" fmla="*/ 45 h 9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74"/>
                      <a:gd name="T22" fmla="*/ 0 h 90"/>
                      <a:gd name="T23" fmla="*/ 274 w 274"/>
                      <a:gd name="T24" fmla="*/ 90 h 90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74" h="90">
                        <a:moveTo>
                          <a:pt x="59" y="45"/>
                        </a:moveTo>
                        <a:lnTo>
                          <a:pt x="0" y="45"/>
                        </a:lnTo>
                        <a:lnTo>
                          <a:pt x="0" y="89"/>
                        </a:lnTo>
                        <a:lnTo>
                          <a:pt x="59" y="89"/>
                        </a:lnTo>
                        <a:lnTo>
                          <a:pt x="273" y="45"/>
                        </a:lnTo>
                        <a:lnTo>
                          <a:pt x="273" y="0"/>
                        </a:lnTo>
                        <a:lnTo>
                          <a:pt x="59" y="45"/>
                        </a:lnTo>
                      </a:path>
                    </a:pathLst>
                  </a:custGeom>
                  <a:solidFill>
                    <a:srgbClr val="3F3F3F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2" name="Freeform 104">
                    <a:extLst>
                      <a:ext uri="{FF2B5EF4-FFF2-40B4-BE49-F238E27FC236}">
                        <a16:creationId xmlns:a16="http://schemas.microsoft.com/office/drawing/2014/main" id="{11E08987-35F4-462B-A455-C940AD302BB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616" y="2559"/>
                    <a:ext cx="274" cy="90"/>
                  </a:xfrm>
                  <a:custGeom>
                    <a:avLst/>
                    <a:gdLst>
                      <a:gd name="T0" fmla="*/ 59 w 274"/>
                      <a:gd name="T1" fmla="*/ 44 h 90"/>
                      <a:gd name="T2" fmla="*/ 0 w 274"/>
                      <a:gd name="T3" fmla="*/ 44 h 90"/>
                      <a:gd name="T4" fmla="*/ 0 w 274"/>
                      <a:gd name="T5" fmla="*/ 89 h 90"/>
                      <a:gd name="T6" fmla="*/ 59 w 274"/>
                      <a:gd name="T7" fmla="*/ 89 h 90"/>
                      <a:gd name="T8" fmla="*/ 273 w 274"/>
                      <a:gd name="T9" fmla="*/ 44 h 90"/>
                      <a:gd name="T10" fmla="*/ 273 w 274"/>
                      <a:gd name="T11" fmla="*/ 0 h 90"/>
                      <a:gd name="T12" fmla="*/ 59 w 274"/>
                      <a:gd name="T13" fmla="*/ 44 h 9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74"/>
                      <a:gd name="T22" fmla="*/ 0 h 90"/>
                      <a:gd name="T23" fmla="*/ 274 w 274"/>
                      <a:gd name="T24" fmla="*/ 90 h 90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74" h="90">
                        <a:moveTo>
                          <a:pt x="59" y="44"/>
                        </a:moveTo>
                        <a:lnTo>
                          <a:pt x="0" y="44"/>
                        </a:lnTo>
                        <a:lnTo>
                          <a:pt x="0" y="89"/>
                        </a:lnTo>
                        <a:lnTo>
                          <a:pt x="59" y="89"/>
                        </a:lnTo>
                        <a:lnTo>
                          <a:pt x="273" y="44"/>
                        </a:lnTo>
                        <a:lnTo>
                          <a:pt x="273" y="0"/>
                        </a:lnTo>
                        <a:lnTo>
                          <a:pt x="59" y="44"/>
                        </a:lnTo>
                      </a:path>
                    </a:pathLst>
                  </a:custGeom>
                  <a:solidFill>
                    <a:srgbClr val="C0C0C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3" name="Freeform 105">
                    <a:extLst>
                      <a:ext uri="{FF2B5EF4-FFF2-40B4-BE49-F238E27FC236}">
                        <a16:creationId xmlns:a16="http://schemas.microsoft.com/office/drawing/2014/main" id="{353A4CC5-1F45-4C79-920D-C7036323748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616" y="2603"/>
                    <a:ext cx="274" cy="91"/>
                  </a:xfrm>
                  <a:custGeom>
                    <a:avLst/>
                    <a:gdLst>
                      <a:gd name="T0" fmla="*/ 59 w 274"/>
                      <a:gd name="T1" fmla="*/ 45 h 91"/>
                      <a:gd name="T2" fmla="*/ 52 w 274"/>
                      <a:gd name="T3" fmla="*/ 45 h 91"/>
                      <a:gd name="T4" fmla="*/ 0 w 274"/>
                      <a:gd name="T5" fmla="*/ 45 h 91"/>
                      <a:gd name="T6" fmla="*/ 0 w 274"/>
                      <a:gd name="T7" fmla="*/ 90 h 91"/>
                      <a:gd name="T8" fmla="*/ 59 w 274"/>
                      <a:gd name="T9" fmla="*/ 90 h 91"/>
                      <a:gd name="T10" fmla="*/ 273 w 274"/>
                      <a:gd name="T11" fmla="*/ 45 h 91"/>
                      <a:gd name="T12" fmla="*/ 273 w 274"/>
                      <a:gd name="T13" fmla="*/ 0 h 91"/>
                      <a:gd name="T14" fmla="*/ 59 w 274"/>
                      <a:gd name="T15" fmla="*/ 45 h 91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4"/>
                      <a:gd name="T25" fmla="*/ 0 h 91"/>
                      <a:gd name="T26" fmla="*/ 274 w 274"/>
                      <a:gd name="T27" fmla="*/ 91 h 91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4" h="91">
                        <a:moveTo>
                          <a:pt x="59" y="45"/>
                        </a:moveTo>
                        <a:lnTo>
                          <a:pt x="52" y="45"/>
                        </a:lnTo>
                        <a:lnTo>
                          <a:pt x="0" y="45"/>
                        </a:lnTo>
                        <a:lnTo>
                          <a:pt x="0" y="90"/>
                        </a:lnTo>
                        <a:lnTo>
                          <a:pt x="59" y="90"/>
                        </a:lnTo>
                        <a:lnTo>
                          <a:pt x="273" y="45"/>
                        </a:lnTo>
                        <a:lnTo>
                          <a:pt x="273" y="0"/>
                        </a:lnTo>
                        <a:lnTo>
                          <a:pt x="59" y="45"/>
                        </a:lnTo>
                      </a:path>
                    </a:pathLst>
                  </a:custGeom>
                  <a:solidFill>
                    <a:srgbClr val="3F3F3F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84" name="Freeform 106">
                    <a:extLst>
                      <a:ext uri="{FF2B5EF4-FFF2-40B4-BE49-F238E27FC236}">
                        <a16:creationId xmlns:a16="http://schemas.microsoft.com/office/drawing/2014/main" id="{26BD9B9C-7AD7-40EE-A02B-50180B5A48A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616" y="2648"/>
                    <a:ext cx="274" cy="68"/>
                  </a:xfrm>
                  <a:custGeom>
                    <a:avLst/>
                    <a:gdLst>
                      <a:gd name="T0" fmla="*/ 59 w 274"/>
                      <a:gd name="T1" fmla="*/ 45 h 68"/>
                      <a:gd name="T2" fmla="*/ 0 w 274"/>
                      <a:gd name="T3" fmla="*/ 45 h 68"/>
                      <a:gd name="T4" fmla="*/ 29 w 274"/>
                      <a:gd name="T5" fmla="*/ 67 h 68"/>
                      <a:gd name="T6" fmla="*/ 242 w 274"/>
                      <a:gd name="T7" fmla="*/ 67 h 68"/>
                      <a:gd name="T8" fmla="*/ 273 w 274"/>
                      <a:gd name="T9" fmla="*/ 45 h 68"/>
                      <a:gd name="T10" fmla="*/ 273 w 274"/>
                      <a:gd name="T11" fmla="*/ 0 h 68"/>
                      <a:gd name="T12" fmla="*/ 59 w 274"/>
                      <a:gd name="T13" fmla="*/ 45 h 6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74"/>
                      <a:gd name="T22" fmla="*/ 0 h 68"/>
                      <a:gd name="T23" fmla="*/ 274 w 274"/>
                      <a:gd name="T24" fmla="*/ 68 h 6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74" h="68">
                        <a:moveTo>
                          <a:pt x="59" y="45"/>
                        </a:moveTo>
                        <a:lnTo>
                          <a:pt x="0" y="45"/>
                        </a:lnTo>
                        <a:lnTo>
                          <a:pt x="29" y="67"/>
                        </a:lnTo>
                        <a:lnTo>
                          <a:pt x="242" y="67"/>
                        </a:lnTo>
                        <a:lnTo>
                          <a:pt x="273" y="45"/>
                        </a:lnTo>
                        <a:lnTo>
                          <a:pt x="273" y="0"/>
                        </a:lnTo>
                        <a:lnTo>
                          <a:pt x="59" y="45"/>
                        </a:lnTo>
                      </a:path>
                    </a:pathLst>
                  </a:custGeom>
                  <a:solidFill>
                    <a:srgbClr val="C0C0C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54" name="Line 107">
                  <a:extLst>
                    <a:ext uri="{FF2B5EF4-FFF2-40B4-BE49-F238E27FC236}">
                      <a16:creationId xmlns:a16="http://schemas.microsoft.com/office/drawing/2014/main" id="{4DAD46C2-360C-48BC-B5EF-CB767DA9FDE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915" y="1623"/>
                  <a:ext cx="101" cy="157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" name="Line 108">
                  <a:extLst>
                    <a:ext uri="{FF2B5EF4-FFF2-40B4-BE49-F238E27FC236}">
                      <a16:creationId xmlns:a16="http://schemas.microsoft.com/office/drawing/2014/main" id="{DFA7FDC8-2FAE-4F82-9863-1A1ADC5246A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869" y="1654"/>
                  <a:ext cx="37" cy="9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" name="Line 109">
                  <a:extLst>
                    <a:ext uri="{FF2B5EF4-FFF2-40B4-BE49-F238E27FC236}">
                      <a16:creationId xmlns:a16="http://schemas.microsoft.com/office/drawing/2014/main" id="{2107574D-D7F7-4908-94EF-2088DC8E52B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802" y="1542"/>
                  <a:ext cx="23" cy="19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" name="Line 110">
                  <a:extLst>
                    <a:ext uri="{FF2B5EF4-FFF2-40B4-BE49-F238E27FC236}">
                      <a16:creationId xmlns:a16="http://schemas.microsoft.com/office/drawing/2014/main" id="{C46BBD72-EFE5-450B-9C1C-D1A659BCE01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737" y="1633"/>
                  <a:ext cx="2" cy="10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" name="Line 111">
                  <a:extLst>
                    <a:ext uri="{FF2B5EF4-FFF2-40B4-BE49-F238E27FC236}">
                      <a16:creationId xmlns:a16="http://schemas.microsoft.com/office/drawing/2014/main" id="{1541EB40-7A37-4128-A36F-2167E02C8E9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651" y="1528"/>
                  <a:ext cx="31" cy="20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" name="Line 112">
                  <a:extLst>
                    <a:ext uri="{FF2B5EF4-FFF2-40B4-BE49-F238E27FC236}">
                      <a16:creationId xmlns:a16="http://schemas.microsoft.com/office/drawing/2014/main" id="{F16DFE6B-A44B-4AE9-8FE7-C4592DE8BFC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4590" y="1657"/>
                  <a:ext cx="20" cy="8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" name="Line 113">
                  <a:extLst>
                    <a:ext uri="{FF2B5EF4-FFF2-40B4-BE49-F238E27FC236}">
                      <a16:creationId xmlns:a16="http://schemas.microsoft.com/office/drawing/2014/main" id="{7D9B0E3F-165C-482F-B437-CFEA31D5087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4469" y="1598"/>
                  <a:ext cx="86" cy="18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" name="Line 114">
                  <a:extLst>
                    <a:ext uri="{FF2B5EF4-FFF2-40B4-BE49-F238E27FC236}">
                      <a16:creationId xmlns:a16="http://schemas.microsoft.com/office/drawing/2014/main" id="{0F61AEB9-6DE8-4600-B5A9-8A7962326F0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4453" y="1751"/>
                  <a:ext cx="40" cy="67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" name="Line 115">
                  <a:extLst>
                    <a:ext uri="{FF2B5EF4-FFF2-40B4-BE49-F238E27FC236}">
                      <a16:creationId xmlns:a16="http://schemas.microsoft.com/office/drawing/2014/main" id="{3D3F7B9D-7FDB-4323-A489-05631800435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4301" y="1759"/>
                  <a:ext cx="154" cy="109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" name="Line 116">
                  <a:extLst>
                    <a:ext uri="{FF2B5EF4-FFF2-40B4-BE49-F238E27FC236}">
                      <a16:creationId xmlns:a16="http://schemas.microsoft.com/office/drawing/2014/main" id="{2B598DC6-D781-487A-96C6-F46217650DC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4332" y="1871"/>
                  <a:ext cx="80" cy="4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" name="Line 117">
                  <a:extLst>
                    <a:ext uri="{FF2B5EF4-FFF2-40B4-BE49-F238E27FC236}">
                      <a16:creationId xmlns:a16="http://schemas.microsoft.com/office/drawing/2014/main" id="{03B63BA1-1A59-47F8-BF6B-A787B3FB277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4208" y="1913"/>
                  <a:ext cx="192" cy="57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" name="Line 118">
                  <a:extLst>
                    <a:ext uri="{FF2B5EF4-FFF2-40B4-BE49-F238E27FC236}">
                      <a16:creationId xmlns:a16="http://schemas.microsoft.com/office/drawing/2014/main" id="{97556EDD-6D00-41DC-AA4D-48113E2515A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4295" y="2013"/>
                  <a:ext cx="92" cy="19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" name="Line 119">
                  <a:extLst>
                    <a:ext uri="{FF2B5EF4-FFF2-40B4-BE49-F238E27FC236}">
                      <a16:creationId xmlns:a16="http://schemas.microsoft.com/office/drawing/2014/main" id="{81DF8DEC-699E-43A6-AC81-CBD8696D82F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4178" y="2075"/>
                  <a:ext cx="209" cy="19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" name="Line 120">
                  <a:extLst>
                    <a:ext uri="{FF2B5EF4-FFF2-40B4-BE49-F238E27FC236}">
                      <a16:creationId xmlns:a16="http://schemas.microsoft.com/office/drawing/2014/main" id="{5F6293D2-4477-4F83-A134-2975E51703A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307" y="2153"/>
                  <a:ext cx="80" cy="2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" name="Line 121">
                  <a:extLst>
                    <a:ext uri="{FF2B5EF4-FFF2-40B4-BE49-F238E27FC236}">
                      <a16:creationId xmlns:a16="http://schemas.microsoft.com/office/drawing/2014/main" id="{C8062169-7A36-42C6-A362-3E196863A3D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190" y="2208"/>
                  <a:ext cx="240" cy="8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" name="Line 122">
                  <a:extLst>
                    <a:ext uri="{FF2B5EF4-FFF2-40B4-BE49-F238E27FC236}">
                      <a16:creationId xmlns:a16="http://schemas.microsoft.com/office/drawing/2014/main" id="{5E148198-AC0A-41F5-BA6A-B5D8ED118E8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400" y="2272"/>
                  <a:ext cx="63" cy="3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" name="Line 123">
                  <a:extLst>
                    <a:ext uri="{FF2B5EF4-FFF2-40B4-BE49-F238E27FC236}">
                      <a16:creationId xmlns:a16="http://schemas.microsoft.com/office/drawing/2014/main" id="{8ABBB3C0-FF74-4A12-A33A-99C47384EBB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011" y="1729"/>
                  <a:ext cx="150" cy="10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" name="Line 124">
                  <a:extLst>
                    <a:ext uri="{FF2B5EF4-FFF2-40B4-BE49-F238E27FC236}">
                      <a16:creationId xmlns:a16="http://schemas.microsoft.com/office/drawing/2014/main" id="{22A52D10-F4C3-4EB6-9E5B-32E8E0C46FD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055" y="1841"/>
                  <a:ext cx="74" cy="4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" name="Line 125">
                  <a:extLst>
                    <a:ext uri="{FF2B5EF4-FFF2-40B4-BE49-F238E27FC236}">
                      <a16:creationId xmlns:a16="http://schemas.microsoft.com/office/drawing/2014/main" id="{2C6C6A95-DFD0-4DFF-917F-4FF02AA242C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067" y="1883"/>
                  <a:ext cx="191" cy="57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" name="Line 126">
                  <a:extLst>
                    <a:ext uri="{FF2B5EF4-FFF2-40B4-BE49-F238E27FC236}">
                      <a16:creationId xmlns:a16="http://schemas.microsoft.com/office/drawing/2014/main" id="{171CFE51-C8C9-405A-BC20-77B7D818365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080" y="1983"/>
                  <a:ext cx="92" cy="19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" name="Line 127">
                  <a:extLst>
                    <a:ext uri="{FF2B5EF4-FFF2-40B4-BE49-F238E27FC236}">
                      <a16:creationId xmlns:a16="http://schemas.microsoft.com/office/drawing/2014/main" id="{3409D75C-668A-4DE0-9861-600D449639C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080" y="2047"/>
                  <a:ext cx="207" cy="1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" name="Line 128">
                  <a:extLst>
                    <a:ext uri="{FF2B5EF4-FFF2-40B4-BE49-F238E27FC236}">
                      <a16:creationId xmlns:a16="http://schemas.microsoft.com/office/drawing/2014/main" id="{60630542-7CBC-4ABE-B35C-C87FC51845D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080" y="2125"/>
                  <a:ext cx="79" cy="19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" name="Line 129">
                  <a:extLst>
                    <a:ext uri="{FF2B5EF4-FFF2-40B4-BE49-F238E27FC236}">
                      <a16:creationId xmlns:a16="http://schemas.microsoft.com/office/drawing/2014/main" id="{86ABC53F-E7D3-4E69-BAC7-B99769E7BA0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036" y="2181"/>
                  <a:ext cx="241" cy="89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" name="Line 130">
                  <a:extLst>
                    <a:ext uri="{FF2B5EF4-FFF2-40B4-BE49-F238E27FC236}">
                      <a16:creationId xmlns:a16="http://schemas.microsoft.com/office/drawing/2014/main" id="{9EE12AF4-E4D1-4DFE-A9E8-3B563B18B5C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001" y="2244"/>
                  <a:ext cx="65" cy="39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" name="Line 131">
                  <a:extLst>
                    <a:ext uri="{FF2B5EF4-FFF2-40B4-BE49-F238E27FC236}">
                      <a16:creationId xmlns:a16="http://schemas.microsoft.com/office/drawing/2014/main" id="{873F3D1D-1013-442A-AEF6-11D658EABE4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973" y="1736"/>
                  <a:ext cx="52" cy="7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8" name="Freeform 132">
                <a:extLst>
                  <a:ext uri="{FF2B5EF4-FFF2-40B4-BE49-F238E27FC236}">
                    <a16:creationId xmlns:a16="http://schemas.microsoft.com/office/drawing/2014/main" id="{47FB344F-CBB5-4FD4-A60B-B2A46BC1D3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8" y="2964"/>
                <a:ext cx="1051" cy="1024"/>
              </a:xfrm>
              <a:custGeom>
                <a:avLst/>
                <a:gdLst>
                  <a:gd name="T0" fmla="*/ 1027 w 1051"/>
                  <a:gd name="T1" fmla="*/ 1023 h 1024"/>
                  <a:gd name="T2" fmla="*/ 1030 w 1051"/>
                  <a:gd name="T3" fmla="*/ 849 h 1024"/>
                  <a:gd name="T4" fmla="*/ 1000 w 1051"/>
                  <a:gd name="T5" fmla="*/ 846 h 1024"/>
                  <a:gd name="T6" fmla="*/ 964 w 1051"/>
                  <a:gd name="T7" fmla="*/ 841 h 1024"/>
                  <a:gd name="T8" fmla="*/ 933 w 1051"/>
                  <a:gd name="T9" fmla="*/ 837 h 1024"/>
                  <a:gd name="T10" fmla="*/ 899 w 1051"/>
                  <a:gd name="T11" fmla="*/ 830 h 1024"/>
                  <a:gd name="T12" fmla="*/ 866 w 1051"/>
                  <a:gd name="T13" fmla="*/ 824 h 1024"/>
                  <a:gd name="T14" fmla="*/ 833 w 1051"/>
                  <a:gd name="T15" fmla="*/ 812 h 1024"/>
                  <a:gd name="T16" fmla="*/ 807 w 1051"/>
                  <a:gd name="T17" fmla="*/ 803 h 1024"/>
                  <a:gd name="T18" fmla="*/ 777 w 1051"/>
                  <a:gd name="T19" fmla="*/ 792 h 1024"/>
                  <a:gd name="T20" fmla="*/ 747 w 1051"/>
                  <a:gd name="T21" fmla="*/ 779 h 1024"/>
                  <a:gd name="T22" fmla="*/ 723 w 1051"/>
                  <a:gd name="T23" fmla="*/ 771 h 1024"/>
                  <a:gd name="T24" fmla="*/ 688 w 1051"/>
                  <a:gd name="T25" fmla="*/ 754 h 1024"/>
                  <a:gd name="T26" fmla="*/ 648 w 1051"/>
                  <a:gd name="T27" fmla="*/ 733 h 1024"/>
                  <a:gd name="T28" fmla="*/ 609 w 1051"/>
                  <a:gd name="T29" fmla="*/ 711 h 1024"/>
                  <a:gd name="T30" fmla="*/ 572 w 1051"/>
                  <a:gd name="T31" fmla="*/ 685 h 1024"/>
                  <a:gd name="T32" fmla="*/ 536 w 1051"/>
                  <a:gd name="T33" fmla="*/ 659 h 1024"/>
                  <a:gd name="T34" fmla="*/ 497 w 1051"/>
                  <a:gd name="T35" fmla="*/ 626 h 1024"/>
                  <a:gd name="T36" fmla="*/ 463 w 1051"/>
                  <a:gd name="T37" fmla="*/ 592 h 1024"/>
                  <a:gd name="T38" fmla="*/ 427 w 1051"/>
                  <a:gd name="T39" fmla="*/ 555 h 1024"/>
                  <a:gd name="T40" fmla="*/ 397 w 1051"/>
                  <a:gd name="T41" fmla="*/ 520 h 1024"/>
                  <a:gd name="T42" fmla="*/ 368 w 1051"/>
                  <a:gd name="T43" fmla="*/ 484 h 1024"/>
                  <a:gd name="T44" fmla="*/ 343 w 1051"/>
                  <a:gd name="T45" fmla="*/ 447 h 1024"/>
                  <a:gd name="T46" fmla="*/ 321 w 1051"/>
                  <a:gd name="T47" fmla="*/ 408 h 1024"/>
                  <a:gd name="T48" fmla="*/ 296 w 1051"/>
                  <a:gd name="T49" fmla="*/ 364 h 1024"/>
                  <a:gd name="T50" fmla="*/ 274 w 1051"/>
                  <a:gd name="T51" fmla="*/ 319 h 1024"/>
                  <a:gd name="T52" fmla="*/ 255 w 1051"/>
                  <a:gd name="T53" fmla="*/ 273 h 1024"/>
                  <a:gd name="T54" fmla="*/ 238 w 1051"/>
                  <a:gd name="T55" fmla="*/ 221 h 1024"/>
                  <a:gd name="T56" fmla="*/ 226 w 1051"/>
                  <a:gd name="T57" fmla="*/ 173 h 1024"/>
                  <a:gd name="T58" fmla="*/ 101 w 1051"/>
                  <a:gd name="T59" fmla="*/ 0 h 1024"/>
                  <a:gd name="T60" fmla="*/ 55 w 1051"/>
                  <a:gd name="T61" fmla="*/ 215 h 1024"/>
                  <a:gd name="T62" fmla="*/ 70 w 1051"/>
                  <a:gd name="T63" fmla="*/ 271 h 1024"/>
                  <a:gd name="T64" fmla="*/ 89 w 1051"/>
                  <a:gd name="T65" fmla="*/ 324 h 1024"/>
                  <a:gd name="T66" fmla="*/ 106 w 1051"/>
                  <a:gd name="T67" fmla="*/ 372 h 1024"/>
                  <a:gd name="T68" fmla="*/ 127 w 1051"/>
                  <a:gd name="T69" fmla="*/ 416 h 1024"/>
                  <a:gd name="T70" fmla="*/ 147 w 1051"/>
                  <a:gd name="T71" fmla="*/ 460 h 1024"/>
                  <a:gd name="T72" fmla="*/ 174 w 1051"/>
                  <a:gd name="T73" fmla="*/ 509 h 1024"/>
                  <a:gd name="T74" fmla="*/ 202 w 1051"/>
                  <a:gd name="T75" fmla="*/ 549 h 1024"/>
                  <a:gd name="T76" fmla="*/ 232 w 1051"/>
                  <a:gd name="T77" fmla="*/ 593 h 1024"/>
                  <a:gd name="T78" fmla="*/ 262 w 1051"/>
                  <a:gd name="T79" fmla="*/ 632 h 1024"/>
                  <a:gd name="T80" fmla="*/ 297 w 1051"/>
                  <a:gd name="T81" fmla="*/ 672 h 1024"/>
                  <a:gd name="T82" fmla="*/ 330 w 1051"/>
                  <a:gd name="T83" fmla="*/ 708 h 1024"/>
                  <a:gd name="T84" fmla="*/ 365 w 1051"/>
                  <a:gd name="T85" fmla="*/ 742 h 1024"/>
                  <a:gd name="T86" fmla="*/ 403 w 1051"/>
                  <a:gd name="T87" fmla="*/ 775 h 1024"/>
                  <a:gd name="T88" fmla="*/ 442 w 1051"/>
                  <a:gd name="T89" fmla="*/ 807 h 1024"/>
                  <a:gd name="T90" fmla="*/ 481 w 1051"/>
                  <a:gd name="T91" fmla="*/ 836 h 1024"/>
                  <a:gd name="T92" fmla="*/ 518 w 1051"/>
                  <a:gd name="T93" fmla="*/ 859 h 1024"/>
                  <a:gd name="T94" fmla="*/ 562 w 1051"/>
                  <a:gd name="T95" fmla="*/ 885 h 1024"/>
                  <a:gd name="T96" fmla="*/ 602 w 1051"/>
                  <a:gd name="T97" fmla="*/ 905 h 1024"/>
                  <a:gd name="T98" fmla="*/ 647 w 1051"/>
                  <a:gd name="T99" fmla="*/ 927 h 1024"/>
                  <a:gd name="T100" fmla="*/ 689 w 1051"/>
                  <a:gd name="T101" fmla="*/ 946 h 1024"/>
                  <a:gd name="T102" fmla="*/ 733 w 1051"/>
                  <a:gd name="T103" fmla="*/ 964 h 1024"/>
                  <a:gd name="T104" fmla="*/ 767 w 1051"/>
                  <a:gd name="T105" fmla="*/ 974 h 1024"/>
                  <a:gd name="T106" fmla="*/ 791 w 1051"/>
                  <a:gd name="T107" fmla="*/ 985 h 1024"/>
                  <a:gd name="T108" fmla="*/ 813 w 1051"/>
                  <a:gd name="T109" fmla="*/ 990 h 1024"/>
                  <a:gd name="T110" fmla="*/ 841 w 1051"/>
                  <a:gd name="T111" fmla="*/ 994 h 1024"/>
                  <a:gd name="T112" fmla="*/ 865 w 1051"/>
                  <a:gd name="T113" fmla="*/ 1001 h 1024"/>
                  <a:gd name="T114" fmla="*/ 891 w 1051"/>
                  <a:gd name="T115" fmla="*/ 1006 h 1024"/>
                  <a:gd name="T116" fmla="*/ 921 w 1051"/>
                  <a:gd name="T117" fmla="*/ 1012 h 1024"/>
                  <a:gd name="T118" fmla="*/ 945 w 1051"/>
                  <a:gd name="T119" fmla="*/ 1017 h 1024"/>
                  <a:gd name="T120" fmla="*/ 972 w 1051"/>
                  <a:gd name="T121" fmla="*/ 1020 h 1024"/>
                  <a:gd name="T122" fmla="*/ 996 w 1051"/>
                  <a:gd name="T123" fmla="*/ 1022 h 102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051"/>
                  <a:gd name="T187" fmla="*/ 0 h 1024"/>
                  <a:gd name="T188" fmla="*/ 1051 w 1051"/>
                  <a:gd name="T189" fmla="*/ 1024 h 1024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051" h="1024">
                    <a:moveTo>
                      <a:pt x="1008" y="1023"/>
                    </a:moveTo>
                    <a:lnTo>
                      <a:pt x="1027" y="1023"/>
                    </a:lnTo>
                    <a:lnTo>
                      <a:pt x="1050" y="851"/>
                    </a:lnTo>
                    <a:lnTo>
                      <a:pt x="1030" y="849"/>
                    </a:lnTo>
                    <a:lnTo>
                      <a:pt x="1015" y="848"/>
                    </a:lnTo>
                    <a:lnTo>
                      <a:pt x="1000" y="846"/>
                    </a:lnTo>
                    <a:lnTo>
                      <a:pt x="982" y="844"/>
                    </a:lnTo>
                    <a:lnTo>
                      <a:pt x="964" y="841"/>
                    </a:lnTo>
                    <a:lnTo>
                      <a:pt x="947" y="840"/>
                    </a:lnTo>
                    <a:lnTo>
                      <a:pt x="933" y="837"/>
                    </a:lnTo>
                    <a:lnTo>
                      <a:pt x="915" y="833"/>
                    </a:lnTo>
                    <a:lnTo>
                      <a:pt x="899" y="830"/>
                    </a:lnTo>
                    <a:lnTo>
                      <a:pt x="881" y="826"/>
                    </a:lnTo>
                    <a:lnTo>
                      <a:pt x="866" y="824"/>
                    </a:lnTo>
                    <a:lnTo>
                      <a:pt x="848" y="818"/>
                    </a:lnTo>
                    <a:lnTo>
                      <a:pt x="833" y="812"/>
                    </a:lnTo>
                    <a:lnTo>
                      <a:pt x="820" y="808"/>
                    </a:lnTo>
                    <a:lnTo>
                      <a:pt x="807" y="803"/>
                    </a:lnTo>
                    <a:lnTo>
                      <a:pt x="792" y="798"/>
                    </a:lnTo>
                    <a:lnTo>
                      <a:pt x="777" y="792"/>
                    </a:lnTo>
                    <a:lnTo>
                      <a:pt x="761" y="787"/>
                    </a:lnTo>
                    <a:lnTo>
                      <a:pt x="747" y="779"/>
                    </a:lnTo>
                    <a:lnTo>
                      <a:pt x="736" y="776"/>
                    </a:lnTo>
                    <a:lnTo>
                      <a:pt x="723" y="771"/>
                    </a:lnTo>
                    <a:lnTo>
                      <a:pt x="705" y="762"/>
                    </a:lnTo>
                    <a:lnTo>
                      <a:pt x="688" y="754"/>
                    </a:lnTo>
                    <a:lnTo>
                      <a:pt x="667" y="743"/>
                    </a:lnTo>
                    <a:lnTo>
                      <a:pt x="648" y="733"/>
                    </a:lnTo>
                    <a:lnTo>
                      <a:pt x="627" y="723"/>
                    </a:lnTo>
                    <a:lnTo>
                      <a:pt x="609" y="711"/>
                    </a:lnTo>
                    <a:lnTo>
                      <a:pt x="587" y="697"/>
                    </a:lnTo>
                    <a:lnTo>
                      <a:pt x="572" y="685"/>
                    </a:lnTo>
                    <a:lnTo>
                      <a:pt x="555" y="674"/>
                    </a:lnTo>
                    <a:lnTo>
                      <a:pt x="536" y="659"/>
                    </a:lnTo>
                    <a:lnTo>
                      <a:pt x="518" y="643"/>
                    </a:lnTo>
                    <a:lnTo>
                      <a:pt x="497" y="626"/>
                    </a:lnTo>
                    <a:lnTo>
                      <a:pt x="481" y="610"/>
                    </a:lnTo>
                    <a:lnTo>
                      <a:pt x="463" y="592"/>
                    </a:lnTo>
                    <a:lnTo>
                      <a:pt x="442" y="574"/>
                    </a:lnTo>
                    <a:lnTo>
                      <a:pt x="427" y="555"/>
                    </a:lnTo>
                    <a:lnTo>
                      <a:pt x="411" y="536"/>
                    </a:lnTo>
                    <a:lnTo>
                      <a:pt x="397" y="520"/>
                    </a:lnTo>
                    <a:lnTo>
                      <a:pt x="384" y="503"/>
                    </a:lnTo>
                    <a:lnTo>
                      <a:pt x="368" y="484"/>
                    </a:lnTo>
                    <a:lnTo>
                      <a:pt x="357" y="466"/>
                    </a:lnTo>
                    <a:lnTo>
                      <a:pt x="343" y="447"/>
                    </a:lnTo>
                    <a:lnTo>
                      <a:pt x="330" y="427"/>
                    </a:lnTo>
                    <a:lnTo>
                      <a:pt x="321" y="408"/>
                    </a:lnTo>
                    <a:lnTo>
                      <a:pt x="308" y="385"/>
                    </a:lnTo>
                    <a:lnTo>
                      <a:pt x="296" y="364"/>
                    </a:lnTo>
                    <a:lnTo>
                      <a:pt x="285" y="342"/>
                    </a:lnTo>
                    <a:lnTo>
                      <a:pt x="274" y="319"/>
                    </a:lnTo>
                    <a:lnTo>
                      <a:pt x="263" y="294"/>
                    </a:lnTo>
                    <a:lnTo>
                      <a:pt x="255" y="273"/>
                    </a:lnTo>
                    <a:lnTo>
                      <a:pt x="247" y="249"/>
                    </a:lnTo>
                    <a:lnTo>
                      <a:pt x="238" y="221"/>
                    </a:lnTo>
                    <a:lnTo>
                      <a:pt x="233" y="200"/>
                    </a:lnTo>
                    <a:lnTo>
                      <a:pt x="226" y="173"/>
                    </a:lnTo>
                    <a:lnTo>
                      <a:pt x="286" y="159"/>
                    </a:lnTo>
                    <a:lnTo>
                      <a:pt x="101" y="0"/>
                    </a:lnTo>
                    <a:lnTo>
                      <a:pt x="0" y="229"/>
                    </a:lnTo>
                    <a:lnTo>
                      <a:pt x="55" y="215"/>
                    </a:lnTo>
                    <a:lnTo>
                      <a:pt x="63" y="245"/>
                    </a:lnTo>
                    <a:lnTo>
                      <a:pt x="70" y="271"/>
                    </a:lnTo>
                    <a:lnTo>
                      <a:pt x="80" y="300"/>
                    </a:lnTo>
                    <a:lnTo>
                      <a:pt x="89" y="324"/>
                    </a:lnTo>
                    <a:lnTo>
                      <a:pt x="98" y="349"/>
                    </a:lnTo>
                    <a:lnTo>
                      <a:pt x="106" y="372"/>
                    </a:lnTo>
                    <a:lnTo>
                      <a:pt x="117" y="395"/>
                    </a:lnTo>
                    <a:lnTo>
                      <a:pt x="127" y="416"/>
                    </a:lnTo>
                    <a:lnTo>
                      <a:pt x="138" y="437"/>
                    </a:lnTo>
                    <a:lnTo>
                      <a:pt x="147" y="460"/>
                    </a:lnTo>
                    <a:lnTo>
                      <a:pt x="163" y="487"/>
                    </a:lnTo>
                    <a:lnTo>
                      <a:pt x="174" y="509"/>
                    </a:lnTo>
                    <a:lnTo>
                      <a:pt x="189" y="528"/>
                    </a:lnTo>
                    <a:lnTo>
                      <a:pt x="202" y="549"/>
                    </a:lnTo>
                    <a:lnTo>
                      <a:pt x="217" y="572"/>
                    </a:lnTo>
                    <a:lnTo>
                      <a:pt x="232" y="593"/>
                    </a:lnTo>
                    <a:lnTo>
                      <a:pt x="247" y="612"/>
                    </a:lnTo>
                    <a:lnTo>
                      <a:pt x="262" y="632"/>
                    </a:lnTo>
                    <a:lnTo>
                      <a:pt x="280" y="653"/>
                    </a:lnTo>
                    <a:lnTo>
                      <a:pt x="297" y="672"/>
                    </a:lnTo>
                    <a:lnTo>
                      <a:pt x="314" y="692"/>
                    </a:lnTo>
                    <a:lnTo>
                      <a:pt x="330" y="708"/>
                    </a:lnTo>
                    <a:lnTo>
                      <a:pt x="348" y="726"/>
                    </a:lnTo>
                    <a:lnTo>
                      <a:pt x="365" y="742"/>
                    </a:lnTo>
                    <a:lnTo>
                      <a:pt x="383" y="758"/>
                    </a:lnTo>
                    <a:lnTo>
                      <a:pt x="403" y="775"/>
                    </a:lnTo>
                    <a:lnTo>
                      <a:pt x="420" y="791"/>
                    </a:lnTo>
                    <a:lnTo>
                      <a:pt x="442" y="807"/>
                    </a:lnTo>
                    <a:lnTo>
                      <a:pt x="463" y="821"/>
                    </a:lnTo>
                    <a:lnTo>
                      <a:pt x="481" y="836"/>
                    </a:lnTo>
                    <a:lnTo>
                      <a:pt x="501" y="847"/>
                    </a:lnTo>
                    <a:lnTo>
                      <a:pt x="518" y="859"/>
                    </a:lnTo>
                    <a:lnTo>
                      <a:pt x="541" y="873"/>
                    </a:lnTo>
                    <a:lnTo>
                      <a:pt x="562" y="885"/>
                    </a:lnTo>
                    <a:lnTo>
                      <a:pt x="581" y="895"/>
                    </a:lnTo>
                    <a:lnTo>
                      <a:pt x="602" y="905"/>
                    </a:lnTo>
                    <a:lnTo>
                      <a:pt x="624" y="916"/>
                    </a:lnTo>
                    <a:lnTo>
                      <a:pt x="647" y="927"/>
                    </a:lnTo>
                    <a:lnTo>
                      <a:pt x="670" y="937"/>
                    </a:lnTo>
                    <a:lnTo>
                      <a:pt x="689" y="946"/>
                    </a:lnTo>
                    <a:lnTo>
                      <a:pt x="714" y="956"/>
                    </a:lnTo>
                    <a:lnTo>
                      <a:pt x="733" y="964"/>
                    </a:lnTo>
                    <a:lnTo>
                      <a:pt x="753" y="970"/>
                    </a:lnTo>
                    <a:lnTo>
                      <a:pt x="767" y="974"/>
                    </a:lnTo>
                    <a:lnTo>
                      <a:pt x="780" y="981"/>
                    </a:lnTo>
                    <a:lnTo>
                      <a:pt x="791" y="985"/>
                    </a:lnTo>
                    <a:lnTo>
                      <a:pt x="802" y="986"/>
                    </a:lnTo>
                    <a:lnTo>
                      <a:pt x="813" y="990"/>
                    </a:lnTo>
                    <a:lnTo>
                      <a:pt x="827" y="992"/>
                    </a:lnTo>
                    <a:lnTo>
                      <a:pt x="841" y="994"/>
                    </a:lnTo>
                    <a:lnTo>
                      <a:pt x="853" y="998"/>
                    </a:lnTo>
                    <a:lnTo>
                      <a:pt x="865" y="1001"/>
                    </a:lnTo>
                    <a:lnTo>
                      <a:pt x="878" y="1004"/>
                    </a:lnTo>
                    <a:lnTo>
                      <a:pt x="891" y="1006"/>
                    </a:lnTo>
                    <a:lnTo>
                      <a:pt x="906" y="1008"/>
                    </a:lnTo>
                    <a:lnTo>
                      <a:pt x="921" y="1012"/>
                    </a:lnTo>
                    <a:lnTo>
                      <a:pt x="932" y="1015"/>
                    </a:lnTo>
                    <a:lnTo>
                      <a:pt x="945" y="1017"/>
                    </a:lnTo>
                    <a:lnTo>
                      <a:pt x="959" y="1019"/>
                    </a:lnTo>
                    <a:lnTo>
                      <a:pt x="972" y="1020"/>
                    </a:lnTo>
                    <a:lnTo>
                      <a:pt x="986" y="1021"/>
                    </a:lnTo>
                    <a:lnTo>
                      <a:pt x="996" y="1022"/>
                    </a:lnTo>
                    <a:lnTo>
                      <a:pt x="1008" y="1023"/>
                    </a:lnTo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Freeform 133">
                <a:extLst>
                  <a:ext uri="{FF2B5EF4-FFF2-40B4-BE49-F238E27FC236}">
                    <a16:creationId xmlns:a16="http://schemas.microsoft.com/office/drawing/2014/main" id="{19F86588-885C-4FA1-A6EA-DC1C3934A0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6" y="933"/>
                <a:ext cx="1133" cy="642"/>
              </a:xfrm>
              <a:custGeom>
                <a:avLst/>
                <a:gdLst>
                  <a:gd name="T0" fmla="*/ 0 w 1133"/>
                  <a:gd name="T1" fmla="*/ 26 h 642"/>
                  <a:gd name="T2" fmla="*/ 46 w 1133"/>
                  <a:gd name="T3" fmla="*/ 171 h 642"/>
                  <a:gd name="T4" fmla="*/ 73 w 1133"/>
                  <a:gd name="T5" fmla="*/ 165 h 642"/>
                  <a:gd name="T6" fmla="*/ 105 w 1133"/>
                  <a:gd name="T7" fmla="*/ 160 h 642"/>
                  <a:gd name="T8" fmla="*/ 136 w 1133"/>
                  <a:gd name="T9" fmla="*/ 156 h 642"/>
                  <a:gd name="T10" fmla="*/ 167 w 1133"/>
                  <a:gd name="T11" fmla="*/ 153 h 642"/>
                  <a:gd name="T12" fmla="*/ 198 w 1133"/>
                  <a:gd name="T13" fmla="*/ 151 h 642"/>
                  <a:gd name="T14" fmla="*/ 231 w 1133"/>
                  <a:gd name="T15" fmla="*/ 152 h 642"/>
                  <a:gd name="T16" fmla="*/ 256 w 1133"/>
                  <a:gd name="T17" fmla="*/ 152 h 642"/>
                  <a:gd name="T18" fmla="*/ 286 w 1133"/>
                  <a:gd name="T19" fmla="*/ 155 h 642"/>
                  <a:gd name="T20" fmla="*/ 316 w 1133"/>
                  <a:gd name="T21" fmla="*/ 157 h 642"/>
                  <a:gd name="T22" fmla="*/ 341 w 1133"/>
                  <a:gd name="T23" fmla="*/ 159 h 642"/>
                  <a:gd name="T24" fmla="*/ 375 w 1133"/>
                  <a:gd name="T25" fmla="*/ 164 h 642"/>
                  <a:gd name="T26" fmla="*/ 417 w 1133"/>
                  <a:gd name="T27" fmla="*/ 172 h 642"/>
                  <a:gd name="T28" fmla="*/ 458 w 1133"/>
                  <a:gd name="T29" fmla="*/ 181 h 642"/>
                  <a:gd name="T30" fmla="*/ 497 w 1133"/>
                  <a:gd name="T31" fmla="*/ 193 h 642"/>
                  <a:gd name="T32" fmla="*/ 536 w 1133"/>
                  <a:gd name="T33" fmla="*/ 205 h 642"/>
                  <a:gd name="T34" fmla="*/ 581 w 1133"/>
                  <a:gd name="T35" fmla="*/ 223 h 642"/>
                  <a:gd name="T36" fmla="*/ 620 w 1133"/>
                  <a:gd name="T37" fmla="*/ 241 h 642"/>
                  <a:gd name="T38" fmla="*/ 662 w 1133"/>
                  <a:gd name="T39" fmla="*/ 264 h 642"/>
                  <a:gd name="T40" fmla="*/ 698 w 1133"/>
                  <a:gd name="T41" fmla="*/ 286 h 642"/>
                  <a:gd name="T42" fmla="*/ 734 w 1133"/>
                  <a:gd name="T43" fmla="*/ 309 h 642"/>
                  <a:gd name="T44" fmla="*/ 766 w 1133"/>
                  <a:gd name="T45" fmla="*/ 332 h 642"/>
                  <a:gd name="T46" fmla="*/ 798 w 1133"/>
                  <a:gd name="T47" fmla="*/ 359 h 642"/>
                  <a:gd name="T48" fmla="*/ 831 w 1133"/>
                  <a:gd name="T49" fmla="*/ 389 h 642"/>
                  <a:gd name="T50" fmla="*/ 863 w 1133"/>
                  <a:gd name="T51" fmla="*/ 421 h 642"/>
                  <a:gd name="T52" fmla="*/ 892 w 1133"/>
                  <a:gd name="T53" fmla="*/ 455 h 642"/>
                  <a:gd name="T54" fmla="*/ 921 w 1133"/>
                  <a:gd name="T55" fmla="*/ 493 h 642"/>
                  <a:gd name="T56" fmla="*/ 945 w 1133"/>
                  <a:gd name="T57" fmla="*/ 530 h 642"/>
                  <a:gd name="T58" fmla="*/ 1106 w 1133"/>
                  <a:gd name="T59" fmla="*/ 641 h 642"/>
                  <a:gd name="T60" fmla="*/ 1086 w 1133"/>
                  <a:gd name="T61" fmla="*/ 453 h 642"/>
                  <a:gd name="T62" fmla="*/ 1057 w 1133"/>
                  <a:gd name="T63" fmla="*/ 410 h 642"/>
                  <a:gd name="T64" fmla="*/ 1026 w 1133"/>
                  <a:gd name="T65" fmla="*/ 370 h 642"/>
                  <a:gd name="T66" fmla="*/ 996 w 1133"/>
                  <a:gd name="T67" fmla="*/ 336 h 642"/>
                  <a:gd name="T68" fmla="*/ 966 w 1133"/>
                  <a:gd name="T69" fmla="*/ 304 h 642"/>
                  <a:gd name="T70" fmla="*/ 935 w 1133"/>
                  <a:gd name="T71" fmla="*/ 274 h 642"/>
                  <a:gd name="T72" fmla="*/ 898 w 1133"/>
                  <a:gd name="T73" fmla="*/ 239 h 642"/>
                  <a:gd name="T74" fmla="*/ 864 w 1133"/>
                  <a:gd name="T75" fmla="*/ 214 h 642"/>
                  <a:gd name="T76" fmla="*/ 824 w 1133"/>
                  <a:gd name="T77" fmla="*/ 184 h 642"/>
                  <a:gd name="T78" fmla="*/ 786 w 1133"/>
                  <a:gd name="T79" fmla="*/ 160 h 642"/>
                  <a:gd name="T80" fmla="*/ 745 w 1133"/>
                  <a:gd name="T81" fmla="*/ 135 h 642"/>
                  <a:gd name="T82" fmla="*/ 705 w 1133"/>
                  <a:gd name="T83" fmla="*/ 113 h 642"/>
                  <a:gd name="T84" fmla="*/ 665 w 1133"/>
                  <a:gd name="T85" fmla="*/ 95 h 642"/>
                  <a:gd name="T86" fmla="*/ 623 w 1133"/>
                  <a:gd name="T87" fmla="*/ 76 h 642"/>
                  <a:gd name="T88" fmla="*/ 580 w 1133"/>
                  <a:gd name="T89" fmla="*/ 60 h 642"/>
                  <a:gd name="T90" fmla="*/ 536 w 1133"/>
                  <a:gd name="T91" fmla="*/ 47 h 642"/>
                  <a:gd name="T92" fmla="*/ 497 w 1133"/>
                  <a:gd name="T93" fmla="*/ 36 h 642"/>
                  <a:gd name="T94" fmla="*/ 451 w 1133"/>
                  <a:gd name="T95" fmla="*/ 26 h 642"/>
                  <a:gd name="T96" fmla="*/ 409 w 1133"/>
                  <a:gd name="T97" fmla="*/ 18 h 642"/>
                  <a:gd name="T98" fmla="*/ 365 w 1133"/>
                  <a:gd name="T99" fmla="*/ 12 h 642"/>
                  <a:gd name="T100" fmla="*/ 321 w 1133"/>
                  <a:gd name="T101" fmla="*/ 6 h 642"/>
                  <a:gd name="T102" fmla="*/ 277 w 1133"/>
                  <a:gd name="T103" fmla="*/ 3 h 642"/>
                  <a:gd name="T104" fmla="*/ 244 w 1133"/>
                  <a:gd name="T105" fmla="*/ 2 h 642"/>
                  <a:gd name="T106" fmla="*/ 221 w 1133"/>
                  <a:gd name="T107" fmla="*/ 0 h 642"/>
                  <a:gd name="T108" fmla="*/ 200 w 1133"/>
                  <a:gd name="T109" fmla="*/ 1 h 642"/>
                  <a:gd name="T110" fmla="*/ 174 w 1133"/>
                  <a:gd name="T111" fmla="*/ 4 h 642"/>
                  <a:gd name="T112" fmla="*/ 151 w 1133"/>
                  <a:gd name="T113" fmla="*/ 5 h 642"/>
                  <a:gd name="T114" fmla="*/ 126 w 1133"/>
                  <a:gd name="T115" fmla="*/ 5 h 642"/>
                  <a:gd name="T116" fmla="*/ 96 w 1133"/>
                  <a:gd name="T117" fmla="*/ 8 h 642"/>
                  <a:gd name="T118" fmla="*/ 75 w 1133"/>
                  <a:gd name="T119" fmla="*/ 11 h 642"/>
                  <a:gd name="T120" fmla="*/ 50 w 1133"/>
                  <a:gd name="T121" fmla="*/ 16 h 642"/>
                  <a:gd name="T122" fmla="*/ 29 w 1133"/>
                  <a:gd name="T123" fmla="*/ 20 h 642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133"/>
                  <a:gd name="T187" fmla="*/ 0 h 642"/>
                  <a:gd name="T188" fmla="*/ 1133 w 1133"/>
                  <a:gd name="T189" fmla="*/ 642 h 642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133" h="642">
                    <a:moveTo>
                      <a:pt x="16" y="21"/>
                    </a:moveTo>
                    <a:lnTo>
                      <a:pt x="0" y="26"/>
                    </a:lnTo>
                    <a:lnTo>
                      <a:pt x="28" y="173"/>
                    </a:lnTo>
                    <a:lnTo>
                      <a:pt x="46" y="171"/>
                    </a:lnTo>
                    <a:lnTo>
                      <a:pt x="59" y="167"/>
                    </a:lnTo>
                    <a:lnTo>
                      <a:pt x="73" y="165"/>
                    </a:lnTo>
                    <a:lnTo>
                      <a:pt x="90" y="163"/>
                    </a:lnTo>
                    <a:lnTo>
                      <a:pt x="105" y="160"/>
                    </a:lnTo>
                    <a:lnTo>
                      <a:pt x="122" y="158"/>
                    </a:lnTo>
                    <a:lnTo>
                      <a:pt x="136" y="156"/>
                    </a:lnTo>
                    <a:lnTo>
                      <a:pt x="153" y="154"/>
                    </a:lnTo>
                    <a:lnTo>
                      <a:pt x="167" y="153"/>
                    </a:lnTo>
                    <a:lnTo>
                      <a:pt x="184" y="152"/>
                    </a:lnTo>
                    <a:lnTo>
                      <a:pt x="198" y="151"/>
                    </a:lnTo>
                    <a:lnTo>
                      <a:pt x="215" y="152"/>
                    </a:lnTo>
                    <a:lnTo>
                      <a:pt x="231" y="152"/>
                    </a:lnTo>
                    <a:lnTo>
                      <a:pt x="244" y="152"/>
                    </a:lnTo>
                    <a:lnTo>
                      <a:pt x="256" y="152"/>
                    </a:lnTo>
                    <a:lnTo>
                      <a:pt x="271" y="153"/>
                    </a:lnTo>
                    <a:lnTo>
                      <a:pt x="286" y="155"/>
                    </a:lnTo>
                    <a:lnTo>
                      <a:pt x="302" y="155"/>
                    </a:lnTo>
                    <a:lnTo>
                      <a:pt x="316" y="157"/>
                    </a:lnTo>
                    <a:lnTo>
                      <a:pt x="326" y="158"/>
                    </a:lnTo>
                    <a:lnTo>
                      <a:pt x="341" y="159"/>
                    </a:lnTo>
                    <a:lnTo>
                      <a:pt x="358" y="161"/>
                    </a:lnTo>
                    <a:lnTo>
                      <a:pt x="375" y="164"/>
                    </a:lnTo>
                    <a:lnTo>
                      <a:pt x="397" y="168"/>
                    </a:lnTo>
                    <a:lnTo>
                      <a:pt x="417" y="172"/>
                    </a:lnTo>
                    <a:lnTo>
                      <a:pt x="438" y="175"/>
                    </a:lnTo>
                    <a:lnTo>
                      <a:pt x="458" y="181"/>
                    </a:lnTo>
                    <a:lnTo>
                      <a:pt x="480" y="187"/>
                    </a:lnTo>
                    <a:lnTo>
                      <a:pt x="497" y="193"/>
                    </a:lnTo>
                    <a:lnTo>
                      <a:pt x="516" y="199"/>
                    </a:lnTo>
                    <a:lnTo>
                      <a:pt x="536" y="205"/>
                    </a:lnTo>
                    <a:lnTo>
                      <a:pt x="557" y="215"/>
                    </a:lnTo>
                    <a:lnTo>
                      <a:pt x="581" y="223"/>
                    </a:lnTo>
                    <a:lnTo>
                      <a:pt x="599" y="232"/>
                    </a:lnTo>
                    <a:lnTo>
                      <a:pt x="620" y="241"/>
                    </a:lnTo>
                    <a:lnTo>
                      <a:pt x="643" y="252"/>
                    </a:lnTo>
                    <a:lnTo>
                      <a:pt x="662" y="264"/>
                    </a:lnTo>
                    <a:lnTo>
                      <a:pt x="682" y="275"/>
                    </a:lnTo>
                    <a:lnTo>
                      <a:pt x="698" y="286"/>
                    </a:lnTo>
                    <a:lnTo>
                      <a:pt x="715" y="296"/>
                    </a:lnTo>
                    <a:lnTo>
                      <a:pt x="734" y="309"/>
                    </a:lnTo>
                    <a:lnTo>
                      <a:pt x="749" y="320"/>
                    </a:lnTo>
                    <a:lnTo>
                      <a:pt x="766" y="332"/>
                    </a:lnTo>
                    <a:lnTo>
                      <a:pt x="783" y="346"/>
                    </a:lnTo>
                    <a:lnTo>
                      <a:pt x="798" y="359"/>
                    </a:lnTo>
                    <a:lnTo>
                      <a:pt x="815" y="373"/>
                    </a:lnTo>
                    <a:lnTo>
                      <a:pt x="831" y="389"/>
                    </a:lnTo>
                    <a:lnTo>
                      <a:pt x="848" y="404"/>
                    </a:lnTo>
                    <a:lnTo>
                      <a:pt x="863" y="421"/>
                    </a:lnTo>
                    <a:lnTo>
                      <a:pt x="880" y="438"/>
                    </a:lnTo>
                    <a:lnTo>
                      <a:pt x="892" y="455"/>
                    </a:lnTo>
                    <a:lnTo>
                      <a:pt x="906" y="472"/>
                    </a:lnTo>
                    <a:lnTo>
                      <a:pt x="921" y="493"/>
                    </a:lnTo>
                    <a:lnTo>
                      <a:pt x="932" y="510"/>
                    </a:lnTo>
                    <a:lnTo>
                      <a:pt x="945" y="530"/>
                    </a:lnTo>
                    <a:lnTo>
                      <a:pt x="897" y="556"/>
                    </a:lnTo>
                    <a:lnTo>
                      <a:pt x="1106" y="641"/>
                    </a:lnTo>
                    <a:lnTo>
                      <a:pt x="1132" y="427"/>
                    </a:lnTo>
                    <a:lnTo>
                      <a:pt x="1086" y="453"/>
                    </a:lnTo>
                    <a:lnTo>
                      <a:pt x="1072" y="431"/>
                    </a:lnTo>
                    <a:lnTo>
                      <a:pt x="1057" y="410"/>
                    </a:lnTo>
                    <a:lnTo>
                      <a:pt x="1041" y="389"/>
                    </a:lnTo>
                    <a:lnTo>
                      <a:pt x="1026" y="370"/>
                    </a:lnTo>
                    <a:lnTo>
                      <a:pt x="1011" y="352"/>
                    </a:lnTo>
                    <a:lnTo>
                      <a:pt x="996" y="336"/>
                    </a:lnTo>
                    <a:lnTo>
                      <a:pt x="981" y="320"/>
                    </a:lnTo>
                    <a:lnTo>
                      <a:pt x="966" y="304"/>
                    </a:lnTo>
                    <a:lnTo>
                      <a:pt x="952" y="289"/>
                    </a:lnTo>
                    <a:lnTo>
                      <a:pt x="935" y="274"/>
                    </a:lnTo>
                    <a:lnTo>
                      <a:pt x="914" y="254"/>
                    </a:lnTo>
                    <a:lnTo>
                      <a:pt x="898" y="239"/>
                    </a:lnTo>
                    <a:lnTo>
                      <a:pt x="881" y="226"/>
                    </a:lnTo>
                    <a:lnTo>
                      <a:pt x="864" y="214"/>
                    </a:lnTo>
                    <a:lnTo>
                      <a:pt x="844" y="198"/>
                    </a:lnTo>
                    <a:lnTo>
                      <a:pt x="824" y="184"/>
                    </a:lnTo>
                    <a:lnTo>
                      <a:pt x="806" y="173"/>
                    </a:lnTo>
                    <a:lnTo>
                      <a:pt x="786" y="160"/>
                    </a:lnTo>
                    <a:lnTo>
                      <a:pt x="764" y="147"/>
                    </a:lnTo>
                    <a:lnTo>
                      <a:pt x="745" y="135"/>
                    </a:lnTo>
                    <a:lnTo>
                      <a:pt x="725" y="124"/>
                    </a:lnTo>
                    <a:lnTo>
                      <a:pt x="705" y="113"/>
                    </a:lnTo>
                    <a:lnTo>
                      <a:pt x="685" y="104"/>
                    </a:lnTo>
                    <a:lnTo>
                      <a:pt x="665" y="95"/>
                    </a:lnTo>
                    <a:lnTo>
                      <a:pt x="646" y="86"/>
                    </a:lnTo>
                    <a:lnTo>
                      <a:pt x="623" y="76"/>
                    </a:lnTo>
                    <a:lnTo>
                      <a:pt x="602" y="68"/>
                    </a:lnTo>
                    <a:lnTo>
                      <a:pt x="580" y="60"/>
                    </a:lnTo>
                    <a:lnTo>
                      <a:pt x="557" y="53"/>
                    </a:lnTo>
                    <a:lnTo>
                      <a:pt x="536" y="47"/>
                    </a:lnTo>
                    <a:lnTo>
                      <a:pt x="516" y="41"/>
                    </a:lnTo>
                    <a:lnTo>
                      <a:pt x="497" y="36"/>
                    </a:lnTo>
                    <a:lnTo>
                      <a:pt x="473" y="30"/>
                    </a:lnTo>
                    <a:lnTo>
                      <a:pt x="451" y="26"/>
                    </a:lnTo>
                    <a:lnTo>
                      <a:pt x="432" y="21"/>
                    </a:lnTo>
                    <a:lnTo>
                      <a:pt x="409" y="18"/>
                    </a:lnTo>
                    <a:lnTo>
                      <a:pt x="387" y="16"/>
                    </a:lnTo>
                    <a:lnTo>
                      <a:pt x="365" y="12"/>
                    </a:lnTo>
                    <a:lnTo>
                      <a:pt x="342" y="9"/>
                    </a:lnTo>
                    <a:lnTo>
                      <a:pt x="321" y="6"/>
                    </a:lnTo>
                    <a:lnTo>
                      <a:pt x="297" y="4"/>
                    </a:lnTo>
                    <a:lnTo>
                      <a:pt x="277" y="3"/>
                    </a:lnTo>
                    <a:lnTo>
                      <a:pt x="258" y="2"/>
                    </a:lnTo>
                    <a:lnTo>
                      <a:pt x="244" y="2"/>
                    </a:lnTo>
                    <a:lnTo>
                      <a:pt x="231" y="0"/>
                    </a:lnTo>
                    <a:lnTo>
                      <a:pt x="221" y="0"/>
                    </a:lnTo>
                    <a:lnTo>
                      <a:pt x="211" y="1"/>
                    </a:lnTo>
                    <a:lnTo>
                      <a:pt x="200" y="1"/>
                    </a:lnTo>
                    <a:lnTo>
                      <a:pt x="187" y="2"/>
                    </a:lnTo>
                    <a:lnTo>
                      <a:pt x="174" y="4"/>
                    </a:lnTo>
                    <a:lnTo>
                      <a:pt x="161" y="5"/>
                    </a:lnTo>
                    <a:lnTo>
                      <a:pt x="151" y="5"/>
                    </a:lnTo>
                    <a:lnTo>
                      <a:pt x="139" y="5"/>
                    </a:lnTo>
                    <a:lnTo>
                      <a:pt x="126" y="5"/>
                    </a:lnTo>
                    <a:lnTo>
                      <a:pt x="111" y="8"/>
                    </a:lnTo>
                    <a:lnTo>
                      <a:pt x="96" y="8"/>
                    </a:lnTo>
                    <a:lnTo>
                      <a:pt x="86" y="10"/>
                    </a:lnTo>
                    <a:lnTo>
                      <a:pt x="75" y="11"/>
                    </a:lnTo>
                    <a:lnTo>
                      <a:pt x="63" y="14"/>
                    </a:lnTo>
                    <a:lnTo>
                      <a:pt x="50" y="16"/>
                    </a:lnTo>
                    <a:lnTo>
                      <a:pt x="37" y="17"/>
                    </a:lnTo>
                    <a:lnTo>
                      <a:pt x="29" y="20"/>
                    </a:lnTo>
                    <a:lnTo>
                      <a:pt x="16" y="21"/>
                    </a:lnTo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Freeform 134">
                <a:extLst>
                  <a:ext uri="{FF2B5EF4-FFF2-40B4-BE49-F238E27FC236}">
                    <a16:creationId xmlns:a16="http://schemas.microsoft.com/office/drawing/2014/main" id="{B2846BD4-C0AA-4A53-A05F-11E7D64FE5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5" y="968"/>
                <a:ext cx="1141" cy="782"/>
              </a:xfrm>
              <a:custGeom>
                <a:avLst/>
                <a:gdLst>
                  <a:gd name="T0" fmla="*/ 155 w 1141"/>
                  <a:gd name="T1" fmla="*/ 781 h 782"/>
                  <a:gd name="T2" fmla="*/ 164 w 1141"/>
                  <a:gd name="T3" fmla="*/ 755 h 782"/>
                  <a:gd name="T4" fmla="*/ 176 w 1141"/>
                  <a:gd name="T5" fmla="*/ 724 h 782"/>
                  <a:gd name="T6" fmla="*/ 188 w 1141"/>
                  <a:gd name="T7" fmla="*/ 697 h 782"/>
                  <a:gd name="T8" fmla="*/ 201 w 1141"/>
                  <a:gd name="T9" fmla="*/ 668 h 782"/>
                  <a:gd name="T10" fmla="*/ 215 w 1141"/>
                  <a:gd name="T11" fmla="*/ 639 h 782"/>
                  <a:gd name="T12" fmla="*/ 232 w 1141"/>
                  <a:gd name="T13" fmla="*/ 613 h 782"/>
                  <a:gd name="T14" fmla="*/ 246 w 1141"/>
                  <a:gd name="T15" fmla="*/ 591 h 782"/>
                  <a:gd name="T16" fmla="*/ 263 w 1141"/>
                  <a:gd name="T17" fmla="*/ 567 h 782"/>
                  <a:gd name="T18" fmla="*/ 281 w 1141"/>
                  <a:gd name="T19" fmla="*/ 542 h 782"/>
                  <a:gd name="T20" fmla="*/ 295 w 1141"/>
                  <a:gd name="T21" fmla="*/ 523 h 782"/>
                  <a:gd name="T22" fmla="*/ 318 w 1141"/>
                  <a:gd name="T23" fmla="*/ 497 h 782"/>
                  <a:gd name="T24" fmla="*/ 346 w 1141"/>
                  <a:gd name="T25" fmla="*/ 465 h 782"/>
                  <a:gd name="T26" fmla="*/ 375 w 1141"/>
                  <a:gd name="T27" fmla="*/ 435 h 782"/>
                  <a:gd name="T28" fmla="*/ 407 w 1141"/>
                  <a:gd name="T29" fmla="*/ 408 h 782"/>
                  <a:gd name="T30" fmla="*/ 439 w 1141"/>
                  <a:gd name="T31" fmla="*/ 383 h 782"/>
                  <a:gd name="T32" fmla="*/ 478 w 1141"/>
                  <a:gd name="T33" fmla="*/ 355 h 782"/>
                  <a:gd name="T34" fmla="*/ 516 w 1141"/>
                  <a:gd name="T35" fmla="*/ 331 h 782"/>
                  <a:gd name="T36" fmla="*/ 559 w 1141"/>
                  <a:gd name="T37" fmla="*/ 308 h 782"/>
                  <a:gd name="T38" fmla="*/ 598 w 1141"/>
                  <a:gd name="T39" fmla="*/ 289 h 782"/>
                  <a:gd name="T40" fmla="*/ 637 w 1141"/>
                  <a:gd name="T41" fmla="*/ 272 h 782"/>
                  <a:gd name="T42" fmla="*/ 676 w 1141"/>
                  <a:gd name="T43" fmla="*/ 258 h 782"/>
                  <a:gd name="T44" fmla="*/ 717 w 1141"/>
                  <a:gd name="T45" fmla="*/ 245 h 782"/>
                  <a:gd name="T46" fmla="*/ 763 w 1141"/>
                  <a:gd name="T47" fmla="*/ 234 h 782"/>
                  <a:gd name="T48" fmla="*/ 809 w 1141"/>
                  <a:gd name="T49" fmla="*/ 225 h 782"/>
                  <a:gd name="T50" fmla="*/ 856 w 1141"/>
                  <a:gd name="T51" fmla="*/ 219 h 782"/>
                  <a:gd name="T52" fmla="*/ 906 w 1141"/>
                  <a:gd name="T53" fmla="*/ 216 h 782"/>
                  <a:gd name="T54" fmla="*/ 953 w 1141"/>
                  <a:gd name="T55" fmla="*/ 216 h 782"/>
                  <a:gd name="T56" fmla="*/ 1140 w 1141"/>
                  <a:gd name="T57" fmla="*/ 142 h 782"/>
                  <a:gd name="T58" fmla="*/ 953 w 1141"/>
                  <a:gd name="T59" fmla="*/ 53 h 782"/>
                  <a:gd name="T60" fmla="*/ 898 w 1141"/>
                  <a:gd name="T61" fmla="*/ 54 h 782"/>
                  <a:gd name="T62" fmla="*/ 845 w 1141"/>
                  <a:gd name="T63" fmla="*/ 58 h 782"/>
                  <a:gd name="T64" fmla="*/ 798 w 1141"/>
                  <a:gd name="T65" fmla="*/ 63 h 782"/>
                  <a:gd name="T66" fmla="*/ 752 w 1141"/>
                  <a:gd name="T67" fmla="*/ 71 h 782"/>
                  <a:gd name="T68" fmla="*/ 708 w 1141"/>
                  <a:gd name="T69" fmla="*/ 80 h 782"/>
                  <a:gd name="T70" fmla="*/ 657 w 1141"/>
                  <a:gd name="T71" fmla="*/ 93 h 782"/>
                  <a:gd name="T72" fmla="*/ 615 w 1141"/>
                  <a:gd name="T73" fmla="*/ 107 h 782"/>
                  <a:gd name="T74" fmla="*/ 567 w 1141"/>
                  <a:gd name="T75" fmla="*/ 125 h 782"/>
                  <a:gd name="T76" fmla="*/ 525 w 1141"/>
                  <a:gd name="T77" fmla="*/ 143 h 782"/>
                  <a:gd name="T78" fmla="*/ 480 w 1141"/>
                  <a:gd name="T79" fmla="*/ 165 h 782"/>
                  <a:gd name="T80" fmla="*/ 439 w 1141"/>
                  <a:gd name="T81" fmla="*/ 187 h 782"/>
                  <a:gd name="T82" fmla="*/ 401 w 1141"/>
                  <a:gd name="T83" fmla="*/ 210 h 782"/>
                  <a:gd name="T84" fmla="*/ 362 w 1141"/>
                  <a:gd name="T85" fmla="*/ 236 h 782"/>
                  <a:gd name="T86" fmla="*/ 325 w 1141"/>
                  <a:gd name="T87" fmla="*/ 264 h 782"/>
                  <a:gd name="T88" fmla="*/ 290 w 1141"/>
                  <a:gd name="T89" fmla="*/ 293 h 782"/>
                  <a:gd name="T90" fmla="*/ 260 w 1141"/>
                  <a:gd name="T91" fmla="*/ 320 h 782"/>
                  <a:gd name="T92" fmla="*/ 226 w 1141"/>
                  <a:gd name="T93" fmla="*/ 354 h 782"/>
                  <a:gd name="T94" fmla="*/ 198 w 1141"/>
                  <a:gd name="T95" fmla="*/ 385 h 782"/>
                  <a:gd name="T96" fmla="*/ 169 w 1141"/>
                  <a:gd name="T97" fmla="*/ 420 h 782"/>
                  <a:gd name="T98" fmla="*/ 142 w 1141"/>
                  <a:gd name="T99" fmla="*/ 454 h 782"/>
                  <a:gd name="T100" fmla="*/ 116 w 1141"/>
                  <a:gd name="T101" fmla="*/ 489 h 782"/>
                  <a:gd name="T102" fmla="*/ 98 w 1141"/>
                  <a:gd name="T103" fmla="*/ 516 h 782"/>
                  <a:gd name="T104" fmla="*/ 84 w 1141"/>
                  <a:gd name="T105" fmla="*/ 536 h 782"/>
                  <a:gd name="T106" fmla="*/ 74 w 1141"/>
                  <a:gd name="T107" fmla="*/ 554 h 782"/>
                  <a:gd name="T108" fmla="*/ 64 w 1141"/>
                  <a:gd name="T109" fmla="*/ 578 h 782"/>
                  <a:gd name="T110" fmla="*/ 53 w 1141"/>
                  <a:gd name="T111" fmla="*/ 597 h 782"/>
                  <a:gd name="T112" fmla="*/ 41 w 1141"/>
                  <a:gd name="T113" fmla="*/ 621 h 782"/>
                  <a:gd name="T114" fmla="*/ 29 w 1141"/>
                  <a:gd name="T115" fmla="*/ 645 h 782"/>
                  <a:gd name="T116" fmla="*/ 20 w 1141"/>
                  <a:gd name="T117" fmla="*/ 666 h 782"/>
                  <a:gd name="T118" fmla="*/ 11 w 1141"/>
                  <a:gd name="T119" fmla="*/ 690 h 782"/>
                  <a:gd name="T120" fmla="*/ 4 w 1141"/>
                  <a:gd name="T121" fmla="*/ 711 h 78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141"/>
                  <a:gd name="T184" fmla="*/ 0 h 782"/>
                  <a:gd name="T185" fmla="*/ 1141 w 1141"/>
                  <a:gd name="T186" fmla="*/ 782 h 78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141" h="782">
                    <a:moveTo>
                      <a:pt x="0" y="722"/>
                    </a:moveTo>
                    <a:lnTo>
                      <a:pt x="155" y="781"/>
                    </a:lnTo>
                    <a:lnTo>
                      <a:pt x="159" y="768"/>
                    </a:lnTo>
                    <a:lnTo>
                      <a:pt x="164" y="755"/>
                    </a:lnTo>
                    <a:lnTo>
                      <a:pt x="170" y="738"/>
                    </a:lnTo>
                    <a:lnTo>
                      <a:pt x="176" y="724"/>
                    </a:lnTo>
                    <a:lnTo>
                      <a:pt x="182" y="709"/>
                    </a:lnTo>
                    <a:lnTo>
                      <a:pt x="188" y="697"/>
                    </a:lnTo>
                    <a:lnTo>
                      <a:pt x="195" y="681"/>
                    </a:lnTo>
                    <a:lnTo>
                      <a:pt x="201" y="668"/>
                    </a:lnTo>
                    <a:lnTo>
                      <a:pt x="209" y="653"/>
                    </a:lnTo>
                    <a:lnTo>
                      <a:pt x="215" y="639"/>
                    </a:lnTo>
                    <a:lnTo>
                      <a:pt x="224" y="626"/>
                    </a:lnTo>
                    <a:lnTo>
                      <a:pt x="232" y="613"/>
                    </a:lnTo>
                    <a:lnTo>
                      <a:pt x="239" y="602"/>
                    </a:lnTo>
                    <a:lnTo>
                      <a:pt x="246" y="591"/>
                    </a:lnTo>
                    <a:lnTo>
                      <a:pt x="254" y="579"/>
                    </a:lnTo>
                    <a:lnTo>
                      <a:pt x="263" y="567"/>
                    </a:lnTo>
                    <a:lnTo>
                      <a:pt x="272" y="554"/>
                    </a:lnTo>
                    <a:lnTo>
                      <a:pt x="281" y="542"/>
                    </a:lnTo>
                    <a:lnTo>
                      <a:pt x="287" y="534"/>
                    </a:lnTo>
                    <a:lnTo>
                      <a:pt x="295" y="523"/>
                    </a:lnTo>
                    <a:lnTo>
                      <a:pt x="306" y="510"/>
                    </a:lnTo>
                    <a:lnTo>
                      <a:pt x="318" y="497"/>
                    </a:lnTo>
                    <a:lnTo>
                      <a:pt x="332" y="480"/>
                    </a:lnTo>
                    <a:lnTo>
                      <a:pt x="346" y="465"/>
                    </a:lnTo>
                    <a:lnTo>
                      <a:pt x="360" y="449"/>
                    </a:lnTo>
                    <a:lnTo>
                      <a:pt x="375" y="435"/>
                    </a:lnTo>
                    <a:lnTo>
                      <a:pt x="393" y="420"/>
                    </a:lnTo>
                    <a:lnTo>
                      <a:pt x="407" y="408"/>
                    </a:lnTo>
                    <a:lnTo>
                      <a:pt x="422" y="396"/>
                    </a:lnTo>
                    <a:lnTo>
                      <a:pt x="439" y="383"/>
                    </a:lnTo>
                    <a:lnTo>
                      <a:pt x="458" y="369"/>
                    </a:lnTo>
                    <a:lnTo>
                      <a:pt x="478" y="355"/>
                    </a:lnTo>
                    <a:lnTo>
                      <a:pt x="496" y="343"/>
                    </a:lnTo>
                    <a:lnTo>
                      <a:pt x="516" y="331"/>
                    </a:lnTo>
                    <a:lnTo>
                      <a:pt x="538" y="318"/>
                    </a:lnTo>
                    <a:lnTo>
                      <a:pt x="559" y="308"/>
                    </a:lnTo>
                    <a:lnTo>
                      <a:pt x="579" y="298"/>
                    </a:lnTo>
                    <a:lnTo>
                      <a:pt x="598" y="289"/>
                    </a:lnTo>
                    <a:lnTo>
                      <a:pt x="616" y="281"/>
                    </a:lnTo>
                    <a:lnTo>
                      <a:pt x="637" y="272"/>
                    </a:lnTo>
                    <a:lnTo>
                      <a:pt x="656" y="265"/>
                    </a:lnTo>
                    <a:lnTo>
                      <a:pt x="676" y="258"/>
                    </a:lnTo>
                    <a:lnTo>
                      <a:pt x="698" y="251"/>
                    </a:lnTo>
                    <a:lnTo>
                      <a:pt x="717" y="245"/>
                    </a:lnTo>
                    <a:lnTo>
                      <a:pt x="740" y="240"/>
                    </a:lnTo>
                    <a:lnTo>
                      <a:pt x="763" y="234"/>
                    </a:lnTo>
                    <a:lnTo>
                      <a:pt x="785" y="229"/>
                    </a:lnTo>
                    <a:lnTo>
                      <a:pt x="809" y="225"/>
                    </a:lnTo>
                    <a:lnTo>
                      <a:pt x="834" y="221"/>
                    </a:lnTo>
                    <a:lnTo>
                      <a:pt x="856" y="219"/>
                    </a:lnTo>
                    <a:lnTo>
                      <a:pt x="879" y="217"/>
                    </a:lnTo>
                    <a:lnTo>
                      <a:pt x="906" y="216"/>
                    </a:lnTo>
                    <a:lnTo>
                      <a:pt x="927" y="216"/>
                    </a:lnTo>
                    <a:lnTo>
                      <a:pt x="953" y="216"/>
                    </a:lnTo>
                    <a:lnTo>
                      <a:pt x="953" y="272"/>
                    </a:lnTo>
                    <a:lnTo>
                      <a:pt x="1140" y="142"/>
                    </a:lnTo>
                    <a:lnTo>
                      <a:pt x="953" y="0"/>
                    </a:lnTo>
                    <a:lnTo>
                      <a:pt x="953" y="53"/>
                    </a:lnTo>
                    <a:lnTo>
                      <a:pt x="925" y="53"/>
                    </a:lnTo>
                    <a:lnTo>
                      <a:pt x="898" y="54"/>
                    </a:lnTo>
                    <a:lnTo>
                      <a:pt x="870" y="56"/>
                    </a:lnTo>
                    <a:lnTo>
                      <a:pt x="845" y="58"/>
                    </a:lnTo>
                    <a:lnTo>
                      <a:pt x="821" y="60"/>
                    </a:lnTo>
                    <a:lnTo>
                      <a:pt x="798" y="63"/>
                    </a:lnTo>
                    <a:lnTo>
                      <a:pt x="774" y="67"/>
                    </a:lnTo>
                    <a:lnTo>
                      <a:pt x="752" y="71"/>
                    </a:lnTo>
                    <a:lnTo>
                      <a:pt x="731" y="75"/>
                    </a:lnTo>
                    <a:lnTo>
                      <a:pt x="708" y="80"/>
                    </a:lnTo>
                    <a:lnTo>
                      <a:pt x="679" y="87"/>
                    </a:lnTo>
                    <a:lnTo>
                      <a:pt x="657" y="93"/>
                    </a:lnTo>
                    <a:lnTo>
                      <a:pt x="636" y="100"/>
                    </a:lnTo>
                    <a:lnTo>
                      <a:pt x="615" y="107"/>
                    </a:lnTo>
                    <a:lnTo>
                      <a:pt x="590" y="116"/>
                    </a:lnTo>
                    <a:lnTo>
                      <a:pt x="567" y="125"/>
                    </a:lnTo>
                    <a:lnTo>
                      <a:pt x="546" y="134"/>
                    </a:lnTo>
                    <a:lnTo>
                      <a:pt x="525" y="143"/>
                    </a:lnTo>
                    <a:lnTo>
                      <a:pt x="501" y="154"/>
                    </a:lnTo>
                    <a:lnTo>
                      <a:pt x="480" y="165"/>
                    </a:lnTo>
                    <a:lnTo>
                      <a:pt x="459" y="175"/>
                    </a:lnTo>
                    <a:lnTo>
                      <a:pt x="439" y="187"/>
                    </a:lnTo>
                    <a:lnTo>
                      <a:pt x="420" y="197"/>
                    </a:lnTo>
                    <a:lnTo>
                      <a:pt x="401" y="210"/>
                    </a:lnTo>
                    <a:lnTo>
                      <a:pt x="383" y="222"/>
                    </a:lnTo>
                    <a:lnTo>
                      <a:pt x="362" y="236"/>
                    </a:lnTo>
                    <a:lnTo>
                      <a:pt x="343" y="249"/>
                    </a:lnTo>
                    <a:lnTo>
                      <a:pt x="325" y="264"/>
                    </a:lnTo>
                    <a:lnTo>
                      <a:pt x="307" y="279"/>
                    </a:lnTo>
                    <a:lnTo>
                      <a:pt x="290" y="293"/>
                    </a:lnTo>
                    <a:lnTo>
                      <a:pt x="274" y="307"/>
                    </a:lnTo>
                    <a:lnTo>
                      <a:pt x="260" y="320"/>
                    </a:lnTo>
                    <a:lnTo>
                      <a:pt x="242" y="337"/>
                    </a:lnTo>
                    <a:lnTo>
                      <a:pt x="226" y="354"/>
                    </a:lnTo>
                    <a:lnTo>
                      <a:pt x="213" y="368"/>
                    </a:lnTo>
                    <a:lnTo>
                      <a:pt x="198" y="385"/>
                    </a:lnTo>
                    <a:lnTo>
                      <a:pt x="184" y="402"/>
                    </a:lnTo>
                    <a:lnTo>
                      <a:pt x="169" y="420"/>
                    </a:lnTo>
                    <a:lnTo>
                      <a:pt x="155" y="438"/>
                    </a:lnTo>
                    <a:lnTo>
                      <a:pt x="142" y="454"/>
                    </a:lnTo>
                    <a:lnTo>
                      <a:pt x="127" y="473"/>
                    </a:lnTo>
                    <a:lnTo>
                      <a:pt x="116" y="489"/>
                    </a:lnTo>
                    <a:lnTo>
                      <a:pt x="105" y="505"/>
                    </a:lnTo>
                    <a:lnTo>
                      <a:pt x="98" y="516"/>
                    </a:lnTo>
                    <a:lnTo>
                      <a:pt x="90" y="527"/>
                    </a:lnTo>
                    <a:lnTo>
                      <a:pt x="84" y="536"/>
                    </a:lnTo>
                    <a:lnTo>
                      <a:pt x="80" y="544"/>
                    </a:lnTo>
                    <a:lnTo>
                      <a:pt x="74" y="554"/>
                    </a:lnTo>
                    <a:lnTo>
                      <a:pt x="70" y="566"/>
                    </a:lnTo>
                    <a:lnTo>
                      <a:pt x="64" y="578"/>
                    </a:lnTo>
                    <a:lnTo>
                      <a:pt x="58" y="588"/>
                    </a:lnTo>
                    <a:lnTo>
                      <a:pt x="53" y="597"/>
                    </a:lnTo>
                    <a:lnTo>
                      <a:pt x="47" y="609"/>
                    </a:lnTo>
                    <a:lnTo>
                      <a:pt x="41" y="621"/>
                    </a:lnTo>
                    <a:lnTo>
                      <a:pt x="36" y="633"/>
                    </a:lnTo>
                    <a:lnTo>
                      <a:pt x="29" y="645"/>
                    </a:lnTo>
                    <a:lnTo>
                      <a:pt x="25" y="656"/>
                    </a:lnTo>
                    <a:lnTo>
                      <a:pt x="20" y="666"/>
                    </a:lnTo>
                    <a:lnTo>
                      <a:pt x="16" y="678"/>
                    </a:lnTo>
                    <a:lnTo>
                      <a:pt x="11" y="690"/>
                    </a:lnTo>
                    <a:lnTo>
                      <a:pt x="7" y="702"/>
                    </a:lnTo>
                    <a:lnTo>
                      <a:pt x="4" y="711"/>
                    </a:lnTo>
                    <a:lnTo>
                      <a:pt x="0" y="722"/>
                    </a:lnTo>
                  </a:path>
                </a:pathLst>
              </a:custGeom>
              <a:solidFill>
                <a:srgbClr val="FF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Freeform 135">
                <a:extLst>
                  <a:ext uri="{FF2B5EF4-FFF2-40B4-BE49-F238E27FC236}">
                    <a16:creationId xmlns:a16="http://schemas.microsoft.com/office/drawing/2014/main" id="{5B1C8540-6416-4796-8FF6-A5F936D4D9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3" y="3169"/>
                <a:ext cx="1174" cy="928"/>
              </a:xfrm>
              <a:custGeom>
                <a:avLst/>
                <a:gdLst>
                  <a:gd name="T0" fmla="*/ 989 w 1174"/>
                  <a:gd name="T1" fmla="*/ 0 h 928"/>
                  <a:gd name="T2" fmla="*/ 984 w 1174"/>
                  <a:gd name="T3" fmla="*/ 28 h 928"/>
                  <a:gd name="T4" fmla="*/ 976 w 1174"/>
                  <a:gd name="T5" fmla="*/ 61 h 928"/>
                  <a:gd name="T6" fmla="*/ 967 w 1174"/>
                  <a:gd name="T7" fmla="*/ 91 h 928"/>
                  <a:gd name="T8" fmla="*/ 958 w 1174"/>
                  <a:gd name="T9" fmla="*/ 122 h 928"/>
                  <a:gd name="T10" fmla="*/ 947 w 1174"/>
                  <a:gd name="T11" fmla="*/ 154 h 928"/>
                  <a:gd name="T12" fmla="*/ 933 w 1174"/>
                  <a:gd name="T13" fmla="*/ 184 h 928"/>
                  <a:gd name="T14" fmla="*/ 921 w 1174"/>
                  <a:gd name="T15" fmla="*/ 208 h 928"/>
                  <a:gd name="T16" fmla="*/ 906 w 1174"/>
                  <a:gd name="T17" fmla="*/ 236 h 928"/>
                  <a:gd name="T18" fmla="*/ 890 w 1174"/>
                  <a:gd name="T19" fmla="*/ 265 h 928"/>
                  <a:gd name="T20" fmla="*/ 878 w 1174"/>
                  <a:gd name="T21" fmla="*/ 286 h 928"/>
                  <a:gd name="T22" fmla="*/ 857 w 1174"/>
                  <a:gd name="T23" fmla="*/ 316 h 928"/>
                  <a:gd name="T24" fmla="*/ 831 w 1174"/>
                  <a:gd name="T25" fmla="*/ 353 h 928"/>
                  <a:gd name="T26" fmla="*/ 805 w 1174"/>
                  <a:gd name="T27" fmla="*/ 390 h 928"/>
                  <a:gd name="T28" fmla="*/ 773 w 1174"/>
                  <a:gd name="T29" fmla="*/ 422 h 928"/>
                  <a:gd name="T30" fmla="*/ 741 w 1174"/>
                  <a:gd name="T31" fmla="*/ 453 h 928"/>
                  <a:gd name="T32" fmla="*/ 703 w 1174"/>
                  <a:gd name="T33" fmla="*/ 488 h 928"/>
                  <a:gd name="T34" fmla="*/ 664 w 1174"/>
                  <a:gd name="T35" fmla="*/ 518 h 928"/>
                  <a:gd name="T36" fmla="*/ 621 w 1174"/>
                  <a:gd name="T37" fmla="*/ 548 h 928"/>
                  <a:gd name="T38" fmla="*/ 580 w 1174"/>
                  <a:gd name="T39" fmla="*/ 574 h 928"/>
                  <a:gd name="T40" fmla="*/ 539 w 1174"/>
                  <a:gd name="T41" fmla="*/ 597 h 928"/>
                  <a:gd name="T42" fmla="*/ 499 w 1174"/>
                  <a:gd name="T43" fmla="*/ 618 h 928"/>
                  <a:gd name="T44" fmla="*/ 456 w 1174"/>
                  <a:gd name="T45" fmla="*/ 638 h 928"/>
                  <a:gd name="T46" fmla="*/ 405 w 1174"/>
                  <a:gd name="T47" fmla="*/ 656 h 928"/>
                  <a:gd name="T48" fmla="*/ 356 w 1174"/>
                  <a:gd name="T49" fmla="*/ 673 h 928"/>
                  <a:gd name="T50" fmla="*/ 305 w 1174"/>
                  <a:gd name="T51" fmla="*/ 687 h 928"/>
                  <a:gd name="T52" fmla="*/ 248 w 1174"/>
                  <a:gd name="T53" fmla="*/ 699 h 928"/>
                  <a:gd name="T54" fmla="*/ 196 w 1174"/>
                  <a:gd name="T55" fmla="*/ 706 h 928"/>
                  <a:gd name="T56" fmla="*/ 0 w 1174"/>
                  <a:gd name="T57" fmla="*/ 811 h 928"/>
                  <a:gd name="T58" fmla="*/ 226 w 1174"/>
                  <a:gd name="T59" fmla="*/ 872 h 928"/>
                  <a:gd name="T60" fmla="*/ 287 w 1174"/>
                  <a:gd name="T61" fmla="*/ 862 h 928"/>
                  <a:gd name="T62" fmla="*/ 345 w 1174"/>
                  <a:gd name="T63" fmla="*/ 849 h 928"/>
                  <a:gd name="T64" fmla="*/ 397 w 1174"/>
                  <a:gd name="T65" fmla="*/ 837 h 928"/>
                  <a:gd name="T66" fmla="*/ 447 w 1174"/>
                  <a:gd name="T67" fmla="*/ 821 h 928"/>
                  <a:gd name="T68" fmla="*/ 494 w 1174"/>
                  <a:gd name="T69" fmla="*/ 805 h 928"/>
                  <a:gd name="T70" fmla="*/ 549 w 1174"/>
                  <a:gd name="T71" fmla="*/ 783 h 928"/>
                  <a:gd name="T72" fmla="*/ 594 w 1174"/>
                  <a:gd name="T73" fmla="*/ 763 h 928"/>
                  <a:gd name="T74" fmla="*/ 644 w 1174"/>
                  <a:gd name="T75" fmla="*/ 737 h 928"/>
                  <a:gd name="T76" fmla="*/ 688 w 1174"/>
                  <a:gd name="T77" fmla="*/ 711 h 928"/>
                  <a:gd name="T78" fmla="*/ 734 w 1174"/>
                  <a:gd name="T79" fmla="*/ 681 h 928"/>
                  <a:gd name="T80" fmla="*/ 776 w 1174"/>
                  <a:gd name="T81" fmla="*/ 652 h 928"/>
                  <a:gd name="T82" fmla="*/ 815 w 1174"/>
                  <a:gd name="T83" fmla="*/ 623 h 928"/>
                  <a:gd name="T84" fmla="*/ 853 w 1174"/>
                  <a:gd name="T85" fmla="*/ 589 h 928"/>
                  <a:gd name="T86" fmla="*/ 891 w 1174"/>
                  <a:gd name="T87" fmla="*/ 555 h 928"/>
                  <a:gd name="T88" fmla="*/ 925 w 1174"/>
                  <a:gd name="T89" fmla="*/ 520 h 928"/>
                  <a:gd name="T90" fmla="*/ 953 w 1174"/>
                  <a:gd name="T91" fmla="*/ 488 h 928"/>
                  <a:gd name="T92" fmla="*/ 986 w 1174"/>
                  <a:gd name="T93" fmla="*/ 447 h 928"/>
                  <a:gd name="T94" fmla="*/ 1011 w 1174"/>
                  <a:gd name="T95" fmla="*/ 411 h 928"/>
                  <a:gd name="T96" fmla="*/ 1037 w 1174"/>
                  <a:gd name="T97" fmla="*/ 370 h 928"/>
                  <a:gd name="T98" fmla="*/ 1062 w 1174"/>
                  <a:gd name="T99" fmla="*/ 332 h 928"/>
                  <a:gd name="T100" fmla="*/ 1085 w 1174"/>
                  <a:gd name="T101" fmla="*/ 291 h 928"/>
                  <a:gd name="T102" fmla="*/ 1099 w 1174"/>
                  <a:gd name="T103" fmla="*/ 261 h 928"/>
                  <a:gd name="T104" fmla="*/ 1112 w 1174"/>
                  <a:gd name="T105" fmla="*/ 239 h 928"/>
                  <a:gd name="T106" fmla="*/ 1120 w 1174"/>
                  <a:gd name="T107" fmla="*/ 218 h 928"/>
                  <a:gd name="T108" fmla="*/ 1128 w 1174"/>
                  <a:gd name="T109" fmla="*/ 192 h 928"/>
                  <a:gd name="T110" fmla="*/ 1137 w 1174"/>
                  <a:gd name="T111" fmla="*/ 172 h 928"/>
                  <a:gd name="T112" fmla="*/ 1145 w 1174"/>
                  <a:gd name="T113" fmla="*/ 145 h 928"/>
                  <a:gd name="T114" fmla="*/ 1154 w 1174"/>
                  <a:gd name="T115" fmla="*/ 118 h 928"/>
                  <a:gd name="T116" fmla="*/ 1161 w 1174"/>
                  <a:gd name="T117" fmla="*/ 95 h 928"/>
                  <a:gd name="T118" fmla="*/ 1166 w 1174"/>
                  <a:gd name="T119" fmla="*/ 70 h 928"/>
                  <a:gd name="T120" fmla="*/ 1171 w 1174"/>
                  <a:gd name="T121" fmla="*/ 47 h 92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174"/>
                  <a:gd name="T184" fmla="*/ 0 h 928"/>
                  <a:gd name="T185" fmla="*/ 1174 w 1174"/>
                  <a:gd name="T186" fmla="*/ 928 h 928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174" h="928">
                    <a:moveTo>
                      <a:pt x="1173" y="35"/>
                    </a:moveTo>
                    <a:lnTo>
                      <a:pt x="989" y="0"/>
                    </a:lnTo>
                    <a:lnTo>
                      <a:pt x="987" y="14"/>
                    </a:lnTo>
                    <a:lnTo>
                      <a:pt x="984" y="28"/>
                    </a:lnTo>
                    <a:lnTo>
                      <a:pt x="980" y="45"/>
                    </a:lnTo>
                    <a:lnTo>
                      <a:pt x="976" y="61"/>
                    </a:lnTo>
                    <a:lnTo>
                      <a:pt x="971" y="78"/>
                    </a:lnTo>
                    <a:lnTo>
                      <a:pt x="967" y="91"/>
                    </a:lnTo>
                    <a:lnTo>
                      <a:pt x="961" y="109"/>
                    </a:lnTo>
                    <a:lnTo>
                      <a:pt x="958" y="122"/>
                    </a:lnTo>
                    <a:lnTo>
                      <a:pt x="952" y="140"/>
                    </a:lnTo>
                    <a:lnTo>
                      <a:pt x="947" y="154"/>
                    </a:lnTo>
                    <a:lnTo>
                      <a:pt x="940" y="169"/>
                    </a:lnTo>
                    <a:lnTo>
                      <a:pt x="933" y="184"/>
                    </a:lnTo>
                    <a:lnTo>
                      <a:pt x="927" y="196"/>
                    </a:lnTo>
                    <a:lnTo>
                      <a:pt x="921" y="208"/>
                    </a:lnTo>
                    <a:lnTo>
                      <a:pt x="913" y="222"/>
                    </a:lnTo>
                    <a:lnTo>
                      <a:pt x="906" y="236"/>
                    </a:lnTo>
                    <a:lnTo>
                      <a:pt x="898" y="250"/>
                    </a:lnTo>
                    <a:lnTo>
                      <a:pt x="890" y="265"/>
                    </a:lnTo>
                    <a:lnTo>
                      <a:pt x="885" y="274"/>
                    </a:lnTo>
                    <a:lnTo>
                      <a:pt x="878" y="286"/>
                    </a:lnTo>
                    <a:lnTo>
                      <a:pt x="868" y="301"/>
                    </a:lnTo>
                    <a:lnTo>
                      <a:pt x="857" y="316"/>
                    </a:lnTo>
                    <a:lnTo>
                      <a:pt x="844" y="336"/>
                    </a:lnTo>
                    <a:lnTo>
                      <a:pt x="831" y="353"/>
                    </a:lnTo>
                    <a:lnTo>
                      <a:pt x="818" y="372"/>
                    </a:lnTo>
                    <a:lnTo>
                      <a:pt x="805" y="390"/>
                    </a:lnTo>
                    <a:lnTo>
                      <a:pt x="787" y="406"/>
                    </a:lnTo>
                    <a:lnTo>
                      <a:pt x="773" y="422"/>
                    </a:lnTo>
                    <a:lnTo>
                      <a:pt x="758" y="436"/>
                    </a:lnTo>
                    <a:lnTo>
                      <a:pt x="741" y="453"/>
                    </a:lnTo>
                    <a:lnTo>
                      <a:pt x="723" y="469"/>
                    </a:lnTo>
                    <a:lnTo>
                      <a:pt x="703" y="488"/>
                    </a:lnTo>
                    <a:lnTo>
                      <a:pt x="685" y="501"/>
                    </a:lnTo>
                    <a:lnTo>
                      <a:pt x="664" y="518"/>
                    </a:lnTo>
                    <a:lnTo>
                      <a:pt x="643" y="534"/>
                    </a:lnTo>
                    <a:lnTo>
                      <a:pt x="621" y="548"/>
                    </a:lnTo>
                    <a:lnTo>
                      <a:pt x="600" y="561"/>
                    </a:lnTo>
                    <a:lnTo>
                      <a:pt x="580" y="574"/>
                    </a:lnTo>
                    <a:lnTo>
                      <a:pt x="562" y="585"/>
                    </a:lnTo>
                    <a:lnTo>
                      <a:pt x="539" y="597"/>
                    </a:lnTo>
                    <a:lnTo>
                      <a:pt x="520" y="607"/>
                    </a:lnTo>
                    <a:lnTo>
                      <a:pt x="499" y="618"/>
                    </a:lnTo>
                    <a:lnTo>
                      <a:pt x="476" y="628"/>
                    </a:lnTo>
                    <a:lnTo>
                      <a:pt x="456" y="638"/>
                    </a:lnTo>
                    <a:lnTo>
                      <a:pt x="430" y="647"/>
                    </a:lnTo>
                    <a:lnTo>
                      <a:pt x="405" y="656"/>
                    </a:lnTo>
                    <a:lnTo>
                      <a:pt x="382" y="666"/>
                    </a:lnTo>
                    <a:lnTo>
                      <a:pt x="356" y="673"/>
                    </a:lnTo>
                    <a:lnTo>
                      <a:pt x="328" y="681"/>
                    </a:lnTo>
                    <a:lnTo>
                      <a:pt x="305" y="687"/>
                    </a:lnTo>
                    <a:lnTo>
                      <a:pt x="279" y="692"/>
                    </a:lnTo>
                    <a:lnTo>
                      <a:pt x="248" y="699"/>
                    </a:lnTo>
                    <a:lnTo>
                      <a:pt x="224" y="702"/>
                    </a:lnTo>
                    <a:lnTo>
                      <a:pt x="196" y="706"/>
                    </a:lnTo>
                    <a:lnTo>
                      <a:pt x="186" y="649"/>
                    </a:lnTo>
                    <a:lnTo>
                      <a:pt x="0" y="811"/>
                    </a:lnTo>
                    <a:lnTo>
                      <a:pt x="235" y="927"/>
                    </a:lnTo>
                    <a:lnTo>
                      <a:pt x="226" y="872"/>
                    </a:lnTo>
                    <a:lnTo>
                      <a:pt x="256" y="868"/>
                    </a:lnTo>
                    <a:lnTo>
                      <a:pt x="287" y="862"/>
                    </a:lnTo>
                    <a:lnTo>
                      <a:pt x="317" y="856"/>
                    </a:lnTo>
                    <a:lnTo>
                      <a:pt x="345" y="849"/>
                    </a:lnTo>
                    <a:lnTo>
                      <a:pt x="372" y="843"/>
                    </a:lnTo>
                    <a:lnTo>
                      <a:pt x="397" y="837"/>
                    </a:lnTo>
                    <a:lnTo>
                      <a:pt x="424" y="829"/>
                    </a:lnTo>
                    <a:lnTo>
                      <a:pt x="447" y="821"/>
                    </a:lnTo>
                    <a:lnTo>
                      <a:pt x="469" y="813"/>
                    </a:lnTo>
                    <a:lnTo>
                      <a:pt x="494" y="805"/>
                    </a:lnTo>
                    <a:lnTo>
                      <a:pt x="525" y="793"/>
                    </a:lnTo>
                    <a:lnTo>
                      <a:pt x="549" y="783"/>
                    </a:lnTo>
                    <a:lnTo>
                      <a:pt x="571" y="772"/>
                    </a:lnTo>
                    <a:lnTo>
                      <a:pt x="594" y="763"/>
                    </a:lnTo>
                    <a:lnTo>
                      <a:pt x="620" y="749"/>
                    </a:lnTo>
                    <a:lnTo>
                      <a:pt x="644" y="737"/>
                    </a:lnTo>
                    <a:lnTo>
                      <a:pt x="666" y="723"/>
                    </a:lnTo>
                    <a:lnTo>
                      <a:pt x="688" y="711"/>
                    </a:lnTo>
                    <a:lnTo>
                      <a:pt x="713" y="696"/>
                    </a:lnTo>
                    <a:lnTo>
                      <a:pt x="734" y="681"/>
                    </a:lnTo>
                    <a:lnTo>
                      <a:pt x="757" y="668"/>
                    </a:lnTo>
                    <a:lnTo>
                      <a:pt x="776" y="652"/>
                    </a:lnTo>
                    <a:lnTo>
                      <a:pt x="794" y="640"/>
                    </a:lnTo>
                    <a:lnTo>
                      <a:pt x="815" y="623"/>
                    </a:lnTo>
                    <a:lnTo>
                      <a:pt x="833" y="608"/>
                    </a:lnTo>
                    <a:lnTo>
                      <a:pt x="853" y="589"/>
                    </a:lnTo>
                    <a:lnTo>
                      <a:pt x="873" y="573"/>
                    </a:lnTo>
                    <a:lnTo>
                      <a:pt x="891" y="555"/>
                    </a:lnTo>
                    <a:lnTo>
                      <a:pt x="908" y="537"/>
                    </a:lnTo>
                    <a:lnTo>
                      <a:pt x="925" y="520"/>
                    </a:lnTo>
                    <a:lnTo>
                      <a:pt x="940" y="503"/>
                    </a:lnTo>
                    <a:lnTo>
                      <a:pt x="953" y="488"/>
                    </a:lnTo>
                    <a:lnTo>
                      <a:pt x="970" y="467"/>
                    </a:lnTo>
                    <a:lnTo>
                      <a:pt x="986" y="447"/>
                    </a:lnTo>
                    <a:lnTo>
                      <a:pt x="997" y="431"/>
                    </a:lnTo>
                    <a:lnTo>
                      <a:pt x="1011" y="411"/>
                    </a:lnTo>
                    <a:lnTo>
                      <a:pt x="1023" y="392"/>
                    </a:lnTo>
                    <a:lnTo>
                      <a:pt x="1037" y="370"/>
                    </a:lnTo>
                    <a:lnTo>
                      <a:pt x="1049" y="350"/>
                    </a:lnTo>
                    <a:lnTo>
                      <a:pt x="1062" y="332"/>
                    </a:lnTo>
                    <a:lnTo>
                      <a:pt x="1076" y="310"/>
                    </a:lnTo>
                    <a:lnTo>
                      <a:pt x="1085" y="291"/>
                    </a:lnTo>
                    <a:lnTo>
                      <a:pt x="1094" y="273"/>
                    </a:lnTo>
                    <a:lnTo>
                      <a:pt x="1099" y="261"/>
                    </a:lnTo>
                    <a:lnTo>
                      <a:pt x="1107" y="249"/>
                    </a:lnTo>
                    <a:lnTo>
                      <a:pt x="1112" y="239"/>
                    </a:lnTo>
                    <a:lnTo>
                      <a:pt x="1115" y="229"/>
                    </a:lnTo>
                    <a:lnTo>
                      <a:pt x="1120" y="218"/>
                    </a:lnTo>
                    <a:lnTo>
                      <a:pt x="1122" y="206"/>
                    </a:lnTo>
                    <a:lnTo>
                      <a:pt x="1128" y="192"/>
                    </a:lnTo>
                    <a:lnTo>
                      <a:pt x="1132" y="181"/>
                    </a:lnTo>
                    <a:lnTo>
                      <a:pt x="1137" y="172"/>
                    </a:lnTo>
                    <a:lnTo>
                      <a:pt x="1141" y="158"/>
                    </a:lnTo>
                    <a:lnTo>
                      <a:pt x="1145" y="145"/>
                    </a:lnTo>
                    <a:lnTo>
                      <a:pt x="1148" y="131"/>
                    </a:lnTo>
                    <a:lnTo>
                      <a:pt x="1154" y="118"/>
                    </a:lnTo>
                    <a:lnTo>
                      <a:pt x="1156" y="106"/>
                    </a:lnTo>
                    <a:lnTo>
                      <a:pt x="1161" y="95"/>
                    </a:lnTo>
                    <a:lnTo>
                      <a:pt x="1163" y="83"/>
                    </a:lnTo>
                    <a:lnTo>
                      <a:pt x="1166" y="70"/>
                    </a:lnTo>
                    <a:lnTo>
                      <a:pt x="1168" y="57"/>
                    </a:lnTo>
                    <a:lnTo>
                      <a:pt x="1171" y="47"/>
                    </a:lnTo>
                    <a:lnTo>
                      <a:pt x="1173" y="35"/>
                    </a:lnTo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11" name="Content Placeholder 110">
            <a:extLst>
              <a:ext uri="{FF2B5EF4-FFF2-40B4-BE49-F238E27FC236}">
                <a16:creationId xmlns:a16="http://schemas.microsoft.com/office/drawing/2014/main" id="{5617A217-5602-4B5D-9735-6CF73FCADF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291" y="1633782"/>
            <a:ext cx="7886700" cy="4351338"/>
          </a:xfrm>
        </p:spPr>
        <p:txBody>
          <a:bodyPr>
            <a:normAutofit fontScale="47500" lnSpcReduction="20000"/>
          </a:bodyPr>
          <a:lstStyle/>
          <a:p>
            <a:pPr latinLnBrk="1">
              <a:lnSpc>
                <a:spcPct val="300000"/>
              </a:lnSpc>
              <a:buSzPct val="125000"/>
            </a:pPr>
            <a:r>
              <a:rPr lang="en-US" altLang="en-US" sz="4200" dirty="0">
                <a:latin typeface="Calibri" panose="020F0502020204030204" pitchFamily="34" charset="0"/>
                <a:cs typeface="Calibri" panose="020F0502020204030204" pitchFamily="34" charset="0"/>
              </a:rPr>
              <a:t>Inviting support</a:t>
            </a:r>
          </a:p>
          <a:p>
            <a:pPr marL="228600" indent="-228600" eaLnBrk="1" latinLnBrk="1" hangingPunct="1">
              <a:lnSpc>
                <a:spcPct val="300000"/>
              </a:lnSpc>
              <a:spcBef>
                <a:spcPts val="0"/>
              </a:spcBef>
              <a:buSzPct val="125000"/>
            </a:pPr>
            <a:r>
              <a:rPr lang="en-US" altLang="en-US" sz="4200" dirty="0">
                <a:latin typeface="Calibri" panose="020F0502020204030204" pitchFamily="34" charset="0"/>
                <a:cs typeface="Calibri" panose="020F0502020204030204" pitchFamily="34" charset="0"/>
              </a:rPr>
              <a:t>Creating Connections </a:t>
            </a:r>
            <a:r>
              <a:rPr lang="en-US" altLang="en-US" sz="4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Click to view video</a:t>
            </a:r>
            <a:r>
              <a:rPr lang="en-US" altLang="en-US" sz="4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228600" indent="-228600" eaLnBrk="1" latinLnBrk="1" hangingPunct="1">
              <a:lnSpc>
                <a:spcPct val="300000"/>
              </a:lnSpc>
              <a:spcBef>
                <a:spcPts val="0"/>
              </a:spcBef>
              <a:buSzPct val="125000"/>
            </a:pPr>
            <a:r>
              <a:rPr lang="en-US" altLang="en-US" sz="4200" dirty="0">
                <a:latin typeface="Calibri" panose="020F0502020204030204" pitchFamily="34" charset="0"/>
                <a:cs typeface="Calibri" panose="020F0502020204030204" pitchFamily="34" charset="0"/>
              </a:rPr>
              <a:t>Sharing Great Expectations</a:t>
            </a:r>
          </a:p>
          <a:p>
            <a:pPr marL="228600" indent="-228600" eaLnBrk="1" latinLnBrk="1" hangingPunct="1">
              <a:lnSpc>
                <a:spcPct val="300000"/>
              </a:lnSpc>
              <a:spcBef>
                <a:spcPts val="0"/>
              </a:spcBef>
              <a:buSzPct val="125000"/>
            </a:pPr>
            <a:r>
              <a:rPr lang="en-US" altLang="en-US" sz="4200" dirty="0">
                <a:latin typeface="Calibri" panose="020F0502020204030204" pitchFamily="34" charset="0"/>
                <a:cs typeface="Calibri" panose="020F0502020204030204" pitchFamily="34" charset="0"/>
              </a:rPr>
              <a:t>Solving Problems </a:t>
            </a:r>
            <a:r>
              <a:rPr lang="en-US" altLang="en-US" sz="4200" dirty="0">
                <a:solidFill>
                  <a:srgbClr val="5F8E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Click to view video</a:t>
            </a:r>
            <a:endParaRPr lang="en-US" altLang="en-US" sz="4200" dirty="0">
              <a:solidFill>
                <a:srgbClr val="5F8E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indent="-228600" eaLnBrk="1" latinLnBrk="1" hangingPunct="1">
              <a:lnSpc>
                <a:spcPct val="300000"/>
              </a:lnSpc>
              <a:spcBef>
                <a:spcPts val="0"/>
              </a:spcBef>
              <a:buSzPct val="125000"/>
            </a:pPr>
            <a:r>
              <a:rPr lang="en-US" altLang="en-US" sz="4200" dirty="0">
                <a:latin typeface="Calibri" panose="020F0502020204030204" pitchFamily="34" charset="0"/>
                <a:cs typeface="Calibri" panose="020F0502020204030204" pitchFamily="34" charset="0"/>
              </a:rPr>
              <a:t>Celebrating Success </a:t>
            </a:r>
            <a:r>
              <a:rPr lang="en-US" altLang="en-US" sz="42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Click to view video</a:t>
            </a:r>
            <a:endParaRPr lang="en-US" altLang="en-US" sz="4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Action Planning</a:t>
            </a:r>
          </a:p>
        </p:txBody>
      </p:sp>
      <p:grpSp>
        <p:nvGrpSpPr>
          <p:cNvPr id="112" name="Group 136">
            <a:extLst>
              <a:ext uri="{FF2B5EF4-FFF2-40B4-BE49-F238E27FC236}">
                <a16:creationId xmlns:a16="http://schemas.microsoft.com/office/drawing/2014/main" id="{49C82B86-1C2A-4A20-B9CB-02366255F2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6252725" y="5147151"/>
            <a:ext cx="1008755" cy="803443"/>
            <a:chOff x="0" y="0"/>
            <a:chExt cx="5752" cy="4312"/>
          </a:xfrm>
        </p:grpSpPr>
        <p:graphicFrame>
          <p:nvGraphicFramePr>
            <p:cNvPr id="113" name="Object 2">
              <a:extLst>
                <a:ext uri="{FF2B5EF4-FFF2-40B4-BE49-F238E27FC236}">
                  <a16:creationId xmlns:a16="http://schemas.microsoft.com/office/drawing/2014/main" id="{D2D7F9C8-E38B-4ED1-8409-BE920341E2F6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0" y="0"/>
            <a:ext cx="5752" cy="43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Microsoft ClipArt Gallery" r:id="rId7" imgW="7207250" imgH="5692775" progId="MS_ClipArt_Gallery">
                    <p:embed/>
                  </p:oleObj>
                </mc:Choice>
                <mc:Fallback>
                  <p:oleObj name="Microsoft ClipArt Gallery" r:id="rId7" imgW="7207250" imgH="5692775" progId="MS_ClipArt_Gallery">
                    <p:embed/>
                    <p:pic>
                      <p:nvPicPr>
                        <p:cNvPr id="110" name="Object 2">
                          <a:extLst>
                            <a:ext uri="{FF2B5EF4-FFF2-40B4-BE49-F238E27FC236}">
                              <a16:creationId xmlns:a16="http://schemas.microsoft.com/office/drawing/2014/main" id="{E02DCA2D-E29A-4296-BD17-64B1A1893322}"/>
                            </a:ext>
                          </a:extLst>
                        </p:cNvPr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5752" cy="43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14" name="Group 138">
              <a:extLst>
                <a:ext uri="{FF2B5EF4-FFF2-40B4-BE49-F238E27FC236}">
                  <a16:creationId xmlns:a16="http://schemas.microsoft.com/office/drawing/2014/main" id="{5D06803B-8E64-42E1-B6B6-41142F8E303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9" y="925"/>
              <a:ext cx="3761" cy="3171"/>
              <a:chOff x="569" y="925"/>
              <a:chExt cx="3761" cy="3171"/>
            </a:xfrm>
          </p:grpSpPr>
          <p:sp>
            <p:nvSpPr>
              <p:cNvPr id="139" name="Freeform 139">
                <a:extLst>
                  <a:ext uri="{FF2B5EF4-FFF2-40B4-BE49-F238E27FC236}">
                    <a16:creationId xmlns:a16="http://schemas.microsoft.com/office/drawing/2014/main" id="{0B2A6BE9-D88B-4DBA-99AC-2550176E5A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8" y="1711"/>
                <a:ext cx="2884" cy="2385"/>
              </a:xfrm>
              <a:custGeom>
                <a:avLst/>
                <a:gdLst>
                  <a:gd name="T0" fmla="*/ 0 w 2884"/>
                  <a:gd name="T1" fmla="*/ 66 h 2385"/>
                  <a:gd name="T2" fmla="*/ 261 w 2884"/>
                  <a:gd name="T3" fmla="*/ 0 h 2385"/>
                  <a:gd name="T4" fmla="*/ 490 w 2884"/>
                  <a:gd name="T5" fmla="*/ 6 h 2385"/>
                  <a:gd name="T6" fmla="*/ 723 w 2884"/>
                  <a:gd name="T7" fmla="*/ 74 h 2385"/>
                  <a:gd name="T8" fmla="*/ 1015 w 2884"/>
                  <a:gd name="T9" fmla="*/ 199 h 2385"/>
                  <a:gd name="T10" fmla="*/ 1339 w 2884"/>
                  <a:gd name="T11" fmla="*/ 413 h 2385"/>
                  <a:gd name="T12" fmla="*/ 1657 w 2884"/>
                  <a:gd name="T13" fmla="*/ 680 h 2385"/>
                  <a:gd name="T14" fmla="*/ 1911 w 2884"/>
                  <a:gd name="T15" fmla="*/ 943 h 2385"/>
                  <a:gd name="T16" fmla="*/ 2170 w 2884"/>
                  <a:gd name="T17" fmla="*/ 1257 h 2385"/>
                  <a:gd name="T18" fmla="*/ 2339 w 2884"/>
                  <a:gd name="T19" fmla="*/ 1478 h 2385"/>
                  <a:gd name="T20" fmla="*/ 2513 w 2884"/>
                  <a:gd name="T21" fmla="*/ 1734 h 2385"/>
                  <a:gd name="T22" fmla="*/ 2725 w 2884"/>
                  <a:gd name="T23" fmla="*/ 2088 h 2385"/>
                  <a:gd name="T24" fmla="*/ 2877 w 2884"/>
                  <a:gd name="T25" fmla="*/ 2371 h 2385"/>
                  <a:gd name="T26" fmla="*/ 2883 w 2884"/>
                  <a:gd name="T27" fmla="*/ 2384 h 238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884"/>
                  <a:gd name="T43" fmla="*/ 0 h 2385"/>
                  <a:gd name="T44" fmla="*/ 2884 w 2884"/>
                  <a:gd name="T45" fmla="*/ 2385 h 238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884" h="2385">
                    <a:moveTo>
                      <a:pt x="0" y="66"/>
                    </a:moveTo>
                    <a:lnTo>
                      <a:pt x="261" y="0"/>
                    </a:lnTo>
                    <a:lnTo>
                      <a:pt x="490" y="6"/>
                    </a:lnTo>
                    <a:lnTo>
                      <a:pt x="723" y="74"/>
                    </a:lnTo>
                    <a:lnTo>
                      <a:pt x="1015" y="199"/>
                    </a:lnTo>
                    <a:lnTo>
                      <a:pt x="1339" y="413"/>
                    </a:lnTo>
                    <a:lnTo>
                      <a:pt x="1657" y="680"/>
                    </a:lnTo>
                    <a:lnTo>
                      <a:pt x="1911" y="943"/>
                    </a:lnTo>
                    <a:lnTo>
                      <a:pt x="2170" y="1257"/>
                    </a:lnTo>
                    <a:lnTo>
                      <a:pt x="2339" y="1478"/>
                    </a:lnTo>
                    <a:lnTo>
                      <a:pt x="2513" y="1734"/>
                    </a:lnTo>
                    <a:lnTo>
                      <a:pt x="2725" y="2088"/>
                    </a:lnTo>
                    <a:lnTo>
                      <a:pt x="2877" y="2371"/>
                    </a:lnTo>
                    <a:lnTo>
                      <a:pt x="2883" y="2384"/>
                    </a:lnTo>
                  </a:path>
                </a:pathLst>
              </a:custGeom>
              <a:noFill/>
              <a:ln w="25400" cap="rnd" cmpd="sng">
                <a:solidFill>
                  <a:srgbClr val="8080FF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" name="Freeform 140">
                <a:extLst>
                  <a:ext uri="{FF2B5EF4-FFF2-40B4-BE49-F238E27FC236}">
                    <a16:creationId xmlns:a16="http://schemas.microsoft.com/office/drawing/2014/main" id="{E886EDE4-6904-4F92-A569-0B4EDE359E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2" y="1695"/>
                <a:ext cx="2921" cy="2368"/>
              </a:xfrm>
              <a:custGeom>
                <a:avLst/>
                <a:gdLst>
                  <a:gd name="T0" fmla="*/ 0 w 2921"/>
                  <a:gd name="T1" fmla="*/ 67 h 2368"/>
                  <a:gd name="T2" fmla="*/ 269 w 2921"/>
                  <a:gd name="T3" fmla="*/ 0 h 2368"/>
                  <a:gd name="T4" fmla="*/ 499 w 2921"/>
                  <a:gd name="T5" fmla="*/ 0 h 2368"/>
                  <a:gd name="T6" fmla="*/ 739 w 2921"/>
                  <a:gd name="T7" fmla="*/ 67 h 2368"/>
                  <a:gd name="T8" fmla="*/ 1033 w 2921"/>
                  <a:gd name="T9" fmla="*/ 192 h 2368"/>
                  <a:gd name="T10" fmla="*/ 1361 w 2921"/>
                  <a:gd name="T11" fmla="*/ 401 h 2368"/>
                  <a:gd name="T12" fmla="*/ 1685 w 2921"/>
                  <a:gd name="T13" fmla="*/ 663 h 2368"/>
                  <a:gd name="T14" fmla="*/ 1939 w 2921"/>
                  <a:gd name="T15" fmla="*/ 929 h 2368"/>
                  <a:gd name="T16" fmla="*/ 2203 w 2921"/>
                  <a:gd name="T17" fmla="*/ 1241 h 2368"/>
                  <a:gd name="T18" fmla="*/ 2370 w 2921"/>
                  <a:gd name="T19" fmla="*/ 1465 h 2368"/>
                  <a:gd name="T20" fmla="*/ 2545 w 2921"/>
                  <a:gd name="T21" fmla="*/ 1718 h 2368"/>
                  <a:gd name="T22" fmla="*/ 2758 w 2921"/>
                  <a:gd name="T23" fmla="*/ 2072 h 2368"/>
                  <a:gd name="T24" fmla="*/ 2914 w 2921"/>
                  <a:gd name="T25" fmla="*/ 2353 h 2368"/>
                  <a:gd name="T26" fmla="*/ 2920 w 2921"/>
                  <a:gd name="T27" fmla="*/ 2367 h 236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921"/>
                  <a:gd name="T43" fmla="*/ 0 h 2368"/>
                  <a:gd name="T44" fmla="*/ 2921 w 2921"/>
                  <a:gd name="T45" fmla="*/ 2368 h 236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921" h="2368">
                    <a:moveTo>
                      <a:pt x="0" y="67"/>
                    </a:moveTo>
                    <a:lnTo>
                      <a:pt x="269" y="0"/>
                    </a:lnTo>
                    <a:lnTo>
                      <a:pt x="499" y="0"/>
                    </a:lnTo>
                    <a:lnTo>
                      <a:pt x="739" y="67"/>
                    </a:lnTo>
                    <a:lnTo>
                      <a:pt x="1033" y="192"/>
                    </a:lnTo>
                    <a:lnTo>
                      <a:pt x="1361" y="401"/>
                    </a:lnTo>
                    <a:lnTo>
                      <a:pt x="1685" y="663"/>
                    </a:lnTo>
                    <a:lnTo>
                      <a:pt x="1939" y="929"/>
                    </a:lnTo>
                    <a:lnTo>
                      <a:pt x="2203" y="1241"/>
                    </a:lnTo>
                    <a:lnTo>
                      <a:pt x="2370" y="1465"/>
                    </a:lnTo>
                    <a:lnTo>
                      <a:pt x="2545" y="1718"/>
                    </a:lnTo>
                    <a:lnTo>
                      <a:pt x="2758" y="2072"/>
                    </a:lnTo>
                    <a:lnTo>
                      <a:pt x="2914" y="2353"/>
                    </a:lnTo>
                    <a:lnTo>
                      <a:pt x="2920" y="2367"/>
                    </a:lnTo>
                  </a:path>
                </a:pathLst>
              </a:custGeom>
              <a:noFill/>
              <a:ln w="25400" cap="rnd" cmpd="sng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" name="Freeform 141">
                <a:extLst>
                  <a:ext uri="{FF2B5EF4-FFF2-40B4-BE49-F238E27FC236}">
                    <a16:creationId xmlns:a16="http://schemas.microsoft.com/office/drawing/2014/main" id="{55565292-4694-409C-B6AE-C4C4817BFF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6" y="1679"/>
                <a:ext cx="2924" cy="2355"/>
              </a:xfrm>
              <a:custGeom>
                <a:avLst/>
                <a:gdLst>
                  <a:gd name="T0" fmla="*/ 0 w 2924"/>
                  <a:gd name="T1" fmla="*/ 72 h 2355"/>
                  <a:gd name="T2" fmla="*/ 269 w 2924"/>
                  <a:gd name="T3" fmla="*/ 0 h 2355"/>
                  <a:gd name="T4" fmla="*/ 503 w 2924"/>
                  <a:gd name="T5" fmla="*/ 2 h 2355"/>
                  <a:gd name="T6" fmla="*/ 741 w 2924"/>
                  <a:gd name="T7" fmla="*/ 67 h 2355"/>
                  <a:gd name="T8" fmla="*/ 1038 w 2924"/>
                  <a:gd name="T9" fmla="*/ 191 h 2355"/>
                  <a:gd name="T10" fmla="*/ 1366 w 2924"/>
                  <a:gd name="T11" fmla="*/ 399 h 2355"/>
                  <a:gd name="T12" fmla="*/ 1691 w 2924"/>
                  <a:gd name="T13" fmla="*/ 663 h 2355"/>
                  <a:gd name="T14" fmla="*/ 1946 w 2924"/>
                  <a:gd name="T15" fmla="*/ 924 h 2355"/>
                  <a:gd name="T16" fmla="*/ 2207 w 2924"/>
                  <a:gd name="T17" fmla="*/ 1231 h 2355"/>
                  <a:gd name="T18" fmla="*/ 2379 w 2924"/>
                  <a:gd name="T19" fmla="*/ 1454 h 2355"/>
                  <a:gd name="T20" fmla="*/ 2551 w 2924"/>
                  <a:gd name="T21" fmla="*/ 1710 h 2355"/>
                  <a:gd name="T22" fmla="*/ 2765 w 2924"/>
                  <a:gd name="T23" fmla="*/ 2062 h 2355"/>
                  <a:gd name="T24" fmla="*/ 2917 w 2924"/>
                  <a:gd name="T25" fmla="*/ 2345 h 2355"/>
                  <a:gd name="T26" fmla="*/ 2923 w 2924"/>
                  <a:gd name="T27" fmla="*/ 2354 h 235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924"/>
                  <a:gd name="T43" fmla="*/ 0 h 2355"/>
                  <a:gd name="T44" fmla="*/ 2924 w 2924"/>
                  <a:gd name="T45" fmla="*/ 2355 h 235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924" h="2355">
                    <a:moveTo>
                      <a:pt x="0" y="72"/>
                    </a:moveTo>
                    <a:lnTo>
                      <a:pt x="269" y="0"/>
                    </a:lnTo>
                    <a:lnTo>
                      <a:pt x="503" y="2"/>
                    </a:lnTo>
                    <a:lnTo>
                      <a:pt x="741" y="67"/>
                    </a:lnTo>
                    <a:lnTo>
                      <a:pt x="1038" y="191"/>
                    </a:lnTo>
                    <a:lnTo>
                      <a:pt x="1366" y="399"/>
                    </a:lnTo>
                    <a:lnTo>
                      <a:pt x="1691" y="663"/>
                    </a:lnTo>
                    <a:lnTo>
                      <a:pt x="1946" y="924"/>
                    </a:lnTo>
                    <a:lnTo>
                      <a:pt x="2207" y="1231"/>
                    </a:lnTo>
                    <a:lnTo>
                      <a:pt x="2379" y="1454"/>
                    </a:lnTo>
                    <a:lnTo>
                      <a:pt x="2551" y="1710"/>
                    </a:lnTo>
                    <a:lnTo>
                      <a:pt x="2765" y="2062"/>
                    </a:lnTo>
                    <a:lnTo>
                      <a:pt x="2917" y="2345"/>
                    </a:lnTo>
                    <a:lnTo>
                      <a:pt x="2923" y="2354"/>
                    </a:lnTo>
                  </a:path>
                </a:pathLst>
              </a:custGeom>
              <a:noFill/>
              <a:ln w="25400" cap="rnd" cmpd="sng">
                <a:solidFill>
                  <a:srgbClr val="8080FF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" name="Freeform 142">
                <a:extLst>
                  <a:ext uri="{FF2B5EF4-FFF2-40B4-BE49-F238E27FC236}">
                    <a16:creationId xmlns:a16="http://schemas.microsoft.com/office/drawing/2014/main" id="{9446FC5B-9D15-45A0-A967-AEA19B3786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4" y="1120"/>
                <a:ext cx="1276" cy="1283"/>
              </a:xfrm>
              <a:custGeom>
                <a:avLst/>
                <a:gdLst>
                  <a:gd name="T0" fmla="*/ 274 w 1276"/>
                  <a:gd name="T1" fmla="*/ 184 h 1283"/>
                  <a:gd name="T2" fmla="*/ 234 w 1276"/>
                  <a:gd name="T3" fmla="*/ 214 h 1283"/>
                  <a:gd name="T4" fmla="*/ 158 w 1276"/>
                  <a:gd name="T5" fmla="*/ 289 h 1283"/>
                  <a:gd name="T6" fmla="*/ 122 w 1276"/>
                  <a:gd name="T7" fmla="*/ 338 h 1283"/>
                  <a:gd name="T8" fmla="*/ 73 w 1276"/>
                  <a:gd name="T9" fmla="*/ 382 h 1283"/>
                  <a:gd name="T10" fmla="*/ 0 w 1276"/>
                  <a:gd name="T11" fmla="*/ 473 h 1283"/>
                  <a:gd name="T12" fmla="*/ 35 w 1276"/>
                  <a:gd name="T13" fmla="*/ 598 h 1283"/>
                  <a:gd name="T14" fmla="*/ 23 w 1276"/>
                  <a:gd name="T15" fmla="*/ 685 h 1283"/>
                  <a:gd name="T16" fmla="*/ 72 w 1276"/>
                  <a:gd name="T17" fmla="*/ 796 h 1283"/>
                  <a:gd name="T18" fmla="*/ 447 w 1276"/>
                  <a:gd name="T19" fmla="*/ 736 h 1283"/>
                  <a:gd name="T20" fmla="*/ 416 w 1276"/>
                  <a:gd name="T21" fmla="*/ 804 h 1283"/>
                  <a:gd name="T22" fmla="*/ 460 w 1276"/>
                  <a:gd name="T23" fmla="*/ 817 h 1283"/>
                  <a:gd name="T24" fmla="*/ 501 w 1276"/>
                  <a:gd name="T25" fmla="*/ 824 h 1283"/>
                  <a:gd name="T26" fmla="*/ 559 w 1276"/>
                  <a:gd name="T27" fmla="*/ 837 h 1283"/>
                  <a:gd name="T28" fmla="*/ 557 w 1276"/>
                  <a:gd name="T29" fmla="*/ 890 h 1283"/>
                  <a:gd name="T30" fmla="*/ 571 w 1276"/>
                  <a:gd name="T31" fmla="*/ 866 h 1283"/>
                  <a:gd name="T32" fmla="*/ 626 w 1276"/>
                  <a:gd name="T33" fmla="*/ 858 h 1283"/>
                  <a:gd name="T34" fmla="*/ 688 w 1276"/>
                  <a:gd name="T35" fmla="*/ 899 h 1283"/>
                  <a:gd name="T36" fmla="*/ 934 w 1276"/>
                  <a:gd name="T37" fmla="*/ 1232 h 1283"/>
                  <a:gd name="T38" fmla="*/ 952 w 1276"/>
                  <a:gd name="T39" fmla="*/ 1134 h 1283"/>
                  <a:gd name="T40" fmla="*/ 994 w 1276"/>
                  <a:gd name="T41" fmla="*/ 1105 h 1283"/>
                  <a:gd name="T42" fmla="*/ 1084 w 1276"/>
                  <a:gd name="T43" fmla="*/ 1039 h 1283"/>
                  <a:gd name="T44" fmla="*/ 1114 w 1276"/>
                  <a:gd name="T45" fmla="*/ 982 h 1283"/>
                  <a:gd name="T46" fmla="*/ 1217 w 1276"/>
                  <a:gd name="T47" fmla="*/ 962 h 1283"/>
                  <a:gd name="T48" fmla="*/ 1275 w 1276"/>
                  <a:gd name="T49" fmla="*/ 849 h 1283"/>
                  <a:gd name="T50" fmla="*/ 1165 w 1276"/>
                  <a:gd name="T51" fmla="*/ 716 h 1283"/>
                  <a:gd name="T52" fmla="*/ 1161 w 1276"/>
                  <a:gd name="T53" fmla="*/ 635 h 1283"/>
                  <a:gd name="T54" fmla="*/ 1144 w 1276"/>
                  <a:gd name="T55" fmla="*/ 517 h 1283"/>
                  <a:gd name="T56" fmla="*/ 1226 w 1276"/>
                  <a:gd name="T57" fmla="*/ 304 h 1283"/>
                  <a:gd name="T58" fmla="*/ 1084 w 1276"/>
                  <a:gd name="T59" fmla="*/ 301 h 1283"/>
                  <a:gd name="T60" fmla="*/ 959 w 1276"/>
                  <a:gd name="T61" fmla="*/ 218 h 1283"/>
                  <a:gd name="T62" fmla="*/ 882 w 1276"/>
                  <a:gd name="T63" fmla="*/ 5 h 1283"/>
                  <a:gd name="T64" fmla="*/ 745 w 1276"/>
                  <a:gd name="T65" fmla="*/ 0 h 1283"/>
                  <a:gd name="T66" fmla="*/ 643 w 1276"/>
                  <a:gd name="T67" fmla="*/ 87 h 1283"/>
                  <a:gd name="T68" fmla="*/ 575 w 1276"/>
                  <a:gd name="T69" fmla="*/ 8 h 1283"/>
                  <a:gd name="T70" fmla="*/ 452 w 1276"/>
                  <a:gd name="T71" fmla="*/ 35 h 1283"/>
                  <a:gd name="T72" fmla="*/ 356 w 1276"/>
                  <a:gd name="T73" fmla="*/ 61 h 128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276"/>
                  <a:gd name="T112" fmla="*/ 0 h 1283"/>
                  <a:gd name="T113" fmla="*/ 1276 w 1276"/>
                  <a:gd name="T114" fmla="*/ 1283 h 128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276" h="1283">
                    <a:moveTo>
                      <a:pt x="429" y="357"/>
                    </a:moveTo>
                    <a:lnTo>
                      <a:pt x="274" y="184"/>
                    </a:lnTo>
                    <a:lnTo>
                      <a:pt x="460" y="463"/>
                    </a:lnTo>
                    <a:lnTo>
                      <a:pt x="234" y="214"/>
                    </a:lnTo>
                    <a:lnTo>
                      <a:pt x="383" y="440"/>
                    </a:lnTo>
                    <a:lnTo>
                      <a:pt x="158" y="289"/>
                    </a:lnTo>
                    <a:lnTo>
                      <a:pt x="391" y="514"/>
                    </a:lnTo>
                    <a:lnTo>
                      <a:pt x="122" y="338"/>
                    </a:lnTo>
                    <a:lnTo>
                      <a:pt x="382" y="563"/>
                    </a:lnTo>
                    <a:lnTo>
                      <a:pt x="73" y="382"/>
                    </a:lnTo>
                    <a:lnTo>
                      <a:pt x="381" y="586"/>
                    </a:lnTo>
                    <a:lnTo>
                      <a:pt x="0" y="473"/>
                    </a:lnTo>
                    <a:lnTo>
                      <a:pt x="374" y="611"/>
                    </a:lnTo>
                    <a:lnTo>
                      <a:pt x="35" y="598"/>
                    </a:lnTo>
                    <a:lnTo>
                      <a:pt x="365" y="651"/>
                    </a:lnTo>
                    <a:lnTo>
                      <a:pt x="23" y="685"/>
                    </a:lnTo>
                    <a:lnTo>
                      <a:pt x="349" y="699"/>
                    </a:lnTo>
                    <a:lnTo>
                      <a:pt x="72" y="796"/>
                    </a:lnTo>
                    <a:lnTo>
                      <a:pt x="411" y="714"/>
                    </a:lnTo>
                    <a:lnTo>
                      <a:pt x="447" y="736"/>
                    </a:lnTo>
                    <a:lnTo>
                      <a:pt x="166" y="967"/>
                    </a:lnTo>
                    <a:lnTo>
                      <a:pt x="416" y="804"/>
                    </a:lnTo>
                    <a:lnTo>
                      <a:pt x="217" y="988"/>
                    </a:lnTo>
                    <a:lnTo>
                      <a:pt x="460" y="817"/>
                    </a:lnTo>
                    <a:lnTo>
                      <a:pt x="282" y="1082"/>
                    </a:lnTo>
                    <a:lnTo>
                      <a:pt x="501" y="824"/>
                    </a:lnTo>
                    <a:lnTo>
                      <a:pt x="352" y="1114"/>
                    </a:lnTo>
                    <a:lnTo>
                      <a:pt x="559" y="837"/>
                    </a:lnTo>
                    <a:lnTo>
                      <a:pt x="382" y="1233"/>
                    </a:lnTo>
                    <a:lnTo>
                      <a:pt x="557" y="890"/>
                    </a:lnTo>
                    <a:lnTo>
                      <a:pt x="492" y="1282"/>
                    </a:lnTo>
                    <a:lnTo>
                      <a:pt x="571" y="866"/>
                    </a:lnTo>
                    <a:lnTo>
                      <a:pt x="586" y="1181"/>
                    </a:lnTo>
                    <a:lnTo>
                      <a:pt x="626" y="858"/>
                    </a:lnTo>
                    <a:lnTo>
                      <a:pt x="743" y="1190"/>
                    </a:lnTo>
                    <a:lnTo>
                      <a:pt x="688" y="899"/>
                    </a:lnTo>
                    <a:lnTo>
                      <a:pt x="794" y="1015"/>
                    </a:lnTo>
                    <a:lnTo>
                      <a:pt x="934" y="1232"/>
                    </a:lnTo>
                    <a:lnTo>
                      <a:pt x="764" y="898"/>
                    </a:lnTo>
                    <a:lnTo>
                      <a:pt x="952" y="1134"/>
                    </a:lnTo>
                    <a:lnTo>
                      <a:pt x="779" y="862"/>
                    </a:lnTo>
                    <a:lnTo>
                      <a:pt x="994" y="1105"/>
                    </a:lnTo>
                    <a:lnTo>
                      <a:pt x="818" y="845"/>
                    </a:lnTo>
                    <a:lnTo>
                      <a:pt x="1084" y="1039"/>
                    </a:lnTo>
                    <a:lnTo>
                      <a:pt x="866" y="821"/>
                    </a:lnTo>
                    <a:lnTo>
                      <a:pt x="1114" y="982"/>
                    </a:lnTo>
                    <a:lnTo>
                      <a:pt x="885" y="780"/>
                    </a:lnTo>
                    <a:lnTo>
                      <a:pt x="1217" y="962"/>
                    </a:lnTo>
                    <a:lnTo>
                      <a:pt x="928" y="763"/>
                    </a:lnTo>
                    <a:lnTo>
                      <a:pt x="1275" y="849"/>
                    </a:lnTo>
                    <a:lnTo>
                      <a:pt x="872" y="717"/>
                    </a:lnTo>
                    <a:lnTo>
                      <a:pt x="1165" y="716"/>
                    </a:lnTo>
                    <a:lnTo>
                      <a:pt x="827" y="663"/>
                    </a:lnTo>
                    <a:lnTo>
                      <a:pt x="1161" y="635"/>
                    </a:lnTo>
                    <a:lnTo>
                      <a:pt x="839" y="614"/>
                    </a:lnTo>
                    <a:lnTo>
                      <a:pt x="1144" y="517"/>
                    </a:lnTo>
                    <a:lnTo>
                      <a:pt x="797" y="597"/>
                    </a:lnTo>
                    <a:lnTo>
                      <a:pt x="1226" y="304"/>
                    </a:lnTo>
                    <a:lnTo>
                      <a:pt x="828" y="524"/>
                    </a:lnTo>
                    <a:lnTo>
                      <a:pt x="1084" y="301"/>
                    </a:lnTo>
                    <a:lnTo>
                      <a:pt x="729" y="553"/>
                    </a:lnTo>
                    <a:lnTo>
                      <a:pt x="959" y="218"/>
                    </a:lnTo>
                    <a:lnTo>
                      <a:pt x="691" y="537"/>
                    </a:lnTo>
                    <a:lnTo>
                      <a:pt x="882" y="5"/>
                    </a:lnTo>
                    <a:lnTo>
                      <a:pt x="694" y="465"/>
                    </a:lnTo>
                    <a:lnTo>
                      <a:pt x="745" y="0"/>
                    </a:lnTo>
                    <a:lnTo>
                      <a:pt x="680" y="419"/>
                    </a:lnTo>
                    <a:lnTo>
                      <a:pt x="643" y="87"/>
                    </a:lnTo>
                    <a:lnTo>
                      <a:pt x="637" y="432"/>
                    </a:lnTo>
                    <a:lnTo>
                      <a:pt x="575" y="8"/>
                    </a:lnTo>
                    <a:lnTo>
                      <a:pt x="588" y="436"/>
                    </a:lnTo>
                    <a:lnTo>
                      <a:pt x="452" y="35"/>
                    </a:lnTo>
                    <a:lnTo>
                      <a:pt x="553" y="449"/>
                    </a:lnTo>
                    <a:lnTo>
                      <a:pt x="356" y="61"/>
                    </a:lnTo>
                    <a:lnTo>
                      <a:pt x="429" y="357"/>
                    </a:lnTo>
                  </a:path>
                </a:pathLst>
              </a:custGeom>
              <a:solidFill>
                <a:srgbClr val="404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" name="Freeform 143">
                <a:extLst>
                  <a:ext uri="{FF2B5EF4-FFF2-40B4-BE49-F238E27FC236}">
                    <a16:creationId xmlns:a16="http://schemas.microsoft.com/office/drawing/2014/main" id="{00A92270-28F9-416A-B61F-01136BAE47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7" y="1166"/>
                <a:ext cx="606" cy="580"/>
              </a:xfrm>
              <a:custGeom>
                <a:avLst/>
                <a:gdLst>
                  <a:gd name="T0" fmla="*/ 0 w 606"/>
                  <a:gd name="T1" fmla="*/ 579 h 580"/>
                  <a:gd name="T2" fmla="*/ 514 w 606"/>
                  <a:gd name="T3" fmla="*/ 0 h 580"/>
                  <a:gd name="T4" fmla="*/ 296 w 606"/>
                  <a:gd name="T5" fmla="*/ 279 h 580"/>
                  <a:gd name="T6" fmla="*/ 605 w 606"/>
                  <a:gd name="T7" fmla="*/ 51 h 580"/>
                  <a:gd name="T8" fmla="*/ 0 w 606"/>
                  <a:gd name="T9" fmla="*/ 579 h 5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6"/>
                  <a:gd name="T16" fmla="*/ 0 h 580"/>
                  <a:gd name="T17" fmla="*/ 606 w 606"/>
                  <a:gd name="T18" fmla="*/ 580 h 5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6" h="580">
                    <a:moveTo>
                      <a:pt x="0" y="579"/>
                    </a:moveTo>
                    <a:lnTo>
                      <a:pt x="514" y="0"/>
                    </a:lnTo>
                    <a:lnTo>
                      <a:pt x="296" y="279"/>
                    </a:lnTo>
                    <a:lnTo>
                      <a:pt x="605" y="51"/>
                    </a:lnTo>
                    <a:lnTo>
                      <a:pt x="0" y="579"/>
                    </a:lnTo>
                  </a:path>
                </a:pathLst>
              </a:custGeom>
              <a:solidFill>
                <a:srgbClr val="000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" name="Freeform 144">
                <a:extLst>
                  <a:ext uri="{FF2B5EF4-FFF2-40B4-BE49-F238E27FC236}">
                    <a16:creationId xmlns:a16="http://schemas.microsoft.com/office/drawing/2014/main" id="{D810DE9F-E96C-4B92-A248-04F3DCFC2C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8" y="1589"/>
                <a:ext cx="784" cy="181"/>
              </a:xfrm>
              <a:custGeom>
                <a:avLst/>
                <a:gdLst>
                  <a:gd name="T0" fmla="*/ 0 w 784"/>
                  <a:gd name="T1" fmla="*/ 180 h 181"/>
                  <a:gd name="T2" fmla="*/ 770 w 784"/>
                  <a:gd name="T3" fmla="*/ 104 h 181"/>
                  <a:gd name="T4" fmla="*/ 417 w 784"/>
                  <a:gd name="T5" fmla="*/ 117 h 181"/>
                  <a:gd name="T6" fmla="*/ 783 w 784"/>
                  <a:gd name="T7" fmla="*/ 0 h 181"/>
                  <a:gd name="T8" fmla="*/ 0 w 784"/>
                  <a:gd name="T9" fmla="*/ 180 h 1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4"/>
                  <a:gd name="T16" fmla="*/ 0 h 181"/>
                  <a:gd name="T17" fmla="*/ 784 w 784"/>
                  <a:gd name="T18" fmla="*/ 181 h 1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4" h="181">
                    <a:moveTo>
                      <a:pt x="0" y="180"/>
                    </a:moveTo>
                    <a:lnTo>
                      <a:pt x="770" y="104"/>
                    </a:lnTo>
                    <a:lnTo>
                      <a:pt x="417" y="117"/>
                    </a:lnTo>
                    <a:lnTo>
                      <a:pt x="783" y="0"/>
                    </a:lnTo>
                    <a:lnTo>
                      <a:pt x="0" y="180"/>
                    </a:lnTo>
                  </a:path>
                </a:pathLst>
              </a:custGeom>
              <a:solidFill>
                <a:srgbClr val="000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" name="Freeform 145">
                <a:extLst>
                  <a:ext uri="{FF2B5EF4-FFF2-40B4-BE49-F238E27FC236}">
                    <a16:creationId xmlns:a16="http://schemas.microsoft.com/office/drawing/2014/main" id="{BAB4A761-79A8-4513-B4B5-DE625E2D7B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4" y="1784"/>
                <a:ext cx="585" cy="635"/>
              </a:xfrm>
              <a:custGeom>
                <a:avLst/>
                <a:gdLst>
                  <a:gd name="T0" fmla="*/ 0 w 585"/>
                  <a:gd name="T1" fmla="*/ 0 h 635"/>
                  <a:gd name="T2" fmla="*/ 584 w 585"/>
                  <a:gd name="T3" fmla="*/ 541 h 635"/>
                  <a:gd name="T4" fmla="*/ 306 w 585"/>
                  <a:gd name="T5" fmla="*/ 309 h 635"/>
                  <a:gd name="T6" fmla="*/ 537 w 585"/>
                  <a:gd name="T7" fmla="*/ 634 h 635"/>
                  <a:gd name="T8" fmla="*/ 0 w 585"/>
                  <a:gd name="T9" fmla="*/ 0 h 6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5"/>
                  <a:gd name="T16" fmla="*/ 0 h 635"/>
                  <a:gd name="T17" fmla="*/ 585 w 585"/>
                  <a:gd name="T18" fmla="*/ 635 h 6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5" h="635">
                    <a:moveTo>
                      <a:pt x="0" y="0"/>
                    </a:moveTo>
                    <a:lnTo>
                      <a:pt x="584" y="541"/>
                    </a:lnTo>
                    <a:lnTo>
                      <a:pt x="306" y="309"/>
                    </a:lnTo>
                    <a:lnTo>
                      <a:pt x="537" y="63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0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" name="Freeform 146">
                <a:extLst>
                  <a:ext uri="{FF2B5EF4-FFF2-40B4-BE49-F238E27FC236}">
                    <a16:creationId xmlns:a16="http://schemas.microsoft.com/office/drawing/2014/main" id="{C62C8839-FDF7-43C6-95C7-49C4C722AD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3" y="929"/>
                <a:ext cx="197" cy="807"/>
              </a:xfrm>
              <a:custGeom>
                <a:avLst/>
                <a:gdLst>
                  <a:gd name="T0" fmla="*/ 196 w 197"/>
                  <a:gd name="T1" fmla="*/ 806 h 807"/>
                  <a:gd name="T2" fmla="*/ 102 w 197"/>
                  <a:gd name="T3" fmla="*/ 17 h 807"/>
                  <a:gd name="T4" fmla="*/ 126 w 197"/>
                  <a:gd name="T5" fmla="*/ 376 h 807"/>
                  <a:gd name="T6" fmla="*/ 0 w 197"/>
                  <a:gd name="T7" fmla="*/ 0 h 807"/>
                  <a:gd name="T8" fmla="*/ 196 w 197"/>
                  <a:gd name="T9" fmla="*/ 806 h 8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7"/>
                  <a:gd name="T16" fmla="*/ 0 h 807"/>
                  <a:gd name="T17" fmla="*/ 197 w 197"/>
                  <a:gd name="T18" fmla="*/ 807 h 8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7" h="807">
                    <a:moveTo>
                      <a:pt x="196" y="806"/>
                    </a:moveTo>
                    <a:lnTo>
                      <a:pt x="102" y="17"/>
                    </a:lnTo>
                    <a:lnTo>
                      <a:pt x="126" y="376"/>
                    </a:lnTo>
                    <a:lnTo>
                      <a:pt x="0" y="0"/>
                    </a:lnTo>
                    <a:lnTo>
                      <a:pt x="196" y="806"/>
                    </a:lnTo>
                  </a:path>
                </a:pathLst>
              </a:custGeom>
              <a:solidFill>
                <a:srgbClr val="000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" name="Freeform 147">
                <a:extLst>
                  <a:ext uri="{FF2B5EF4-FFF2-40B4-BE49-F238E27FC236}">
                    <a16:creationId xmlns:a16="http://schemas.microsoft.com/office/drawing/2014/main" id="{59D359CA-4D58-4782-A0F1-D7A1D3ABDC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8" y="1828"/>
                <a:ext cx="315" cy="810"/>
              </a:xfrm>
              <a:custGeom>
                <a:avLst/>
                <a:gdLst>
                  <a:gd name="T0" fmla="*/ 314 w 315"/>
                  <a:gd name="T1" fmla="*/ 0 h 810"/>
                  <a:gd name="T2" fmla="*/ 275 w 315"/>
                  <a:gd name="T3" fmla="*/ 733 h 810"/>
                  <a:gd name="T4" fmla="*/ 267 w 315"/>
                  <a:gd name="T5" fmla="*/ 334 h 810"/>
                  <a:gd name="T6" fmla="*/ 128 w 315"/>
                  <a:gd name="T7" fmla="*/ 809 h 810"/>
                  <a:gd name="T8" fmla="*/ 201 w 315"/>
                  <a:gd name="T9" fmla="*/ 324 h 810"/>
                  <a:gd name="T10" fmla="*/ 0 w 315"/>
                  <a:gd name="T11" fmla="*/ 637 h 810"/>
                  <a:gd name="T12" fmla="*/ 314 w 315"/>
                  <a:gd name="T13" fmla="*/ 0 h 8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15"/>
                  <a:gd name="T22" fmla="*/ 0 h 810"/>
                  <a:gd name="T23" fmla="*/ 315 w 315"/>
                  <a:gd name="T24" fmla="*/ 810 h 81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15" h="810">
                    <a:moveTo>
                      <a:pt x="314" y="0"/>
                    </a:moveTo>
                    <a:lnTo>
                      <a:pt x="275" y="733"/>
                    </a:lnTo>
                    <a:lnTo>
                      <a:pt x="267" y="334"/>
                    </a:lnTo>
                    <a:lnTo>
                      <a:pt x="128" y="809"/>
                    </a:lnTo>
                    <a:lnTo>
                      <a:pt x="201" y="324"/>
                    </a:lnTo>
                    <a:lnTo>
                      <a:pt x="0" y="637"/>
                    </a:lnTo>
                    <a:lnTo>
                      <a:pt x="314" y="0"/>
                    </a:lnTo>
                  </a:path>
                </a:pathLst>
              </a:custGeom>
              <a:solidFill>
                <a:srgbClr val="000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" name="Freeform 148">
                <a:extLst>
                  <a:ext uri="{FF2B5EF4-FFF2-40B4-BE49-F238E27FC236}">
                    <a16:creationId xmlns:a16="http://schemas.microsoft.com/office/drawing/2014/main" id="{0E77EB69-A396-40FE-8365-A5CE9ABF94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48" y="1784"/>
                <a:ext cx="767" cy="400"/>
              </a:xfrm>
              <a:custGeom>
                <a:avLst/>
                <a:gdLst>
                  <a:gd name="T0" fmla="*/ 0 w 767"/>
                  <a:gd name="T1" fmla="*/ 0 h 400"/>
                  <a:gd name="T2" fmla="*/ 618 w 767"/>
                  <a:gd name="T3" fmla="*/ 399 h 400"/>
                  <a:gd name="T4" fmla="*/ 297 w 767"/>
                  <a:gd name="T5" fmla="*/ 159 h 400"/>
                  <a:gd name="T6" fmla="*/ 766 w 767"/>
                  <a:gd name="T7" fmla="*/ 324 h 400"/>
                  <a:gd name="T8" fmla="*/ 330 w 767"/>
                  <a:gd name="T9" fmla="*/ 99 h 400"/>
                  <a:gd name="T10" fmla="*/ 702 w 767"/>
                  <a:gd name="T11" fmla="*/ 122 h 400"/>
                  <a:gd name="T12" fmla="*/ 0 w 767"/>
                  <a:gd name="T13" fmla="*/ 0 h 4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67"/>
                  <a:gd name="T22" fmla="*/ 0 h 400"/>
                  <a:gd name="T23" fmla="*/ 767 w 767"/>
                  <a:gd name="T24" fmla="*/ 400 h 4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67" h="400">
                    <a:moveTo>
                      <a:pt x="0" y="0"/>
                    </a:moveTo>
                    <a:lnTo>
                      <a:pt x="618" y="399"/>
                    </a:lnTo>
                    <a:lnTo>
                      <a:pt x="297" y="159"/>
                    </a:lnTo>
                    <a:lnTo>
                      <a:pt x="766" y="324"/>
                    </a:lnTo>
                    <a:lnTo>
                      <a:pt x="330" y="99"/>
                    </a:lnTo>
                    <a:lnTo>
                      <a:pt x="702" y="12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0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" name="Freeform 149">
                <a:extLst>
                  <a:ext uri="{FF2B5EF4-FFF2-40B4-BE49-F238E27FC236}">
                    <a16:creationId xmlns:a16="http://schemas.microsoft.com/office/drawing/2014/main" id="{1E869C91-9D5B-45A0-9A3E-8020704969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9" y="1783"/>
                <a:ext cx="783" cy="179"/>
              </a:xfrm>
              <a:custGeom>
                <a:avLst/>
                <a:gdLst>
                  <a:gd name="T0" fmla="*/ 782 w 783"/>
                  <a:gd name="T1" fmla="*/ 0 h 179"/>
                  <a:gd name="T2" fmla="*/ 12 w 783"/>
                  <a:gd name="T3" fmla="*/ 76 h 179"/>
                  <a:gd name="T4" fmla="*/ 364 w 783"/>
                  <a:gd name="T5" fmla="*/ 61 h 179"/>
                  <a:gd name="T6" fmla="*/ 0 w 783"/>
                  <a:gd name="T7" fmla="*/ 178 h 179"/>
                  <a:gd name="T8" fmla="*/ 782 w 783"/>
                  <a:gd name="T9" fmla="*/ 0 h 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3"/>
                  <a:gd name="T16" fmla="*/ 0 h 179"/>
                  <a:gd name="T17" fmla="*/ 783 w 783"/>
                  <a:gd name="T18" fmla="*/ 179 h 17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3" h="179">
                    <a:moveTo>
                      <a:pt x="782" y="0"/>
                    </a:moveTo>
                    <a:lnTo>
                      <a:pt x="12" y="76"/>
                    </a:lnTo>
                    <a:lnTo>
                      <a:pt x="364" y="61"/>
                    </a:lnTo>
                    <a:lnTo>
                      <a:pt x="0" y="178"/>
                    </a:lnTo>
                    <a:lnTo>
                      <a:pt x="782" y="0"/>
                    </a:lnTo>
                  </a:path>
                </a:pathLst>
              </a:custGeom>
              <a:solidFill>
                <a:srgbClr val="000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" name="Freeform 150">
                <a:extLst>
                  <a:ext uri="{FF2B5EF4-FFF2-40B4-BE49-F238E27FC236}">
                    <a16:creationId xmlns:a16="http://schemas.microsoft.com/office/drawing/2014/main" id="{708867F3-54D2-44A1-885F-DD2896FB4E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3" y="1812"/>
                <a:ext cx="605" cy="582"/>
              </a:xfrm>
              <a:custGeom>
                <a:avLst/>
                <a:gdLst>
                  <a:gd name="T0" fmla="*/ 604 w 605"/>
                  <a:gd name="T1" fmla="*/ 0 h 582"/>
                  <a:gd name="T2" fmla="*/ 90 w 605"/>
                  <a:gd name="T3" fmla="*/ 581 h 582"/>
                  <a:gd name="T4" fmla="*/ 309 w 605"/>
                  <a:gd name="T5" fmla="*/ 303 h 582"/>
                  <a:gd name="T6" fmla="*/ 0 w 605"/>
                  <a:gd name="T7" fmla="*/ 531 h 582"/>
                  <a:gd name="T8" fmla="*/ 604 w 605"/>
                  <a:gd name="T9" fmla="*/ 0 h 5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5"/>
                  <a:gd name="T16" fmla="*/ 0 h 582"/>
                  <a:gd name="T17" fmla="*/ 605 w 605"/>
                  <a:gd name="T18" fmla="*/ 582 h 58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5" h="582">
                    <a:moveTo>
                      <a:pt x="604" y="0"/>
                    </a:moveTo>
                    <a:lnTo>
                      <a:pt x="90" y="581"/>
                    </a:lnTo>
                    <a:lnTo>
                      <a:pt x="309" y="303"/>
                    </a:lnTo>
                    <a:lnTo>
                      <a:pt x="0" y="531"/>
                    </a:lnTo>
                    <a:lnTo>
                      <a:pt x="604" y="0"/>
                    </a:lnTo>
                  </a:path>
                </a:pathLst>
              </a:custGeom>
              <a:solidFill>
                <a:srgbClr val="000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" name="Freeform 151">
                <a:extLst>
                  <a:ext uri="{FF2B5EF4-FFF2-40B4-BE49-F238E27FC236}">
                    <a16:creationId xmlns:a16="http://schemas.microsoft.com/office/drawing/2014/main" id="{34AF0A9E-470A-4097-940B-757746AE54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4" y="1819"/>
                <a:ext cx="198" cy="808"/>
              </a:xfrm>
              <a:custGeom>
                <a:avLst/>
                <a:gdLst>
                  <a:gd name="T0" fmla="*/ 0 w 198"/>
                  <a:gd name="T1" fmla="*/ 0 h 808"/>
                  <a:gd name="T2" fmla="*/ 93 w 198"/>
                  <a:gd name="T3" fmla="*/ 790 h 808"/>
                  <a:gd name="T4" fmla="*/ 72 w 198"/>
                  <a:gd name="T5" fmla="*/ 430 h 808"/>
                  <a:gd name="T6" fmla="*/ 197 w 198"/>
                  <a:gd name="T7" fmla="*/ 807 h 808"/>
                  <a:gd name="T8" fmla="*/ 0 w 198"/>
                  <a:gd name="T9" fmla="*/ 0 h 8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8"/>
                  <a:gd name="T16" fmla="*/ 0 h 808"/>
                  <a:gd name="T17" fmla="*/ 198 w 198"/>
                  <a:gd name="T18" fmla="*/ 808 h 8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8" h="808">
                    <a:moveTo>
                      <a:pt x="0" y="0"/>
                    </a:moveTo>
                    <a:lnTo>
                      <a:pt x="93" y="790"/>
                    </a:lnTo>
                    <a:lnTo>
                      <a:pt x="72" y="430"/>
                    </a:lnTo>
                    <a:lnTo>
                      <a:pt x="197" y="80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0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" name="Freeform 152">
                <a:extLst>
                  <a:ext uri="{FF2B5EF4-FFF2-40B4-BE49-F238E27FC236}">
                    <a16:creationId xmlns:a16="http://schemas.microsoft.com/office/drawing/2014/main" id="{50AD011F-A508-43FF-AC7A-2A53B2C3B7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2" y="1136"/>
                <a:ext cx="586" cy="634"/>
              </a:xfrm>
              <a:custGeom>
                <a:avLst/>
                <a:gdLst>
                  <a:gd name="T0" fmla="*/ 585 w 586"/>
                  <a:gd name="T1" fmla="*/ 633 h 634"/>
                  <a:gd name="T2" fmla="*/ 0 w 586"/>
                  <a:gd name="T3" fmla="*/ 91 h 634"/>
                  <a:gd name="T4" fmla="*/ 281 w 586"/>
                  <a:gd name="T5" fmla="*/ 324 h 634"/>
                  <a:gd name="T6" fmla="*/ 50 w 586"/>
                  <a:gd name="T7" fmla="*/ 0 h 634"/>
                  <a:gd name="T8" fmla="*/ 585 w 586"/>
                  <a:gd name="T9" fmla="*/ 633 h 6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6"/>
                  <a:gd name="T16" fmla="*/ 0 h 634"/>
                  <a:gd name="T17" fmla="*/ 586 w 586"/>
                  <a:gd name="T18" fmla="*/ 634 h 6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6" h="634">
                    <a:moveTo>
                      <a:pt x="585" y="633"/>
                    </a:moveTo>
                    <a:lnTo>
                      <a:pt x="0" y="91"/>
                    </a:lnTo>
                    <a:lnTo>
                      <a:pt x="281" y="324"/>
                    </a:lnTo>
                    <a:lnTo>
                      <a:pt x="50" y="0"/>
                    </a:lnTo>
                    <a:lnTo>
                      <a:pt x="585" y="633"/>
                    </a:lnTo>
                  </a:path>
                </a:pathLst>
              </a:custGeom>
              <a:solidFill>
                <a:srgbClr val="000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" name="Freeform 153">
                <a:extLst>
                  <a:ext uri="{FF2B5EF4-FFF2-40B4-BE49-F238E27FC236}">
                    <a16:creationId xmlns:a16="http://schemas.microsoft.com/office/drawing/2014/main" id="{453ED83B-94B3-4DAB-8215-DC3B492C4D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3" y="1378"/>
                <a:ext cx="764" cy="400"/>
              </a:xfrm>
              <a:custGeom>
                <a:avLst/>
                <a:gdLst>
                  <a:gd name="T0" fmla="*/ 763 w 764"/>
                  <a:gd name="T1" fmla="*/ 399 h 400"/>
                  <a:gd name="T2" fmla="*/ 147 w 764"/>
                  <a:gd name="T3" fmla="*/ 0 h 400"/>
                  <a:gd name="T4" fmla="*/ 465 w 764"/>
                  <a:gd name="T5" fmla="*/ 239 h 400"/>
                  <a:gd name="T6" fmla="*/ 0 w 764"/>
                  <a:gd name="T7" fmla="*/ 75 h 400"/>
                  <a:gd name="T8" fmla="*/ 434 w 764"/>
                  <a:gd name="T9" fmla="*/ 300 h 400"/>
                  <a:gd name="T10" fmla="*/ 63 w 764"/>
                  <a:gd name="T11" fmla="*/ 278 h 400"/>
                  <a:gd name="T12" fmla="*/ 763 w 764"/>
                  <a:gd name="T13" fmla="*/ 399 h 4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64"/>
                  <a:gd name="T22" fmla="*/ 0 h 400"/>
                  <a:gd name="T23" fmla="*/ 764 w 764"/>
                  <a:gd name="T24" fmla="*/ 400 h 4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64" h="400">
                    <a:moveTo>
                      <a:pt x="763" y="399"/>
                    </a:moveTo>
                    <a:lnTo>
                      <a:pt x="147" y="0"/>
                    </a:lnTo>
                    <a:lnTo>
                      <a:pt x="465" y="239"/>
                    </a:lnTo>
                    <a:lnTo>
                      <a:pt x="0" y="75"/>
                    </a:lnTo>
                    <a:lnTo>
                      <a:pt x="434" y="300"/>
                    </a:lnTo>
                    <a:lnTo>
                      <a:pt x="63" y="278"/>
                    </a:lnTo>
                    <a:lnTo>
                      <a:pt x="763" y="399"/>
                    </a:lnTo>
                  </a:path>
                </a:pathLst>
              </a:custGeom>
              <a:solidFill>
                <a:srgbClr val="000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" name="Freeform 154">
                <a:extLst>
                  <a:ext uri="{FF2B5EF4-FFF2-40B4-BE49-F238E27FC236}">
                    <a16:creationId xmlns:a16="http://schemas.microsoft.com/office/drawing/2014/main" id="{D1EFD53A-E96E-4BBC-9ED2-B1FD2483A3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5" y="1793"/>
                <a:ext cx="700" cy="396"/>
              </a:xfrm>
              <a:custGeom>
                <a:avLst/>
                <a:gdLst>
                  <a:gd name="T0" fmla="*/ 699 w 700"/>
                  <a:gd name="T1" fmla="*/ 0 h 396"/>
                  <a:gd name="T2" fmla="*/ 68 w 700"/>
                  <a:gd name="T3" fmla="*/ 217 h 396"/>
                  <a:gd name="T4" fmla="*/ 373 w 700"/>
                  <a:gd name="T5" fmla="*/ 137 h 396"/>
                  <a:gd name="T6" fmla="*/ 0 w 700"/>
                  <a:gd name="T7" fmla="*/ 395 h 396"/>
                  <a:gd name="T8" fmla="*/ 387 w 700"/>
                  <a:gd name="T9" fmla="*/ 193 h 396"/>
                  <a:gd name="T10" fmla="*/ 142 w 700"/>
                  <a:gd name="T11" fmla="*/ 393 h 396"/>
                  <a:gd name="T12" fmla="*/ 699 w 700"/>
                  <a:gd name="T13" fmla="*/ 0 h 39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00"/>
                  <a:gd name="T22" fmla="*/ 0 h 396"/>
                  <a:gd name="T23" fmla="*/ 700 w 700"/>
                  <a:gd name="T24" fmla="*/ 396 h 39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00" h="396">
                    <a:moveTo>
                      <a:pt x="699" y="0"/>
                    </a:moveTo>
                    <a:lnTo>
                      <a:pt x="68" y="217"/>
                    </a:lnTo>
                    <a:lnTo>
                      <a:pt x="373" y="137"/>
                    </a:lnTo>
                    <a:lnTo>
                      <a:pt x="0" y="395"/>
                    </a:lnTo>
                    <a:lnTo>
                      <a:pt x="387" y="193"/>
                    </a:lnTo>
                    <a:lnTo>
                      <a:pt x="142" y="393"/>
                    </a:lnTo>
                    <a:lnTo>
                      <a:pt x="699" y="0"/>
                    </a:lnTo>
                  </a:path>
                </a:pathLst>
              </a:custGeom>
              <a:solidFill>
                <a:srgbClr val="000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" name="Freeform 155">
                <a:extLst>
                  <a:ext uri="{FF2B5EF4-FFF2-40B4-BE49-F238E27FC236}">
                    <a16:creationId xmlns:a16="http://schemas.microsoft.com/office/drawing/2014/main" id="{C489DA08-0E0D-4EF2-B7A3-4788D5A7E1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2" y="925"/>
                <a:ext cx="317" cy="809"/>
              </a:xfrm>
              <a:custGeom>
                <a:avLst/>
                <a:gdLst>
                  <a:gd name="T0" fmla="*/ 0 w 317"/>
                  <a:gd name="T1" fmla="*/ 808 h 809"/>
                  <a:gd name="T2" fmla="*/ 41 w 317"/>
                  <a:gd name="T3" fmla="*/ 75 h 809"/>
                  <a:gd name="T4" fmla="*/ 45 w 317"/>
                  <a:gd name="T5" fmla="*/ 474 h 809"/>
                  <a:gd name="T6" fmla="*/ 189 w 317"/>
                  <a:gd name="T7" fmla="*/ 0 h 809"/>
                  <a:gd name="T8" fmla="*/ 114 w 317"/>
                  <a:gd name="T9" fmla="*/ 483 h 809"/>
                  <a:gd name="T10" fmla="*/ 316 w 317"/>
                  <a:gd name="T11" fmla="*/ 171 h 809"/>
                  <a:gd name="T12" fmla="*/ 0 w 317"/>
                  <a:gd name="T13" fmla="*/ 808 h 80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17"/>
                  <a:gd name="T22" fmla="*/ 0 h 809"/>
                  <a:gd name="T23" fmla="*/ 317 w 317"/>
                  <a:gd name="T24" fmla="*/ 809 h 80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17" h="809">
                    <a:moveTo>
                      <a:pt x="0" y="808"/>
                    </a:moveTo>
                    <a:lnTo>
                      <a:pt x="41" y="75"/>
                    </a:lnTo>
                    <a:lnTo>
                      <a:pt x="45" y="474"/>
                    </a:lnTo>
                    <a:lnTo>
                      <a:pt x="189" y="0"/>
                    </a:lnTo>
                    <a:lnTo>
                      <a:pt x="114" y="483"/>
                    </a:lnTo>
                    <a:lnTo>
                      <a:pt x="316" y="171"/>
                    </a:lnTo>
                    <a:lnTo>
                      <a:pt x="0" y="808"/>
                    </a:lnTo>
                  </a:path>
                </a:pathLst>
              </a:custGeom>
              <a:solidFill>
                <a:srgbClr val="000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" name="Freeform 156">
                <a:extLst>
                  <a:ext uri="{FF2B5EF4-FFF2-40B4-BE49-F238E27FC236}">
                    <a16:creationId xmlns:a16="http://schemas.microsoft.com/office/drawing/2014/main" id="{DE53BE6B-292A-49B7-BFD7-63709EEDD1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0" y="1365"/>
                <a:ext cx="732" cy="386"/>
              </a:xfrm>
              <a:custGeom>
                <a:avLst/>
                <a:gdLst>
                  <a:gd name="T0" fmla="*/ 0 w 732"/>
                  <a:gd name="T1" fmla="*/ 385 h 386"/>
                  <a:gd name="T2" fmla="*/ 548 w 732"/>
                  <a:gd name="T3" fmla="*/ 0 h 386"/>
                  <a:gd name="T4" fmla="*/ 303 w 732"/>
                  <a:gd name="T5" fmla="*/ 200 h 386"/>
                  <a:gd name="T6" fmla="*/ 731 w 732"/>
                  <a:gd name="T7" fmla="*/ 49 h 386"/>
                  <a:gd name="T8" fmla="*/ 341 w 732"/>
                  <a:gd name="T9" fmla="*/ 245 h 386"/>
                  <a:gd name="T10" fmla="*/ 648 w 732"/>
                  <a:gd name="T11" fmla="*/ 163 h 386"/>
                  <a:gd name="T12" fmla="*/ 0 w 732"/>
                  <a:gd name="T13" fmla="*/ 385 h 38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32"/>
                  <a:gd name="T22" fmla="*/ 0 h 386"/>
                  <a:gd name="T23" fmla="*/ 732 w 732"/>
                  <a:gd name="T24" fmla="*/ 386 h 38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32" h="386">
                    <a:moveTo>
                      <a:pt x="0" y="385"/>
                    </a:moveTo>
                    <a:lnTo>
                      <a:pt x="548" y="0"/>
                    </a:lnTo>
                    <a:lnTo>
                      <a:pt x="303" y="200"/>
                    </a:lnTo>
                    <a:lnTo>
                      <a:pt x="731" y="49"/>
                    </a:lnTo>
                    <a:lnTo>
                      <a:pt x="341" y="245"/>
                    </a:lnTo>
                    <a:lnTo>
                      <a:pt x="648" y="163"/>
                    </a:lnTo>
                    <a:lnTo>
                      <a:pt x="0" y="385"/>
                    </a:lnTo>
                  </a:path>
                </a:pathLst>
              </a:custGeom>
              <a:solidFill>
                <a:srgbClr val="000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" name="Freeform 157">
                <a:extLst>
                  <a:ext uri="{FF2B5EF4-FFF2-40B4-BE49-F238E27FC236}">
                    <a16:creationId xmlns:a16="http://schemas.microsoft.com/office/drawing/2014/main" id="{5663C491-BF3F-4345-A6EC-CF4B561348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" y="1012"/>
                <a:ext cx="407" cy="725"/>
              </a:xfrm>
              <a:custGeom>
                <a:avLst/>
                <a:gdLst>
                  <a:gd name="T0" fmla="*/ 406 w 407"/>
                  <a:gd name="T1" fmla="*/ 724 h 725"/>
                  <a:gd name="T2" fmla="*/ 174 w 407"/>
                  <a:gd name="T3" fmla="*/ 73 h 725"/>
                  <a:gd name="T4" fmla="*/ 263 w 407"/>
                  <a:gd name="T5" fmla="*/ 386 h 725"/>
                  <a:gd name="T6" fmla="*/ 0 w 407"/>
                  <a:gd name="T7" fmla="*/ 0 h 725"/>
                  <a:gd name="T8" fmla="*/ 208 w 407"/>
                  <a:gd name="T9" fmla="*/ 399 h 725"/>
                  <a:gd name="T10" fmla="*/ 6 w 407"/>
                  <a:gd name="T11" fmla="*/ 144 h 725"/>
                  <a:gd name="T12" fmla="*/ 406 w 407"/>
                  <a:gd name="T13" fmla="*/ 724 h 7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07"/>
                  <a:gd name="T22" fmla="*/ 0 h 725"/>
                  <a:gd name="T23" fmla="*/ 407 w 407"/>
                  <a:gd name="T24" fmla="*/ 725 h 72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07" h="725">
                    <a:moveTo>
                      <a:pt x="406" y="724"/>
                    </a:moveTo>
                    <a:lnTo>
                      <a:pt x="174" y="73"/>
                    </a:lnTo>
                    <a:lnTo>
                      <a:pt x="263" y="386"/>
                    </a:lnTo>
                    <a:lnTo>
                      <a:pt x="0" y="0"/>
                    </a:lnTo>
                    <a:lnTo>
                      <a:pt x="208" y="399"/>
                    </a:lnTo>
                    <a:lnTo>
                      <a:pt x="6" y="144"/>
                    </a:lnTo>
                    <a:lnTo>
                      <a:pt x="406" y="724"/>
                    </a:lnTo>
                  </a:path>
                </a:pathLst>
              </a:custGeom>
              <a:solidFill>
                <a:srgbClr val="000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" name="Freeform 158">
                <a:extLst>
                  <a:ext uri="{FF2B5EF4-FFF2-40B4-BE49-F238E27FC236}">
                    <a16:creationId xmlns:a16="http://schemas.microsoft.com/office/drawing/2014/main" id="{B96052AB-F370-4B45-AB52-FBC268C0E6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7" y="1821"/>
                <a:ext cx="392" cy="757"/>
              </a:xfrm>
              <a:custGeom>
                <a:avLst/>
                <a:gdLst>
                  <a:gd name="T0" fmla="*/ 0 w 392"/>
                  <a:gd name="T1" fmla="*/ 0 h 757"/>
                  <a:gd name="T2" fmla="*/ 391 w 392"/>
                  <a:gd name="T3" fmla="*/ 567 h 757"/>
                  <a:gd name="T4" fmla="*/ 190 w 392"/>
                  <a:gd name="T5" fmla="*/ 315 h 757"/>
                  <a:gd name="T6" fmla="*/ 349 w 392"/>
                  <a:gd name="T7" fmla="*/ 756 h 757"/>
                  <a:gd name="T8" fmla="*/ 146 w 392"/>
                  <a:gd name="T9" fmla="*/ 350 h 757"/>
                  <a:gd name="T10" fmla="*/ 235 w 392"/>
                  <a:gd name="T11" fmla="*/ 665 h 757"/>
                  <a:gd name="T12" fmla="*/ 0 w 392"/>
                  <a:gd name="T13" fmla="*/ 0 h 75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92"/>
                  <a:gd name="T22" fmla="*/ 0 h 757"/>
                  <a:gd name="T23" fmla="*/ 392 w 392"/>
                  <a:gd name="T24" fmla="*/ 757 h 75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92" h="757">
                    <a:moveTo>
                      <a:pt x="0" y="0"/>
                    </a:moveTo>
                    <a:lnTo>
                      <a:pt x="391" y="567"/>
                    </a:lnTo>
                    <a:lnTo>
                      <a:pt x="190" y="315"/>
                    </a:lnTo>
                    <a:lnTo>
                      <a:pt x="349" y="756"/>
                    </a:lnTo>
                    <a:lnTo>
                      <a:pt x="146" y="350"/>
                    </a:lnTo>
                    <a:lnTo>
                      <a:pt x="235" y="66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0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" name="Freeform 159">
                <a:extLst>
                  <a:ext uri="{FF2B5EF4-FFF2-40B4-BE49-F238E27FC236}">
                    <a16:creationId xmlns:a16="http://schemas.microsoft.com/office/drawing/2014/main" id="{1B0B13F7-247A-4811-A1C9-FD430D9892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7" y="1333"/>
                <a:ext cx="887" cy="927"/>
              </a:xfrm>
              <a:custGeom>
                <a:avLst/>
                <a:gdLst>
                  <a:gd name="T0" fmla="*/ 225 w 887"/>
                  <a:gd name="T1" fmla="*/ 47 h 927"/>
                  <a:gd name="T2" fmla="*/ 423 w 887"/>
                  <a:gd name="T3" fmla="*/ 394 h 927"/>
                  <a:gd name="T4" fmla="*/ 375 w 887"/>
                  <a:gd name="T5" fmla="*/ 32 h 927"/>
                  <a:gd name="T6" fmla="*/ 461 w 887"/>
                  <a:gd name="T7" fmla="*/ 384 h 927"/>
                  <a:gd name="T8" fmla="*/ 568 w 887"/>
                  <a:gd name="T9" fmla="*/ 0 h 927"/>
                  <a:gd name="T10" fmla="*/ 482 w 887"/>
                  <a:gd name="T11" fmla="*/ 374 h 927"/>
                  <a:gd name="T12" fmla="*/ 723 w 887"/>
                  <a:gd name="T13" fmla="*/ 136 h 927"/>
                  <a:gd name="T14" fmla="*/ 503 w 887"/>
                  <a:gd name="T15" fmla="*/ 389 h 927"/>
                  <a:gd name="T16" fmla="*/ 830 w 887"/>
                  <a:gd name="T17" fmla="*/ 242 h 927"/>
                  <a:gd name="T18" fmla="*/ 489 w 887"/>
                  <a:gd name="T19" fmla="*/ 433 h 927"/>
                  <a:gd name="T20" fmla="*/ 848 w 887"/>
                  <a:gd name="T21" fmla="*/ 374 h 927"/>
                  <a:gd name="T22" fmla="*/ 519 w 887"/>
                  <a:gd name="T23" fmla="*/ 440 h 927"/>
                  <a:gd name="T24" fmla="*/ 886 w 887"/>
                  <a:gd name="T25" fmla="*/ 617 h 927"/>
                  <a:gd name="T26" fmla="*/ 507 w 887"/>
                  <a:gd name="T27" fmla="*/ 473 h 927"/>
                  <a:gd name="T28" fmla="*/ 737 w 887"/>
                  <a:gd name="T29" fmla="*/ 736 h 927"/>
                  <a:gd name="T30" fmla="*/ 478 w 887"/>
                  <a:gd name="T31" fmla="*/ 492 h 927"/>
                  <a:gd name="T32" fmla="*/ 674 w 887"/>
                  <a:gd name="T33" fmla="*/ 926 h 927"/>
                  <a:gd name="T34" fmla="*/ 445 w 887"/>
                  <a:gd name="T35" fmla="*/ 488 h 927"/>
                  <a:gd name="T36" fmla="*/ 487 w 887"/>
                  <a:gd name="T37" fmla="*/ 892 h 927"/>
                  <a:gd name="T38" fmla="*/ 429 w 887"/>
                  <a:gd name="T39" fmla="*/ 497 h 927"/>
                  <a:gd name="T40" fmla="*/ 307 w 887"/>
                  <a:gd name="T41" fmla="*/ 920 h 927"/>
                  <a:gd name="T42" fmla="*/ 384 w 887"/>
                  <a:gd name="T43" fmla="*/ 510 h 927"/>
                  <a:gd name="T44" fmla="*/ 123 w 887"/>
                  <a:gd name="T45" fmla="*/ 759 h 927"/>
                  <a:gd name="T46" fmla="*/ 380 w 887"/>
                  <a:gd name="T47" fmla="*/ 478 h 927"/>
                  <a:gd name="T48" fmla="*/ 0 w 887"/>
                  <a:gd name="T49" fmla="*/ 666 h 927"/>
                  <a:gd name="T50" fmla="*/ 375 w 887"/>
                  <a:gd name="T51" fmla="*/ 458 h 927"/>
                  <a:gd name="T52" fmla="*/ 18 w 887"/>
                  <a:gd name="T53" fmla="*/ 509 h 927"/>
                  <a:gd name="T54" fmla="*/ 356 w 887"/>
                  <a:gd name="T55" fmla="*/ 447 h 927"/>
                  <a:gd name="T56" fmla="*/ 35 w 887"/>
                  <a:gd name="T57" fmla="*/ 306 h 927"/>
                  <a:gd name="T58" fmla="*/ 383 w 887"/>
                  <a:gd name="T59" fmla="*/ 433 h 927"/>
                  <a:gd name="T60" fmla="*/ 110 w 887"/>
                  <a:gd name="T61" fmla="*/ 142 h 927"/>
                  <a:gd name="T62" fmla="*/ 391 w 887"/>
                  <a:gd name="T63" fmla="*/ 402 h 927"/>
                  <a:gd name="T64" fmla="*/ 225 w 887"/>
                  <a:gd name="T65" fmla="*/ 47 h 92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87"/>
                  <a:gd name="T100" fmla="*/ 0 h 927"/>
                  <a:gd name="T101" fmla="*/ 887 w 887"/>
                  <a:gd name="T102" fmla="*/ 927 h 92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87" h="927">
                    <a:moveTo>
                      <a:pt x="225" y="47"/>
                    </a:moveTo>
                    <a:lnTo>
                      <a:pt x="423" y="394"/>
                    </a:lnTo>
                    <a:lnTo>
                      <a:pt x="375" y="32"/>
                    </a:lnTo>
                    <a:lnTo>
                      <a:pt x="461" y="384"/>
                    </a:lnTo>
                    <a:lnTo>
                      <a:pt x="568" y="0"/>
                    </a:lnTo>
                    <a:lnTo>
                      <a:pt x="482" y="374"/>
                    </a:lnTo>
                    <a:lnTo>
                      <a:pt x="723" y="136"/>
                    </a:lnTo>
                    <a:lnTo>
                      <a:pt x="503" y="389"/>
                    </a:lnTo>
                    <a:lnTo>
                      <a:pt x="830" y="242"/>
                    </a:lnTo>
                    <a:lnTo>
                      <a:pt x="489" y="433"/>
                    </a:lnTo>
                    <a:lnTo>
                      <a:pt x="848" y="374"/>
                    </a:lnTo>
                    <a:lnTo>
                      <a:pt x="519" y="440"/>
                    </a:lnTo>
                    <a:lnTo>
                      <a:pt x="886" y="617"/>
                    </a:lnTo>
                    <a:lnTo>
                      <a:pt x="507" y="473"/>
                    </a:lnTo>
                    <a:lnTo>
                      <a:pt x="737" y="736"/>
                    </a:lnTo>
                    <a:lnTo>
                      <a:pt x="478" y="492"/>
                    </a:lnTo>
                    <a:lnTo>
                      <a:pt x="674" y="926"/>
                    </a:lnTo>
                    <a:lnTo>
                      <a:pt x="445" y="488"/>
                    </a:lnTo>
                    <a:lnTo>
                      <a:pt x="487" y="892"/>
                    </a:lnTo>
                    <a:lnTo>
                      <a:pt x="429" y="497"/>
                    </a:lnTo>
                    <a:lnTo>
                      <a:pt x="307" y="920"/>
                    </a:lnTo>
                    <a:lnTo>
                      <a:pt x="384" y="510"/>
                    </a:lnTo>
                    <a:lnTo>
                      <a:pt x="123" y="759"/>
                    </a:lnTo>
                    <a:lnTo>
                      <a:pt x="380" y="478"/>
                    </a:lnTo>
                    <a:lnTo>
                      <a:pt x="0" y="666"/>
                    </a:lnTo>
                    <a:lnTo>
                      <a:pt x="375" y="458"/>
                    </a:lnTo>
                    <a:lnTo>
                      <a:pt x="18" y="509"/>
                    </a:lnTo>
                    <a:lnTo>
                      <a:pt x="356" y="447"/>
                    </a:lnTo>
                    <a:lnTo>
                      <a:pt x="35" y="306"/>
                    </a:lnTo>
                    <a:lnTo>
                      <a:pt x="383" y="433"/>
                    </a:lnTo>
                    <a:lnTo>
                      <a:pt x="110" y="142"/>
                    </a:lnTo>
                    <a:lnTo>
                      <a:pt x="391" y="402"/>
                    </a:lnTo>
                    <a:lnTo>
                      <a:pt x="225" y="47"/>
                    </a:lnTo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" name="Freeform 160">
                <a:extLst>
                  <a:ext uri="{FF2B5EF4-FFF2-40B4-BE49-F238E27FC236}">
                    <a16:creationId xmlns:a16="http://schemas.microsoft.com/office/drawing/2014/main" id="{034149AF-0EC9-4483-BA9D-C01F7A9523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8" y="1104"/>
                <a:ext cx="1410" cy="1413"/>
              </a:xfrm>
              <a:custGeom>
                <a:avLst/>
                <a:gdLst>
                  <a:gd name="T0" fmla="*/ 204 w 1410"/>
                  <a:gd name="T1" fmla="*/ 270 h 1413"/>
                  <a:gd name="T2" fmla="*/ 686 w 1410"/>
                  <a:gd name="T3" fmla="*/ 630 h 1413"/>
                  <a:gd name="T4" fmla="*/ 338 w 1410"/>
                  <a:gd name="T5" fmla="*/ 154 h 1413"/>
                  <a:gd name="T6" fmla="*/ 705 w 1410"/>
                  <a:gd name="T7" fmla="*/ 599 h 1413"/>
                  <a:gd name="T8" fmla="*/ 557 w 1410"/>
                  <a:gd name="T9" fmla="*/ 58 h 1413"/>
                  <a:gd name="T10" fmla="*/ 755 w 1410"/>
                  <a:gd name="T11" fmla="*/ 590 h 1413"/>
                  <a:gd name="T12" fmla="*/ 735 w 1410"/>
                  <a:gd name="T13" fmla="*/ 0 h 1413"/>
                  <a:gd name="T14" fmla="*/ 796 w 1410"/>
                  <a:gd name="T15" fmla="*/ 577 h 1413"/>
                  <a:gd name="T16" fmla="*/ 1118 w 1410"/>
                  <a:gd name="T17" fmla="*/ 100 h 1413"/>
                  <a:gd name="T18" fmla="*/ 820 w 1410"/>
                  <a:gd name="T19" fmla="*/ 596 h 1413"/>
                  <a:gd name="T20" fmla="*/ 1264 w 1410"/>
                  <a:gd name="T21" fmla="*/ 246 h 1413"/>
                  <a:gd name="T22" fmla="*/ 830 w 1410"/>
                  <a:gd name="T23" fmla="*/ 627 h 1413"/>
                  <a:gd name="T24" fmla="*/ 1409 w 1410"/>
                  <a:gd name="T25" fmla="*/ 470 h 1413"/>
                  <a:gd name="T26" fmla="*/ 841 w 1410"/>
                  <a:gd name="T27" fmla="*/ 659 h 1413"/>
                  <a:gd name="T28" fmla="*/ 1405 w 1410"/>
                  <a:gd name="T29" fmla="*/ 679 h 1413"/>
                  <a:gd name="T30" fmla="*/ 846 w 1410"/>
                  <a:gd name="T31" fmla="*/ 692 h 1413"/>
                  <a:gd name="T32" fmla="*/ 1315 w 1410"/>
                  <a:gd name="T33" fmla="*/ 1088 h 1413"/>
                  <a:gd name="T34" fmla="*/ 810 w 1410"/>
                  <a:gd name="T35" fmla="*/ 719 h 1413"/>
                  <a:gd name="T36" fmla="*/ 1165 w 1410"/>
                  <a:gd name="T37" fmla="*/ 1203 h 1413"/>
                  <a:gd name="T38" fmla="*/ 782 w 1410"/>
                  <a:gd name="T39" fmla="*/ 724 h 1413"/>
                  <a:gd name="T40" fmla="*/ 928 w 1410"/>
                  <a:gd name="T41" fmla="*/ 1286 h 1413"/>
                  <a:gd name="T42" fmla="*/ 751 w 1410"/>
                  <a:gd name="T43" fmla="*/ 720 h 1413"/>
                  <a:gd name="T44" fmla="*/ 775 w 1410"/>
                  <a:gd name="T45" fmla="*/ 1412 h 1413"/>
                  <a:gd name="T46" fmla="*/ 726 w 1410"/>
                  <a:gd name="T47" fmla="*/ 727 h 1413"/>
                  <a:gd name="T48" fmla="*/ 352 w 1410"/>
                  <a:gd name="T49" fmla="*/ 1305 h 1413"/>
                  <a:gd name="T50" fmla="*/ 700 w 1410"/>
                  <a:gd name="T51" fmla="*/ 717 h 1413"/>
                  <a:gd name="T52" fmla="*/ 191 w 1410"/>
                  <a:gd name="T53" fmla="*/ 1113 h 1413"/>
                  <a:gd name="T54" fmla="*/ 668 w 1410"/>
                  <a:gd name="T55" fmla="*/ 709 h 1413"/>
                  <a:gd name="T56" fmla="*/ 59 w 1410"/>
                  <a:gd name="T57" fmla="*/ 883 h 1413"/>
                  <a:gd name="T58" fmla="*/ 668 w 1410"/>
                  <a:gd name="T59" fmla="*/ 684 h 1413"/>
                  <a:gd name="T60" fmla="*/ 0 w 1410"/>
                  <a:gd name="T61" fmla="*/ 670 h 1413"/>
                  <a:gd name="T62" fmla="*/ 645 w 1410"/>
                  <a:gd name="T63" fmla="*/ 658 h 1413"/>
                  <a:gd name="T64" fmla="*/ 204 w 1410"/>
                  <a:gd name="T65" fmla="*/ 270 h 141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410"/>
                  <a:gd name="T100" fmla="*/ 0 h 1413"/>
                  <a:gd name="T101" fmla="*/ 1410 w 1410"/>
                  <a:gd name="T102" fmla="*/ 1413 h 141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410" h="1413">
                    <a:moveTo>
                      <a:pt x="204" y="270"/>
                    </a:moveTo>
                    <a:lnTo>
                      <a:pt x="686" y="630"/>
                    </a:lnTo>
                    <a:lnTo>
                      <a:pt x="338" y="154"/>
                    </a:lnTo>
                    <a:lnTo>
                      <a:pt x="705" y="599"/>
                    </a:lnTo>
                    <a:lnTo>
                      <a:pt x="557" y="58"/>
                    </a:lnTo>
                    <a:lnTo>
                      <a:pt x="755" y="590"/>
                    </a:lnTo>
                    <a:lnTo>
                      <a:pt x="735" y="0"/>
                    </a:lnTo>
                    <a:lnTo>
                      <a:pt x="796" y="577"/>
                    </a:lnTo>
                    <a:lnTo>
                      <a:pt x="1118" y="100"/>
                    </a:lnTo>
                    <a:lnTo>
                      <a:pt x="820" y="596"/>
                    </a:lnTo>
                    <a:lnTo>
                      <a:pt x="1264" y="246"/>
                    </a:lnTo>
                    <a:lnTo>
                      <a:pt x="830" y="627"/>
                    </a:lnTo>
                    <a:lnTo>
                      <a:pt x="1409" y="470"/>
                    </a:lnTo>
                    <a:lnTo>
                      <a:pt x="841" y="659"/>
                    </a:lnTo>
                    <a:lnTo>
                      <a:pt x="1405" y="679"/>
                    </a:lnTo>
                    <a:lnTo>
                      <a:pt x="846" y="692"/>
                    </a:lnTo>
                    <a:lnTo>
                      <a:pt x="1315" y="1088"/>
                    </a:lnTo>
                    <a:lnTo>
                      <a:pt x="810" y="719"/>
                    </a:lnTo>
                    <a:lnTo>
                      <a:pt x="1165" y="1203"/>
                    </a:lnTo>
                    <a:lnTo>
                      <a:pt x="782" y="724"/>
                    </a:lnTo>
                    <a:lnTo>
                      <a:pt x="928" y="1286"/>
                    </a:lnTo>
                    <a:lnTo>
                      <a:pt x="751" y="720"/>
                    </a:lnTo>
                    <a:lnTo>
                      <a:pt x="775" y="1412"/>
                    </a:lnTo>
                    <a:lnTo>
                      <a:pt x="726" y="727"/>
                    </a:lnTo>
                    <a:lnTo>
                      <a:pt x="352" y="1305"/>
                    </a:lnTo>
                    <a:lnTo>
                      <a:pt x="700" y="717"/>
                    </a:lnTo>
                    <a:lnTo>
                      <a:pt x="191" y="1113"/>
                    </a:lnTo>
                    <a:lnTo>
                      <a:pt x="668" y="709"/>
                    </a:lnTo>
                    <a:lnTo>
                      <a:pt x="59" y="883"/>
                    </a:lnTo>
                    <a:lnTo>
                      <a:pt x="668" y="684"/>
                    </a:lnTo>
                    <a:lnTo>
                      <a:pt x="0" y="670"/>
                    </a:lnTo>
                    <a:lnTo>
                      <a:pt x="645" y="658"/>
                    </a:lnTo>
                    <a:lnTo>
                      <a:pt x="204" y="270"/>
                    </a:lnTo>
                  </a:path>
                </a:pathLst>
              </a:custGeom>
              <a:solidFill>
                <a:srgbClr val="808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" name="Freeform 161">
                <a:extLst>
                  <a:ext uri="{FF2B5EF4-FFF2-40B4-BE49-F238E27FC236}">
                    <a16:creationId xmlns:a16="http://schemas.microsoft.com/office/drawing/2014/main" id="{9E694480-7BF3-415C-B09D-57A6D4736F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1" y="1496"/>
                <a:ext cx="548" cy="575"/>
              </a:xfrm>
              <a:custGeom>
                <a:avLst/>
                <a:gdLst>
                  <a:gd name="T0" fmla="*/ 140 w 548"/>
                  <a:gd name="T1" fmla="*/ 30 h 575"/>
                  <a:gd name="T2" fmla="*/ 262 w 548"/>
                  <a:gd name="T3" fmla="*/ 243 h 575"/>
                  <a:gd name="T4" fmla="*/ 232 w 548"/>
                  <a:gd name="T5" fmla="*/ 21 h 575"/>
                  <a:gd name="T6" fmla="*/ 283 w 548"/>
                  <a:gd name="T7" fmla="*/ 238 h 575"/>
                  <a:gd name="T8" fmla="*/ 347 w 548"/>
                  <a:gd name="T9" fmla="*/ 0 h 575"/>
                  <a:gd name="T10" fmla="*/ 295 w 548"/>
                  <a:gd name="T11" fmla="*/ 231 h 575"/>
                  <a:gd name="T12" fmla="*/ 446 w 548"/>
                  <a:gd name="T13" fmla="*/ 84 h 575"/>
                  <a:gd name="T14" fmla="*/ 310 w 548"/>
                  <a:gd name="T15" fmla="*/ 241 h 575"/>
                  <a:gd name="T16" fmla="*/ 511 w 548"/>
                  <a:gd name="T17" fmla="*/ 151 h 575"/>
                  <a:gd name="T18" fmla="*/ 303 w 548"/>
                  <a:gd name="T19" fmla="*/ 266 h 575"/>
                  <a:gd name="T20" fmla="*/ 525 w 548"/>
                  <a:gd name="T21" fmla="*/ 230 h 575"/>
                  <a:gd name="T22" fmla="*/ 319 w 548"/>
                  <a:gd name="T23" fmla="*/ 275 h 575"/>
                  <a:gd name="T24" fmla="*/ 547 w 548"/>
                  <a:gd name="T25" fmla="*/ 384 h 575"/>
                  <a:gd name="T26" fmla="*/ 311 w 548"/>
                  <a:gd name="T27" fmla="*/ 294 h 575"/>
                  <a:gd name="T28" fmla="*/ 456 w 548"/>
                  <a:gd name="T29" fmla="*/ 456 h 575"/>
                  <a:gd name="T30" fmla="*/ 295 w 548"/>
                  <a:gd name="T31" fmla="*/ 305 h 575"/>
                  <a:gd name="T32" fmla="*/ 416 w 548"/>
                  <a:gd name="T33" fmla="*/ 574 h 575"/>
                  <a:gd name="T34" fmla="*/ 273 w 548"/>
                  <a:gd name="T35" fmla="*/ 301 h 575"/>
                  <a:gd name="T36" fmla="*/ 302 w 548"/>
                  <a:gd name="T37" fmla="*/ 552 h 575"/>
                  <a:gd name="T38" fmla="*/ 264 w 548"/>
                  <a:gd name="T39" fmla="*/ 306 h 575"/>
                  <a:gd name="T40" fmla="*/ 190 w 548"/>
                  <a:gd name="T41" fmla="*/ 573 h 575"/>
                  <a:gd name="T42" fmla="*/ 240 w 548"/>
                  <a:gd name="T43" fmla="*/ 315 h 575"/>
                  <a:gd name="T44" fmla="*/ 77 w 548"/>
                  <a:gd name="T45" fmla="*/ 471 h 575"/>
                  <a:gd name="T46" fmla="*/ 235 w 548"/>
                  <a:gd name="T47" fmla="*/ 294 h 575"/>
                  <a:gd name="T48" fmla="*/ 0 w 548"/>
                  <a:gd name="T49" fmla="*/ 412 h 575"/>
                  <a:gd name="T50" fmla="*/ 230 w 548"/>
                  <a:gd name="T51" fmla="*/ 284 h 575"/>
                  <a:gd name="T52" fmla="*/ 12 w 548"/>
                  <a:gd name="T53" fmla="*/ 315 h 575"/>
                  <a:gd name="T54" fmla="*/ 222 w 548"/>
                  <a:gd name="T55" fmla="*/ 276 h 575"/>
                  <a:gd name="T56" fmla="*/ 22 w 548"/>
                  <a:gd name="T57" fmla="*/ 189 h 575"/>
                  <a:gd name="T58" fmla="*/ 238 w 548"/>
                  <a:gd name="T59" fmla="*/ 268 h 575"/>
                  <a:gd name="T60" fmla="*/ 67 w 548"/>
                  <a:gd name="T61" fmla="*/ 86 h 575"/>
                  <a:gd name="T62" fmla="*/ 243 w 548"/>
                  <a:gd name="T63" fmla="*/ 250 h 575"/>
                  <a:gd name="T64" fmla="*/ 140 w 548"/>
                  <a:gd name="T65" fmla="*/ 30 h 57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48"/>
                  <a:gd name="T100" fmla="*/ 0 h 575"/>
                  <a:gd name="T101" fmla="*/ 548 w 548"/>
                  <a:gd name="T102" fmla="*/ 575 h 57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48" h="575">
                    <a:moveTo>
                      <a:pt x="140" y="30"/>
                    </a:moveTo>
                    <a:lnTo>
                      <a:pt x="262" y="243"/>
                    </a:lnTo>
                    <a:lnTo>
                      <a:pt x="232" y="21"/>
                    </a:lnTo>
                    <a:lnTo>
                      <a:pt x="283" y="238"/>
                    </a:lnTo>
                    <a:lnTo>
                      <a:pt x="347" y="0"/>
                    </a:lnTo>
                    <a:lnTo>
                      <a:pt x="295" y="231"/>
                    </a:lnTo>
                    <a:lnTo>
                      <a:pt x="446" y="84"/>
                    </a:lnTo>
                    <a:lnTo>
                      <a:pt x="310" y="241"/>
                    </a:lnTo>
                    <a:lnTo>
                      <a:pt x="511" y="151"/>
                    </a:lnTo>
                    <a:lnTo>
                      <a:pt x="303" y="266"/>
                    </a:lnTo>
                    <a:lnTo>
                      <a:pt x="525" y="230"/>
                    </a:lnTo>
                    <a:lnTo>
                      <a:pt x="319" y="275"/>
                    </a:lnTo>
                    <a:lnTo>
                      <a:pt x="547" y="384"/>
                    </a:lnTo>
                    <a:lnTo>
                      <a:pt x="311" y="294"/>
                    </a:lnTo>
                    <a:lnTo>
                      <a:pt x="456" y="456"/>
                    </a:lnTo>
                    <a:lnTo>
                      <a:pt x="295" y="305"/>
                    </a:lnTo>
                    <a:lnTo>
                      <a:pt x="416" y="574"/>
                    </a:lnTo>
                    <a:lnTo>
                      <a:pt x="273" y="301"/>
                    </a:lnTo>
                    <a:lnTo>
                      <a:pt x="302" y="552"/>
                    </a:lnTo>
                    <a:lnTo>
                      <a:pt x="264" y="306"/>
                    </a:lnTo>
                    <a:lnTo>
                      <a:pt x="190" y="573"/>
                    </a:lnTo>
                    <a:lnTo>
                      <a:pt x="240" y="315"/>
                    </a:lnTo>
                    <a:lnTo>
                      <a:pt x="77" y="471"/>
                    </a:lnTo>
                    <a:lnTo>
                      <a:pt x="235" y="294"/>
                    </a:lnTo>
                    <a:lnTo>
                      <a:pt x="0" y="412"/>
                    </a:lnTo>
                    <a:lnTo>
                      <a:pt x="230" y="284"/>
                    </a:lnTo>
                    <a:lnTo>
                      <a:pt x="12" y="315"/>
                    </a:lnTo>
                    <a:lnTo>
                      <a:pt x="222" y="276"/>
                    </a:lnTo>
                    <a:lnTo>
                      <a:pt x="22" y="189"/>
                    </a:lnTo>
                    <a:lnTo>
                      <a:pt x="238" y="268"/>
                    </a:lnTo>
                    <a:lnTo>
                      <a:pt x="67" y="86"/>
                    </a:lnTo>
                    <a:lnTo>
                      <a:pt x="243" y="250"/>
                    </a:lnTo>
                    <a:lnTo>
                      <a:pt x="140" y="30"/>
                    </a:lnTo>
                  </a:path>
                </a:pathLst>
              </a:custGeom>
              <a:solidFill>
                <a:srgbClr val="C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5" name="Group 162">
              <a:extLst>
                <a:ext uri="{FF2B5EF4-FFF2-40B4-BE49-F238E27FC236}">
                  <a16:creationId xmlns:a16="http://schemas.microsoft.com/office/drawing/2014/main" id="{622D29AB-DEDD-4856-BDB8-F6AD4730A17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6" y="919"/>
              <a:ext cx="5418" cy="3115"/>
              <a:chOff x="256" y="919"/>
              <a:chExt cx="5418" cy="3115"/>
            </a:xfrm>
          </p:grpSpPr>
          <p:sp>
            <p:nvSpPr>
              <p:cNvPr id="116" name="Freeform 163">
                <a:extLst>
                  <a:ext uri="{FF2B5EF4-FFF2-40B4-BE49-F238E27FC236}">
                    <a16:creationId xmlns:a16="http://schemas.microsoft.com/office/drawing/2014/main" id="{EB494EC0-D6D9-481D-948B-5C6D6A791D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" y="2124"/>
                <a:ext cx="3990" cy="1910"/>
              </a:xfrm>
              <a:custGeom>
                <a:avLst/>
                <a:gdLst>
                  <a:gd name="T0" fmla="*/ 3989 w 3990"/>
                  <a:gd name="T1" fmla="*/ 98 h 1910"/>
                  <a:gd name="T2" fmla="*/ 3380 w 3990"/>
                  <a:gd name="T3" fmla="*/ 17 h 1910"/>
                  <a:gd name="T4" fmla="*/ 2905 w 3990"/>
                  <a:gd name="T5" fmla="*/ 0 h 1910"/>
                  <a:gd name="T6" fmla="*/ 2476 w 3990"/>
                  <a:gd name="T7" fmla="*/ 42 h 1910"/>
                  <a:gd name="T8" fmla="*/ 1979 w 3990"/>
                  <a:gd name="T9" fmla="*/ 127 h 1910"/>
                  <a:gd name="T10" fmla="*/ 1492 w 3990"/>
                  <a:gd name="T11" fmla="*/ 288 h 1910"/>
                  <a:gd name="T12" fmla="*/ 1060 w 3990"/>
                  <a:gd name="T13" fmla="*/ 498 h 1910"/>
                  <a:gd name="T14" fmla="*/ 766 w 3990"/>
                  <a:gd name="T15" fmla="*/ 712 h 1910"/>
                  <a:gd name="T16" fmla="*/ 495 w 3990"/>
                  <a:gd name="T17" fmla="*/ 967 h 1910"/>
                  <a:gd name="T18" fmla="*/ 342 w 3990"/>
                  <a:gd name="T19" fmla="*/ 1153 h 1910"/>
                  <a:gd name="T20" fmla="*/ 205 w 3990"/>
                  <a:gd name="T21" fmla="*/ 1363 h 1910"/>
                  <a:gd name="T22" fmla="*/ 73 w 3990"/>
                  <a:gd name="T23" fmla="*/ 1661 h 1910"/>
                  <a:gd name="T24" fmla="*/ 3 w 3990"/>
                  <a:gd name="T25" fmla="*/ 1899 h 1910"/>
                  <a:gd name="T26" fmla="*/ 0 w 3990"/>
                  <a:gd name="T27" fmla="*/ 1909 h 191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990"/>
                  <a:gd name="T43" fmla="*/ 0 h 1910"/>
                  <a:gd name="T44" fmla="*/ 3990 w 3990"/>
                  <a:gd name="T45" fmla="*/ 1910 h 191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990" h="1910">
                    <a:moveTo>
                      <a:pt x="3989" y="98"/>
                    </a:moveTo>
                    <a:lnTo>
                      <a:pt x="3380" y="17"/>
                    </a:lnTo>
                    <a:lnTo>
                      <a:pt x="2905" y="0"/>
                    </a:lnTo>
                    <a:lnTo>
                      <a:pt x="2476" y="42"/>
                    </a:lnTo>
                    <a:lnTo>
                      <a:pt x="1979" y="127"/>
                    </a:lnTo>
                    <a:lnTo>
                      <a:pt x="1492" y="288"/>
                    </a:lnTo>
                    <a:lnTo>
                      <a:pt x="1060" y="498"/>
                    </a:lnTo>
                    <a:lnTo>
                      <a:pt x="766" y="712"/>
                    </a:lnTo>
                    <a:lnTo>
                      <a:pt x="495" y="967"/>
                    </a:lnTo>
                    <a:lnTo>
                      <a:pt x="342" y="1153"/>
                    </a:lnTo>
                    <a:lnTo>
                      <a:pt x="205" y="1363"/>
                    </a:lnTo>
                    <a:lnTo>
                      <a:pt x="73" y="1661"/>
                    </a:lnTo>
                    <a:lnTo>
                      <a:pt x="3" y="1899"/>
                    </a:lnTo>
                    <a:lnTo>
                      <a:pt x="0" y="1909"/>
                    </a:lnTo>
                  </a:path>
                </a:pathLst>
              </a:custGeom>
              <a:noFill/>
              <a:ln w="25400" cap="rnd" cmpd="sng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" name="Freeform 164">
                <a:extLst>
                  <a:ext uri="{FF2B5EF4-FFF2-40B4-BE49-F238E27FC236}">
                    <a16:creationId xmlns:a16="http://schemas.microsoft.com/office/drawing/2014/main" id="{72376B9A-78D7-4583-BE7F-D4CA5B412A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" y="2105"/>
                <a:ext cx="4080" cy="1899"/>
              </a:xfrm>
              <a:custGeom>
                <a:avLst/>
                <a:gdLst>
                  <a:gd name="T0" fmla="*/ 4079 w 4080"/>
                  <a:gd name="T1" fmla="*/ 105 h 1899"/>
                  <a:gd name="T2" fmla="*/ 3454 w 4080"/>
                  <a:gd name="T3" fmla="*/ 20 h 1899"/>
                  <a:gd name="T4" fmla="*/ 2969 w 4080"/>
                  <a:gd name="T5" fmla="*/ 0 h 1899"/>
                  <a:gd name="T6" fmla="*/ 2529 w 4080"/>
                  <a:gd name="T7" fmla="*/ 40 h 1899"/>
                  <a:gd name="T8" fmla="*/ 2022 w 4080"/>
                  <a:gd name="T9" fmla="*/ 124 h 1899"/>
                  <a:gd name="T10" fmla="*/ 1520 w 4080"/>
                  <a:gd name="T11" fmla="*/ 283 h 1899"/>
                  <a:gd name="T12" fmla="*/ 1079 w 4080"/>
                  <a:gd name="T13" fmla="*/ 489 h 1899"/>
                  <a:gd name="T14" fmla="*/ 777 w 4080"/>
                  <a:gd name="T15" fmla="*/ 703 h 1899"/>
                  <a:gd name="T16" fmla="*/ 502 w 4080"/>
                  <a:gd name="T17" fmla="*/ 957 h 1899"/>
                  <a:gd name="T18" fmla="*/ 346 w 4080"/>
                  <a:gd name="T19" fmla="*/ 1140 h 1899"/>
                  <a:gd name="T20" fmla="*/ 206 w 4080"/>
                  <a:gd name="T21" fmla="*/ 1353 h 1899"/>
                  <a:gd name="T22" fmla="*/ 75 w 4080"/>
                  <a:gd name="T23" fmla="*/ 1649 h 1899"/>
                  <a:gd name="T24" fmla="*/ 2 w 4080"/>
                  <a:gd name="T25" fmla="*/ 1887 h 1899"/>
                  <a:gd name="T26" fmla="*/ 0 w 4080"/>
                  <a:gd name="T27" fmla="*/ 1898 h 189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080"/>
                  <a:gd name="T43" fmla="*/ 0 h 1899"/>
                  <a:gd name="T44" fmla="*/ 4080 w 4080"/>
                  <a:gd name="T45" fmla="*/ 1899 h 189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080" h="1899">
                    <a:moveTo>
                      <a:pt x="4079" y="105"/>
                    </a:moveTo>
                    <a:lnTo>
                      <a:pt x="3454" y="20"/>
                    </a:lnTo>
                    <a:lnTo>
                      <a:pt x="2969" y="0"/>
                    </a:lnTo>
                    <a:lnTo>
                      <a:pt x="2529" y="40"/>
                    </a:lnTo>
                    <a:lnTo>
                      <a:pt x="2022" y="124"/>
                    </a:lnTo>
                    <a:lnTo>
                      <a:pt x="1520" y="283"/>
                    </a:lnTo>
                    <a:lnTo>
                      <a:pt x="1079" y="489"/>
                    </a:lnTo>
                    <a:lnTo>
                      <a:pt x="777" y="703"/>
                    </a:lnTo>
                    <a:lnTo>
                      <a:pt x="502" y="957"/>
                    </a:lnTo>
                    <a:lnTo>
                      <a:pt x="346" y="1140"/>
                    </a:lnTo>
                    <a:lnTo>
                      <a:pt x="206" y="1353"/>
                    </a:lnTo>
                    <a:lnTo>
                      <a:pt x="75" y="1649"/>
                    </a:lnTo>
                    <a:lnTo>
                      <a:pt x="2" y="1887"/>
                    </a:lnTo>
                    <a:lnTo>
                      <a:pt x="0" y="1898"/>
                    </a:lnTo>
                  </a:path>
                </a:pathLst>
              </a:custGeom>
              <a:noFill/>
              <a:ln w="25400" cap="rnd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" name="Freeform 165">
                <a:extLst>
                  <a:ext uri="{FF2B5EF4-FFF2-40B4-BE49-F238E27FC236}">
                    <a16:creationId xmlns:a16="http://schemas.microsoft.com/office/drawing/2014/main" id="{2C2C8C17-B040-4ECC-BA9A-B7A1DB5667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" y="2084"/>
                <a:ext cx="4110" cy="1884"/>
              </a:xfrm>
              <a:custGeom>
                <a:avLst/>
                <a:gdLst>
                  <a:gd name="T0" fmla="*/ 4109 w 4110"/>
                  <a:gd name="T1" fmla="*/ 107 h 1884"/>
                  <a:gd name="T2" fmla="*/ 3480 w 4110"/>
                  <a:gd name="T3" fmla="*/ 21 h 1884"/>
                  <a:gd name="T4" fmla="*/ 2989 w 4110"/>
                  <a:gd name="T5" fmla="*/ 0 h 1884"/>
                  <a:gd name="T6" fmla="*/ 2544 w 4110"/>
                  <a:gd name="T7" fmla="*/ 38 h 1884"/>
                  <a:gd name="T8" fmla="*/ 2034 w 4110"/>
                  <a:gd name="T9" fmla="*/ 123 h 1884"/>
                  <a:gd name="T10" fmla="*/ 1530 w 4110"/>
                  <a:gd name="T11" fmla="*/ 279 h 1884"/>
                  <a:gd name="T12" fmla="*/ 1086 w 4110"/>
                  <a:gd name="T13" fmla="*/ 486 h 1884"/>
                  <a:gd name="T14" fmla="*/ 782 w 4110"/>
                  <a:gd name="T15" fmla="*/ 695 h 1884"/>
                  <a:gd name="T16" fmla="*/ 505 w 4110"/>
                  <a:gd name="T17" fmla="*/ 947 h 1884"/>
                  <a:gd name="T18" fmla="*/ 347 w 4110"/>
                  <a:gd name="T19" fmla="*/ 1132 h 1884"/>
                  <a:gd name="T20" fmla="*/ 208 w 4110"/>
                  <a:gd name="T21" fmla="*/ 1340 h 1884"/>
                  <a:gd name="T22" fmla="*/ 77 w 4110"/>
                  <a:gd name="T23" fmla="*/ 1638 h 1884"/>
                  <a:gd name="T24" fmla="*/ 2 w 4110"/>
                  <a:gd name="T25" fmla="*/ 1874 h 1884"/>
                  <a:gd name="T26" fmla="*/ 0 w 4110"/>
                  <a:gd name="T27" fmla="*/ 1883 h 188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110"/>
                  <a:gd name="T43" fmla="*/ 0 h 1884"/>
                  <a:gd name="T44" fmla="*/ 4110 w 4110"/>
                  <a:gd name="T45" fmla="*/ 1884 h 188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110" h="1884">
                    <a:moveTo>
                      <a:pt x="4109" y="107"/>
                    </a:moveTo>
                    <a:lnTo>
                      <a:pt x="3480" y="21"/>
                    </a:lnTo>
                    <a:lnTo>
                      <a:pt x="2989" y="0"/>
                    </a:lnTo>
                    <a:lnTo>
                      <a:pt x="2544" y="38"/>
                    </a:lnTo>
                    <a:lnTo>
                      <a:pt x="2034" y="123"/>
                    </a:lnTo>
                    <a:lnTo>
                      <a:pt x="1530" y="279"/>
                    </a:lnTo>
                    <a:lnTo>
                      <a:pt x="1086" y="486"/>
                    </a:lnTo>
                    <a:lnTo>
                      <a:pt x="782" y="695"/>
                    </a:lnTo>
                    <a:lnTo>
                      <a:pt x="505" y="947"/>
                    </a:lnTo>
                    <a:lnTo>
                      <a:pt x="347" y="1132"/>
                    </a:lnTo>
                    <a:lnTo>
                      <a:pt x="208" y="1340"/>
                    </a:lnTo>
                    <a:lnTo>
                      <a:pt x="77" y="1638"/>
                    </a:lnTo>
                    <a:lnTo>
                      <a:pt x="2" y="1874"/>
                    </a:lnTo>
                    <a:lnTo>
                      <a:pt x="0" y="1883"/>
                    </a:lnTo>
                  </a:path>
                </a:pathLst>
              </a:custGeom>
              <a:noFill/>
              <a:ln w="25400" cap="rnd" cmpd="sng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" name="Freeform 166">
                <a:extLst>
                  <a:ext uri="{FF2B5EF4-FFF2-40B4-BE49-F238E27FC236}">
                    <a16:creationId xmlns:a16="http://schemas.microsoft.com/office/drawing/2014/main" id="{B2C8F744-0F2A-4D28-92DA-6B1697665F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1" y="1260"/>
                <a:ext cx="1898" cy="1926"/>
              </a:xfrm>
              <a:custGeom>
                <a:avLst/>
                <a:gdLst>
                  <a:gd name="T0" fmla="*/ 1337 w 1898"/>
                  <a:gd name="T1" fmla="*/ 145 h 1926"/>
                  <a:gd name="T2" fmla="*/ 1409 w 1898"/>
                  <a:gd name="T3" fmla="*/ 171 h 1926"/>
                  <a:gd name="T4" fmla="*/ 1544 w 1898"/>
                  <a:gd name="T5" fmla="*/ 254 h 1926"/>
                  <a:gd name="T6" fmla="*/ 1619 w 1898"/>
                  <a:gd name="T7" fmla="*/ 312 h 1926"/>
                  <a:gd name="T8" fmla="*/ 1706 w 1898"/>
                  <a:gd name="T9" fmla="*/ 355 h 1926"/>
                  <a:gd name="T10" fmla="*/ 1848 w 1898"/>
                  <a:gd name="T11" fmla="*/ 458 h 1926"/>
                  <a:gd name="T12" fmla="*/ 1847 w 1898"/>
                  <a:gd name="T13" fmla="*/ 655 h 1926"/>
                  <a:gd name="T14" fmla="*/ 1897 w 1898"/>
                  <a:gd name="T15" fmla="*/ 776 h 1926"/>
                  <a:gd name="T16" fmla="*/ 1871 w 1898"/>
                  <a:gd name="T17" fmla="*/ 955 h 1926"/>
                  <a:gd name="T18" fmla="*/ 1298 w 1898"/>
                  <a:gd name="T19" fmla="*/ 1013 h 1926"/>
                  <a:gd name="T20" fmla="*/ 1368 w 1898"/>
                  <a:gd name="T21" fmla="*/ 1100 h 1926"/>
                  <a:gd name="T22" fmla="*/ 1313 w 1898"/>
                  <a:gd name="T23" fmla="*/ 1136 h 1926"/>
                  <a:gd name="T24" fmla="*/ 1255 w 1898"/>
                  <a:gd name="T25" fmla="*/ 1164 h 1926"/>
                  <a:gd name="T26" fmla="*/ 1177 w 1898"/>
                  <a:gd name="T27" fmla="*/ 1203 h 1926"/>
                  <a:gd name="T28" fmla="*/ 1200 w 1898"/>
                  <a:gd name="T29" fmla="*/ 1279 h 1926"/>
                  <a:gd name="T30" fmla="*/ 1173 w 1898"/>
                  <a:gd name="T31" fmla="*/ 1251 h 1926"/>
                  <a:gd name="T32" fmla="*/ 1089 w 1898"/>
                  <a:gd name="T33" fmla="*/ 1262 h 1926"/>
                  <a:gd name="T34" fmla="*/ 1013 w 1898"/>
                  <a:gd name="T35" fmla="*/ 1343 h 1926"/>
                  <a:gd name="T36" fmla="*/ 785 w 1898"/>
                  <a:gd name="T37" fmla="*/ 1925 h 1926"/>
                  <a:gd name="T38" fmla="*/ 719 w 1898"/>
                  <a:gd name="T39" fmla="*/ 1791 h 1926"/>
                  <a:gd name="T40" fmla="*/ 651 w 1898"/>
                  <a:gd name="T41" fmla="*/ 1765 h 1926"/>
                  <a:gd name="T42" fmla="*/ 495 w 1898"/>
                  <a:gd name="T43" fmla="*/ 1702 h 1926"/>
                  <a:gd name="T44" fmla="*/ 428 w 1898"/>
                  <a:gd name="T45" fmla="*/ 1634 h 1926"/>
                  <a:gd name="T46" fmla="*/ 267 w 1898"/>
                  <a:gd name="T47" fmla="*/ 1641 h 1926"/>
                  <a:gd name="T48" fmla="*/ 141 w 1898"/>
                  <a:gd name="T49" fmla="*/ 1502 h 1926"/>
                  <a:gd name="T50" fmla="*/ 249 w 1898"/>
                  <a:gd name="T51" fmla="*/ 1263 h 1926"/>
                  <a:gd name="T52" fmla="*/ 221 w 1898"/>
                  <a:gd name="T53" fmla="*/ 1145 h 1926"/>
                  <a:gd name="T54" fmla="*/ 202 w 1898"/>
                  <a:gd name="T55" fmla="*/ 966 h 1926"/>
                  <a:gd name="T56" fmla="*/ 0 w 1898"/>
                  <a:gd name="T57" fmla="*/ 688 h 1926"/>
                  <a:gd name="T58" fmla="*/ 204 w 1898"/>
                  <a:gd name="T59" fmla="*/ 632 h 1926"/>
                  <a:gd name="T60" fmla="*/ 357 w 1898"/>
                  <a:gd name="T61" fmla="*/ 458 h 1926"/>
                  <a:gd name="T62" fmla="*/ 382 w 1898"/>
                  <a:gd name="T63" fmla="*/ 120 h 1926"/>
                  <a:gd name="T64" fmla="*/ 580 w 1898"/>
                  <a:gd name="T65" fmla="*/ 61 h 1926"/>
                  <a:gd name="T66" fmla="*/ 762 w 1898"/>
                  <a:gd name="T67" fmla="*/ 148 h 1926"/>
                  <a:gd name="T68" fmla="*/ 832 w 1898"/>
                  <a:gd name="T69" fmla="*/ 6 h 1926"/>
                  <a:gd name="T70" fmla="*/ 1020 w 1898"/>
                  <a:gd name="T71" fmla="*/ 0 h 1926"/>
                  <a:gd name="T72" fmla="*/ 1171 w 1898"/>
                  <a:gd name="T73" fmla="*/ 0 h 192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898"/>
                  <a:gd name="T112" fmla="*/ 0 h 1926"/>
                  <a:gd name="T113" fmla="*/ 1898 w 1898"/>
                  <a:gd name="T114" fmla="*/ 1926 h 192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898" h="1926">
                    <a:moveTo>
                      <a:pt x="1177" y="459"/>
                    </a:moveTo>
                    <a:lnTo>
                      <a:pt x="1337" y="145"/>
                    </a:lnTo>
                    <a:lnTo>
                      <a:pt x="1177" y="623"/>
                    </a:lnTo>
                    <a:lnTo>
                      <a:pt x="1409" y="171"/>
                    </a:lnTo>
                    <a:lnTo>
                      <a:pt x="1278" y="560"/>
                    </a:lnTo>
                    <a:lnTo>
                      <a:pt x="1544" y="254"/>
                    </a:lnTo>
                    <a:lnTo>
                      <a:pt x="1296" y="671"/>
                    </a:lnTo>
                    <a:lnTo>
                      <a:pt x="1619" y="312"/>
                    </a:lnTo>
                    <a:lnTo>
                      <a:pt x="1326" y="737"/>
                    </a:lnTo>
                    <a:lnTo>
                      <a:pt x="1706" y="355"/>
                    </a:lnTo>
                    <a:lnTo>
                      <a:pt x="1339" y="770"/>
                    </a:lnTo>
                    <a:lnTo>
                      <a:pt x="1848" y="458"/>
                    </a:lnTo>
                    <a:lnTo>
                      <a:pt x="1354" y="803"/>
                    </a:lnTo>
                    <a:lnTo>
                      <a:pt x="1847" y="655"/>
                    </a:lnTo>
                    <a:lnTo>
                      <a:pt x="1388" y="858"/>
                    </a:lnTo>
                    <a:lnTo>
                      <a:pt x="1897" y="776"/>
                    </a:lnTo>
                    <a:lnTo>
                      <a:pt x="1431" y="922"/>
                    </a:lnTo>
                    <a:lnTo>
                      <a:pt x="1871" y="955"/>
                    </a:lnTo>
                    <a:lnTo>
                      <a:pt x="1342" y="967"/>
                    </a:lnTo>
                    <a:lnTo>
                      <a:pt x="1298" y="1013"/>
                    </a:lnTo>
                    <a:lnTo>
                      <a:pt x="1798" y="1239"/>
                    </a:lnTo>
                    <a:lnTo>
                      <a:pt x="1368" y="1100"/>
                    </a:lnTo>
                    <a:lnTo>
                      <a:pt x="1735" y="1292"/>
                    </a:lnTo>
                    <a:lnTo>
                      <a:pt x="1313" y="1136"/>
                    </a:lnTo>
                    <a:lnTo>
                      <a:pt x="1677" y="1455"/>
                    </a:lnTo>
                    <a:lnTo>
                      <a:pt x="1255" y="1164"/>
                    </a:lnTo>
                    <a:lnTo>
                      <a:pt x="1586" y="1525"/>
                    </a:lnTo>
                    <a:lnTo>
                      <a:pt x="1177" y="1203"/>
                    </a:lnTo>
                    <a:lnTo>
                      <a:pt x="1588" y="1713"/>
                    </a:lnTo>
                    <a:lnTo>
                      <a:pt x="1200" y="1279"/>
                    </a:lnTo>
                    <a:lnTo>
                      <a:pt x="1448" y="1827"/>
                    </a:lnTo>
                    <a:lnTo>
                      <a:pt x="1173" y="1251"/>
                    </a:lnTo>
                    <a:lnTo>
                      <a:pt x="1272" y="1716"/>
                    </a:lnTo>
                    <a:lnTo>
                      <a:pt x="1089" y="1262"/>
                    </a:lnTo>
                    <a:lnTo>
                      <a:pt x="1045" y="1789"/>
                    </a:lnTo>
                    <a:lnTo>
                      <a:pt x="1013" y="1343"/>
                    </a:lnTo>
                    <a:lnTo>
                      <a:pt x="904" y="1554"/>
                    </a:lnTo>
                    <a:lnTo>
                      <a:pt x="785" y="1925"/>
                    </a:lnTo>
                    <a:lnTo>
                      <a:pt x="902" y="1373"/>
                    </a:lnTo>
                    <a:lnTo>
                      <a:pt x="719" y="1791"/>
                    </a:lnTo>
                    <a:lnTo>
                      <a:pt x="867" y="1324"/>
                    </a:lnTo>
                    <a:lnTo>
                      <a:pt x="651" y="1765"/>
                    </a:lnTo>
                    <a:lnTo>
                      <a:pt x="805" y="1314"/>
                    </a:lnTo>
                    <a:lnTo>
                      <a:pt x="495" y="1702"/>
                    </a:lnTo>
                    <a:lnTo>
                      <a:pt x="726" y="1298"/>
                    </a:lnTo>
                    <a:lnTo>
                      <a:pt x="428" y="1634"/>
                    </a:lnTo>
                    <a:lnTo>
                      <a:pt x="678" y="1246"/>
                    </a:lnTo>
                    <a:lnTo>
                      <a:pt x="267" y="1641"/>
                    </a:lnTo>
                    <a:lnTo>
                      <a:pt x="611" y="1238"/>
                    </a:lnTo>
                    <a:lnTo>
                      <a:pt x="141" y="1502"/>
                    </a:lnTo>
                    <a:lnTo>
                      <a:pt x="676" y="1150"/>
                    </a:lnTo>
                    <a:lnTo>
                      <a:pt x="249" y="1263"/>
                    </a:lnTo>
                    <a:lnTo>
                      <a:pt x="718" y="1058"/>
                    </a:lnTo>
                    <a:lnTo>
                      <a:pt x="221" y="1145"/>
                    </a:lnTo>
                    <a:lnTo>
                      <a:pt x="681" y="991"/>
                    </a:lnTo>
                    <a:lnTo>
                      <a:pt x="202" y="966"/>
                    </a:lnTo>
                    <a:lnTo>
                      <a:pt x="738" y="948"/>
                    </a:lnTo>
                    <a:lnTo>
                      <a:pt x="0" y="688"/>
                    </a:lnTo>
                    <a:lnTo>
                      <a:pt x="664" y="855"/>
                    </a:lnTo>
                    <a:lnTo>
                      <a:pt x="204" y="632"/>
                    </a:lnTo>
                    <a:lnTo>
                      <a:pt x="820" y="856"/>
                    </a:lnTo>
                    <a:lnTo>
                      <a:pt x="357" y="458"/>
                    </a:lnTo>
                    <a:lnTo>
                      <a:pt x="869" y="818"/>
                    </a:lnTo>
                    <a:lnTo>
                      <a:pt x="382" y="120"/>
                    </a:lnTo>
                    <a:lnTo>
                      <a:pt x="838" y="717"/>
                    </a:lnTo>
                    <a:lnTo>
                      <a:pt x="580" y="61"/>
                    </a:lnTo>
                    <a:lnTo>
                      <a:pt x="836" y="644"/>
                    </a:lnTo>
                    <a:lnTo>
                      <a:pt x="762" y="148"/>
                    </a:lnTo>
                    <a:lnTo>
                      <a:pt x="905" y="648"/>
                    </a:lnTo>
                    <a:lnTo>
                      <a:pt x="832" y="6"/>
                    </a:lnTo>
                    <a:lnTo>
                      <a:pt x="978" y="632"/>
                    </a:lnTo>
                    <a:lnTo>
                      <a:pt x="1020" y="0"/>
                    </a:lnTo>
                    <a:lnTo>
                      <a:pt x="1035" y="640"/>
                    </a:lnTo>
                    <a:lnTo>
                      <a:pt x="1171" y="0"/>
                    </a:lnTo>
                    <a:lnTo>
                      <a:pt x="1177" y="459"/>
                    </a:lnTo>
                  </a:path>
                </a:pathLst>
              </a:custGeom>
              <a:solidFill>
                <a:srgbClr val="FFC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" name="Freeform 167">
                <a:extLst>
                  <a:ext uri="{FF2B5EF4-FFF2-40B4-BE49-F238E27FC236}">
                    <a16:creationId xmlns:a16="http://schemas.microsoft.com/office/drawing/2014/main" id="{0156615C-2FDD-4A63-8FE8-BE0059D287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94" y="1541"/>
                <a:ext cx="1090" cy="645"/>
              </a:xfrm>
              <a:custGeom>
                <a:avLst/>
                <a:gdLst>
                  <a:gd name="T0" fmla="*/ 1089 w 1090"/>
                  <a:gd name="T1" fmla="*/ 644 h 645"/>
                  <a:gd name="T2" fmla="*/ 111 w 1090"/>
                  <a:gd name="T3" fmla="*/ 0 h 645"/>
                  <a:gd name="T4" fmla="*/ 539 w 1090"/>
                  <a:gd name="T5" fmla="*/ 318 h 645"/>
                  <a:gd name="T6" fmla="*/ 0 w 1090"/>
                  <a:gd name="T7" fmla="*/ 109 h 645"/>
                  <a:gd name="T8" fmla="*/ 1089 w 1090"/>
                  <a:gd name="T9" fmla="*/ 644 h 6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90"/>
                  <a:gd name="T16" fmla="*/ 0 h 645"/>
                  <a:gd name="T17" fmla="*/ 1090 w 1090"/>
                  <a:gd name="T18" fmla="*/ 645 h 6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90" h="645">
                    <a:moveTo>
                      <a:pt x="1089" y="644"/>
                    </a:moveTo>
                    <a:lnTo>
                      <a:pt x="111" y="0"/>
                    </a:lnTo>
                    <a:lnTo>
                      <a:pt x="539" y="318"/>
                    </a:lnTo>
                    <a:lnTo>
                      <a:pt x="0" y="109"/>
                    </a:lnTo>
                    <a:lnTo>
                      <a:pt x="1089" y="644"/>
                    </a:lnTo>
                  </a:path>
                </a:pathLst>
              </a:custGeom>
              <a:solidFill>
                <a:srgbClr val="A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" name="Freeform 168">
                <a:extLst>
                  <a:ext uri="{FF2B5EF4-FFF2-40B4-BE49-F238E27FC236}">
                    <a16:creationId xmlns:a16="http://schemas.microsoft.com/office/drawing/2014/main" id="{A03F050B-2407-4BB5-94F4-A95574AA92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2" y="2224"/>
                <a:ext cx="1211" cy="191"/>
              </a:xfrm>
              <a:custGeom>
                <a:avLst/>
                <a:gdLst>
                  <a:gd name="T0" fmla="*/ 1210 w 1211"/>
                  <a:gd name="T1" fmla="*/ 0 h 191"/>
                  <a:gd name="T2" fmla="*/ 57 w 1211"/>
                  <a:gd name="T3" fmla="*/ 190 h 191"/>
                  <a:gd name="T4" fmla="*/ 576 w 1211"/>
                  <a:gd name="T5" fmla="*/ 73 h 191"/>
                  <a:gd name="T6" fmla="*/ 0 w 1211"/>
                  <a:gd name="T7" fmla="*/ 46 h 191"/>
                  <a:gd name="T8" fmla="*/ 1210 w 1211"/>
                  <a:gd name="T9" fmla="*/ 0 h 1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11"/>
                  <a:gd name="T16" fmla="*/ 0 h 191"/>
                  <a:gd name="T17" fmla="*/ 1211 w 1211"/>
                  <a:gd name="T18" fmla="*/ 191 h 19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11" h="191">
                    <a:moveTo>
                      <a:pt x="1210" y="0"/>
                    </a:moveTo>
                    <a:lnTo>
                      <a:pt x="57" y="190"/>
                    </a:lnTo>
                    <a:lnTo>
                      <a:pt x="576" y="73"/>
                    </a:lnTo>
                    <a:lnTo>
                      <a:pt x="0" y="46"/>
                    </a:lnTo>
                    <a:lnTo>
                      <a:pt x="1210" y="0"/>
                    </a:lnTo>
                  </a:path>
                </a:pathLst>
              </a:custGeom>
              <a:solidFill>
                <a:srgbClr val="A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" name="Freeform 169">
                <a:extLst>
                  <a:ext uri="{FF2B5EF4-FFF2-40B4-BE49-F238E27FC236}">
                    <a16:creationId xmlns:a16="http://schemas.microsoft.com/office/drawing/2014/main" id="{1ADD5826-C3E1-463A-86B7-5548B439AD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4" y="2245"/>
                <a:ext cx="639" cy="1128"/>
              </a:xfrm>
              <a:custGeom>
                <a:avLst/>
                <a:gdLst>
                  <a:gd name="T0" fmla="*/ 638 w 639"/>
                  <a:gd name="T1" fmla="*/ 0 h 1128"/>
                  <a:gd name="T2" fmla="*/ 0 w 639"/>
                  <a:gd name="T3" fmla="*/ 1013 h 1128"/>
                  <a:gd name="T4" fmla="*/ 315 w 639"/>
                  <a:gd name="T5" fmla="*/ 570 h 1128"/>
                  <a:gd name="T6" fmla="*/ 105 w 639"/>
                  <a:gd name="T7" fmla="*/ 1127 h 1128"/>
                  <a:gd name="T8" fmla="*/ 638 w 639"/>
                  <a:gd name="T9" fmla="*/ 0 h 11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9"/>
                  <a:gd name="T16" fmla="*/ 0 h 1128"/>
                  <a:gd name="T17" fmla="*/ 639 w 639"/>
                  <a:gd name="T18" fmla="*/ 1128 h 11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9" h="1128">
                    <a:moveTo>
                      <a:pt x="638" y="0"/>
                    </a:moveTo>
                    <a:lnTo>
                      <a:pt x="0" y="1013"/>
                    </a:lnTo>
                    <a:lnTo>
                      <a:pt x="315" y="570"/>
                    </a:lnTo>
                    <a:lnTo>
                      <a:pt x="105" y="1127"/>
                    </a:lnTo>
                    <a:lnTo>
                      <a:pt x="638" y="0"/>
                    </a:lnTo>
                  </a:path>
                </a:pathLst>
              </a:custGeom>
              <a:solidFill>
                <a:srgbClr val="A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" name="Freeform 170">
                <a:extLst>
                  <a:ext uri="{FF2B5EF4-FFF2-40B4-BE49-F238E27FC236}">
                    <a16:creationId xmlns:a16="http://schemas.microsoft.com/office/drawing/2014/main" id="{8E95B400-8075-4A0E-BD3C-9AD58C5644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9" y="919"/>
                <a:ext cx="171" cy="1247"/>
              </a:xfrm>
              <a:custGeom>
                <a:avLst/>
                <a:gdLst>
                  <a:gd name="T0" fmla="*/ 170 w 171"/>
                  <a:gd name="T1" fmla="*/ 1246 h 1247"/>
                  <a:gd name="T2" fmla="*/ 0 w 171"/>
                  <a:gd name="T3" fmla="*/ 61 h 1247"/>
                  <a:gd name="T4" fmla="*/ 107 w 171"/>
                  <a:gd name="T5" fmla="*/ 595 h 1247"/>
                  <a:gd name="T6" fmla="*/ 141 w 171"/>
                  <a:gd name="T7" fmla="*/ 0 h 1247"/>
                  <a:gd name="T8" fmla="*/ 170 w 171"/>
                  <a:gd name="T9" fmla="*/ 1246 h 12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1"/>
                  <a:gd name="T16" fmla="*/ 0 h 1247"/>
                  <a:gd name="T17" fmla="*/ 171 w 171"/>
                  <a:gd name="T18" fmla="*/ 1247 h 12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1" h="1247">
                    <a:moveTo>
                      <a:pt x="170" y="1246"/>
                    </a:moveTo>
                    <a:lnTo>
                      <a:pt x="0" y="61"/>
                    </a:lnTo>
                    <a:lnTo>
                      <a:pt x="107" y="595"/>
                    </a:lnTo>
                    <a:lnTo>
                      <a:pt x="141" y="0"/>
                    </a:lnTo>
                    <a:lnTo>
                      <a:pt x="170" y="1246"/>
                    </a:lnTo>
                  </a:path>
                </a:pathLst>
              </a:custGeom>
              <a:solidFill>
                <a:srgbClr val="A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" name="Freeform 171">
                <a:extLst>
                  <a:ext uri="{FF2B5EF4-FFF2-40B4-BE49-F238E27FC236}">
                    <a16:creationId xmlns:a16="http://schemas.microsoft.com/office/drawing/2014/main" id="{000F69B9-48E0-4C3C-9234-5D38B80F4F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64" y="2288"/>
                <a:ext cx="707" cy="1103"/>
              </a:xfrm>
              <a:custGeom>
                <a:avLst/>
                <a:gdLst>
                  <a:gd name="T0" fmla="*/ 0 w 707"/>
                  <a:gd name="T1" fmla="*/ 0 h 1103"/>
                  <a:gd name="T2" fmla="*/ 345 w 707"/>
                  <a:gd name="T3" fmla="*/ 1050 h 1103"/>
                  <a:gd name="T4" fmla="*/ 198 w 707"/>
                  <a:gd name="T5" fmla="*/ 468 h 1103"/>
                  <a:gd name="T6" fmla="*/ 590 w 707"/>
                  <a:gd name="T7" fmla="*/ 1102 h 1103"/>
                  <a:gd name="T8" fmla="*/ 293 w 707"/>
                  <a:gd name="T9" fmla="*/ 428 h 1103"/>
                  <a:gd name="T10" fmla="*/ 706 w 707"/>
                  <a:gd name="T11" fmla="*/ 802 h 1103"/>
                  <a:gd name="T12" fmla="*/ 0 w 707"/>
                  <a:gd name="T13" fmla="*/ 0 h 110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07"/>
                  <a:gd name="T22" fmla="*/ 0 h 1103"/>
                  <a:gd name="T23" fmla="*/ 707 w 707"/>
                  <a:gd name="T24" fmla="*/ 1103 h 110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07" h="1103">
                    <a:moveTo>
                      <a:pt x="0" y="0"/>
                    </a:moveTo>
                    <a:lnTo>
                      <a:pt x="345" y="1050"/>
                    </a:lnTo>
                    <a:lnTo>
                      <a:pt x="198" y="468"/>
                    </a:lnTo>
                    <a:lnTo>
                      <a:pt x="590" y="1102"/>
                    </a:lnTo>
                    <a:lnTo>
                      <a:pt x="293" y="428"/>
                    </a:lnTo>
                    <a:lnTo>
                      <a:pt x="706" y="80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A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" name="Freeform 172">
                <a:extLst>
                  <a:ext uri="{FF2B5EF4-FFF2-40B4-BE49-F238E27FC236}">
                    <a16:creationId xmlns:a16="http://schemas.microsoft.com/office/drawing/2014/main" id="{91BD41F9-A13C-4A45-8972-1D07098967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7" y="2258"/>
                <a:ext cx="987" cy="820"/>
              </a:xfrm>
              <a:custGeom>
                <a:avLst/>
                <a:gdLst>
                  <a:gd name="T0" fmla="*/ 986 w 987"/>
                  <a:gd name="T1" fmla="*/ 0 h 820"/>
                  <a:gd name="T2" fmla="*/ 243 w 987"/>
                  <a:gd name="T3" fmla="*/ 819 h 820"/>
                  <a:gd name="T4" fmla="*/ 617 w 987"/>
                  <a:gd name="T5" fmla="*/ 347 h 820"/>
                  <a:gd name="T6" fmla="*/ 0 w 987"/>
                  <a:gd name="T7" fmla="*/ 767 h 820"/>
                  <a:gd name="T8" fmla="*/ 545 w 987"/>
                  <a:gd name="T9" fmla="*/ 272 h 820"/>
                  <a:gd name="T10" fmla="*/ 16 w 987"/>
                  <a:gd name="T11" fmla="*/ 446 h 820"/>
                  <a:gd name="T12" fmla="*/ 986 w 987"/>
                  <a:gd name="T13" fmla="*/ 0 h 8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87"/>
                  <a:gd name="T22" fmla="*/ 0 h 820"/>
                  <a:gd name="T23" fmla="*/ 987 w 987"/>
                  <a:gd name="T24" fmla="*/ 820 h 82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87" h="820">
                    <a:moveTo>
                      <a:pt x="986" y="0"/>
                    </a:moveTo>
                    <a:lnTo>
                      <a:pt x="243" y="819"/>
                    </a:lnTo>
                    <a:lnTo>
                      <a:pt x="617" y="347"/>
                    </a:lnTo>
                    <a:lnTo>
                      <a:pt x="0" y="767"/>
                    </a:lnTo>
                    <a:lnTo>
                      <a:pt x="545" y="272"/>
                    </a:lnTo>
                    <a:lnTo>
                      <a:pt x="16" y="446"/>
                    </a:lnTo>
                    <a:lnTo>
                      <a:pt x="986" y="0"/>
                    </a:lnTo>
                  </a:path>
                </a:pathLst>
              </a:custGeom>
              <a:solidFill>
                <a:srgbClr val="A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" name="Freeform 173">
                <a:extLst>
                  <a:ext uri="{FF2B5EF4-FFF2-40B4-BE49-F238E27FC236}">
                    <a16:creationId xmlns:a16="http://schemas.microsoft.com/office/drawing/2014/main" id="{54EA83B1-1C75-4CB7-8490-B774E03FBF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60" y="2029"/>
                <a:ext cx="1214" cy="190"/>
              </a:xfrm>
              <a:custGeom>
                <a:avLst/>
                <a:gdLst>
                  <a:gd name="T0" fmla="*/ 0 w 1214"/>
                  <a:gd name="T1" fmla="*/ 189 h 190"/>
                  <a:gd name="T2" fmla="*/ 1155 w 1214"/>
                  <a:gd name="T3" fmla="*/ 0 h 190"/>
                  <a:gd name="T4" fmla="*/ 634 w 1214"/>
                  <a:gd name="T5" fmla="*/ 116 h 190"/>
                  <a:gd name="T6" fmla="*/ 1213 w 1214"/>
                  <a:gd name="T7" fmla="*/ 143 h 190"/>
                  <a:gd name="T8" fmla="*/ 0 w 1214"/>
                  <a:gd name="T9" fmla="*/ 189 h 1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14"/>
                  <a:gd name="T16" fmla="*/ 0 h 190"/>
                  <a:gd name="T17" fmla="*/ 1214 w 1214"/>
                  <a:gd name="T18" fmla="*/ 190 h 1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14" h="190">
                    <a:moveTo>
                      <a:pt x="0" y="189"/>
                    </a:moveTo>
                    <a:lnTo>
                      <a:pt x="1155" y="0"/>
                    </a:lnTo>
                    <a:lnTo>
                      <a:pt x="634" y="116"/>
                    </a:lnTo>
                    <a:lnTo>
                      <a:pt x="1213" y="143"/>
                    </a:lnTo>
                    <a:lnTo>
                      <a:pt x="0" y="189"/>
                    </a:lnTo>
                  </a:path>
                </a:pathLst>
              </a:custGeom>
              <a:solidFill>
                <a:srgbClr val="A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" name="Freeform 174">
                <a:extLst>
                  <a:ext uri="{FF2B5EF4-FFF2-40B4-BE49-F238E27FC236}">
                    <a16:creationId xmlns:a16="http://schemas.microsoft.com/office/drawing/2014/main" id="{30D47FA4-439A-4688-B82E-FD7D51456E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63" y="2263"/>
                <a:ext cx="1088" cy="644"/>
              </a:xfrm>
              <a:custGeom>
                <a:avLst/>
                <a:gdLst>
                  <a:gd name="T0" fmla="*/ 0 w 1088"/>
                  <a:gd name="T1" fmla="*/ 0 h 644"/>
                  <a:gd name="T2" fmla="*/ 976 w 1088"/>
                  <a:gd name="T3" fmla="*/ 643 h 644"/>
                  <a:gd name="T4" fmla="*/ 549 w 1088"/>
                  <a:gd name="T5" fmla="*/ 325 h 644"/>
                  <a:gd name="T6" fmla="*/ 1087 w 1088"/>
                  <a:gd name="T7" fmla="*/ 534 h 644"/>
                  <a:gd name="T8" fmla="*/ 0 w 1088"/>
                  <a:gd name="T9" fmla="*/ 0 h 6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88"/>
                  <a:gd name="T16" fmla="*/ 0 h 644"/>
                  <a:gd name="T17" fmla="*/ 1088 w 1088"/>
                  <a:gd name="T18" fmla="*/ 644 h 6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88" h="644">
                    <a:moveTo>
                      <a:pt x="0" y="0"/>
                    </a:moveTo>
                    <a:lnTo>
                      <a:pt x="976" y="643"/>
                    </a:lnTo>
                    <a:lnTo>
                      <a:pt x="549" y="325"/>
                    </a:lnTo>
                    <a:lnTo>
                      <a:pt x="1087" y="53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A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" name="Freeform 175">
                <a:extLst>
                  <a:ext uri="{FF2B5EF4-FFF2-40B4-BE49-F238E27FC236}">
                    <a16:creationId xmlns:a16="http://schemas.microsoft.com/office/drawing/2014/main" id="{BDC3A194-3493-43A9-8081-34F4CD6E3A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5" y="2280"/>
                <a:ext cx="171" cy="1247"/>
              </a:xfrm>
              <a:custGeom>
                <a:avLst/>
                <a:gdLst>
                  <a:gd name="T0" fmla="*/ 0 w 171"/>
                  <a:gd name="T1" fmla="*/ 0 h 1247"/>
                  <a:gd name="T2" fmla="*/ 170 w 171"/>
                  <a:gd name="T3" fmla="*/ 1184 h 1247"/>
                  <a:gd name="T4" fmla="*/ 63 w 171"/>
                  <a:gd name="T5" fmla="*/ 650 h 1247"/>
                  <a:gd name="T6" fmla="*/ 29 w 171"/>
                  <a:gd name="T7" fmla="*/ 1246 h 1247"/>
                  <a:gd name="T8" fmla="*/ 0 w 171"/>
                  <a:gd name="T9" fmla="*/ 0 h 12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1"/>
                  <a:gd name="T16" fmla="*/ 0 h 1247"/>
                  <a:gd name="T17" fmla="*/ 171 w 171"/>
                  <a:gd name="T18" fmla="*/ 1247 h 12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1" h="1247">
                    <a:moveTo>
                      <a:pt x="0" y="0"/>
                    </a:moveTo>
                    <a:lnTo>
                      <a:pt x="170" y="1184"/>
                    </a:lnTo>
                    <a:lnTo>
                      <a:pt x="63" y="650"/>
                    </a:lnTo>
                    <a:lnTo>
                      <a:pt x="29" y="124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A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" name="Freeform 176">
                <a:extLst>
                  <a:ext uri="{FF2B5EF4-FFF2-40B4-BE49-F238E27FC236}">
                    <a16:creationId xmlns:a16="http://schemas.microsoft.com/office/drawing/2014/main" id="{376E38C8-3000-4739-8169-BBD1FCDA8E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62" y="1072"/>
                <a:ext cx="639" cy="1129"/>
              </a:xfrm>
              <a:custGeom>
                <a:avLst/>
                <a:gdLst>
                  <a:gd name="T0" fmla="*/ 0 w 639"/>
                  <a:gd name="T1" fmla="*/ 1128 h 1129"/>
                  <a:gd name="T2" fmla="*/ 638 w 639"/>
                  <a:gd name="T3" fmla="*/ 114 h 1129"/>
                  <a:gd name="T4" fmla="*/ 323 w 639"/>
                  <a:gd name="T5" fmla="*/ 558 h 1129"/>
                  <a:gd name="T6" fmla="*/ 533 w 639"/>
                  <a:gd name="T7" fmla="*/ 0 h 1129"/>
                  <a:gd name="T8" fmla="*/ 0 w 639"/>
                  <a:gd name="T9" fmla="*/ 1128 h 11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9"/>
                  <a:gd name="T16" fmla="*/ 0 h 1129"/>
                  <a:gd name="T17" fmla="*/ 639 w 639"/>
                  <a:gd name="T18" fmla="*/ 1129 h 11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9" h="1129">
                    <a:moveTo>
                      <a:pt x="0" y="1128"/>
                    </a:moveTo>
                    <a:lnTo>
                      <a:pt x="638" y="114"/>
                    </a:lnTo>
                    <a:lnTo>
                      <a:pt x="323" y="558"/>
                    </a:lnTo>
                    <a:lnTo>
                      <a:pt x="533" y="0"/>
                    </a:lnTo>
                    <a:lnTo>
                      <a:pt x="0" y="1128"/>
                    </a:lnTo>
                  </a:path>
                </a:pathLst>
              </a:custGeom>
              <a:solidFill>
                <a:srgbClr val="A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" name="Freeform 177">
                <a:extLst>
                  <a:ext uri="{FF2B5EF4-FFF2-40B4-BE49-F238E27FC236}">
                    <a16:creationId xmlns:a16="http://schemas.microsoft.com/office/drawing/2014/main" id="{CB8558F4-51F8-40F3-952E-8E44E1034F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82" y="1387"/>
                <a:ext cx="987" cy="820"/>
              </a:xfrm>
              <a:custGeom>
                <a:avLst/>
                <a:gdLst>
                  <a:gd name="T0" fmla="*/ 0 w 987"/>
                  <a:gd name="T1" fmla="*/ 819 h 820"/>
                  <a:gd name="T2" fmla="*/ 741 w 987"/>
                  <a:gd name="T3" fmla="*/ 0 h 820"/>
                  <a:gd name="T4" fmla="*/ 370 w 987"/>
                  <a:gd name="T5" fmla="*/ 471 h 820"/>
                  <a:gd name="T6" fmla="*/ 986 w 987"/>
                  <a:gd name="T7" fmla="*/ 52 h 820"/>
                  <a:gd name="T8" fmla="*/ 441 w 987"/>
                  <a:gd name="T9" fmla="*/ 546 h 820"/>
                  <a:gd name="T10" fmla="*/ 971 w 987"/>
                  <a:gd name="T11" fmla="*/ 372 h 820"/>
                  <a:gd name="T12" fmla="*/ 0 w 987"/>
                  <a:gd name="T13" fmla="*/ 819 h 8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87"/>
                  <a:gd name="T22" fmla="*/ 0 h 820"/>
                  <a:gd name="T23" fmla="*/ 987 w 987"/>
                  <a:gd name="T24" fmla="*/ 820 h 82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87" h="820">
                    <a:moveTo>
                      <a:pt x="0" y="819"/>
                    </a:moveTo>
                    <a:lnTo>
                      <a:pt x="741" y="0"/>
                    </a:lnTo>
                    <a:lnTo>
                      <a:pt x="370" y="471"/>
                    </a:lnTo>
                    <a:lnTo>
                      <a:pt x="986" y="52"/>
                    </a:lnTo>
                    <a:lnTo>
                      <a:pt x="441" y="546"/>
                    </a:lnTo>
                    <a:lnTo>
                      <a:pt x="971" y="372"/>
                    </a:lnTo>
                    <a:lnTo>
                      <a:pt x="0" y="819"/>
                    </a:lnTo>
                  </a:path>
                </a:pathLst>
              </a:custGeom>
              <a:solidFill>
                <a:srgbClr val="A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" name="Freeform 178">
                <a:extLst>
                  <a:ext uri="{FF2B5EF4-FFF2-40B4-BE49-F238E27FC236}">
                    <a16:creationId xmlns:a16="http://schemas.microsoft.com/office/drawing/2014/main" id="{98C11BA1-C450-44CB-8A40-63F086474C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7" y="2230"/>
                <a:ext cx="1175" cy="356"/>
              </a:xfrm>
              <a:custGeom>
                <a:avLst/>
                <a:gdLst>
                  <a:gd name="T0" fmla="*/ 0 w 1175"/>
                  <a:gd name="T1" fmla="*/ 0 h 356"/>
                  <a:gd name="T2" fmla="*/ 1001 w 1175"/>
                  <a:gd name="T3" fmla="*/ 69 h 356"/>
                  <a:gd name="T4" fmla="*/ 529 w 1175"/>
                  <a:gd name="T5" fmla="*/ 71 h 356"/>
                  <a:gd name="T6" fmla="*/ 1174 w 1175"/>
                  <a:gd name="T7" fmla="*/ 302 h 356"/>
                  <a:gd name="T8" fmla="*/ 530 w 1175"/>
                  <a:gd name="T9" fmla="*/ 159 h 356"/>
                  <a:gd name="T10" fmla="*/ 966 w 1175"/>
                  <a:gd name="T11" fmla="*/ 355 h 356"/>
                  <a:gd name="T12" fmla="*/ 0 w 1175"/>
                  <a:gd name="T13" fmla="*/ 0 h 3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75"/>
                  <a:gd name="T22" fmla="*/ 0 h 356"/>
                  <a:gd name="T23" fmla="*/ 1175 w 1175"/>
                  <a:gd name="T24" fmla="*/ 356 h 35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75" h="356">
                    <a:moveTo>
                      <a:pt x="0" y="0"/>
                    </a:moveTo>
                    <a:lnTo>
                      <a:pt x="1001" y="69"/>
                    </a:lnTo>
                    <a:lnTo>
                      <a:pt x="529" y="71"/>
                    </a:lnTo>
                    <a:lnTo>
                      <a:pt x="1174" y="302"/>
                    </a:lnTo>
                    <a:lnTo>
                      <a:pt x="530" y="159"/>
                    </a:lnTo>
                    <a:lnTo>
                      <a:pt x="966" y="35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A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" name="Freeform 179">
                <a:extLst>
                  <a:ext uri="{FF2B5EF4-FFF2-40B4-BE49-F238E27FC236}">
                    <a16:creationId xmlns:a16="http://schemas.microsoft.com/office/drawing/2014/main" id="{88CD8196-4561-43DE-AA8C-CD0512A075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6" y="1074"/>
                <a:ext cx="706" cy="1103"/>
              </a:xfrm>
              <a:custGeom>
                <a:avLst/>
                <a:gdLst>
                  <a:gd name="T0" fmla="*/ 705 w 706"/>
                  <a:gd name="T1" fmla="*/ 1102 h 1103"/>
                  <a:gd name="T2" fmla="*/ 358 w 706"/>
                  <a:gd name="T3" fmla="*/ 52 h 1103"/>
                  <a:gd name="T4" fmla="*/ 508 w 706"/>
                  <a:gd name="T5" fmla="*/ 633 h 1103"/>
                  <a:gd name="T6" fmla="*/ 115 w 706"/>
                  <a:gd name="T7" fmla="*/ 0 h 1103"/>
                  <a:gd name="T8" fmla="*/ 412 w 706"/>
                  <a:gd name="T9" fmla="*/ 673 h 1103"/>
                  <a:gd name="T10" fmla="*/ 0 w 706"/>
                  <a:gd name="T11" fmla="*/ 299 h 1103"/>
                  <a:gd name="T12" fmla="*/ 705 w 706"/>
                  <a:gd name="T13" fmla="*/ 1102 h 110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06"/>
                  <a:gd name="T22" fmla="*/ 0 h 1103"/>
                  <a:gd name="T23" fmla="*/ 706 w 706"/>
                  <a:gd name="T24" fmla="*/ 1103 h 110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06" h="1103">
                    <a:moveTo>
                      <a:pt x="705" y="1102"/>
                    </a:moveTo>
                    <a:lnTo>
                      <a:pt x="358" y="52"/>
                    </a:lnTo>
                    <a:lnTo>
                      <a:pt x="508" y="633"/>
                    </a:lnTo>
                    <a:lnTo>
                      <a:pt x="115" y="0"/>
                    </a:lnTo>
                    <a:lnTo>
                      <a:pt x="412" y="673"/>
                    </a:lnTo>
                    <a:lnTo>
                      <a:pt x="0" y="299"/>
                    </a:lnTo>
                    <a:lnTo>
                      <a:pt x="705" y="1102"/>
                    </a:lnTo>
                  </a:path>
                </a:pathLst>
              </a:custGeom>
              <a:solidFill>
                <a:srgbClr val="A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" name="Freeform 180">
                <a:extLst>
                  <a:ext uri="{FF2B5EF4-FFF2-40B4-BE49-F238E27FC236}">
                    <a16:creationId xmlns:a16="http://schemas.microsoft.com/office/drawing/2014/main" id="{F1345640-857F-4A43-85D8-5167B62B21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1" y="1856"/>
                <a:ext cx="1196" cy="345"/>
              </a:xfrm>
              <a:custGeom>
                <a:avLst/>
                <a:gdLst>
                  <a:gd name="T0" fmla="*/ 1195 w 1196"/>
                  <a:gd name="T1" fmla="*/ 344 h 345"/>
                  <a:gd name="T2" fmla="*/ 250 w 1196"/>
                  <a:gd name="T3" fmla="*/ 0 h 345"/>
                  <a:gd name="T4" fmla="*/ 682 w 1196"/>
                  <a:gd name="T5" fmla="*/ 194 h 345"/>
                  <a:gd name="T6" fmla="*/ 0 w 1196"/>
                  <a:gd name="T7" fmla="*/ 143 h 345"/>
                  <a:gd name="T8" fmla="*/ 646 w 1196"/>
                  <a:gd name="T9" fmla="*/ 274 h 345"/>
                  <a:gd name="T10" fmla="*/ 168 w 1196"/>
                  <a:gd name="T11" fmla="*/ 275 h 345"/>
                  <a:gd name="T12" fmla="*/ 1195 w 1196"/>
                  <a:gd name="T13" fmla="*/ 344 h 3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96"/>
                  <a:gd name="T22" fmla="*/ 0 h 345"/>
                  <a:gd name="T23" fmla="*/ 1196 w 1196"/>
                  <a:gd name="T24" fmla="*/ 345 h 34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96" h="345">
                    <a:moveTo>
                      <a:pt x="1195" y="344"/>
                    </a:moveTo>
                    <a:lnTo>
                      <a:pt x="250" y="0"/>
                    </a:lnTo>
                    <a:lnTo>
                      <a:pt x="682" y="194"/>
                    </a:lnTo>
                    <a:lnTo>
                      <a:pt x="0" y="143"/>
                    </a:lnTo>
                    <a:lnTo>
                      <a:pt x="646" y="274"/>
                    </a:lnTo>
                    <a:lnTo>
                      <a:pt x="168" y="275"/>
                    </a:lnTo>
                    <a:lnTo>
                      <a:pt x="1195" y="344"/>
                    </a:lnTo>
                  </a:path>
                </a:pathLst>
              </a:custGeom>
              <a:solidFill>
                <a:srgbClr val="A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" name="Freeform 181">
                <a:extLst>
                  <a:ext uri="{FF2B5EF4-FFF2-40B4-BE49-F238E27FC236}">
                    <a16:creationId xmlns:a16="http://schemas.microsoft.com/office/drawing/2014/main" id="{85B5BC03-7C26-4F3D-988F-98ADB43879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1" y="945"/>
                <a:ext cx="358" cy="1213"/>
              </a:xfrm>
              <a:custGeom>
                <a:avLst/>
                <a:gdLst>
                  <a:gd name="T0" fmla="*/ 0 w 358"/>
                  <a:gd name="T1" fmla="*/ 1212 h 1213"/>
                  <a:gd name="T2" fmla="*/ 81 w 358"/>
                  <a:gd name="T3" fmla="*/ 177 h 1213"/>
                  <a:gd name="T4" fmla="*/ 77 w 358"/>
                  <a:gd name="T5" fmla="*/ 664 h 1213"/>
                  <a:gd name="T6" fmla="*/ 309 w 358"/>
                  <a:gd name="T7" fmla="*/ 0 h 1213"/>
                  <a:gd name="T8" fmla="*/ 162 w 358"/>
                  <a:gd name="T9" fmla="*/ 664 h 1213"/>
                  <a:gd name="T10" fmla="*/ 357 w 358"/>
                  <a:gd name="T11" fmla="*/ 214 h 1213"/>
                  <a:gd name="T12" fmla="*/ 0 w 358"/>
                  <a:gd name="T13" fmla="*/ 1212 h 12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58"/>
                  <a:gd name="T22" fmla="*/ 0 h 1213"/>
                  <a:gd name="T23" fmla="*/ 358 w 358"/>
                  <a:gd name="T24" fmla="*/ 1213 h 12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58" h="1213">
                    <a:moveTo>
                      <a:pt x="0" y="1212"/>
                    </a:moveTo>
                    <a:lnTo>
                      <a:pt x="81" y="177"/>
                    </a:lnTo>
                    <a:lnTo>
                      <a:pt x="77" y="664"/>
                    </a:lnTo>
                    <a:lnTo>
                      <a:pt x="309" y="0"/>
                    </a:lnTo>
                    <a:lnTo>
                      <a:pt x="162" y="664"/>
                    </a:lnTo>
                    <a:lnTo>
                      <a:pt x="357" y="214"/>
                    </a:lnTo>
                    <a:lnTo>
                      <a:pt x="0" y="1212"/>
                    </a:lnTo>
                  </a:path>
                </a:pathLst>
              </a:custGeom>
              <a:solidFill>
                <a:srgbClr val="A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" name="Freeform 182">
                <a:extLst>
                  <a:ext uri="{FF2B5EF4-FFF2-40B4-BE49-F238E27FC236}">
                    <a16:creationId xmlns:a16="http://schemas.microsoft.com/office/drawing/2014/main" id="{9A710EBA-FF8D-4D8F-81AE-B0C366A09E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9" y="2295"/>
                <a:ext cx="348" cy="1234"/>
              </a:xfrm>
              <a:custGeom>
                <a:avLst/>
                <a:gdLst>
                  <a:gd name="T0" fmla="*/ 347 w 348"/>
                  <a:gd name="T1" fmla="*/ 0 h 1234"/>
                  <a:gd name="T2" fmla="*/ 0 w 348"/>
                  <a:gd name="T3" fmla="*/ 978 h 1234"/>
                  <a:gd name="T4" fmla="*/ 194 w 348"/>
                  <a:gd name="T5" fmla="*/ 531 h 1234"/>
                  <a:gd name="T6" fmla="*/ 136 w 348"/>
                  <a:gd name="T7" fmla="*/ 1233 h 1234"/>
                  <a:gd name="T8" fmla="*/ 271 w 348"/>
                  <a:gd name="T9" fmla="*/ 567 h 1234"/>
                  <a:gd name="T10" fmla="*/ 266 w 348"/>
                  <a:gd name="T11" fmla="*/ 1057 h 1234"/>
                  <a:gd name="T12" fmla="*/ 347 w 348"/>
                  <a:gd name="T13" fmla="*/ 0 h 12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48"/>
                  <a:gd name="T22" fmla="*/ 0 h 1234"/>
                  <a:gd name="T23" fmla="*/ 348 w 348"/>
                  <a:gd name="T24" fmla="*/ 1234 h 12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48" h="1234">
                    <a:moveTo>
                      <a:pt x="347" y="0"/>
                    </a:moveTo>
                    <a:lnTo>
                      <a:pt x="0" y="978"/>
                    </a:lnTo>
                    <a:lnTo>
                      <a:pt x="194" y="531"/>
                    </a:lnTo>
                    <a:lnTo>
                      <a:pt x="136" y="1233"/>
                    </a:lnTo>
                    <a:lnTo>
                      <a:pt x="271" y="567"/>
                    </a:lnTo>
                    <a:lnTo>
                      <a:pt x="266" y="1057"/>
                    </a:lnTo>
                    <a:lnTo>
                      <a:pt x="347" y="0"/>
                    </a:lnTo>
                  </a:path>
                </a:pathLst>
              </a:custGeom>
              <a:solidFill>
                <a:srgbClr val="A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" name="Freeform 183">
                <a:extLst>
                  <a:ext uri="{FF2B5EF4-FFF2-40B4-BE49-F238E27FC236}">
                    <a16:creationId xmlns:a16="http://schemas.microsoft.com/office/drawing/2014/main" id="{140BD4AD-6A06-44A4-86E7-05F35FBBE2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8" y="1568"/>
                <a:ext cx="1377" cy="1453"/>
              </a:xfrm>
              <a:custGeom>
                <a:avLst/>
                <a:gdLst>
                  <a:gd name="T0" fmla="*/ 802 w 1377"/>
                  <a:gd name="T1" fmla="*/ 0 h 1453"/>
                  <a:gd name="T2" fmla="*/ 651 w 1377"/>
                  <a:gd name="T3" fmla="*/ 581 h 1453"/>
                  <a:gd name="T4" fmla="*/ 580 w 1377"/>
                  <a:gd name="T5" fmla="*/ 37 h 1453"/>
                  <a:gd name="T6" fmla="*/ 594 w 1377"/>
                  <a:gd name="T7" fmla="*/ 579 h 1453"/>
                  <a:gd name="T8" fmla="*/ 287 w 1377"/>
                  <a:gd name="T9" fmla="*/ 64 h 1453"/>
                  <a:gd name="T10" fmla="*/ 560 w 1377"/>
                  <a:gd name="T11" fmla="*/ 571 h 1453"/>
                  <a:gd name="T12" fmla="*/ 113 w 1377"/>
                  <a:gd name="T13" fmla="*/ 323 h 1453"/>
                  <a:gd name="T14" fmla="*/ 534 w 1377"/>
                  <a:gd name="T15" fmla="*/ 605 h 1453"/>
                  <a:gd name="T16" fmla="*/ 0 w 1377"/>
                  <a:gd name="T17" fmla="*/ 519 h 1453"/>
                  <a:gd name="T18" fmla="*/ 571 w 1377"/>
                  <a:gd name="T19" fmla="*/ 658 h 1453"/>
                  <a:gd name="T20" fmla="*/ 23 w 1377"/>
                  <a:gd name="T21" fmla="*/ 716 h 1453"/>
                  <a:gd name="T22" fmla="*/ 529 w 1377"/>
                  <a:gd name="T23" fmla="*/ 687 h 1453"/>
                  <a:gd name="T24" fmla="*/ 66 w 1377"/>
                  <a:gd name="T25" fmla="*/ 1086 h 1453"/>
                  <a:gd name="T26" fmla="*/ 562 w 1377"/>
                  <a:gd name="T27" fmla="*/ 730 h 1453"/>
                  <a:gd name="T28" fmla="*/ 327 w 1377"/>
                  <a:gd name="T29" fmla="*/ 1200 h 1453"/>
                  <a:gd name="T30" fmla="*/ 609 w 1377"/>
                  <a:gd name="T31" fmla="*/ 746 h 1453"/>
                  <a:gd name="T32" fmla="*/ 494 w 1377"/>
                  <a:gd name="T33" fmla="*/ 1452 h 1453"/>
                  <a:gd name="T34" fmla="*/ 655 w 1377"/>
                  <a:gd name="T35" fmla="*/ 724 h 1453"/>
                  <a:gd name="T36" fmla="*/ 752 w 1377"/>
                  <a:gd name="T37" fmla="*/ 1329 h 1453"/>
                  <a:gd name="T38" fmla="*/ 684 w 1377"/>
                  <a:gd name="T39" fmla="*/ 730 h 1453"/>
                  <a:gd name="T40" fmla="*/ 1027 w 1377"/>
                  <a:gd name="T41" fmla="*/ 1303 h 1453"/>
                  <a:gd name="T42" fmla="*/ 751 w 1377"/>
                  <a:gd name="T43" fmla="*/ 734 h 1453"/>
                  <a:gd name="T44" fmla="*/ 1231 w 1377"/>
                  <a:gd name="T45" fmla="*/ 996 h 1453"/>
                  <a:gd name="T46" fmla="*/ 746 w 1377"/>
                  <a:gd name="T47" fmla="*/ 684 h 1453"/>
                  <a:gd name="T48" fmla="*/ 1376 w 1377"/>
                  <a:gd name="T49" fmla="*/ 812 h 1453"/>
                  <a:gd name="T50" fmla="*/ 746 w 1377"/>
                  <a:gd name="T51" fmla="*/ 653 h 1453"/>
                  <a:gd name="T52" fmla="*/ 1287 w 1377"/>
                  <a:gd name="T53" fmla="*/ 589 h 1453"/>
                  <a:gd name="T54" fmla="*/ 767 w 1377"/>
                  <a:gd name="T55" fmla="*/ 629 h 1453"/>
                  <a:gd name="T56" fmla="*/ 1182 w 1377"/>
                  <a:gd name="T57" fmla="*/ 302 h 1453"/>
                  <a:gd name="T58" fmla="*/ 723 w 1377"/>
                  <a:gd name="T59" fmla="*/ 620 h 1453"/>
                  <a:gd name="T60" fmla="*/ 1010 w 1377"/>
                  <a:gd name="T61" fmla="*/ 92 h 1453"/>
                  <a:gd name="T62" fmla="*/ 703 w 1377"/>
                  <a:gd name="T63" fmla="*/ 580 h 1453"/>
                  <a:gd name="T64" fmla="*/ 802 w 1377"/>
                  <a:gd name="T65" fmla="*/ 0 h 145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377"/>
                  <a:gd name="T100" fmla="*/ 0 h 1453"/>
                  <a:gd name="T101" fmla="*/ 1377 w 1377"/>
                  <a:gd name="T102" fmla="*/ 1453 h 145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377" h="1453">
                    <a:moveTo>
                      <a:pt x="802" y="0"/>
                    </a:moveTo>
                    <a:lnTo>
                      <a:pt x="651" y="581"/>
                    </a:lnTo>
                    <a:lnTo>
                      <a:pt x="580" y="37"/>
                    </a:lnTo>
                    <a:lnTo>
                      <a:pt x="594" y="579"/>
                    </a:lnTo>
                    <a:lnTo>
                      <a:pt x="287" y="64"/>
                    </a:lnTo>
                    <a:lnTo>
                      <a:pt x="560" y="571"/>
                    </a:lnTo>
                    <a:lnTo>
                      <a:pt x="113" y="323"/>
                    </a:lnTo>
                    <a:lnTo>
                      <a:pt x="534" y="605"/>
                    </a:lnTo>
                    <a:lnTo>
                      <a:pt x="0" y="519"/>
                    </a:lnTo>
                    <a:lnTo>
                      <a:pt x="571" y="658"/>
                    </a:lnTo>
                    <a:lnTo>
                      <a:pt x="23" y="716"/>
                    </a:lnTo>
                    <a:lnTo>
                      <a:pt x="529" y="687"/>
                    </a:lnTo>
                    <a:lnTo>
                      <a:pt x="66" y="1086"/>
                    </a:lnTo>
                    <a:lnTo>
                      <a:pt x="562" y="730"/>
                    </a:lnTo>
                    <a:lnTo>
                      <a:pt x="327" y="1200"/>
                    </a:lnTo>
                    <a:lnTo>
                      <a:pt x="609" y="746"/>
                    </a:lnTo>
                    <a:lnTo>
                      <a:pt x="494" y="1452"/>
                    </a:lnTo>
                    <a:lnTo>
                      <a:pt x="655" y="724"/>
                    </a:lnTo>
                    <a:lnTo>
                      <a:pt x="752" y="1329"/>
                    </a:lnTo>
                    <a:lnTo>
                      <a:pt x="684" y="730"/>
                    </a:lnTo>
                    <a:lnTo>
                      <a:pt x="1027" y="1303"/>
                    </a:lnTo>
                    <a:lnTo>
                      <a:pt x="751" y="734"/>
                    </a:lnTo>
                    <a:lnTo>
                      <a:pt x="1231" y="996"/>
                    </a:lnTo>
                    <a:lnTo>
                      <a:pt x="746" y="684"/>
                    </a:lnTo>
                    <a:lnTo>
                      <a:pt x="1376" y="812"/>
                    </a:lnTo>
                    <a:lnTo>
                      <a:pt x="746" y="653"/>
                    </a:lnTo>
                    <a:lnTo>
                      <a:pt x="1287" y="589"/>
                    </a:lnTo>
                    <a:lnTo>
                      <a:pt x="767" y="629"/>
                    </a:lnTo>
                    <a:lnTo>
                      <a:pt x="1182" y="302"/>
                    </a:lnTo>
                    <a:lnTo>
                      <a:pt x="723" y="620"/>
                    </a:lnTo>
                    <a:lnTo>
                      <a:pt x="1010" y="92"/>
                    </a:lnTo>
                    <a:lnTo>
                      <a:pt x="703" y="580"/>
                    </a:lnTo>
                    <a:lnTo>
                      <a:pt x="802" y="0"/>
                    </a:lnTo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" name="Freeform 184">
                <a:extLst>
                  <a:ext uri="{FF2B5EF4-FFF2-40B4-BE49-F238E27FC236}">
                    <a16:creationId xmlns:a16="http://schemas.microsoft.com/office/drawing/2014/main" id="{67D554D7-86F6-489A-85A6-B2CE4CC801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1" y="1240"/>
                <a:ext cx="2128" cy="2070"/>
              </a:xfrm>
              <a:custGeom>
                <a:avLst/>
                <a:gdLst>
                  <a:gd name="T0" fmla="*/ 1674 w 2128"/>
                  <a:gd name="T1" fmla="*/ 187 h 2070"/>
                  <a:gd name="T2" fmla="*/ 1111 w 2128"/>
                  <a:gd name="T3" fmla="*/ 894 h 2070"/>
                  <a:gd name="T4" fmla="*/ 1432 w 2128"/>
                  <a:gd name="T5" fmla="*/ 67 h 2070"/>
                  <a:gd name="T6" fmla="*/ 1073 w 2128"/>
                  <a:gd name="T7" fmla="*/ 857 h 2070"/>
                  <a:gd name="T8" fmla="*/ 1076 w 2128"/>
                  <a:gd name="T9" fmla="*/ 18 h 2070"/>
                  <a:gd name="T10" fmla="*/ 996 w 2128"/>
                  <a:gd name="T11" fmla="*/ 863 h 2070"/>
                  <a:gd name="T12" fmla="*/ 796 w 2128"/>
                  <a:gd name="T13" fmla="*/ 0 h 2070"/>
                  <a:gd name="T14" fmla="*/ 932 w 2128"/>
                  <a:gd name="T15" fmla="*/ 862 h 2070"/>
                  <a:gd name="T16" fmla="*/ 277 w 2128"/>
                  <a:gd name="T17" fmla="*/ 295 h 2070"/>
                  <a:gd name="T18" fmla="*/ 909 w 2128"/>
                  <a:gd name="T19" fmla="*/ 899 h 2070"/>
                  <a:gd name="T20" fmla="*/ 121 w 2128"/>
                  <a:gd name="T21" fmla="*/ 565 h 2070"/>
                  <a:gd name="T22" fmla="*/ 905 w 2128"/>
                  <a:gd name="T23" fmla="*/ 947 h 2070"/>
                  <a:gd name="T24" fmla="*/ 0 w 2128"/>
                  <a:gd name="T25" fmla="*/ 947 h 2070"/>
                  <a:gd name="T26" fmla="*/ 897 w 2128"/>
                  <a:gd name="T27" fmla="*/ 1000 h 2070"/>
                  <a:gd name="T28" fmla="*/ 87 w 2128"/>
                  <a:gd name="T29" fmla="*/ 1247 h 2070"/>
                  <a:gd name="T30" fmla="*/ 905 w 2128"/>
                  <a:gd name="T31" fmla="*/ 1050 h 2070"/>
                  <a:gd name="T32" fmla="*/ 377 w 2128"/>
                  <a:gd name="T33" fmla="*/ 1807 h 2070"/>
                  <a:gd name="T34" fmla="*/ 967 w 2128"/>
                  <a:gd name="T35" fmla="*/ 1074 h 2070"/>
                  <a:gd name="T36" fmla="*/ 640 w 2128"/>
                  <a:gd name="T37" fmla="*/ 1918 h 2070"/>
                  <a:gd name="T38" fmla="*/ 1010 w 2128"/>
                  <a:gd name="T39" fmla="*/ 1073 h 2070"/>
                  <a:gd name="T40" fmla="*/ 1017 w 2128"/>
                  <a:gd name="T41" fmla="*/ 1943 h 2070"/>
                  <a:gd name="T42" fmla="*/ 1056 w 2128"/>
                  <a:gd name="T43" fmla="*/ 1051 h 2070"/>
                  <a:gd name="T44" fmla="*/ 1292 w 2128"/>
                  <a:gd name="T45" fmla="*/ 2069 h 2070"/>
                  <a:gd name="T46" fmla="*/ 1094 w 2128"/>
                  <a:gd name="T47" fmla="*/ 1055 h 2070"/>
                  <a:gd name="T48" fmla="*/ 1862 w 2128"/>
                  <a:gd name="T49" fmla="*/ 1747 h 2070"/>
                  <a:gd name="T50" fmla="*/ 1124 w 2128"/>
                  <a:gd name="T51" fmla="*/ 1030 h 2070"/>
                  <a:gd name="T52" fmla="*/ 2022 w 2128"/>
                  <a:gd name="T53" fmla="*/ 1407 h 2070"/>
                  <a:gd name="T54" fmla="*/ 1170 w 2128"/>
                  <a:gd name="T55" fmla="*/ 1003 h 2070"/>
                  <a:gd name="T56" fmla="*/ 2120 w 2128"/>
                  <a:gd name="T57" fmla="*/ 1019 h 2070"/>
                  <a:gd name="T58" fmla="*/ 1161 w 2128"/>
                  <a:gd name="T59" fmla="*/ 966 h 2070"/>
                  <a:gd name="T60" fmla="*/ 2127 w 2128"/>
                  <a:gd name="T61" fmla="*/ 688 h 2070"/>
                  <a:gd name="T62" fmla="*/ 1181 w 2128"/>
                  <a:gd name="T63" fmla="*/ 921 h 2070"/>
                  <a:gd name="T64" fmla="*/ 1674 w 2128"/>
                  <a:gd name="T65" fmla="*/ 187 h 207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128"/>
                  <a:gd name="T100" fmla="*/ 0 h 2070"/>
                  <a:gd name="T101" fmla="*/ 2128 w 2128"/>
                  <a:gd name="T102" fmla="*/ 2070 h 207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128" h="2070">
                    <a:moveTo>
                      <a:pt x="1674" y="187"/>
                    </a:moveTo>
                    <a:lnTo>
                      <a:pt x="1111" y="894"/>
                    </a:lnTo>
                    <a:lnTo>
                      <a:pt x="1432" y="67"/>
                    </a:lnTo>
                    <a:lnTo>
                      <a:pt x="1073" y="857"/>
                    </a:lnTo>
                    <a:lnTo>
                      <a:pt x="1076" y="18"/>
                    </a:lnTo>
                    <a:lnTo>
                      <a:pt x="996" y="863"/>
                    </a:lnTo>
                    <a:lnTo>
                      <a:pt x="796" y="0"/>
                    </a:lnTo>
                    <a:lnTo>
                      <a:pt x="932" y="862"/>
                    </a:lnTo>
                    <a:lnTo>
                      <a:pt x="277" y="295"/>
                    </a:lnTo>
                    <a:lnTo>
                      <a:pt x="909" y="899"/>
                    </a:lnTo>
                    <a:lnTo>
                      <a:pt x="121" y="565"/>
                    </a:lnTo>
                    <a:lnTo>
                      <a:pt x="905" y="947"/>
                    </a:lnTo>
                    <a:lnTo>
                      <a:pt x="0" y="947"/>
                    </a:lnTo>
                    <a:lnTo>
                      <a:pt x="897" y="1000"/>
                    </a:lnTo>
                    <a:lnTo>
                      <a:pt x="87" y="1247"/>
                    </a:lnTo>
                    <a:lnTo>
                      <a:pt x="905" y="1050"/>
                    </a:lnTo>
                    <a:lnTo>
                      <a:pt x="377" y="1807"/>
                    </a:lnTo>
                    <a:lnTo>
                      <a:pt x="967" y="1074"/>
                    </a:lnTo>
                    <a:lnTo>
                      <a:pt x="640" y="1918"/>
                    </a:lnTo>
                    <a:lnTo>
                      <a:pt x="1010" y="1073"/>
                    </a:lnTo>
                    <a:lnTo>
                      <a:pt x="1017" y="1943"/>
                    </a:lnTo>
                    <a:lnTo>
                      <a:pt x="1056" y="1051"/>
                    </a:lnTo>
                    <a:lnTo>
                      <a:pt x="1292" y="2069"/>
                    </a:lnTo>
                    <a:lnTo>
                      <a:pt x="1094" y="1055"/>
                    </a:lnTo>
                    <a:lnTo>
                      <a:pt x="1862" y="1747"/>
                    </a:lnTo>
                    <a:lnTo>
                      <a:pt x="1124" y="1030"/>
                    </a:lnTo>
                    <a:lnTo>
                      <a:pt x="2022" y="1407"/>
                    </a:lnTo>
                    <a:lnTo>
                      <a:pt x="1170" y="1003"/>
                    </a:lnTo>
                    <a:lnTo>
                      <a:pt x="2120" y="1019"/>
                    </a:lnTo>
                    <a:lnTo>
                      <a:pt x="1161" y="966"/>
                    </a:lnTo>
                    <a:lnTo>
                      <a:pt x="2127" y="688"/>
                    </a:lnTo>
                    <a:lnTo>
                      <a:pt x="1181" y="921"/>
                    </a:lnTo>
                    <a:lnTo>
                      <a:pt x="1674" y="187"/>
                    </a:lnTo>
                  </a:path>
                </a:pathLst>
              </a:custGeom>
              <a:solidFill>
                <a:srgbClr val="FF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" name="Freeform 185">
                <a:extLst>
                  <a:ext uri="{FF2B5EF4-FFF2-40B4-BE49-F238E27FC236}">
                    <a16:creationId xmlns:a16="http://schemas.microsoft.com/office/drawing/2014/main" id="{969DD575-ED70-41D8-B675-095AAD8FD4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5" y="1806"/>
                <a:ext cx="845" cy="898"/>
              </a:xfrm>
              <a:custGeom>
                <a:avLst/>
                <a:gdLst>
                  <a:gd name="T0" fmla="*/ 493 w 845"/>
                  <a:gd name="T1" fmla="*/ 0 h 898"/>
                  <a:gd name="T2" fmla="*/ 400 w 845"/>
                  <a:gd name="T3" fmla="*/ 356 h 898"/>
                  <a:gd name="T4" fmla="*/ 357 w 845"/>
                  <a:gd name="T5" fmla="*/ 22 h 898"/>
                  <a:gd name="T6" fmla="*/ 364 w 845"/>
                  <a:gd name="T7" fmla="*/ 358 h 898"/>
                  <a:gd name="T8" fmla="*/ 179 w 845"/>
                  <a:gd name="T9" fmla="*/ 38 h 898"/>
                  <a:gd name="T10" fmla="*/ 345 w 845"/>
                  <a:gd name="T11" fmla="*/ 354 h 898"/>
                  <a:gd name="T12" fmla="*/ 68 w 845"/>
                  <a:gd name="T13" fmla="*/ 199 h 898"/>
                  <a:gd name="T14" fmla="*/ 328 w 845"/>
                  <a:gd name="T15" fmla="*/ 373 h 898"/>
                  <a:gd name="T16" fmla="*/ 0 w 845"/>
                  <a:gd name="T17" fmla="*/ 322 h 898"/>
                  <a:gd name="T18" fmla="*/ 350 w 845"/>
                  <a:gd name="T19" fmla="*/ 406 h 898"/>
                  <a:gd name="T20" fmla="*/ 14 w 845"/>
                  <a:gd name="T21" fmla="*/ 441 h 898"/>
                  <a:gd name="T22" fmla="*/ 326 w 845"/>
                  <a:gd name="T23" fmla="*/ 423 h 898"/>
                  <a:gd name="T24" fmla="*/ 40 w 845"/>
                  <a:gd name="T25" fmla="*/ 672 h 898"/>
                  <a:gd name="T26" fmla="*/ 344 w 845"/>
                  <a:gd name="T27" fmla="*/ 451 h 898"/>
                  <a:gd name="T28" fmla="*/ 200 w 845"/>
                  <a:gd name="T29" fmla="*/ 741 h 898"/>
                  <a:gd name="T30" fmla="*/ 376 w 845"/>
                  <a:gd name="T31" fmla="*/ 460 h 898"/>
                  <a:gd name="T32" fmla="*/ 302 w 845"/>
                  <a:gd name="T33" fmla="*/ 897 h 898"/>
                  <a:gd name="T34" fmla="*/ 402 w 845"/>
                  <a:gd name="T35" fmla="*/ 448 h 898"/>
                  <a:gd name="T36" fmla="*/ 463 w 845"/>
                  <a:gd name="T37" fmla="*/ 823 h 898"/>
                  <a:gd name="T38" fmla="*/ 421 w 845"/>
                  <a:gd name="T39" fmla="*/ 452 h 898"/>
                  <a:gd name="T40" fmla="*/ 632 w 845"/>
                  <a:gd name="T41" fmla="*/ 807 h 898"/>
                  <a:gd name="T42" fmla="*/ 462 w 845"/>
                  <a:gd name="T43" fmla="*/ 452 h 898"/>
                  <a:gd name="T44" fmla="*/ 757 w 845"/>
                  <a:gd name="T45" fmla="*/ 616 h 898"/>
                  <a:gd name="T46" fmla="*/ 458 w 845"/>
                  <a:gd name="T47" fmla="*/ 421 h 898"/>
                  <a:gd name="T48" fmla="*/ 844 w 845"/>
                  <a:gd name="T49" fmla="*/ 501 h 898"/>
                  <a:gd name="T50" fmla="*/ 459 w 845"/>
                  <a:gd name="T51" fmla="*/ 404 h 898"/>
                  <a:gd name="T52" fmla="*/ 794 w 845"/>
                  <a:gd name="T53" fmla="*/ 363 h 898"/>
                  <a:gd name="T54" fmla="*/ 471 w 845"/>
                  <a:gd name="T55" fmla="*/ 389 h 898"/>
                  <a:gd name="T56" fmla="*/ 727 w 845"/>
                  <a:gd name="T57" fmla="*/ 184 h 898"/>
                  <a:gd name="T58" fmla="*/ 444 w 845"/>
                  <a:gd name="T59" fmla="*/ 383 h 898"/>
                  <a:gd name="T60" fmla="*/ 622 w 845"/>
                  <a:gd name="T61" fmla="*/ 56 h 898"/>
                  <a:gd name="T62" fmla="*/ 432 w 845"/>
                  <a:gd name="T63" fmla="*/ 360 h 898"/>
                  <a:gd name="T64" fmla="*/ 493 w 845"/>
                  <a:gd name="T65" fmla="*/ 0 h 89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45"/>
                  <a:gd name="T100" fmla="*/ 0 h 898"/>
                  <a:gd name="T101" fmla="*/ 845 w 845"/>
                  <a:gd name="T102" fmla="*/ 898 h 89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45" h="898">
                    <a:moveTo>
                      <a:pt x="493" y="0"/>
                    </a:moveTo>
                    <a:lnTo>
                      <a:pt x="400" y="356"/>
                    </a:lnTo>
                    <a:lnTo>
                      <a:pt x="357" y="22"/>
                    </a:lnTo>
                    <a:lnTo>
                      <a:pt x="364" y="358"/>
                    </a:lnTo>
                    <a:lnTo>
                      <a:pt x="179" y="38"/>
                    </a:lnTo>
                    <a:lnTo>
                      <a:pt x="345" y="354"/>
                    </a:lnTo>
                    <a:lnTo>
                      <a:pt x="68" y="199"/>
                    </a:lnTo>
                    <a:lnTo>
                      <a:pt x="328" y="373"/>
                    </a:lnTo>
                    <a:lnTo>
                      <a:pt x="0" y="322"/>
                    </a:lnTo>
                    <a:lnTo>
                      <a:pt x="350" y="406"/>
                    </a:lnTo>
                    <a:lnTo>
                      <a:pt x="14" y="441"/>
                    </a:lnTo>
                    <a:lnTo>
                      <a:pt x="326" y="423"/>
                    </a:lnTo>
                    <a:lnTo>
                      <a:pt x="40" y="672"/>
                    </a:lnTo>
                    <a:lnTo>
                      <a:pt x="344" y="451"/>
                    </a:lnTo>
                    <a:lnTo>
                      <a:pt x="200" y="741"/>
                    </a:lnTo>
                    <a:lnTo>
                      <a:pt x="376" y="460"/>
                    </a:lnTo>
                    <a:lnTo>
                      <a:pt x="302" y="897"/>
                    </a:lnTo>
                    <a:lnTo>
                      <a:pt x="402" y="448"/>
                    </a:lnTo>
                    <a:lnTo>
                      <a:pt x="463" y="823"/>
                    </a:lnTo>
                    <a:lnTo>
                      <a:pt x="421" y="452"/>
                    </a:lnTo>
                    <a:lnTo>
                      <a:pt x="632" y="807"/>
                    </a:lnTo>
                    <a:lnTo>
                      <a:pt x="462" y="452"/>
                    </a:lnTo>
                    <a:lnTo>
                      <a:pt x="757" y="616"/>
                    </a:lnTo>
                    <a:lnTo>
                      <a:pt x="458" y="421"/>
                    </a:lnTo>
                    <a:lnTo>
                      <a:pt x="844" y="501"/>
                    </a:lnTo>
                    <a:lnTo>
                      <a:pt x="459" y="404"/>
                    </a:lnTo>
                    <a:lnTo>
                      <a:pt x="794" y="363"/>
                    </a:lnTo>
                    <a:lnTo>
                      <a:pt x="471" y="389"/>
                    </a:lnTo>
                    <a:lnTo>
                      <a:pt x="727" y="184"/>
                    </a:lnTo>
                    <a:lnTo>
                      <a:pt x="444" y="383"/>
                    </a:lnTo>
                    <a:lnTo>
                      <a:pt x="622" y="56"/>
                    </a:lnTo>
                    <a:lnTo>
                      <a:pt x="432" y="360"/>
                    </a:lnTo>
                    <a:lnTo>
                      <a:pt x="493" y="0"/>
                    </a:lnTo>
                  </a:path>
                </a:pathLst>
              </a:custGeom>
              <a:solidFill>
                <a:srgbClr val="FFFF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8594005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>
                <a:solidFill>
                  <a:schemeClr val="tx1"/>
                </a:solidFill>
                <a:latin typeface="+mn-lt"/>
              </a:rPr>
              <a:t>Physical/Material Well-Being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-2286000">
              <a:spcAft>
                <a:spcPts val="600"/>
              </a:spcAft>
              <a:buClr>
                <a:schemeClr val="tx2"/>
              </a:buClr>
              <a:buNone/>
            </a:pPr>
            <a:r>
              <a:rPr lang="en-US" altLang="en-US" sz="2000" b="1" dirty="0">
                <a:cs typeface="Arial" panose="020B0604020202020204" pitchFamily="34" charset="0"/>
              </a:rPr>
              <a:t>Definition:</a:t>
            </a:r>
            <a:r>
              <a:rPr lang="en-US" altLang="en-US" sz="2000" dirty="0">
                <a:cs typeface="Arial" panose="020B0604020202020204" pitchFamily="34" charset="0"/>
              </a:rPr>
              <a:t> Refers to the resources available to the family to meet its members’ needs </a:t>
            </a:r>
          </a:p>
          <a:p>
            <a:pPr marL="0" indent="-2286000">
              <a:buClr>
                <a:schemeClr val="tx2"/>
              </a:buClr>
              <a:buNone/>
            </a:pPr>
            <a:r>
              <a:rPr lang="en-US" altLang="en-US" sz="2000" b="1" dirty="0">
                <a:cs typeface="Arial" panose="020B0604020202020204" pitchFamily="34" charset="0"/>
              </a:rPr>
              <a:t>Sample Indicators: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SzPct val="125000"/>
              <a:buFont typeface="Arial" panose="020B0604020202020204" pitchFamily="34" charset="0"/>
              <a:buChar char="•"/>
            </a:pPr>
            <a:r>
              <a:rPr lang="en-US" altLang="en-US" sz="2000" dirty="0">
                <a:cs typeface="Arial" panose="020B0604020202020204" pitchFamily="34" charset="0"/>
              </a:rPr>
              <a:t>My family gets medical care when needed.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SzPct val="125000"/>
              <a:buFont typeface="Arial" panose="020B0604020202020204" pitchFamily="34" charset="0"/>
              <a:buChar char="•"/>
            </a:pPr>
            <a:r>
              <a:rPr lang="en-US" altLang="en-US" sz="2000" dirty="0">
                <a:cs typeface="Arial" panose="020B0604020202020204" pitchFamily="34" charset="0"/>
              </a:rPr>
              <a:t>My family members have transportation to get to the places they need to be.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SzPct val="125000"/>
              <a:buFont typeface="Arial" panose="020B0604020202020204" pitchFamily="34" charset="0"/>
              <a:buChar char="•"/>
            </a:pPr>
            <a:r>
              <a:rPr lang="en-US" altLang="en-US" sz="2000" b="1" dirty="0">
                <a:cs typeface="Arial" panose="020B0604020202020204" pitchFamily="34" charset="0"/>
              </a:rPr>
              <a:t>My family members feel safe at home, work, school, and in the neighborhood.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None/>
            </a:pPr>
            <a:endParaRPr lang="en-US" altLang="en-US" dirty="0"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43852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>
                <a:solidFill>
                  <a:schemeClr val="tx1"/>
                </a:solidFill>
                <a:latin typeface="+mn-lt"/>
              </a:rPr>
              <a:t>Feeling Safe at Home, Work, School, and in the Neighborhood</a:t>
            </a:r>
          </a:p>
        </p:txBody>
      </p:sp>
      <p:grpSp>
        <p:nvGrpSpPr>
          <p:cNvPr id="8" name="Group 7" title="The Turnbull Family">
            <a:extLst>
              <a:ext uri="{FF2B5EF4-FFF2-40B4-BE49-F238E27FC236}">
                <a16:creationId xmlns:a16="http://schemas.microsoft.com/office/drawing/2014/main" id="{E00FDE3E-B4F2-4297-B5F1-F811E64C1904}"/>
              </a:ext>
            </a:extLst>
          </p:cNvPr>
          <p:cNvGrpSpPr/>
          <p:nvPr/>
        </p:nvGrpSpPr>
        <p:grpSpPr>
          <a:xfrm>
            <a:off x="229093" y="2173992"/>
            <a:ext cx="3972827" cy="3796257"/>
            <a:chOff x="2590800" y="1754188"/>
            <a:chExt cx="3429000" cy="3276600"/>
          </a:xfrm>
        </p:grpSpPr>
        <p:pic>
          <p:nvPicPr>
            <p:cNvPr id="9" name="Picture 9" descr="JTTeenager">
              <a:extLst>
                <a:ext uri="{FF2B5EF4-FFF2-40B4-BE49-F238E27FC236}">
                  <a16:creationId xmlns:a16="http://schemas.microsoft.com/office/drawing/2014/main" id="{076D35AB-CB84-4CC4-9D86-38A69834E8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lum bright="-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1757364"/>
              <a:ext cx="3429000" cy="327183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10">
              <a:extLst>
                <a:ext uri="{FF2B5EF4-FFF2-40B4-BE49-F238E27FC236}">
                  <a16:creationId xmlns:a16="http://schemas.microsoft.com/office/drawing/2014/main" id="{1D5A610A-806C-484E-A69A-E56F31C15E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0800" y="1754188"/>
              <a:ext cx="3429000" cy="3276600"/>
            </a:xfrm>
            <a:prstGeom prst="rect">
              <a:avLst/>
            </a:prstGeom>
            <a:noFill/>
            <a:ln w="76200" cap="sq">
              <a:noFill/>
              <a:miter lim="800000"/>
              <a:headEnd type="none" w="sm" len="sm"/>
              <a:tailEnd type="none" w="sm" len="sm"/>
            </a:ln>
            <a:effectLst>
              <a:prstShdw prst="shdw17" dist="17961" dir="2700000">
                <a:schemeClr val="hlink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1350"/>
            </a:p>
          </p:txBody>
        </p:sp>
      </p:grpSp>
      <p:grpSp>
        <p:nvGrpSpPr>
          <p:cNvPr id="7" name="Group 6" title="The Turnbull children all grown up.">
            <a:extLst>
              <a:ext uri="{FF2B5EF4-FFF2-40B4-BE49-F238E27FC236}">
                <a16:creationId xmlns:a16="http://schemas.microsoft.com/office/drawing/2014/main" id="{4D45878F-FE30-43D7-93F0-CF66EAB67C78}"/>
              </a:ext>
            </a:extLst>
          </p:cNvPr>
          <p:cNvGrpSpPr/>
          <p:nvPr/>
        </p:nvGrpSpPr>
        <p:grpSpPr>
          <a:xfrm>
            <a:off x="4464382" y="2808259"/>
            <a:ext cx="4418362" cy="3160152"/>
            <a:chOff x="6022976" y="3276600"/>
            <a:chExt cx="3883025" cy="2546350"/>
          </a:xfrm>
        </p:grpSpPr>
        <p:pic>
          <p:nvPicPr>
            <p:cNvPr id="11" name="Picture 7" descr="Turnbull Teens">
              <a:extLst>
                <a:ext uri="{FF2B5EF4-FFF2-40B4-BE49-F238E27FC236}">
                  <a16:creationId xmlns:a16="http://schemas.microsoft.com/office/drawing/2014/main" id="{B3F65B1C-38E0-42D9-A1D7-0C5F9837FD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lum contras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6151" y="3284538"/>
              <a:ext cx="3878263" cy="253206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angle 8">
              <a:extLst>
                <a:ext uri="{FF2B5EF4-FFF2-40B4-BE49-F238E27FC236}">
                  <a16:creationId xmlns:a16="http://schemas.microsoft.com/office/drawing/2014/main" id="{A2E31689-55E7-4A19-AB31-7830B3B0F5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22976" y="3276600"/>
              <a:ext cx="3883025" cy="2546350"/>
            </a:xfrm>
            <a:prstGeom prst="rect">
              <a:avLst/>
            </a:prstGeom>
            <a:noFill/>
            <a:ln w="76200" cap="sq">
              <a:noFill/>
              <a:miter lim="800000"/>
              <a:headEnd type="none" w="sm" len="sm"/>
              <a:tailEnd type="none" w="sm" len="sm"/>
            </a:ln>
            <a:effectLst>
              <a:prstShdw prst="shdw17" dist="17961" dir="2700000">
                <a:schemeClr val="hlink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135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937155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44067" y="185432"/>
            <a:ext cx="7886700" cy="662782"/>
          </a:xfrm>
        </p:spPr>
        <p:txBody>
          <a:bodyPr/>
          <a:lstStyle/>
          <a:p>
            <a:pPr algn="ctr"/>
            <a:r>
              <a:rPr lang="en-US" dirty="0"/>
              <a:t>The Turnbull Family</a:t>
            </a:r>
          </a:p>
        </p:txBody>
      </p:sp>
      <p:pic>
        <p:nvPicPr>
          <p:cNvPr id="2" name="Picture 1" descr="Family photo of the Turnbulls taken circa 1978." title="Rud, Jay and Ann Turnbull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6000"/>
                    </a14:imgEffect>
                    <a14:imgEffect>
                      <a14:colorTemperature colorTemp="7766"/>
                    </a14:imgEffect>
                    <a14:imgEffect>
                      <a14:brightnessContrast contras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316" y="993987"/>
            <a:ext cx="6878202" cy="506131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676931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>
                <a:solidFill>
                  <a:schemeClr val="tx1"/>
                </a:solidFill>
                <a:latin typeface="+mn-lt"/>
              </a:rPr>
              <a:t>Family Interaction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None/>
            </a:pPr>
            <a:r>
              <a:rPr lang="en-US" altLang="en-US" sz="2000" b="1" dirty="0">
                <a:cs typeface="Arial" panose="020B0604020202020204" pitchFamily="34" charset="0"/>
              </a:rPr>
              <a:t>Definition:</a:t>
            </a:r>
            <a:r>
              <a:rPr lang="en-US" altLang="en-US" sz="2000" dirty="0">
                <a:cs typeface="Arial" panose="020B0604020202020204" pitchFamily="34" charset="0"/>
              </a:rPr>
              <a:t> Focuses on the relationships among family members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None/>
            </a:pPr>
            <a:r>
              <a:rPr lang="en-US" altLang="en-US" sz="2000" b="1" dirty="0">
                <a:cs typeface="Arial" panose="020B0604020202020204" pitchFamily="34" charset="0"/>
              </a:rPr>
              <a:t>Sample Indicators: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SzPct val="125000"/>
              <a:buFont typeface="Arial" panose="020B0604020202020204" pitchFamily="34" charset="0"/>
              <a:buChar char="•"/>
            </a:pPr>
            <a:r>
              <a:rPr lang="en-US" altLang="en-US" sz="2000" dirty="0">
                <a:cs typeface="Arial" panose="020B0604020202020204" pitchFamily="34" charset="0"/>
              </a:rPr>
              <a:t>My family members show that they love and care for each other.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SzPct val="125000"/>
              <a:buFont typeface="Arial" panose="020B0604020202020204" pitchFamily="34" charset="0"/>
              <a:buChar char="•"/>
            </a:pPr>
            <a:r>
              <a:rPr lang="en-US" altLang="en-US" sz="2000" dirty="0">
                <a:cs typeface="Arial" panose="020B0604020202020204" pitchFamily="34" charset="0"/>
              </a:rPr>
              <a:t>My family members support each other to accomplish goals.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SzPct val="125000"/>
              <a:buFont typeface="Arial" panose="020B0604020202020204" pitchFamily="34" charset="0"/>
              <a:buChar char="•"/>
            </a:pPr>
            <a:r>
              <a:rPr lang="en-US" altLang="en-US" sz="2000" b="1" dirty="0">
                <a:cs typeface="Arial" panose="020B0604020202020204" pitchFamily="34" charset="0"/>
              </a:rPr>
              <a:t>My family enjoys spending time together.</a:t>
            </a:r>
            <a:endParaRPr lang="en-US" altLang="en-US" sz="2000" dirty="0"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61928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A young woman sitting with her back to the camera. She is wearing a t-shirt displaying the words, &quot;Where fun comes to die.&quot; ">
            <a:extLst>
              <a:ext uri="{FF2B5EF4-FFF2-40B4-BE49-F238E27FC236}">
                <a16:creationId xmlns:a16="http://schemas.microsoft.com/office/drawing/2014/main" id="{CB4E818D-16BB-46C4-92E3-F8C70F69EEC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857" y="1345790"/>
            <a:ext cx="2901043" cy="4289042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/>
        </p:spPr>
      </p:pic>
      <p:sp>
        <p:nvSpPr>
          <p:cNvPr id="4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Where fun comes to die.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85257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>
                <a:solidFill>
                  <a:schemeClr val="tx1"/>
                </a:solidFill>
                <a:latin typeface="+mn-lt"/>
              </a:rPr>
              <a:t>Parenting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486274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Clr>
                <a:schemeClr val="tx2"/>
              </a:buClr>
              <a:buNone/>
            </a:pPr>
            <a:r>
              <a:rPr lang="en-US" altLang="en-US" sz="2000" b="1" dirty="0">
                <a:cs typeface="Arial" panose="020B0604020202020204" pitchFamily="34" charset="0"/>
              </a:rPr>
              <a:t>Definition:</a:t>
            </a:r>
            <a:r>
              <a:rPr lang="en-US" altLang="en-US" sz="2000" dirty="0">
                <a:cs typeface="Arial" panose="020B0604020202020204" pitchFamily="34" charset="0"/>
              </a:rPr>
              <a:t> Refers to activities that parents do to help their sons and daughters develop.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None/>
            </a:pPr>
            <a:r>
              <a:rPr lang="en-US" altLang="en-US" sz="2000" b="1" dirty="0">
                <a:cs typeface="Arial" panose="020B0604020202020204" pitchFamily="34" charset="0"/>
              </a:rPr>
              <a:t>Sample Indicators: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SzPct val="125000"/>
              <a:buFont typeface="Arial" panose="020B0604020202020204" pitchFamily="34" charset="0"/>
              <a:buChar char="•"/>
            </a:pPr>
            <a:r>
              <a:rPr lang="en-US" altLang="en-US" sz="2000" dirty="0">
                <a:cs typeface="Arial" panose="020B0604020202020204" pitchFamily="34" charset="0"/>
              </a:rPr>
              <a:t>Adults in our family teach their sons and daughters to make good decisions.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SzPct val="125000"/>
              <a:buFont typeface="Arial" panose="020B0604020202020204" pitchFamily="34" charset="0"/>
              <a:buChar char="•"/>
            </a:pPr>
            <a:r>
              <a:rPr lang="en-US" altLang="en-US" sz="2000" dirty="0">
                <a:cs typeface="Arial" panose="020B0604020202020204" pitchFamily="34" charset="0"/>
              </a:rPr>
              <a:t>Parents help their sons and daughters learn to be independent.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SzPct val="125000"/>
              <a:buFont typeface="Arial" panose="020B0604020202020204" pitchFamily="34" charset="0"/>
              <a:buChar char="•"/>
            </a:pPr>
            <a:r>
              <a:rPr lang="en-US" altLang="en-US" sz="2000" b="1" dirty="0">
                <a:cs typeface="Arial" panose="020B0604020202020204" pitchFamily="34" charset="0"/>
              </a:rPr>
              <a:t>Adults in my family have time to take care of the individual needs of each of their children.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None/>
            </a:pPr>
            <a:endParaRPr lang="en-US" altLang="en-US" dirty="0"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80144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714" y="365126"/>
            <a:ext cx="8297636" cy="1325563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Having Time to Take Care of the </a:t>
            </a:r>
            <a:br>
              <a:rPr lang="en-US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Individual Needs of Each of their Children</a:t>
            </a:r>
          </a:p>
        </p:txBody>
      </p:sp>
      <p:graphicFrame>
        <p:nvGraphicFramePr>
          <p:cNvPr id="4" name="Chart 5" descr="Pie Chart with members of the Turnbull family, each with an equal piece of the pie. " title="Pie Chart">
            <a:extLst>
              <a:ext uri="{FF2B5EF4-FFF2-40B4-BE49-F238E27FC236}">
                <a16:creationId xmlns:a16="http://schemas.microsoft.com/office/drawing/2014/main" id="{08DF7D85-BF57-447E-8352-C3A6DF6D498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4266944"/>
              </p:ext>
            </p:extLst>
          </p:nvPr>
        </p:nvGraphicFramePr>
        <p:xfrm>
          <a:off x="1142412" y="1443797"/>
          <a:ext cx="6700837" cy="4719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11">
            <a:extLst>
              <a:ext uri="{FF2B5EF4-FFF2-40B4-BE49-F238E27FC236}">
                <a16:creationId xmlns:a16="http://schemas.microsoft.com/office/drawing/2014/main" id="{14A82887-6D27-4015-B9DF-1D6E50D596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5080" y="2447870"/>
            <a:ext cx="838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tx1"/>
                </a:solidFill>
              </a:rPr>
              <a:t>Rud</a:t>
            </a:r>
          </a:p>
        </p:txBody>
      </p:sp>
      <p:sp>
        <p:nvSpPr>
          <p:cNvPr id="10" name="TextBox 12">
            <a:extLst>
              <a:ext uri="{FF2B5EF4-FFF2-40B4-BE49-F238E27FC236}">
                <a16:creationId xmlns:a16="http://schemas.microsoft.com/office/drawing/2014/main" id="{9B74D26C-D865-404F-9FD0-E4534D4FA7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4823" y="4179235"/>
            <a:ext cx="838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tx1"/>
                </a:solidFill>
              </a:rPr>
              <a:t>Amy</a:t>
            </a:r>
          </a:p>
        </p:txBody>
      </p:sp>
      <p:sp>
        <p:nvSpPr>
          <p:cNvPr id="8" name="TextBox 10">
            <a:extLst>
              <a:ext uri="{FF2B5EF4-FFF2-40B4-BE49-F238E27FC236}">
                <a16:creationId xmlns:a16="http://schemas.microsoft.com/office/drawing/2014/main" id="{E7EA631B-10C7-4CB9-A7D4-C631FCE433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1823" y="4179235"/>
            <a:ext cx="838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tx1"/>
                </a:solidFill>
              </a:rPr>
              <a:t>Ann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A0FE23-A9FE-4333-B619-AAD9D43BE5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2623" y="5169835"/>
            <a:ext cx="685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tx1"/>
                </a:solidFill>
              </a:rPr>
              <a:t>Jay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886317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72143" y="365126"/>
            <a:ext cx="8243207" cy="1325563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Having Time to Take Care of the </a:t>
            </a:r>
            <a:br>
              <a:rPr lang="en-US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Individual Needs of Each of their Children </a:t>
            </a:r>
            <a:br>
              <a:rPr lang="en-US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(continued)</a:t>
            </a:r>
          </a:p>
        </p:txBody>
      </p:sp>
      <p:graphicFrame>
        <p:nvGraphicFramePr>
          <p:cNvPr id="3" name="Chart 5" descr="The same chart as from the slide before, only this time Jay has half of the pie and everyone else in the family has a smaller piece." title="Pie Chart 2">
            <a:extLst>
              <a:ext uri="{FF2B5EF4-FFF2-40B4-BE49-F238E27FC236}">
                <a16:creationId xmlns:a16="http://schemas.microsoft.com/office/drawing/2014/main" id="{5B1EDFCD-59DA-4333-8F58-D0560530ED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1038532"/>
              </p:ext>
            </p:extLst>
          </p:nvPr>
        </p:nvGraphicFramePr>
        <p:xfrm>
          <a:off x="1035040" y="1766151"/>
          <a:ext cx="6705600" cy="4308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2">
            <a:extLst>
              <a:ext uri="{FF2B5EF4-FFF2-40B4-BE49-F238E27FC236}">
                <a16:creationId xmlns:a16="http://schemas.microsoft.com/office/drawing/2014/main" id="{31AECD18-C4ED-4041-8EB7-3163DFBE92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9040" y="3836252"/>
            <a:ext cx="838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tx1"/>
                </a:solidFill>
              </a:rPr>
              <a:t>Amy</a:t>
            </a:r>
          </a:p>
        </p:txBody>
      </p:sp>
      <p:sp>
        <p:nvSpPr>
          <p:cNvPr id="14" name="TextBox 11">
            <a:extLst>
              <a:ext uri="{FF2B5EF4-FFF2-40B4-BE49-F238E27FC236}">
                <a16:creationId xmlns:a16="http://schemas.microsoft.com/office/drawing/2014/main" id="{68B77EDC-B773-4847-9D07-46DE999324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7840" y="2299552"/>
            <a:ext cx="838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tx1"/>
                </a:solidFill>
              </a:rPr>
              <a:t>Rud</a:t>
            </a:r>
          </a:p>
        </p:txBody>
      </p:sp>
      <p:sp>
        <p:nvSpPr>
          <p:cNvPr id="13" name="TextBox 10">
            <a:extLst>
              <a:ext uri="{FF2B5EF4-FFF2-40B4-BE49-F238E27FC236}">
                <a16:creationId xmlns:a16="http://schemas.microsoft.com/office/drawing/2014/main" id="{882D0D27-342A-4B68-B512-72C96234E4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3640" y="2761514"/>
            <a:ext cx="838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tx1"/>
                </a:solidFill>
              </a:rPr>
              <a:t>Ann</a:t>
            </a:r>
          </a:p>
        </p:txBody>
      </p:sp>
      <p:sp>
        <p:nvSpPr>
          <p:cNvPr id="12" name="TextBox 6">
            <a:extLst>
              <a:ext uri="{FF2B5EF4-FFF2-40B4-BE49-F238E27FC236}">
                <a16:creationId xmlns:a16="http://schemas.microsoft.com/office/drawing/2014/main" id="{E5ED9BA3-C724-4AD2-A14D-4CC6BB97A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4040" y="4814152"/>
            <a:ext cx="685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tx1"/>
                </a:solidFill>
              </a:rPr>
              <a:t>Jay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26700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>
                <a:solidFill>
                  <a:schemeClr val="tx1"/>
                </a:solidFill>
                <a:latin typeface="+mn-lt"/>
              </a:rPr>
              <a:t>Disability-Related Support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89"/>
            <a:ext cx="8243207" cy="4351338"/>
          </a:xfrm>
        </p:spPr>
        <p:txBody>
          <a:bodyPr>
            <a:noAutofit/>
          </a:bodyPr>
          <a:lstStyle/>
          <a:p>
            <a:pPr marL="0" indent="0">
              <a:buClr>
                <a:schemeClr val="tx2"/>
              </a:buClr>
              <a:buNone/>
            </a:pPr>
            <a:r>
              <a:rPr lang="en-US" altLang="en-US" sz="2000" b="1" dirty="0">
                <a:cs typeface="Arial" panose="020B0604020202020204" pitchFamily="34" charset="0"/>
              </a:rPr>
              <a:t>Definition:</a:t>
            </a:r>
            <a:r>
              <a:rPr lang="en-US" altLang="en-US" sz="2000" dirty="0">
                <a:cs typeface="Arial" panose="020B0604020202020204" pitchFamily="34" charset="0"/>
              </a:rPr>
              <a:t> Focuses on support from family professionals, friends, and provided in order to benefit the family member with a disability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None/>
            </a:pPr>
            <a:r>
              <a:rPr lang="en-US" altLang="en-US" sz="2000" b="1" dirty="0">
                <a:cs typeface="Arial" panose="020B0604020202020204" pitchFamily="34" charset="0"/>
              </a:rPr>
              <a:t>Sample Indicators: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SzPct val="125000"/>
              <a:buFont typeface="Arial" panose="020B0604020202020204" pitchFamily="34" charset="0"/>
              <a:buChar char="•"/>
            </a:pPr>
            <a:r>
              <a:rPr lang="en-US" altLang="en-US" sz="2000" b="1" dirty="0">
                <a:cs typeface="Arial" panose="020B0604020202020204" pitchFamily="34" charset="0"/>
              </a:rPr>
              <a:t>My family member with a disability has support to accomplish goals at school or at a workplace.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SzPct val="125000"/>
              <a:buFont typeface="Arial" panose="020B0604020202020204" pitchFamily="34" charset="0"/>
              <a:buChar char="•"/>
            </a:pPr>
            <a:r>
              <a:rPr lang="en-US" altLang="en-US" sz="2000" dirty="0">
                <a:cs typeface="Arial" panose="020B0604020202020204" pitchFamily="34" charset="0"/>
              </a:rPr>
              <a:t>My family member with special needs has support to accomplish goals at home.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SzPct val="125000"/>
              <a:buFont typeface="Arial" panose="020B0604020202020204" pitchFamily="34" charset="0"/>
              <a:buChar char="•"/>
            </a:pPr>
            <a:r>
              <a:rPr lang="en-US" altLang="en-US" sz="2000" b="1" dirty="0">
                <a:cs typeface="Arial" panose="020B0604020202020204" pitchFamily="34" charset="0"/>
              </a:rPr>
              <a:t>My family has good relationships with the service providers who provide services and supports to our family member with a disability.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None/>
            </a:pPr>
            <a:endParaRPr lang="en-US" altLang="en-US" sz="2000" dirty="0"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66981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n overloaded cart that has tipped backwards, elevating the donkey tied to the front of it into the air.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9"/>
          <a:stretch>
            <a:fillRect/>
          </a:stretch>
        </p:blipFill>
        <p:spPr bwMode="auto">
          <a:xfrm>
            <a:off x="1696026" y="1608757"/>
            <a:ext cx="5880100" cy="4322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>
                <a:solidFill>
                  <a:schemeClr val="tx1"/>
                </a:solidFill>
                <a:latin typeface="+mn-lt"/>
              </a:rPr>
              <a:t>Having Support to Accomplish Child and Family Outcomes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70170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5F9BF-A733-4B5C-ADE7-4358257EE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Use of Family Quality of Life Scale </a:t>
            </a:r>
            <a:br>
              <a:rPr lang="en-US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 Research</a:t>
            </a:r>
            <a:endParaRPr lang="en-CA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D919CD-1AA9-4F96-B674-6FBFAB2E8D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altLang="en-US" sz="2400" dirty="0"/>
              <a:t> </a:t>
            </a:r>
            <a:r>
              <a:rPr lang="en-US" altLang="en-US" sz="2000" dirty="0"/>
              <a:t>Domains of least satisfaction</a:t>
            </a:r>
            <a:endParaRPr lang="en-US" altLang="en-US" sz="2400" dirty="0"/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altLang="en-US" sz="2000" dirty="0"/>
              <a:t>Emotional well-being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altLang="en-US" sz="2000" dirty="0"/>
              <a:t>Disability-related support</a:t>
            </a:r>
          </a:p>
          <a:p>
            <a:pPr marL="457200" lvl="1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altLang="en-US" sz="2000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altLang="en-US" sz="2000" dirty="0"/>
              <a:t>Domains of greatest satisfaction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altLang="en-US" sz="2000" dirty="0"/>
              <a:t>Parenting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altLang="en-US" sz="2000" dirty="0"/>
              <a:t>Family interaction</a:t>
            </a:r>
          </a:p>
          <a:p>
            <a:pPr marL="457200" lvl="1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2400" dirty="0"/>
              <a:t> </a:t>
            </a:r>
            <a:endParaRPr lang="en-US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84185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90486-7028-4D3D-8E2B-78F8E47DD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kern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Summary of Family Quality of Life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37E71E-589C-4ADC-809D-2C7CB55D01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8199664" cy="4351338"/>
          </a:xfrm>
        </p:spPr>
        <p:txBody>
          <a:bodyPr>
            <a:normAutofit lnSpcReduction="10000"/>
          </a:bodyPr>
          <a:lstStyle/>
          <a:p>
            <a:pPr>
              <a:lnSpc>
                <a:spcPct val="160000"/>
              </a:lnSpc>
              <a:buFontTx/>
              <a:buChar char="•"/>
            </a:pPr>
            <a:r>
              <a:rPr lang="en-US" altLang="en-US" sz="2400" dirty="0"/>
              <a:t>Four characteristics associated with higher family quality of life 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SzPct val="100000"/>
              <a:buFontTx/>
              <a:buChar char="•"/>
            </a:pPr>
            <a:r>
              <a:rPr lang="en-US" altLang="en-US" sz="2200" kern="0" dirty="0"/>
              <a:t>Higher family income/income supplements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SzPct val="100000"/>
              <a:buFontTx/>
              <a:buChar char="•"/>
            </a:pPr>
            <a:r>
              <a:rPr lang="en-US" altLang="en-US" sz="2200" kern="0" dirty="0"/>
              <a:t>More support from family, friends, and community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SzPct val="100000"/>
              <a:buFontTx/>
              <a:buChar char="•"/>
            </a:pPr>
            <a:r>
              <a:rPr lang="en-US" altLang="en-US" sz="2200" kern="0" dirty="0"/>
              <a:t>More effective disability-related services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SzPct val="100000"/>
              <a:buFontTx/>
              <a:buChar char="•"/>
            </a:pPr>
            <a:r>
              <a:rPr lang="en-US" altLang="en-US" sz="2200" b="1" kern="0" dirty="0"/>
              <a:t>More trusting partnerships with professionals</a:t>
            </a:r>
          </a:p>
          <a:p>
            <a:pPr marL="457200" lvl="1" indent="0">
              <a:lnSpc>
                <a:spcPct val="150000"/>
              </a:lnSpc>
              <a:spcBef>
                <a:spcPts val="0"/>
              </a:spcBef>
              <a:buSzPct val="100000"/>
              <a:buNone/>
            </a:pPr>
            <a:endParaRPr lang="en-US" altLang="en-US" sz="2200" b="1" dirty="0"/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ea typeface="MS Mincho" panose="02020609040205080304" pitchFamily="49" charset="-128"/>
              </a:rPr>
              <a:t>Kyzar, K., Turnbull, A., &amp; Turnbull, R. (2019). </a:t>
            </a:r>
            <a:r>
              <a:rPr lang="en-US" sz="1800" dirty="0">
                <a:ea typeface="Times New Roman" panose="02020603050405020304" pitchFamily="18" charset="0"/>
              </a:rPr>
              <a:t>Enhancing quality of life for families of </a:t>
            </a:r>
            <a:r>
              <a:rPr lang="en-US" sz="1800" dirty="0">
                <a:ea typeface="Calibri" panose="020F0502020204030204" pitchFamily="34" charset="0"/>
              </a:rPr>
              <a:t>children with disabilities through trusting partnerships. </a:t>
            </a:r>
            <a:r>
              <a:rPr lang="en-US" sz="1800" i="1" dirty="0">
                <a:ea typeface="Calibri" panose="020F0502020204030204" pitchFamily="34" charset="0"/>
              </a:rPr>
              <a:t>American Academy of Pediatrics: Bioethics newsletter</a:t>
            </a:r>
            <a:r>
              <a:rPr lang="en-US" sz="1800" dirty="0">
                <a:ea typeface="Calibri" panose="020F0502020204030204" pitchFamily="34" charset="0"/>
              </a:rPr>
              <a:t>, Spring, 13-16. </a:t>
            </a:r>
            <a:endParaRPr lang="en-US" altLang="en-US" sz="20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12961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A90C83C5-B9EB-4C58-A000-E51764A53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Sample</a:t>
            </a:r>
            <a:r>
              <a:rPr lang="en-US" dirty="0"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Excerpt from Beach Center </a:t>
            </a:r>
            <a:b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Family Quality of Life Scale</a:t>
            </a:r>
          </a:p>
        </p:txBody>
      </p:sp>
      <p:pic>
        <p:nvPicPr>
          <p:cNvPr id="12" name="Picture 4" descr="Image of a series of survey questions from a portion of the Beach Center Family Quality of Life Scale questionnaire. " title="Beach Center Family Quality of Life Scale">
            <a:extLst>
              <a:ext uri="{FF2B5EF4-FFF2-40B4-BE49-F238E27FC236}">
                <a16:creationId xmlns:a16="http://schemas.microsoft.com/office/drawing/2014/main" id="{2F2DA68A-C96D-435D-9228-2D305F7BC0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0" t="8414" r="3528" b="46544"/>
          <a:stretch>
            <a:fillRect/>
          </a:stretch>
        </p:blipFill>
        <p:spPr>
          <a:xfrm>
            <a:off x="898084" y="2035256"/>
            <a:ext cx="7347833" cy="3498512"/>
          </a:xfrm>
          <a:prstGeom prst="rect">
            <a:avLst/>
          </a:prstGeom>
          <a:ln w="3175" cap="sq">
            <a:solidFill>
              <a:schemeClr val="tx1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4A83C91-DD24-4DBF-889A-59BCEF2DF109}"/>
              </a:ext>
            </a:extLst>
          </p:cNvPr>
          <p:cNvSpPr/>
          <p:nvPr/>
        </p:nvSpPr>
        <p:spPr>
          <a:xfrm>
            <a:off x="739836" y="5709058"/>
            <a:ext cx="78646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Click to view the Quality of Life Scale (PDF)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2057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ay Turnbull is singing onstage with a band and a friend who is playing the guitar and singing along. They are smiling at each other. " title="Jay Turnbull singing onstage">
            <a:extLst>
              <a:ext uri="{FF2B5EF4-FFF2-40B4-BE49-F238E27FC236}">
                <a16:creationId xmlns:a16="http://schemas.microsoft.com/office/drawing/2014/main" id="{48343B15-3E87-40BB-8FC8-D70112A26C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18" y="476957"/>
            <a:ext cx="7602563" cy="54304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0718" y="365126"/>
            <a:ext cx="7744632" cy="1325563"/>
          </a:xfrm>
        </p:spPr>
        <p:txBody>
          <a:bodyPr/>
          <a:lstStyle/>
          <a:p>
            <a:r>
              <a:rPr lang="en-US" dirty="0"/>
              <a:t>Jay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436129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65700-A6A0-44CD-9021-E3DA968E0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Beach Center Family Quality of Life </a:t>
            </a:r>
            <a:br>
              <a:rPr lang="en-US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US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Scoring Guide</a:t>
            </a:r>
            <a:endParaRPr lang="en-CA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3" name="Picture 2" title="Beach Center Family Quality of Life Scale">
            <a:extLst>
              <a:ext uri="{FF2B5EF4-FFF2-40B4-BE49-F238E27FC236}">
                <a16:creationId xmlns:a16="http://schemas.microsoft.com/office/drawing/2014/main" id="{83870EC5-11B5-4BC5-B0E4-947063C679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7629" y="1534547"/>
            <a:ext cx="6288742" cy="4140414"/>
          </a:xfrm>
          <a:prstGeom prst="rect">
            <a:avLst/>
          </a:prstGeom>
          <a:effectLst/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C70A602-9EAA-48AF-AAD8-E889BE2CA56F}"/>
              </a:ext>
            </a:extLst>
          </p:cNvPr>
          <p:cNvSpPr/>
          <p:nvPr/>
        </p:nvSpPr>
        <p:spPr>
          <a:xfrm>
            <a:off x="842683" y="5674961"/>
            <a:ext cx="74586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Click to view the Scoring Guide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83793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2C98D-F022-4A6D-B8ED-59D721268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>
                <a:solidFill>
                  <a:schemeClr val="tx1"/>
                </a:solidFill>
                <a:latin typeface="+mn-lt"/>
              </a:rPr>
              <a:t>Beach Center Family Quality of Life Conversation Guide</a:t>
            </a:r>
          </a:p>
        </p:txBody>
      </p:sp>
      <p:pic>
        <p:nvPicPr>
          <p:cNvPr id="4" name="Picture 3" title="Beach Center Family Quality of Life Conversation Guide">
            <a:extLst>
              <a:ext uri="{FF2B5EF4-FFF2-40B4-BE49-F238E27FC236}">
                <a16:creationId xmlns:a16="http://schemas.microsoft.com/office/drawing/2014/main" id="{B2240C48-2941-4514-8525-EA250BCE1C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735" y="2032836"/>
            <a:ext cx="8096217" cy="35994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C79C5AB-AF96-4FA8-A6E3-F44F8EE8B5AB}"/>
              </a:ext>
            </a:extLst>
          </p:cNvPr>
          <p:cNvSpPr/>
          <p:nvPr/>
        </p:nvSpPr>
        <p:spPr>
          <a:xfrm>
            <a:off x="155765" y="5666658"/>
            <a:ext cx="889215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Click to view the Conversation Guide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55423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B424D-82F6-4D26-9F3C-9587A9508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r>
              <a:rPr lang="en-US" altLang="en-US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References for Family Quality of Life</a:t>
            </a:r>
            <a:endParaRPr lang="en-CA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45357C-630C-4CF8-A666-DB385A71A3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25" y="1401083"/>
            <a:ext cx="8515350" cy="4351338"/>
          </a:xfrm>
        </p:spPr>
        <p:txBody>
          <a:bodyPr>
            <a:noAutofit/>
          </a:bodyPr>
          <a:lstStyle/>
          <a:p>
            <a:pPr marL="339725" indent="-33972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1500" dirty="0">
                <a:cs typeface="Arial" panose="020B0604020202020204" pitchFamily="34" charset="0"/>
              </a:rPr>
              <a:t>Blue-Banning, M., Summers, J.A., </a:t>
            </a:r>
            <a:r>
              <a:rPr lang="en-US" altLang="en-US" sz="1500" dirty="0" err="1">
                <a:cs typeface="Arial" panose="020B0604020202020204" pitchFamily="34" charset="0"/>
              </a:rPr>
              <a:t>Frankland</a:t>
            </a:r>
            <a:r>
              <a:rPr lang="en-US" altLang="en-US" sz="1500" dirty="0">
                <a:cs typeface="Arial" panose="020B0604020202020204" pitchFamily="34" charset="0"/>
              </a:rPr>
              <a:t>, H.C., Nelson, L.L., &amp; </a:t>
            </a:r>
            <a:r>
              <a:rPr lang="en-US" altLang="en-US" sz="1500" dirty="0" err="1">
                <a:cs typeface="Arial" panose="020B0604020202020204" pitchFamily="34" charset="0"/>
              </a:rPr>
              <a:t>Beegle</a:t>
            </a:r>
            <a:r>
              <a:rPr lang="en-US" altLang="en-US" sz="1500" dirty="0">
                <a:cs typeface="Arial" panose="020B0604020202020204" pitchFamily="34" charset="0"/>
              </a:rPr>
              <a:t>, G. (2004). Dimensions of family and professional partnerships: Constructive guidelines for collaboration. </a:t>
            </a:r>
            <a:r>
              <a:rPr lang="en-US" altLang="en-US" sz="1500" i="1" dirty="0">
                <a:cs typeface="Arial" panose="020B0604020202020204" pitchFamily="34" charset="0"/>
              </a:rPr>
              <a:t>Exceptional Children, 70</a:t>
            </a:r>
            <a:r>
              <a:rPr lang="en-US" altLang="en-US" sz="1500" dirty="0">
                <a:cs typeface="Arial" panose="020B0604020202020204" pitchFamily="34" charset="0"/>
              </a:rPr>
              <a:t>(2), 167-184.</a:t>
            </a:r>
          </a:p>
          <a:p>
            <a:pPr marL="339725" indent="-33972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500" dirty="0">
                <a:cs typeface="Arial" panose="020B0604020202020204" pitchFamily="34" charset="0"/>
              </a:rPr>
              <a:t>Chiu, C., Kyzar, K., Zuna, N., Turnbull, A. P., Summers, J.A., &amp; Gomez, V.A. (2013). Family quality of life. In M.L. Wehmeyer (Ed.), </a:t>
            </a:r>
            <a:r>
              <a:rPr lang="en-US" sz="1500" i="1" dirty="0">
                <a:cs typeface="Arial" panose="020B0604020202020204" pitchFamily="34" charset="0"/>
              </a:rPr>
              <a:t>The Oxford handbook of positive psychology and disability </a:t>
            </a:r>
            <a:r>
              <a:rPr lang="en-US" sz="1500" dirty="0">
                <a:cs typeface="Arial" panose="020B0604020202020204" pitchFamily="34" charset="0"/>
              </a:rPr>
              <a:t>(pp. 365-392). Oxford University Press, Inc. </a:t>
            </a:r>
          </a:p>
          <a:p>
            <a:pPr marL="339725" indent="-33972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1500" dirty="0" err="1">
                <a:cs typeface="Arial" panose="020B0604020202020204" pitchFamily="34" charset="0"/>
              </a:rPr>
              <a:t>Eskow</a:t>
            </a:r>
            <a:r>
              <a:rPr lang="en-US" altLang="en-US" sz="1500" dirty="0">
                <a:cs typeface="Arial" panose="020B0604020202020204" pitchFamily="34" charset="0"/>
              </a:rPr>
              <a:t>, K. G., Summers, J. A., </a:t>
            </a:r>
            <a:r>
              <a:rPr lang="en-US" altLang="en-US" sz="1500" dirty="0" err="1">
                <a:cs typeface="Arial" panose="020B0604020202020204" pitchFamily="34" charset="0"/>
              </a:rPr>
              <a:t>Chasson</a:t>
            </a:r>
            <a:r>
              <a:rPr lang="en-US" altLang="en-US" sz="1500" dirty="0">
                <a:cs typeface="Arial" panose="020B0604020202020204" pitchFamily="34" charset="0"/>
              </a:rPr>
              <a:t>, G. S., &amp; Mitchell, R. (2018). The association between family-teacher partnership satisfaction and outcomes of academic progress and quality of life for children/youth with autism. </a:t>
            </a:r>
            <a:r>
              <a:rPr lang="en-US" altLang="en-US" sz="1500" i="1" dirty="0">
                <a:cs typeface="Arial" panose="020B0604020202020204" pitchFamily="34" charset="0"/>
              </a:rPr>
              <a:t>Journal of Policy and Practice in Intellectual Disabilities, March, </a:t>
            </a:r>
            <a:r>
              <a:rPr lang="en-US" altLang="en-US" sz="1500" dirty="0">
                <a:cs typeface="Arial" panose="020B0604020202020204" pitchFamily="34" charset="0"/>
              </a:rPr>
              <a:t>16-25.</a:t>
            </a:r>
            <a:endParaRPr lang="en-US" altLang="en-US" sz="1500" i="1" dirty="0">
              <a:cs typeface="Arial" panose="020B0604020202020204" pitchFamily="34" charset="0"/>
            </a:endParaRPr>
          </a:p>
          <a:p>
            <a:pPr marL="339725" indent="-33972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500" dirty="0">
                <a:cs typeface="Arial" panose="020B0604020202020204" pitchFamily="34" charset="0"/>
              </a:rPr>
              <a:t>Hoffman, L., Marquis, J. G., Poston, D. J., Summers, J. A., &amp; Turnbull, A. P. (2006). Assessing family outcomes: Psychometric evaluation of the family quality of life scale. </a:t>
            </a:r>
            <a:r>
              <a:rPr lang="en-US" sz="1500" i="1" dirty="0">
                <a:cs typeface="Arial" panose="020B0604020202020204" pitchFamily="34" charset="0"/>
              </a:rPr>
              <a:t>Journal of Marriage and Family, 68</a:t>
            </a:r>
            <a:r>
              <a:rPr lang="en-US" sz="1500" dirty="0">
                <a:cs typeface="Arial" panose="020B0604020202020204" pitchFamily="34" charset="0"/>
              </a:rPr>
              <a:t>, 1069-1083.</a:t>
            </a:r>
          </a:p>
          <a:p>
            <a:pPr marL="339725" indent="-33972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1500" dirty="0">
                <a:cs typeface="Arial" panose="020B0604020202020204" pitchFamily="34" charset="0"/>
              </a:rPr>
              <a:t>Kyzar, K. B., Brady, S. E., Summers, J. A., Haines, S. J., &amp; Turnbull, A. P. (2016). Services and supports, partnership, and FQOL for families of children with deaf-blindness. </a:t>
            </a:r>
            <a:r>
              <a:rPr lang="en-US" altLang="en-US" sz="1500" i="1" dirty="0">
                <a:cs typeface="Arial" panose="020B0604020202020204" pitchFamily="34" charset="0"/>
              </a:rPr>
              <a:t>Exceptional Children, 83</a:t>
            </a:r>
            <a:r>
              <a:rPr lang="en-US" altLang="en-US" sz="1500" dirty="0">
                <a:cs typeface="Arial" panose="020B0604020202020204" pitchFamily="34" charset="0"/>
              </a:rPr>
              <a:t>(1), 77-91.</a:t>
            </a:r>
          </a:p>
          <a:p>
            <a:pPr marL="339725" indent="-33972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500" dirty="0">
                <a:cs typeface="Arial" panose="020B0604020202020204" pitchFamily="34" charset="0"/>
              </a:rPr>
              <a:t>Kyzar, K. B., Brady, S. E., Summers, J. A., Haines, S. J., &amp; Turnbull, A. P. (in press). Services and supports, partnership, and FQOL for families of children with deaf-blindness. </a:t>
            </a:r>
            <a:r>
              <a:rPr lang="en-US" sz="1500" i="1" dirty="0">
                <a:cs typeface="Arial" panose="020B0604020202020204" pitchFamily="34" charset="0"/>
              </a:rPr>
              <a:t>Remedial and Special Education.</a:t>
            </a:r>
            <a:r>
              <a:rPr lang="en-US" altLang="en-US" sz="1500" dirty="0">
                <a:cs typeface="Arial" panose="020B0604020202020204" pitchFamily="34" charset="0"/>
              </a:rPr>
              <a:t> Advance online publication. doi:10.1177/0741932518781946  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042277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D4326CF-E98D-4FDC-98D2-F402F3846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32995"/>
            <a:ext cx="9143999" cy="4351338"/>
          </a:xfrm>
        </p:spPr>
        <p:txBody>
          <a:bodyPr>
            <a:noAutofit/>
          </a:bodyPr>
          <a:lstStyle/>
          <a:p>
            <a:pPr marL="339725" indent="-33972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Mannan, H., Summers, J. A., Turnbull, A. P., &amp; Poston, D. J. (2006). A review of outcome measures in early childhood programs. </a:t>
            </a:r>
            <a:r>
              <a:rPr lang="en-US" sz="1500" i="1" dirty="0">
                <a:latin typeface="Calibri" panose="020F0502020204030204" pitchFamily="34" charset="0"/>
                <a:cs typeface="Calibri" panose="020F0502020204030204" pitchFamily="34" charset="0"/>
              </a:rPr>
              <a:t>Journal of Policy and Practice in Intellectual Disabilities, 3</a:t>
            </a: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(4), 219-228.</a:t>
            </a:r>
          </a:p>
          <a:p>
            <a:pPr marL="339725" indent="-33972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Park, J., Hoffman, L., Marquis, J., Turnbull, A. P., Poston, D., Mannan, H., Wang, M., &amp; Nelson, L. (2003). Toward assessing family outcomes of service delivery: Validation of a family quality of life survey. </a:t>
            </a:r>
            <a:r>
              <a:rPr lang="en-US" sz="1500" i="1" dirty="0">
                <a:latin typeface="Calibri" panose="020F0502020204030204" pitchFamily="34" charset="0"/>
                <a:cs typeface="Calibri" panose="020F0502020204030204" pitchFamily="34" charset="0"/>
              </a:rPr>
              <a:t>Journal of Intellectual Disability Research, 47</a:t>
            </a: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(4/5),367-384.</a:t>
            </a:r>
          </a:p>
          <a:p>
            <a:pPr marL="339725" indent="-33972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Park, J. Turnbull, A. P., &amp; Turnbull, H. R. (2002). Impacts of poverty on quality of life in families of children with disabilities. </a:t>
            </a:r>
            <a:r>
              <a:rPr lang="en-US" sz="1500" i="1" dirty="0">
                <a:latin typeface="Calibri" panose="020F0502020204030204" pitchFamily="34" charset="0"/>
                <a:cs typeface="Calibri" panose="020F0502020204030204" pitchFamily="34" charset="0"/>
              </a:rPr>
              <a:t>Exceptional Children, 68</a:t>
            </a: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(2), 151-170.</a:t>
            </a:r>
          </a:p>
          <a:p>
            <a:pPr marL="339725" indent="-33972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Poston, D., Turnbull, A. P., Park, J., Mannan, H., Marquis, J., &amp; Wang, M. (2003). Family quality of life: A qualitative inquiry. </a:t>
            </a:r>
            <a:r>
              <a:rPr lang="en-US" sz="1500" i="1" dirty="0">
                <a:latin typeface="Calibri" panose="020F0502020204030204" pitchFamily="34" charset="0"/>
                <a:cs typeface="Calibri" panose="020F0502020204030204" pitchFamily="34" charset="0"/>
              </a:rPr>
              <a:t>Mental Retardation, 41</a:t>
            </a: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(5), 313-328.</a:t>
            </a:r>
          </a:p>
          <a:p>
            <a:pPr marL="339725" indent="-33972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Poston, D. J., &amp; Turnbull, A. P. (2004). Role of spirituality and religion in family quality of life for families of children with disabilities. </a:t>
            </a:r>
            <a:r>
              <a:rPr lang="en-US" sz="1500" i="1" dirty="0">
                <a:latin typeface="Calibri" panose="020F0502020204030204" pitchFamily="34" charset="0"/>
                <a:cs typeface="Calibri" panose="020F0502020204030204" pitchFamily="34" charset="0"/>
              </a:rPr>
              <a:t>Educational Training in Mental Retardation and Developmental Disabilities, 39</a:t>
            </a: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(2), 95-108.</a:t>
            </a:r>
          </a:p>
          <a:p>
            <a:pPr marL="339725" indent="-33972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Saito, Y., &amp; Turnbull, A. P. (2007). Augmentative and alternative communication practice in the pursuit of family quality of life: A review of the literature. </a:t>
            </a:r>
            <a:r>
              <a:rPr lang="en-US" sz="1500" i="1" dirty="0">
                <a:latin typeface="Calibri" panose="020F0502020204030204" pitchFamily="34" charset="0"/>
                <a:cs typeface="Calibri" panose="020F0502020204030204" pitchFamily="34" charset="0"/>
              </a:rPr>
              <a:t>Research &amp; Practice for Persons with Severe Disabilities, 32</a:t>
            </a: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(1), 50-65.</a:t>
            </a:r>
          </a:p>
          <a:p>
            <a:pPr marL="339725" indent="-33972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Summers, J. A., Hoffman., L., Marquis, J., &amp; Turnbull, A. P., Poston, D., &amp; Nelson, L. L. (2005a). Measuring the quality of family-professional partnerships in special education services. </a:t>
            </a:r>
            <a:r>
              <a:rPr lang="en-US" altLang="en-US" sz="1500" i="1" dirty="0">
                <a:latin typeface="Calibri" panose="020F0502020204030204" pitchFamily="34" charset="0"/>
                <a:cs typeface="Calibri" panose="020F0502020204030204" pitchFamily="34" charset="0"/>
              </a:rPr>
              <a:t>Exceptional Children, 72</a:t>
            </a:r>
            <a:r>
              <a:rPr lang="en-US" alt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(1), 65-82.</a:t>
            </a:r>
          </a:p>
          <a:p>
            <a:pPr marL="339725" indent="-33972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5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Turnbull, A. P., Friesen, B. J., Ramirez, C. (1998). Participatory action research as a model of conducting family research. </a:t>
            </a:r>
            <a:r>
              <a:rPr lang="en-US" sz="1500" i="1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Journal of the Association for Persons with Severe Handicaps, 23</a:t>
            </a:r>
            <a:r>
              <a:rPr lang="en-US" sz="1500" dirty="0">
                <a:latin typeface="Calibri" panose="020F0502020204030204" pitchFamily="34" charset="0"/>
                <a:ea typeface="MS Mincho" panose="02020609040205080304" pitchFamily="49" charset="-128"/>
                <a:cs typeface="Calibri" panose="020F0502020204030204" pitchFamily="34" charset="0"/>
              </a:rPr>
              <a:t>(3), 178-188.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8649" y="21090"/>
            <a:ext cx="7886700" cy="1325563"/>
          </a:xfrm>
        </p:spPr>
        <p:txBody>
          <a:bodyPr>
            <a:normAutofit/>
          </a:bodyPr>
          <a:lstStyle/>
          <a:p>
            <a:r>
              <a:rPr lang="en-US" dirty="0"/>
              <a:t>References II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0281710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B3BF368-D283-448A-88C7-8E8DB7D987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65654"/>
            <a:ext cx="9144000" cy="4351338"/>
          </a:xfrm>
        </p:spPr>
        <p:txBody>
          <a:bodyPr>
            <a:noAutofit/>
          </a:bodyPr>
          <a:lstStyle/>
          <a:p>
            <a:pPr marL="339725" indent="-339725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None/>
            </a:pP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Turnbull, A. P., Turnbull, H. R., </a:t>
            </a:r>
            <a:r>
              <a:rPr lang="en-US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Agosta</a:t>
            </a: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, J., Erwin, E., </a:t>
            </a:r>
            <a:r>
              <a:rPr lang="en-US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Fujiura</a:t>
            </a: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, G., Singer, G., &amp; Soodak, L. (2005). Support of families and family life across the lifespan. In C. Lakin &amp; A. P. Turnbull (Eds.), </a:t>
            </a:r>
            <a:r>
              <a:rPr lang="en-US" sz="1500" i="1" dirty="0">
                <a:latin typeface="Calibri" panose="020F0502020204030204" pitchFamily="34" charset="0"/>
                <a:cs typeface="Calibri" panose="020F0502020204030204" pitchFamily="34" charset="0"/>
              </a:rPr>
              <a:t>National goals and research for persons with intellectual disabilities.</a:t>
            </a:r>
            <a:endParaRPr lang="en-US" sz="1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39725" indent="-339725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None/>
            </a:pP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Wang, M., Mannan, H., Poston, D., Turnbull, A. P., Summers, J. A. (2004). Parents’ perceptions of advocacy activities and their impact on family quality of life. </a:t>
            </a:r>
            <a:r>
              <a:rPr lang="en-US" sz="1500" i="1" dirty="0">
                <a:latin typeface="Calibri" panose="020F0502020204030204" pitchFamily="34" charset="0"/>
                <a:cs typeface="Calibri" panose="020F0502020204030204" pitchFamily="34" charset="0"/>
              </a:rPr>
              <a:t>Research and Practice for Persons with Severe Disabilities, 29</a:t>
            </a: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(2), 144-155.</a:t>
            </a:r>
          </a:p>
          <a:p>
            <a:pPr marL="339725" indent="-339725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None/>
            </a:pP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Wang, M., Summers, J. A., Turnbull, A. P., Little, T., Poston, D., &amp; Mannan, H. (2006). Perspectives of fathers and mothers of children in early intervention </a:t>
            </a:r>
            <a:r>
              <a:rPr lang="en-US" sz="1500" dirty="0" err="1">
                <a:latin typeface="Calibri" panose="020F0502020204030204" pitchFamily="34" charset="0"/>
                <a:cs typeface="Calibri" panose="020F0502020204030204" pitchFamily="34" charset="0"/>
              </a:rPr>
              <a:t>programmes</a:t>
            </a: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 in assessing family quality of life. </a:t>
            </a:r>
            <a:r>
              <a:rPr lang="en-US" sz="1500" i="1" dirty="0">
                <a:latin typeface="Calibri" panose="020F0502020204030204" pitchFamily="34" charset="0"/>
                <a:cs typeface="Calibri" panose="020F0502020204030204" pitchFamily="34" charset="0"/>
              </a:rPr>
              <a:t>Journal of Intellectual Disability Research, 50</a:t>
            </a: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(12), 977-988.</a:t>
            </a:r>
          </a:p>
          <a:p>
            <a:pPr marL="339725" indent="-339725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None/>
            </a:pP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Wang, M., Turnbull, A. P., Summers, J. A., Little, T. D., Poston, D. J., Mannan, H., &amp; Turnbull, H. R. (2004). Severity of disability and income as predictors of parents’ satisfaction with their family quality of life during early childhood years. </a:t>
            </a:r>
            <a:r>
              <a:rPr lang="en-US" sz="1500" i="1" dirty="0">
                <a:latin typeface="Calibri" panose="020F0502020204030204" pitchFamily="34" charset="0"/>
                <a:cs typeface="Calibri" panose="020F0502020204030204" pitchFamily="34" charset="0"/>
              </a:rPr>
              <a:t>Research &amp; Practice for Persons with Severe Disabilities, 29</a:t>
            </a: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(3), 82-94.</a:t>
            </a:r>
          </a:p>
          <a:p>
            <a:pPr marL="339725" indent="-339725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None/>
            </a:pPr>
            <a:r>
              <a:rPr lang="en-US" alt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Zuna, N. I. (2007). </a:t>
            </a:r>
            <a:r>
              <a:rPr lang="en-US" altLang="en-US" sz="1500" i="1" dirty="0">
                <a:latin typeface="Calibri" panose="020F0502020204030204" pitchFamily="34" charset="0"/>
                <a:cs typeface="Calibri" panose="020F0502020204030204" pitchFamily="34" charset="0"/>
              </a:rPr>
              <a:t>Examination of family-professional partnerships, parent-teacher communication, and parent involvement in families of kindergarten children with and without disabilities </a:t>
            </a:r>
            <a:r>
              <a:rPr lang="en-US" alt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(Doctoral dissertation). Retrieved from ProQuest Dissertations &amp; Theses Global. (3266511).</a:t>
            </a:r>
          </a:p>
          <a:p>
            <a:pPr marL="339725" indent="-339725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None/>
            </a:pP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Zuna, N., Selig, J. P., Summers, J. A., &amp; Turnbull, A. P. (2009). A confirmatory factor analysis of a family quality of life scale for families of children without disabilities. </a:t>
            </a:r>
            <a:r>
              <a:rPr lang="en-US" sz="1500" i="1" dirty="0">
                <a:latin typeface="Calibri" panose="020F0502020204030204" pitchFamily="34" charset="0"/>
                <a:cs typeface="Calibri" panose="020F0502020204030204" pitchFamily="34" charset="0"/>
              </a:rPr>
              <a:t>Journal of Early Intervention, 31,</a:t>
            </a: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 111-125.</a:t>
            </a:r>
          </a:p>
          <a:p>
            <a:pPr marL="339725" indent="-339725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None/>
            </a:pP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Zuna, N., Turnbull, A. P., &amp; Summers, J. A. (2009). Family quality of life: Moving from measurement to application. </a:t>
            </a:r>
            <a:r>
              <a:rPr lang="en-US" sz="1500" i="1" dirty="0">
                <a:latin typeface="Calibri" panose="020F0502020204030204" pitchFamily="34" charset="0"/>
                <a:cs typeface="Calibri" panose="020F0502020204030204" pitchFamily="34" charset="0"/>
              </a:rPr>
              <a:t>Journal of Policy and Practice in Intellectual Disabilities, 6,</a:t>
            </a: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 25-31.</a:t>
            </a:r>
          </a:p>
          <a:p>
            <a:pPr marL="339725" indent="-339725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16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r>
              <a:rPr lang="en-US" dirty="0"/>
              <a:t>References III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864809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58F2020-E910-458D-954D-086F2E651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Disclaimer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5826A4D-FDEE-4B62-A6D7-A15A62AF09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is a product of the Early Childhood Intervention Doctoral Consortium (ECiDC), a project of the </a:t>
            </a:r>
            <a:r>
              <a:rPr lang="en-US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A.J. Pappanikou Center for Excellence in Developmental Disabilities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at </a:t>
            </a:r>
            <a:r>
              <a:rPr lang="en-US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UConn Health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The Center is funded through cooperative agreement number H325H190004 from the </a:t>
            </a:r>
            <a:r>
              <a:rPr lang="en-US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/>
              </a:rPr>
              <a:t>Office of Special Education Programs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 U.S. Department of Education. Materials and opinions expressed herein do not necessarily represent the Department of Education’s position or policy.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0539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1817232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Ethical Principles and Core Concepts Aligned with Family Quality of Life (</a:t>
            </a:r>
            <a:r>
              <a:rPr lang="en-US" sz="3600" dirty="0" err="1">
                <a:solidFill>
                  <a:schemeClr val="tx1"/>
                </a:solidFill>
              </a:rPr>
              <a:t>QoL</a:t>
            </a:r>
            <a:r>
              <a:rPr lang="en-US" sz="3600" dirty="0">
                <a:solidFill>
                  <a:schemeClr val="tx1"/>
                </a:solidFill>
              </a:rPr>
              <a:t>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42629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Ethical Violation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9B3112-CC61-415F-8917-868EFDAC1D27}"/>
              </a:ext>
            </a:extLst>
          </p:cNvPr>
          <p:cNvSpPr txBox="1"/>
          <p:nvPr/>
        </p:nvSpPr>
        <p:spPr>
          <a:xfrm>
            <a:off x="188159" y="1597236"/>
            <a:ext cx="876768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chemeClr val="accent1">
                    <a:lumMod val="50000"/>
                  </a:schemeClr>
                </a:solidFill>
              </a:rPr>
              <a:t>QOL = NE + (H + S)</a:t>
            </a:r>
            <a:endParaRPr lang="en-US" sz="4400" dirty="0"/>
          </a:p>
        </p:txBody>
      </p:sp>
      <p:cxnSp>
        <p:nvCxnSpPr>
          <p:cNvPr id="6" name="Straight Arrow Connector 5" descr="Blue arrow pointing down from the acronym QOL to the definition, quality of life"/>
          <p:cNvCxnSpPr>
            <a:cxnSpLocks/>
          </p:cNvCxnSpPr>
          <p:nvPr/>
        </p:nvCxnSpPr>
        <p:spPr>
          <a:xfrm flipH="1">
            <a:off x="2537458" y="2379619"/>
            <a:ext cx="536153" cy="953005"/>
          </a:xfrm>
          <a:prstGeom prst="straightConnector1">
            <a:avLst/>
          </a:prstGeom>
          <a:ln w="889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 descr="Blue arrow pointing down from the acronym NE to the full term natural endowment">
            <a:extLst>
              <a:ext uri="{FF2B5EF4-FFF2-40B4-BE49-F238E27FC236}">
                <a16:creationId xmlns:a16="http://schemas.microsoft.com/office/drawing/2014/main" id="{D64DBCE7-680A-405B-9E0D-5FD196B3C353}"/>
              </a:ext>
            </a:extLst>
          </p:cNvPr>
          <p:cNvCxnSpPr>
            <a:cxnSpLocks/>
          </p:cNvCxnSpPr>
          <p:nvPr/>
        </p:nvCxnSpPr>
        <p:spPr>
          <a:xfrm>
            <a:off x="4881120" y="2408357"/>
            <a:ext cx="465494" cy="895528"/>
          </a:xfrm>
          <a:prstGeom prst="straightConnector1">
            <a:avLst/>
          </a:prstGeom>
          <a:ln w="889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 descr="Quality of life = natural endowment plus combination of home and society">
            <a:extLst>
              <a:ext uri="{FF2B5EF4-FFF2-40B4-BE49-F238E27FC236}">
                <a16:creationId xmlns:a16="http://schemas.microsoft.com/office/drawing/2014/main" id="{3D46CD2D-23EC-4CB2-8B03-CF08AA7BB244}"/>
              </a:ext>
            </a:extLst>
          </p:cNvPr>
          <p:cNvGrpSpPr/>
          <p:nvPr/>
        </p:nvGrpSpPr>
        <p:grpSpPr>
          <a:xfrm>
            <a:off x="188159" y="3429000"/>
            <a:ext cx="8576612" cy="2330355"/>
            <a:chOff x="188159" y="3429000"/>
            <a:chExt cx="8576612" cy="233035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C69E18D-7BFD-4894-B214-FB90E71F76F5}"/>
                </a:ext>
              </a:extLst>
            </p:cNvPr>
            <p:cNvSpPr txBox="1"/>
            <p:nvPr/>
          </p:nvSpPr>
          <p:spPr>
            <a:xfrm>
              <a:off x="872925" y="3945063"/>
              <a:ext cx="29394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</a:rPr>
                <a:t>Quality of Life     =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62D4DA8-8849-4D3E-AFC5-55DEA649629C}"/>
                </a:ext>
              </a:extLst>
            </p:cNvPr>
            <p:cNvSpPr txBox="1"/>
            <p:nvPr/>
          </p:nvSpPr>
          <p:spPr>
            <a:xfrm>
              <a:off x="3621271" y="3854172"/>
              <a:ext cx="514350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</a:rPr>
                <a:t>Natural Endowment </a:t>
              </a:r>
            </a:p>
            <a:p>
              <a:pPr algn="ctr"/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</a:rPr>
                <a:t>+ </a:t>
              </a:r>
            </a:p>
            <a:p>
              <a:pPr algn="ctr"/>
              <a:r>
                <a:rPr lang="en-US" sz="2800" dirty="0">
                  <a:solidFill>
                    <a:schemeClr val="accent1">
                      <a:lumMod val="50000"/>
                    </a:schemeClr>
                  </a:solidFill>
                </a:rPr>
                <a:t>(Contribution of Home + Society)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E0D2225-295A-4C08-B9B3-3D12D833D467}"/>
                </a:ext>
              </a:extLst>
            </p:cNvPr>
            <p:cNvSpPr/>
            <p:nvPr/>
          </p:nvSpPr>
          <p:spPr>
            <a:xfrm>
              <a:off x="188159" y="3429000"/>
              <a:ext cx="8576612" cy="233035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092897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Ethical Principles and Core Concepts Guiding FQOL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C13B33-D24E-4454-B3CA-C188CC10F2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062061"/>
          </a:xfrm>
        </p:spPr>
        <p:txBody>
          <a:bodyPr>
            <a:normAutofit/>
          </a:bodyPr>
          <a:lstStyle/>
          <a:p>
            <a:pPr>
              <a:buSzPct val="125000"/>
              <a:buFont typeface="Arial" panose="020B0604020202020204" pitchFamily="34" charset="0"/>
              <a:buChar char="•"/>
            </a:pPr>
            <a:r>
              <a:rPr lang="en-US" sz="2000" dirty="0">
                <a:cs typeface="Arial" panose="020B0604020202020204" pitchFamily="34" charset="0"/>
              </a:rPr>
              <a:t>Family as foundation</a:t>
            </a:r>
          </a:p>
          <a:p>
            <a:pPr marL="685800" lvl="2">
              <a:lnSpc>
                <a:spcPct val="150000"/>
              </a:lnSpc>
              <a:spcBef>
                <a:spcPts val="0"/>
              </a:spcBef>
              <a:buSzPct val="125000"/>
            </a:pPr>
            <a:r>
              <a:rPr lang="en-US" dirty="0">
                <a:cs typeface="Arial" panose="020B0604020202020204" pitchFamily="34" charset="0"/>
              </a:rPr>
              <a:t>Family integrity and unity</a:t>
            </a:r>
          </a:p>
          <a:p>
            <a:pPr marL="685800" lvl="2">
              <a:lnSpc>
                <a:spcPct val="150000"/>
              </a:lnSpc>
              <a:spcBef>
                <a:spcPts val="0"/>
              </a:spcBef>
              <a:buSzPct val="125000"/>
            </a:pPr>
            <a:r>
              <a:rPr lang="en-US" dirty="0">
                <a:cs typeface="Arial" panose="020B0604020202020204" pitchFamily="34" charset="0"/>
              </a:rPr>
              <a:t>Family centeredness</a:t>
            </a:r>
          </a:p>
          <a:p>
            <a:pPr marL="685800" lvl="2">
              <a:lnSpc>
                <a:spcPct val="150000"/>
              </a:lnSpc>
              <a:spcBef>
                <a:spcPts val="0"/>
              </a:spcBef>
              <a:buSzPct val="125000"/>
            </a:pPr>
            <a:r>
              <a:rPr lang="en-US" dirty="0">
                <a:cs typeface="Arial" panose="020B0604020202020204" pitchFamily="34" charset="0"/>
              </a:rPr>
              <a:t>Empowerment and participatory decision-making</a:t>
            </a:r>
          </a:p>
          <a:p>
            <a:pPr marL="685800" lvl="2">
              <a:lnSpc>
                <a:spcPct val="150000"/>
              </a:lnSpc>
              <a:spcBef>
                <a:spcPts val="0"/>
              </a:spcBef>
              <a:buSzPct val="125000"/>
            </a:pPr>
            <a:r>
              <a:rPr lang="en-US" dirty="0">
                <a:cs typeface="Arial" panose="020B0604020202020204" pitchFamily="34" charset="0"/>
              </a:rPr>
              <a:t>Autonomy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34776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 hidden="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123464" cy="1325563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Participatory Action Research as a Model for Conducting Family Research (1998)</a:t>
            </a:r>
            <a:r>
              <a:rPr lang="en-US" sz="4000" dirty="0">
                <a:solidFill>
                  <a:schemeClr val="bg1"/>
                </a:solidFill>
              </a:rPr>
              <a:t>Act </a:t>
            </a:r>
            <a:r>
              <a:rPr lang="en-US" dirty="0">
                <a:solidFill>
                  <a:schemeClr val="bg1"/>
                </a:solidFill>
              </a:rPr>
              <a:t>for Conducting Family Research</a:t>
            </a:r>
          </a:p>
        </p:txBody>
      </p:sp>
      <p:pic>
        <p:nvPicPr>
          <p:cNvPr id="6" name="Content Placeholder 5" descr="Participatory Action Research as a Model for Conducting Family Research&#10;&#10;Title of an article written by Ann Turnbull, Barbara Friesen and Carmen Ramierz for journal Research and Practice for Persons with Disabilities, 1998, Vol. 23, No. 3, 178-188. Copyright 1998 by Association for Persons with Severe Handicaps." title="Participatory Action Research as a Model for Conducting Family Research">
            <a:extLst>
              <a:ext uri="{FF2B5EF4-FFF2-40B4-BE49-F238E27FC236}">
                <a16:creationId xmlns:a16="http://schemas.microsoft.com/office/drawing/2014/main" id="{512C7A31-FD9E-4810-9DEB-69E0C5055E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745" r="2349"/>
          <a:stretch/>
        </p:blipFill>
        <p:spPr>
          <a:xfrm>
            <a:off x="690152" y="1498466"/>
            <a:ext cx="7480668" cy="3285714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42397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4AF13AB-56EC-4F30-8F73-87DF971FD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Ethical Principles and Core Concepts Guiding FQOL Research II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6528AC9-E8E2-464F-BAB7-E897A1030D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Community</a:t>
            </a:r>
          </a:p>
          <a:p>
            <a:pPr marL="685800" marR="0" lvl="2" indent="-22860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Individualized and appropriate services</a:t>
            </a:r>
          </a:p>
          <a:p>
            <a:pPr marL="685800" marR="0" lvl="2" indent="-22860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Professional and system capacity building</a:t>
            </a:r>
          </a:p>
          <a:p>
            <a:pPr marL="685800" marR="0" lvl="2" indent="-22860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Service coordination and collaboration</a:t>
            </a: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Dignity</a:t>
            </a:r>
          </a:p>
          <a:p>
            <a:pPr marL="685800" marR="0" lvl="2" indent="-22860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Cultural responsiveness</a:t>
            </a:r>
          </a:p>
          <a:p>
            <a:pPr marL="685800" marR="0" lvl="2" indent="-22860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Autonomy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31759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OFFICE THEME" val="nP42vpcC"/>
  <p:tag name="ARTICULATE_DESIGN_ID_1_OFFICE THEME" val="eUuMXGSE"/>
  <p:tag name="ARTICULATE_SLIDE_THUMBNAIL_REFRESH" val="1"/>
  <p:tag name="ARTICULATE_DESIGN_ID_2_OFFICE THEME" val="4ZZc2ymz"/>
  <p:tag name="ARTICULATE_SLIDE_COUNT" val="45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15179</TotalTime>
  <Words>2658</Words>
  <Application>Microsoft Office PowerPoint</Application>
  <PresentationFormat>On-screen Show (4:3)</PresentationFormat>
  <Paragraphs>241</Paragraphs>
  <Slides>45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45</vt:i4>
      </vt:variant>
    </vt:vector>
  </HeadingPairs>
  <TitlesOfParts>
    <vt:vector size="54" baseType="lpstr">
      <vt:lpstr>Arial</vt:lpstr>
      <vt:lpstr>Calibri</vt:lpstr>
      <vt:lpstr>Courier New</vt:lpstr>
      <vt:lpstr>Times New Roman</vt:lpstr>
      <vt:lpstr>1_Office Theme</vt:lpstr>
      <vt:lpstr>2_Office Theme</vt:lpstr>
      <vt:lpstr>Office Theme</vt:lpstr>
      <vt:lpstr>Worksheet</vt:lpstr>
      <vt:lpstr>Microsoft ClipArt Gallery</vt:lpstr>
      <vt:lpstr>Family-Professional Partnerships </vt:lpstr>
      <vt:lpstr>Follow Up from Reflections</vt:lpstr>
      <vt:lpstr>The Turnbull Family</vt:lpstr>
      <vt:lpstr>Jay</vt:lpstr>
      <vt:lpstr>Ethical Principles and Core Concepts Aligned with Family Quality of Life (QoL)</vt:lpstr>
      <vt:lpstr>Ethical Violation</vt:lpstr>
      <vt:lpstr>Ethical Principles and Core Concepts Guiding FQOL Research</vt:lpstr>
      <vt:lpstr>Participatory Action Research as a Model for Conducting Family Research (1998)Act for Conducting Family Research</vt:lpstr>
      <vt:lpstr>Ethical Principles and Core Concepts Guiding FQOL Research II</vt:lpstr>
      <vt:lpstr>Conceptualization and Measurement of Family Quality of Life</vt:lpstr>
      <vt:lpstr>Steps in Conceptualizing and Measuring Family Quality of Life</vt:lpstr>
      <vt:lpstr>Research on Family Quality of Life </vt:lpstr>
      <vt:lpstr>Ursula and DJ Marquis</vt:lpstr>
      <vt:lpstr>Ursula Speaks to a Focus Group</vt:lpstr>
      <vt:lpstr>Painting by Ursula</vt:lpstr>
      <vt:lpstr>What Contributes to Family Quality of Life?</vt:lpstr>
      <vt:lpstr>What is the Definition of Family Quality of Life?</vt:lpstr>
      <vt:lpstr>Qualitative Study:  Family Quality of Life Domains</vt:lpstr>
      <vt:lpstr>Qualitative Study</vt:lpstr>
      <vt:lpstr>National Field Tests</vt:lpstr>
      <vt:lpstr>National Field Tests (continued)</vt:lpstr>
      <vt:lpstr>Family Quality of Life Framework</vt:lpstr>
      <vt:lpstr>Emotional Well-Being</vt:lpstr>
      <vt:lpstr>Friends or Others who Provide Support</vt:lpstr>
      <vt:lpstr>Jay and his college friends</vt:lpstr>
      <vt:lpstr>Jay’s Schedule</vt:lpstr>
      <vt:lpstr>Group Action Planning</vt:lpstr>
      <vt:lpstr>Physical/Material Well-Being</vt:lpstr>
      <vt:lpstr>Feeling Safe at Home, Work, School, and in the Neighborhood</vt:lpstr>
      <vt:lpstr>Family Interaction</vt:lpstr>
      <vt:lpstr>Where fun comes to die.</vt:lpstr>
      <vt:lpstr>Parenting</vt:lpstr>
      <vt:lpstr>Having Time to Take Care of the  Individual Needs of Each of their Children</vt:lpstr>
      <vt:lpstr>Having Time to Take Care of the  Individual Needs of Each of their Children  (continued)</vt:lpstr>
      <vt:lpstr>Disability-Related Support</vt:lpstr>
      <vt:lpstr>Having Support to Accomplish Child and Family Outcomes</vt:lpstr>
      <vt:lpstr>Use of Family Quality of Life Scale  in Research</vt:lpstr>
      <vt:lpstr>Summary of Family Quality of Life Research</vt:lpstr>
      <vt:lpstr>Sample Excerpt from Beach Center  Family Quality of Life Scale</vt:lpstr>
      <vt:lpstr>Beach Center Family Quality of Life  Scoring Guide</vt:lpstr>
      <vt:lpstr>Beach Center Family Quality of Life Conversation Guide</vt:lpstr>
      <vt:lpstr>References for Family Quality of Life</vt:lpstr>
      <vt:lpstr>References II</vt:lpstr>
      <vt:lpstr>References III</vt:lpstr>
      <vt:lpstr>Disclaimer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Marie-Josée Leclerc</dc:creator>
  <cp:lastModifiedBy>Reichow,Terrell E.</cp:lastModifiedBy>
  <cp:revision>243</cp:revision>
  <cp:lastPrinted>2023-04-12T15:13:33Z</cp:lastPrinted>
  <dcterms:created xsi:type="dcterms:W3CDTF">2017-09-12T17:15:49Z</dcterms:created>
  <dcterms:modified xsi:type="dcterms:W3CDTF">2023-04-12T16:57:54Z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829AE891-B1A8-49D7-9FED-596B19E3D166</vt:lpwstr>
  </property>
  <property fmtid="{D5CDD505-2E9C-101B-9397-08002B2CF9AE}" pid="3" name="ArticulatePath">
    <vt:lpwstr>family QoL</vt:lpwstr>
  </property>
</Properties>
</file>