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409" r:id="rId1"/>
    <p:sldMasterId id="2147484422" r:id="rId2"/>
  </p:sldMasterIdLst>
  <p:notesMasterIdLst>
    <p:notesMasterId r:id="rId39"/>
  </p:notesMasterIdLst>
  <p:handoutMasterIdLst>
    <p:handoutMasterId r:id="rId40"/>
  </p:handoutMasterIdLst>
  <p:sldIdLst>
    <p:sldId id="256" r:id="rId3"/>
    <p:sldId id="832" r:id="rId4"/>
    <p:sldId id="798" r:id="rId5"/>
    <p:sldId id="828" r:id="rId6"/>
    <p:sldId id="820" r:id="rId7"/>
    <p:sldId id="829" r:id="rId8"/>
    <p:sldId id="523" r:id="rId9"/>
    <p:sldId id="524" r:id="rId10"/>
    <p:sldId id="525" r:id="rId11"/>
    <p:sldId id="435" r:id="rId12"/>
    <p:sldId id="427" r:id="rId13"/>
    <p:sldId id="526" r:id="rId14"/>
    <p:sldId id="527" r:id="rId15"/>
    <p:sldId id="528" r:id="rId16"/>
    <p:sldId id="529" r:id="rId17"/>
    <p:sldId id="530" r:id="rId18"/>
    <p:sldId id="517" r:id="rId19"/>
    <p:sldId id="569" r:id="rId20"/>
    <p:sldId id="532" r:id="rId21"/>
    <p:sldId id="533" r:id="rId22"/>
    <p:sldId id="570" r:id="rId23"/>
    <p:sldId id="571" r:id="rId24"/>
    <p:sldId id="538" r:id="rId25"/>
    <p:sldId id="539" r:id="rId26"/>
    <p:sldId id="540" r:id="rId27"/>
    <p:sldId id="541" r:id="rId28"/>
    <p:sldId id="542" r:id="rId29"/>
    <p:sldId id="544" r:id="rId30"/>
    <p:sldId id="545" r:id="rId31"/>
    <p:sldId id="831" r:id="rId32"/>
    <p:sldId id="825" r:id="rId33"/>
    <p:sldId id="826" r:id="rId34"/>
    <p:sldId id="827" r:id="rId35"/>
    <p:sldId id="830" r:id="rId36"/>
    <p:sldId id="822" r:id="rId37"/>
    <p:sldId id="1083" r:id="rId38"/>
  </p:sldIdLst>
  <p:sldSz cx="9144000" cy="6858000" type="screen4x3"/>
  <p:notesSz cx="7023100" cy="93091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custDataLst>
    <p:tags r:id="rId4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99FF"/>
    <a:srgbClr val="FF7C80"/>
    <a:srgbClr val="FF9999"/>
    <a:srgbClr val="00FFFF"/>
    <a:srgbClr val="FFFF00"/>
    <a:srgbClr val="FFFF66"/>
    <a:srgbClr val="009999"/>
    <a:srgbClr val="00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4474" autoAdjust="0"/>
  </p:normalViewPr>
  <p:slideViewPr>
    <p:cSldViewPr>
      <p:cViewPr varScale="1">
        <p:scale>
          <a:sx n="72" d="100"/>
          <a:sy n="72" d="100"/>
        </p:scale>
        <p:origin x="1728" y="54"/>
      </p:cViewPr>
      <p:guideLst>
        <p:guide orient="horz" pos="2160"/>
        <p:guide pos="2880"/>
      </p:guideLst>
    </p:cSldViewPr>
  </p:slideViewPr>
  <p:outlineViewPr>
    <p:cViewPr>
      <p:scale>
        <a:sx n="33" d="100"/>
        <a:sy n="33" d="100"/>
      </p:scale>
      <p:origin x="0" y="-19482"/>
    </p:cViewPr>
  </p:outlineViewPr>
  <p:notesTextViewPr>
    <p:cViewPr>
      <p:scale>
        <a:sx n="3" d="2"/>
        <a:sy n="3" d="2"/>
      </p:scale>
      <p:origin x="0" y="0"/>
    </p:cViewPr>
  </p:notesTextViewPr>
  <p:sorterViewPr>
    <p:cViewPr varScale="1">
      <p:scale>
        <a:sx n="1" d="1"/>
        <a:sy n="1" d="1"/>
      </p:scale>
      <p:origin x="0" y="-6240"/>
    </p:cViewPr>
  </p:sorterViewPr>
  <p:notesViewPr>
    <p:cSldViewPr>
      <p:cViewPr>
        <p:scale>
          <a:sx n="100" d="100"/>
          <a:sy n="100" d="100"/>
        </p:scale>
        <p:origin x="-780" y="130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95000-7A8F-4AF2-9EC4-88BB098D3246}"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928AE2B0-67D1-45BE-A403-51E69A48F54B}">
      <dgm:prSet phldrT="[Text]" custT="1"/>
      <dgm:spPr>
        <a:solidFill>
          <a:srgbClr val="C00000"/>
        </a:solidFill>
        <a:ln>
          <a:noFill/>
        </a:ln>
        <a:scene3d>
          <a:camera prst="orthographicFront"/>
          <a:lightRig rig="threePt" dir="t"/>
        </a:scene3d>
        <a:sp3d>
          <a:bevelT/>
        </a:sp3d>
      </dgm:spPr>
      <dgm:t>
        <a:bodyPr anchor="t" anchorCtr="0"/>
        <a:lstStyle/>
        <a:p>
          <a:endParaRPr lang="en-US" sz="1600" dirty="0"/>
        </a:p>
      </dgm:t>
    </dgm:pt>
    <dgm:pt modelId="{73AF9AFC-174F-40A2-A0D7-47E38BE495F6}" type="parTrans" cxnId="{5CE2FA02-4615-4B44-A524-CBB759643BD5}">
      <dgm:prSet/>
      <dgm:spPr/>
      <dgm:t>
        <a:bodyPr/>
        <a:lstStyle/>
        <a:p>
          <a:endParaRPr lang="en-US"/>
        </a:p>
      </dgm:t>
    </dgm:pt>
    <dgm:pt modelId="{A869F533-D168-4D7D-9830-2EF5FB6086B6}" type="sibTrans" cxnId="{5CE2FA02-4615-4B44-A524-CBB759643BD5}">
      <dgm:prSet/>
      <dgm:spPr/>
      <dgm:t>
        <a:bodyPr/>
        <a:lstStyle/>
        <a:p>
          <a:endParaRPr lang="en-US"/>
        </a:p>
      </dgm:t>
    </dgm:pt>
    <dgm:pt modelId="{1BC5C305-67F7-4E2B-A6D8-369331E9DAE5}">
      <dgm:prSet phldrT="[Text]" custT="1"/>
      <dgm:spPr>
        <a:solidFill>
          <a:srgbClr val="FF9900"/>
        </a:solidFill>
        <a:ln>
          <a:noFill/>
        </a:ln>
        <a:scene3d>
          <a:camera prst="orthographicFront"/>
          <a:lightRig rig="threePt" dir="t"/>
        </a:scene3d>
        <a:sp3d>
          <a:bevelT/>
        </a:sp3d>
      </dgm:spPr>
      <dgm:t>
        <a:bodyPr anchor="t" anchorCtr="0"/>
        <a:lstStyle/>
        <a:p>
          <a:r>
            <a:rPr lang="en-US" sz="1600" dirty="0">
              <a:solidFill>
                <a:schemeClr val="tx1"/>
              </a:solidFill>
            </a:rPr>
            <a:t> </a:t>
          </a:r>
        </a:p>
      </dgm:t>
    </dgm:pt>
    <dgm:pt modelId="{2B3A5C11-7803-4FCB-93CF-98D8164AD69E}" type="parTrans" cxnId="{4ADC2DF0-5695-49BB-A259-38CAA2C3F51D}">
      <dgm:prSet/>
      <dgm:spPr/>
      <dgm:t>
        <a:bodyPr/>
        <a:lstStyle/>
        <a:p>
          <a:endParaRPr lang="en-US"/>
        </a:p>
      </dgm:t>
    </dgm:pt>
    <dgm:pt modelId="{3F811EAB-F867-4216-A4BE-DD3787E10454}" type="sibTrans" cxnId="{4ADC2DF0-5695-49BB-A259-38CAA2C3F51D}">
      <dgm:prSet/>
      <dgm:spPr/>
      <dgm:t>
        <a:bodyPr/>
        <a:lstStyle/>
        <a:p>
          <a:endParaRPr lang="en-US"/>
        </a:p>
      </dgm:t>
    </dgm:pt>
    <dgm:pt modelId="{60C2CE96-B8AD-461D-A350-60B5FFB466A5}">
      <dgm:prSet phldrT="[Text]" custT="1"/>
      <dgm:spPr>
        <a:solidFill>
          <a:srgbClr val="009999"/>
        </a:solidFill>
        <a:ln>
          <a:noFill/>
        </a:ln>
        <a:scene3d>
          <a:camera prst="orthographicFront"/>
          <a:lightRig rig="threePt" dir="t"/>
        </a:scene3d>
        <a:sp3d>
          <a:bevelT/>
        </a:sp3d>
      </dgm:spPr>
      <dgm:t>
        <a:bodyPr anchor="ctr" anchorCtr="0"/>
        <a:lstStyle/>
        <a:p>
          <a:endParaRPr lang="en-US" sz="1600" dirty="0"/>
        </a:p>
      </dgm:t>
    </dgm:pt>
    <dgm:pt modelId="{14DF5F94-D392-4F07-B176-D739FC4677AA}" type="parTrans" cxnId="{A2156578-7C78-434F-BF17-45AD9C51890C}">
      <dgm:prSet/>
      <dgm:spPr/>
      <dgm:t>
        <a:bodyPr/>
        <a:lstStyle/>
        <a:p>
          <a:endParaRPr lang="en-US"/>
        </a:p>
      </dgm:t>
    </dgm:pt>
    <dgm:pt modelId="{341151CA-E5A9-4F33-8734-9200CB7C998A}" type="sibTrans" cxnId="{A2156578-7C78-434F-BF17-45AD9C51890C}">
      <dgm:prSet/>
      <dgm:spPr/>
      <dgm:t>
        <a:bodyPr/>
        <a:lstStyle/>
        <a:p>
          <a:endParaRPr lang="en-US"/>
        </a:p>
      </dgm:t>
    </dgm:pt>
    <dgm:pt modelId="{B1E2EBAC-1A91-41BD-A1C7-EC7AB20DDF2E}">
      <dgm:prSet phldrT="[Text]" custT="1"/>
      <dgm:spPr>
        <a:solidFill>
          <a:srgbClr val="009900"/>
        </a:solidFill>
        <a:ln>
          <a:noFill/>
        </a:ln>
        <a:scene3d>
          <a:camera prst="orthographicFront"/>
          <a:lightRig rig="threePt" dir="t"/>
        </a:scene3d>
        <a:sp3d>
          <a:bevelT/>
        </a:sp3d>
      </dgm:spPr>
      <dgm:t>
        <a:bodyPr anchor="ctr" anchorCtr="0"/>
        <a:lstStyle/>
        <a:p>
          <a:endParaRPr lang="en-US" sz="1600" dirty="0"/>
        </a:p>
      </dgm:t>
    </dgm:pt>
    <dgm:pt modelId="{D82630C7-DC84-4340-91F5-F670D37C9FFE}" type="parTrans" cxnId="{9D7493D0-E843-434C-A4DB-6239BBBFB485}">
      <dgm:prSet/>
      <dgm:spPr/>
      <dgm:t>
        <a:bodyPr/>
        <a:lstStyle/>
        <a:p>
          <a:endParaRPr lang="en-US"/>
        </a:p>
      </dgm:t>
    </dgm:pt>
    <dgm:pt modelId="{FD4B599C-695A-48DD-A45B-3B9EE45CB477}" type="sibTrans" cxnId="{9D7493D0-E843-434C-A4DB-6239BBBFB485}">
      <dgm:prSet/>
      <dgm:spPr/>
      <dgm:t>
        <a:bodyPr/>
        <a:lstStyle/>
        <a:p>
          <a:endParaRPr lang="en-US"/>
        </a:p>
      </dgm:t>
    </dgm:pt>
    <dgm:pt modelId="{F1C370CB-C239-4AC4-B339-193F4DC53CA0}" type="pres">
      <dgm:prSet presAssocID="{E2E95000-7A8F-4AF2-9EC4-88BB098D3246}" presName="cycleMatrixDiagram" presStyleCnt="0">
        <dgm:presLayoutVars>
          <dgm:chMax val="1"/>
          <dgm:dir/>
          <dgm:animLvl val="lvl"/>
          <dgm:resizeHandles val="exact"/>
        </dgm:presLayoutVars>
      </dgm:prSet>
      <dgm:spPr/>
    </dgm:pt>
    <dgm:pt modelId="{2664FAED-F38F-4AF3-84D2-09D75C9224C4}" type="pres">
      <dgm:prSet presAssocID="{E2E95000-7A8F-4AF2-9EC4-88BB098D3246}" presName="children" presStyleCnt="0"/>
      <dgm:spPr/>
    </dgm:pt>
    <dgm:pt modelId="{2FF2D0A8-11C8-4974-9B9C-581199821429}" type="pres">
      <dgm:prSet presAssocID="{E2E95000-7A8F-4AF2-9EC4-88BB098D3246}" presName="childPlaceholder" presStyleCnt="0"/>
      <dgm:spPr/>
    </dgm:pt>
    <dgm:pt modelId="{74ACD48D-184A-4ED0-92F3-047D7413401A}" type="pres">
      <dgm:prSet presAssocID="{E2E95000-7A8F-4AF2-9EC4-88BB098D3246}" presName="circle" presStyleCnt="0"/>
      <dgm:spPr/>
    </dgm:pt>
    <dgm:pt modelId="{CB34136A-C535-4302-8DF4-5883EDB49689}" type="pres">
      <dgm:prSet presAssocID="{E2E95000-7A8F-4AF2-9EC4-88BB098D3246}" presName="quadrant1" presStyleLbl="node1" presStyleIdx="0" presStyleCnt="4">
        <dgm:presLayoutVars>
          <dgm:chMax val="1"/>
          <dgm:bulletEnabled val="1"/>
        </dgm:presLayoutVars>
      </dgm:prSet>
      <dgm:spPr/>
    </dgm:pt>
    <dgm:pt modelId="{65209FC4-BAEB-4B9B-BBCD-624B107C60D9}" type="pres">
      <dgm:prSet presAssocID="{E2E95000-7A8F-4AF2-9EC4-88BB098D3246}" presName="quadrant2" presStyleLbl="node1" presStyleIdx="1" presStyleCnt="4">
        <dgm:presLayoutVars>
          <dgm:chMax val="1"/>
          <dgm:bulletEnabled val="1"/>
        </dgm:presLayoutVars>
      </dgm:prSet>
      <dgm:spPr/>
    </dgm:pt>
    <dgm:pt modelId="{49F983BF-9A1B-4510-9143-98F2BFC2BAE5}" type="pres">
      <dgm:prSet presAssocID="{E2E95000-7A8F-4AF2-9EC4-88BB098D3246}" presName="quadrant3" presStyleLbl="node1" presStyleIdx="2" presStyleCnt="4">
        <dgm:presLayoutVars>
          <dgm:chMax val="1"/>
          <dgm:bulletEnabled val="1"/>
        </dgm:presLayoutVars>
      </dgm:prSet>
      <dgm:spPr/>
    </dgm:pt>
    <dgm:pt modelId="{DCA7A26A-3219-4D02-A006-943F9163D020}" type="pres">
      <dgm:prSet presAssocID="{E2E95000-7A8F-4AF2-9EC4-88BB098D3246}" presName="quadrant4" presStyleLbl="node1" presStyleIdx="3" presStyleCnt="4">
        <dgm:presLayoutVars>
          <dgm:chMax val="1"/>
          <dgm:bulletEnabled val="1"/>
        </dgm:presLayoutVars>
      </dgm:prSet>
      <dgm:spPr/>
    </dgm:pt>
    <dgm:pt modelId="{8D8D3743-B0D1-4E60-B178-4CEAB13D820A}" type="pres">
      <dgm:prSet presAssocID="{E2E95000-7A8F-4AF2-9EC4-88BB098D3246}" presName="quadrantPlaceholder" presStyleCnt="0"/>
      <dgm:spPr/>
    </dgm:pt>
    <dgm:pt modelId="{8ED7E37E-72F0-4CEC-9EDF-53418FB12619}" type="pres">
      <dgm:prSet presAssocID="{E2E95000-7A8F-4AF2-9EC4-88BB098D3246}" presName="center1" presStyleLbl="fgShp" presStyleIdx="0" presStyleCnt="2"/>
      <dgm:spPr/>
    </dgm:pt>
    <dgm:pt modelId="{805F6D9E-FE38-4BCC-ABD4-8904F3C57DE4}" type="pres">
      <dgm:prSet presAssocID="{E2E95000-7A8F-4AF2-9EC4-88BB098D3246}" presName="center2" presStyleLbl="fgShp" presStyleIdx="1" presStyleCnt="2"/>
      <dgm:spPr/>
    </dgm:pt>
  </dgm:ptLst>
  <dgm:cxnLst>
    <dgm:cxn modelId="{97BAE201-43DA-457F-BFB0-3123AC7AB8AC}" type="presOf" srcId="{E2E95000-7A8F-4AF2-9EC4-88BB098D3246}" destId="{F1C370CB-C239-4AC4-B339-193F4DC53CA0}" srcOrd="0" destOrd="0" presId="urn:microsoft.com/office/officeart/2005/8/layout/cycle4"/>
    <dgm:cxn modelId="{5CE2FA02-4615-4B44-A524-CBB759643BD5}" srcId="{E2E95000-7A8F-4AF2-9EC4-88BB098D3246}" destId="{928AE2B0-67D1-45BE-A403-51E69A48F54B}" srcOrd="0" destOrd="0" parTransId="{73AF9AFC-174F-40A2-A0D7-47E38BE495F6}" sibTransId="{A869F533-D168-4D7D-9830-2EF5FB6086B6}"/>
    <dgm:cxn modelId="{FF0DE428-EE37-409E-9B68-466336C59873}" type="presOf" srcId="{60C2CE96-B8AD-461D-A350-60B5FFB466A5}" destId="{49F983BF-9A1B-4510-9143-98F2BFC2BAE5}" srcOrd="0" destOrd="0" presId="urn:microsoft.com/office/officeart/2005/8/layout/cycle4"/>
    <dgm:cxn modelId="{013FAD2B-7924-4883-9A2C-B0E9171C0356}" type="presOf" srcId="{928AE2B0-67D1-45BE-A403-51E69A48F54B}" destId="{CB34136A-C535-4302-8DF4-5883EDB49689}" srcOrd="0" destOrd="0" presId="urn:microsoft.com/office/officeart/2005/8/layout/cycle4"/>
    <dgm:cxn modelId="{A2156578-7C78-434F-BF17-45AD9C51890C}" srcId="{E2E95000-7A8F-4AF2-9EC4-88BB098D3246}" destId="{60C2CE96-B8AD-461D-A350-60B5FFB466A5}" srcOrd="2" destOrd="0" parTransId="{14DF5F94-D392-4F07-B176-D739FC4677AA}" sibTransId="{341151CA-E5A9-4F33-8734-9200CB7C998A}"/>
    <dgm:cxn modelId="{93BBB388-9F76-4FE8-920E-609C19DECA3E}" type="presOf" srcId="{B1E2EBAC-1A91-41BD-A1C7-EC7AB20DDF2E}" destId="{DCA7A26A-3219-4D02-A006-943F9163D020}" srcOrd="0" destOrd="0" presId="urn:microsoft.com/office/officeart/2005/8/layout/cycle4"/>
    <dgm:cxn modelId="{17D8EAB9-EA58-4345-8320-DE1A53A959D1}" type="presOf" srcId="{1BC5C305-67F7-4E2B-A6D8-369331E9DAE5}" destId="{65209FC4-BAEB-4B9B-BBCD-624B107C60D9}" srcOrd="0" destOrd="0" presId="urn:microsoft.com/office/officeart/2005/8/layout/cycle4"/>
    <dgm:cxn modelId="{9D7493D0-E843-434C-A4DB-6239BBBFB485}" srcId="{E2E95000-7A8F-4AF2-9EC4-88BB098D3246}" destId="{B1E2EBAC-1A91-41BD-A1C7-EC7AB20DDF2E}" srcOrd="3" destOrd="0" parTransId="{D82630C7-DC84-4340-91F5-F670D37C9FFE}" sibTransId="{FD4B599C-695A-48DD-A45B-3B9EE45CB477}"/>
    <dgm:cxn modelId="{4ADC2DF0-5695-49BB-A259-38CAA2C3F51D}" srcId="{E2E95000-7A8F-4AF2-9EC4-88BB098D3246}" destId="{1BC5C305-67F7-4E2B-A6D8-369331E9DAE5}" srcOrd="1" destOrd="0" parTransId="{2B3A5C11-7803-4FCB-93CF-98D8164AD69E}" sibTransId="{3F811EAB-F867-4216-A4BE-DD3787E10454}"/>
    <dgm:cxn modelId="{5D90618B-2BB4-494D-BA74-2A2E2F1862E1}" type="presParOf" srcId="{F1C370CB-C239-4AC4-B339-193F4DC53CA0}" destId="{2664FAED-F38F-4AF3-84D2-09D75C9224C4}" srcOrd="0" destOrd="0" presId="urn:microsoft.com/office/officeart/2005/8/layout/cycle4"/>
    <dgm:cxn modelId="{D1B7291E-10AD-442D-80CB-81EEF8780E0C}" type="presParOf" srcId="{2664FAED-F38F-4AF3-84D2-09D75C9224C4}" destId="{2FF2D0A8-11C8-4974-9B9C-581199821429}" srcOrd="0" destOrd="0" presId="urn:microsoft.com/office/officeart/2005/8/layout/cycle4"/>
    <dgm:cxn modelId="{F77ECF3D-D6B4-449F-A7B5-30B6693E0F7E}" type="presParOf" srcId="{F1C370CB-C239-4AC4-B339-193F4DC53CA0}" destId="{74ACD48D-184A-4ED0-92F3-047D7413401A}" srcOrd="1" destOrd="0" presId="urn:microsoft.com/office/officeart/2005/8/layout/cycle4"/>
    <dgm:cxn modelId="{350B6C33-F58B-43E7-8E91-5D88C058F21E}" type="presParOf" srcId="{74ACD48D-184A-4ED0-92F3-047D7413401A}" destId="{CB34136A-C535-4302-8DF4-5883EDB49689}" srcOrd="0" destOrd="0" presId="urn:microsoft.com/office/officeart/2005/8/layout/cycle4"/>
    <dgm:cxn modelId="{BC2FE255-94EA-4DDA-AC3D-32B7138BABC4}" type="presParOf" srcId="{74ACD48D-184A-4ED0-92F3-047D7413401A}" destId="{65209FC4-BAEB-4B9B-BBCD-624B107C60D9}" srcOrd="1" destOrd="0" presId="urn:microsoft.com/office/officeart/2005/8/layout/cycle4"/>
    <dgm:cxn modelId="{FE26B8C9-BBB5-4EA2-B81E-253B6CC9373C}" type="presParOf" srcId="{74ACD48D-184A-4ED0-92F3-047D7413401A}" destId="{49F983BF-9A1B-4510-9143-98F2BFC2BAE5}" srcOrd="2" destOrd="0" presId="urn:microsoft.com/office/officeart/2005/8/layout/cycle4"/>
    <dgm:cxn modelId="{6CB71AC3-172D-465E-924C-92526AC73067}" type="presParOf" srcId="{74ACD48D-184A-4ED0-92F3-047D7413401A}" destId="{DCA7A26A-3219-4D02-A006-943F9163D020}" srcOrd="3" destOrd="0" presId="urn:microsoft.com/office/officeart/2005/8/layout/cycle4"/>
    <dgm:cxn modelId="{D96BDD24-DDE9-47BA-BF2A-65FF8119987B}" type="presParOf" srcId="{74ACD48D-184A-4ED0-92F3-047D7413401A}" destId="{8D8D3743-B0D1-4E60-B178-4CEAB13D820A}" srcOrd="4" destOrd="0" presId="urn:microsoft.com/office/officeart/2005/8/layout/cycle4"/>
    <dgm:cxn modelId="{A830D242-2AB2-4343-8CD6-F832F801CC3B}" type="presParOf" srcId="{F1C370CB-C239-4AC4-B339-193F4DC53CA0}" destId="{8ED7E37E-72F0-4CEC-9EDF-53418FB12619}" srcOrd="2" destOrd="0" presId="urn:microsoft.com/office/officeart/2005/8/layout/cycle4"/>
    <dgm:cxn modelId="{89D0631F-23AD-47AE-ABCC-DD769A7CF030}" type="presParOf" srcId="{F1C370CB-C239-4AC4-B339-193F4DC53CA0}" destId="{805F6D9E-FE38-4BCC-ABD4-8904F3C57DE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E95000-7A8F-4AF2-9EC4-88BB098D3246}"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928AE2B0-67D1-45BE-A403-51E69A48F54B}">
      <dgm:prSet phldrT="[Text]" custT="1"/>
      <dgm:spPr>
        <a:solidFill>
          <a:srgbClr val="C00000"/>
        </a:solidFill>
        <a:ln>
          <a:noFill/>
        </a:ln>
        <a:scene3d>
          <a:camera prst="orthographicFront"/>
          <a:lightRig rig="threePt" dir="t"/>
        </a:scene3d>
        <a:sp3d>
          <a:bevelT/>
        </a:sp3d>
      </dgm:spPr>
      <dgm:t>
        <a:bodyPr anchor="t" anchorCtr="0"/>
        <a:lstStyle/>
        <a:p>
          <a:endParaRPr lang="en-US" sz="1600" dirty="0"/>
        </a:p>
      </dgm:t>
    </dgm:pt>
    <dgm:pt modelId="{73AF9AFC-174F-40A2-A0D7-47E38BE495F6}" type="parTrans" cxnId="{5CE2FA02-4615-4B44-A524-CBB759643BD5}">
      <dgm:prSet/>
      <dgm:spPr/>
      <dgm:t>
        <a:bodyPr/>
        <a:lstStyle/>
        <a:p>
          <a:endParaRPr lang="en-US"/>
        </a:p>
      </dgm:t>
    </dgm:pt>
    <dgm:pt modelId="{A869F533-D168-4D7D-9830-2EF5FB6086B6}" type="sibTrans" cxnId="{5CE2FA02-4615-4B44-A524-CBB759643BD5}">
      <dgm:prSet/>
      <dgm:spPr/>
      <dgm:t>
        <a:bodyPr/>
        <a:lstStyle/>
        <a:p>
          <a:endParaRPr lang="en-US"/>
        </a:p>
      </dgm:t>
    </dgm:pt>
    <dgm:pt modelId="{1BC5C305-67F7-4E2B-A6D8-369331E9DAE5}">
      <dgm:prSet phldrT="[Text]" custT="1"/>
      <dgm:spPr>
        <a:solidFill>
          <a:srgbClr val="FF9900"/>
        </a:solidFill>
        <a:ln>
          <a:noFill/>
        </a:ln>
        <a:scene3d>
          <a:camera prst="orthographicFront"/>
          <a:lightRig rig="threePt" dir="t"/>
        </a:scene3d>
        <a:sp3d>
          <a:bevelT/>
        </a:sp3d>
      </dgm:spPr>
      <dgm:t>
        <a:bodyPr anchor="t" anchorCtr="0"/>
        <a:lstStyle/>
        <a:p>
          <a:r>
            <a:rPr lang="en-US" sz="1600" dirty="0">
              <a:solidFill>
                <a:schemeClr val="tx1"/>
              </a:solidFill>
            </a:rPr>
            <a:t> </a:t>
          </a:r>
        </a:p>
      </dgm:t>
    </dgm:pt>
    <dgm:pt modelId="{2B3A5C11-7803-4FCB-93CF-98D8164AD69E}" type="parTrans" cxnId="{4ADC2DF0-5695-49BB-A259-38CAA2C3F51D}">
      <dgm:prSet/>
      <dgm:spPr/>
      <dgm:t>
        <a:bodyPr/>
        <a:lstStyle/>
        <a:p>
          <a:endParaRPr lang="en-US"/>
        </a:p>
      </dgm:t>
    </dgm:pt>
    <dgm:pt modelId="{3F811EAB-F867-4216-A4BE-DD3787E10454}" type="sibTrans" cxnId="{4ADC2DF0-5695-49BB-A259-38CAA2C3F51D}">
      <dgm:prSet/>
      <dgm:spPr/>
      <dgm:t>
        <a:bodyPr/>
        <a:lstStyle/>
        <a:p>
          <a:endParaRPr lang="en-US"/>
        </a:p>
      </dgm:t>
    </dgm:pt>
    <dgm:pt modelId="{60C2CE96-B8AD-461D-A350-60B5FFB466A5}">
      <dgm:prSet phldrT="[Text]" custT="1"/>
      <dgm:spPr>
        <a:solidFill>
          <a:srgbClr val="009999"/>
        </a:solidFill>
        <a:ln>
          <a:noFill/>
        </a:ln>
        <a:scene3d>
          <a:camera prst="orthographicFront"/>
          <a:lightRig rig="threePt" dir="t"/>
        </a:scene3d>
        <a:sp3d>
          <a:bevelT/>
        </a:sp3d>
      </dgm:spPr>
      <dgm:t>
        <a:bodyPr anchor="ctr" anchorCtr="0"/>
        <a:lstStyle/>
        <a:p>
          <a:endParaRPr lang="en-US" sz="1600" dirty="0"/>
        </a:p>
      </dgm:t>
    </dgm:pt>
    <dgm:pt modelId="{14DF5F94-D392-4F07-B176-D739FC4677AA}" type="parTrans" cxnId="{A2156578-7C78-434F-BF17-45AD9C51890C}">
      <dgm:prSet/>
      <dgm:spPr/>
      <dgm:t>
        <a:bodyPr/>
        <a:lstStyle/>
        <a:p>
          <a:endParaRPr lang="en-US"/>
        </a:p>
      </dgm:t>
    </dgm:pt>
    <dgm:pt modelId="{341151CA-E5A9-4F33-8734-9200CB7C998A}" type="sibTrans" cxnId="{A2156578-7C78-434F-BF17-45AD9C51890C}">
      <dgm:prSet/>
      <dgm:spPr/>
      <dgm:t>
        <a:bodyPr/>
        <a:lstStyle/>
        <a:p>
          <a:endParaRPr lang="en-US"/>
        </a:p>
      </dgm:t>
    </dgm:pt>
    <dgm:pt modelId="{B1E2EBAC-1A91-41BD-A1C7-EC7AB20DDF2E}">
      <dgm:prSet phldrT="[Text]" custT="1"/>
      <dgm:spPr>
        <a:solidFill>
          <a:srgbClr val="009900"/>
        </a:solidFill>
        <a:ln>
          <a:noFill/>
        </a:ln>
        <a:scene3d>
          <a:camera prst="orthographicFront"/>
          <a:lightRig rig="threePt" dir="t"/>
        </a:scene3d>
        <a:sp3d>
          <a:bevelT/>
        </a:sp3d>
      </dgm:spPr>
      <dgm:t>
        <a:bodyPr anchor="ctr" anchorCtr="0"/>
        <a:lstStyle/>
        <a:p>
          <a:endParaRPr lang="en-US" sz="1600" dirty="0"/>
        </a:p>
      </dgm:t>
    </dgm:pt>
    <dgm:pt modelId="{D82630C7-DC84-4340-91F5-F670D37C9FFE}" type="parTrans" cxnId="{9D7493D0-E843-434C-A4DB-6239BBBFB485}">
      <dgm:prSet/>
      <dgm:spPr/>
      <dgm:t>
        <a:bodyPr/>
        <a:lstStyle/>
        <a:p>
          <a:endParaRPr lang="en-US"/>
        </a:p>
      </dgm:t>
    </dgm:pt>
    <dgm:pt modelId="{FD4B599C-695A-48DD-A45B-3B9EE45CB477}" type="sibTrans" cxnId="{9D7493D0-E843-434C-A4DB-6239BBBFB485}">
      <dgm:prSet/>
      <dgm:spPr/>
      <dgm:t>
        <a:bodyPr/>
        <a:lstStyle/>
        <a:p>
          <a:endParaRPr lang="en-US"/>
        </a:p>
      </dgm:t>
    </dgm:pt>
    <dgm:pt modelId="{F1C370CB-C239-4AC4-B339-193F4DC53CA0}" type="pres">
      <dgm:prSet presAssocID="{E2E95000-7A8F-4AF2-9EC4-88BB098D3246}" presName="cycleMatrixDiagram" presStyleCnt="0">
        <dgm:presLayoutVars>
          <dgm:chMax val="1"/>
          <dgm:dir/>
          <dgm:animLvl val="lvl"/>
          <dgm:resizeHandles val="exact"/>
        </dgm:presLayoutVars>
      </dgm:prSet>
      <dgm:spPr/>
    </dgm:pt>
    <dgm:pt modelId="{2664FAED-F38F-4AF3-84D2-09D75C9224C4}" type="pres">
      <dgm:prSet presAssocID="{E2E95000-7A8F-4AF2-9EC4-88BB098D3246}" presName="children" presStyleCnt="0"/>
      <dgm:spPr/>
    </dgm:pt>
    <dgm:pt modelId="{2FF2D0A8-11C8-4974-9B9C-581199821429}" type="pres">
      <dgm:prSet presAssocID="{E2E95000-7A8F-4AF2-9EC4-88BB098D3246}" presName="childPlaceholder" presStyleCnt="0"/>
      <dgm:spPr/>
    </dgm:pt>
    <dgm:pt modelId="{74ACD48D-184A-4ED0-92F3-047D7413401A}" type="pres">
      <dgm:prSet presAssocID="{E2E95000-7A8F-4AF2-9EC4-88BB098D3246}" presName="circle" presStyleCnt="0"/>
      <dgm:spPr/>
    </dgm:pt>
    <dgm:pt modelId="{CB34136A-C535-4302-8DF4-5883EDB49689}" type="pres">
      <dgm:prSet presAssocID="{E2E95000-7A8F-4AF2-9EC4-88BB098D3246}" presName="quadrant1" presStyleLbl="node1" presStyleIdx="0" presStyleCnt="4">
        <dgm:presLayoutVars>
          <dgm:chMax val="1"/>
          <dgm:bulletEnabled val="1"/>
        </dgm:presLayoutVars>
      </dgm:prSet>
      <dgm:spPr/>
    </dgm:pt>
    <dgm:pt modelId="{65209FC4-BAEB-4B9B-BBCD-624B107C60D9}" type="pres">
      <dgm:prSet presAssocID="{E2E95000-7A8F-4AF2-9EC4-88BB098D3246}" presName="quadrant2" presStyleLbl="node1" presStyleIdx="1" presStyleCnt="4">
        <dgm:presLayoutVars>
          <dgm:chMax val="1"/>
          <dgm:bulletEnabled val="1"/>
        </dgm:presLayoutVars>
      </dgm:prSet>
      <dgm:spPr/>
    </dgm:pt>
    <dgm:pt modelId="{49F983BF-9A1B-4510-9143-98F2BFC2BAE5}" type="pres">
      <dgm:prSet presAssocID="{E2E95000-7A8F-4AF2-9EC4-88BB098D3246}" presName="quadrant3" presStyleLbl="node1" presStyleIdx="2" presStyleCnt="4">
        <dgm:presLayoutVars>
          <dgm:chMax val="1"/>
          <dgm:bulletEnabled val="1"/>
        </dgm:presLayoutVars>
      </dgm:prSet>
      <dgm:spPr/>
    </dgm:pt>
    <dgm:pt modelId="{DCA7A26A-3219-4D02-A006-943F9163D020}" type="pres">
      <dgm:prSet presAssocID="{E2E95000-7A8F-4AF2-9EC4-88BB098D3246}" presName="quadrant4" presStyleLbl="node1" presStyleIdx="3" presStyleCnt="4">
        <dgm:presLayoutVars>
          <dgm:chMax val="1"/>
          <dgm:bulletEnabled val="1"/>
        </dgm:presLayoutVars>
      </dgm:prSet>
      <dgm:spPr/>
    </dgm:pt>
    <dgm:pt modelId="{8D8D3743-B0D1-4E60-B178-4CEAB13D820A}" type="pres">
      <dgm:prSet presAssocID="{E2E95000-7A8F-4AF2-9EC4-88BB098D3246}" presName="quadrantPlaceholder" presStyleCnt="0"/>
      <dgm:spPr/>
    </dgm:pt>
    <dgm:pt modelId="{8ED7E37E-72F0-4CEC-9EDF-53418FB12619}" type="pres">
      <dgm:prSet presAssocID="{E2E95000-7A8F-4AF2-9EC4-88BB098D3246}" presName="center1" presStyleLbl="fgShp" presStyleIdx="0" presStyleCnt="2"/>
      <dgm:spPr/>
    </dgm:pt>
    <dgm:pt modelId="{805F6D9E-FE38-4BCC-ABD4-8904F3C57DE4}" type="pres">
      <dgm:prSet presAssocID="{E2E95000-7A8F-4AF2-9EC4-88BB098D3246}" presName="center2" presStyleLbl="fgShp" presStyleIdx="1" presStyleCnt="2"/>
      <dgm:spPr/>
    </dgm:pt>
  </dgm:ptLst>
  <dgm:cxnLst>
    <dgm:cxn modelId="{97BAE201-43DA-457F-BFB0-3123AC7AB8AC}" type="presOf" srcId="{E2E95000-7A8F-4AF2-9EC4-88BB098D3246}" destId="{F1C370CB-C239-4AC4-B339-193F4DC53CA0}" srcOrd="0" destOrd="0" presId="urn:microsoft.com/office/officeart/2005/8/layout/cycle4"/>
    <dgm:cxn modelId="{5CE2FA02-4615-4B44-A524-CBB759643BD5}" srcId="{E2E95000-7A8F-4AF2-9EC4-88BB098D3246}" destId="{928AE2B0-67D1-45BE-A403-51E69A48F54B}" srcOrd="0" destOrd="0" parTransId="{73AF9AFC-174F-40A2-A0D7-47E38BE495F6}" sibTransId="{A869F533-D168-4D7D-9830-2EF5FB6086B6}"/>
    <dgm:cxn modelId="{FF0DE428-EE37-409E-9B68-466336C59873}" type="presOf" srcId="{60C2CE96-B8AD-461D-A350-60B5FFB466A5}" destId="{49F983BF-9A1B-4510-9143-98F2BFC2BAE5}" srcOrd="0" destOrd="0" presId="urn:microsoft.com/office/officeart/2005/8/layout/cycle4"/>
    <dgm:cxn modelId="{013FAD2B-7924-4883-9A2C-B0E9171C0356}" type="presOf" srcId="{928AE2B0-67D1-45BE-A403-51E69A48F54B}" destId="{CB34136A-C535-4302-8DF4-5883EDB49689}" srcOrd="0" destOrd="0" presId="urn:microsoft.com/office/officeart/2005/8/layout/cycle4"/>
    <dgm:cxn modelId="{A2156578-7C78-434F-BF17-45AD9C51890C}" srcId="{E2E95000-7A8F-4AF2-9EC4-88BB098D3246}" destId="{60C2CE96-B8AD-461D-A350-60B5FFB466A5}" srcOrd="2" destOrd="0" parTransId="{14DF5F94-D392-4F07-B176-D739FC4677AA}" sibTransId="{341151CA-E5A9-4F33-8734-9200CB7C998A}"/>
    <dgm:cxn modelId="{93BBB388-9F76-4FE8-920E-609C19DECA3E}" type="presOf" srcId="{B1E2EBAC-1A91-41BD-A1C7-EC7AB20DDF2E}" destId="{DCA7A26A-3219-4D02-A006-943F9163D020}" srcOrd="0" destOrd="0" presId="urn:microsoft.com/office/officeart/2005/8/layout/cycle4"/>
    <dgm:cxn modelId="{17D8EAB9-EA58-4345-8320-DE1A53A959D1}" type="presOf" srcId="{1BC5C305-67F7-4E2B-A6D8-369331E9DAE5}" destId="{65209FC4-BAEB-4B9B-BBCD-624B107C60D9}" srcOrd="0" destOrd="0" presId="urn:microsoft.com/office/officeart/2005/8/layout/cycle4"/>
    <dgm:cxn modelId="{9D7493D0-E843-434C-A4DB-6239BBBFB485}" srcId="{E2E95000-7A8F-4AF2-9EC4-88BB098D3246}" destId="{B1E2EBAC-1A91-41BD-A1C7-EC7AB20DDF2E}" srcOrd="3" destOrd="0" parTransId="{D82630C7-DC84-4340-91F5-F670D37C9FFE}" sibTransId="{FD4B599C-695A-48DD-A45B-3B9EE45CB477}"/>
    <dgm:cxn modelId="{4ADC2DF0-5695-49BB-A259-38CAA2C3F51D}" srcId="{E2E95000-7A8F-4AF2-9EC4-88BB098D3246}" destId="{1BC5C305-67F7-4E2B-A6D8-369331E9DAE5}" srcOrd="1" destOrd="0" parTransId="{2B3A5C11-7803-4FCB-93CF-98D8164AD69E}" sibTransId="{3F811EAB-F867-4216-A4BE-DD3787E10454}"/>
    <dgm:cxn modelId="{5D90618B-2BB4-494D-BA74-2A2E2F1862E1}" type="presParOf" srcId="{F1C370CB-C239-4AC4-B339-193F4DC53CA0}" destId="{2664FAED-F38F-4AF3-84D2-09D75C9224C4}" srcOrd="0" destOrd="0" presId="urn:microsoft.com/office/officeart/2005/8/layout/cycle4"/>
    <dgm:cxn modelId="{D1B7291E-10AD-442D-80CB-81EEF8780E0C}" type="presParOf" srcId="{2664FAED-F38F-4AF3-84D2-09D75C9224C4}" destId="{2FF2D0A8-11C8-4974-9B9C-581199821429}" srcOrd="0" destOrd="0" presId="urn:microsoft.com/office/officeart/2005/8/layout/cycle4"/>
    <dgm:cxn modelId="{F77ECF3D-D6B4-449F-A7B5-30B6693E0F7E}" type="presParOf" srcId="{F1C370CB-C239-4AC4-B339-193F4DC53CA0}" destId="{74ACD48D-184A-4ED0-92F3-047D7413401A}" srcOrd="1" destOrd="0" presId="urn:microsoft.com/office/officeart/2005/8/layout/cycle4"/>
    <dgm:cxn modelId="{350B6C33-F58B-43E7-8E91-5D88C058F21E}" type="presParOf" srcId="{74ACD48D-184A-4ED0-92F3-047D7413401A}" destId="{CB34136A-C535-4302-8DF4-5883EDB49689}" srcOrd="0" destOrd="0" presId="urn:microsoft.com/office/officeart/2005/8/layout/cycle4"/>
    <dgm:cxn modelId="{BC2FE255-94EA-4DDA-AC3D-32B7138BABC4}" type="presParOf" srcId="{74ACD48D-184A-4ED0-92F3-047D7413401A}" destId="{65209FC4-BAEB-4B9B-BBCD-624B107C60D9}" srcOrd="1" destOrd="0" presId="urn:microsoft.com/office/officeart/2005/8/layout/cycle4"/>
    <dgm:cxn modelId="{FE26B8C9-BBB5-4EA2-B81E-253B6CC9373C}" type="presParOf" srcId="{74ACD48D-184A-4ED0-92F3-047D7413401A}" destId="{49F983BF-9A1B-4510-9143-98F2BFC2BAE5}" srcOrd="2" destOrd="0" presId="urn:microsoft.com/office/officeart/2005/8/layout/cycle4"/>
    <dgm:cxn modelId="{6CB71AC3-172D-465E-924C-92526AC73067}" type="presParOf" srcId="{74ACD48D-184A-4ED0-92F3-047D7413401A}" destId="{DCA7A26A-3219-4D02-A006-943F9163D020}" srcOrd="3" destOrd="0" presId="urn:microsoft.com/office/officeart/2005/8/layout/cycle4"/>
    <dgm:cxn modelId="{D96BDD24-DDE9-47BA-BF2A-65FF8119987B}" type="presParOf" srcId="{74ACD48D-184A-4ED0-92F3-047D7413401A}" destId="{8D8D3743-B0D1-4E60-B178-4CEAB13D820A}" srcOrd="4" destOrd="0" presId="urn:microsoft.com/office/officeart/2005/8/layout/cycle4"/>
    <dgm:cxn modelId="{A830D242-2AB2-4343-8CD6-F832F801CC3B}" type="presParOf" srcId="{F1C370CB-C239-4AC4-B339-193F4DC53CA0}" destId="{8ED7E37E-72F0-4CEC-9EDF-53418FB12619}" srcOrd="2" destOrd="0" presId="urn:microsoft.com/office/officeart/2005/8/layout/cycle4"/>
    <dgm:cxn modelId="{89D0631F-23AD-47AE-ABCC-DD769A7CF030}" type="presParOf" srcId="{F1C370CB-C239-4AC4-B339-193F4DC53CA0}" destId="{805F6D9E-FE38-4BCC-ABD4-8904F3C57DE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4136A-C535-4302-8DF4-5883EDB49689}">
      <dsp:nvSpPr>
        <dsp:cNvPr id="0" name=""/>
        <dsp:cNvSpPr/>
      </dsp:nvSpPr>
      <dsp:spPr>
        <a:xfrm>
          <a:off x="1493942" y="259156"/>
          <a:ext cx="1968677" cy="1968677"/>
        </a:xfrm>
        <a:prstGeom prst="pieWedge">
          <a:avLst/>
        </a:prstGeom>
        <a:solidFill>
          <a:srgbClr val="C000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n-US" sz="1600" kern="1200" dirty="0"/>
        </a:p>
      </dsp:txBody>
      <dsp:txXfrm>
        <a:off x="2070554" y="835768"/>
        <a:ext cx="1392065" cy="1392065"/>
      </dsp:txXfrm>
    </dsp:sp>
    <dsp:sp modelId="{65209FC4-BAEB-4B9B-BBCD-624B107C60D9}">
      <dsp:nvSpPr>
        <dsp:cNvPr id="0" name=""/>
        <dsp:cNvSpPr/>
      </dsp:nvSpPr>
      <dsp:spPr>
        <a:xfrm rot="5400000">
          <a:off x="3553552" y="259156"/>
          <a:ext cx="1968677" cy="1968677"/>
        </a:xfrm>
        <a:prstGeom prst="pieWedge">
          <a:avLst/>
        </a:prstGeom>
        <a:solidFill>
          <a:srgbClr val="FF99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 </a:t>
          </a:r>
        </a:p>
      </dsp:txBody>
      <dsp:txXfrm rot="-5400000">
        <a:off x="3553552" y="835768"/>
        <a:ext cx="1392065" cy="1392065"/>
      </dsp:txXfrm>
    </dsp:sp>
    <dsp:sp modelId="{49F983BF-9A1B-4510-9143-98F2BFC2BAE5}">
      <dsp:nvSpPr>
        <dsp:cNvPr id="0" name=""/>
        <dsp:cNvSpPr/>
      </dsp:nvSpPr>
      <dsp:spPr>
        <a:xfrm rot="10800000">
          <a:off x="3553552" y="2318766"/>
          <a:ext cx="1968677" cy="1968677"/>
        </a:xfrm>
        <a:prstGeom prst="pieWedge">
          <a:avLst/>
        </a:prstGeom>
        <a:solidFill>
          <a:srgbClr val="009999"/>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3553552" y="2318766"/>
        <a:ext cx="1392065" cy="1392065"/>
      </dsp:txXfrm>
    </dsp:sp>
    <dsp:sp modelId="{DCA7A26A-3219-4D02-A006-943F9163D020}">
      <dsp:nvSpPr>
        <dsp:cNvPr id="0" name=""/>
        <dsp:cNvSpPr/>
      </dsp:nvSpPr>
      <dsp:spPr>
        <a:xfrm rot="16200000">
          <a:off x="1493942" y="2318766"/>
          <a:ext cx="1968677" cy="1968677"/>
        </a:xfrm>
        <a:prstGeom prst="pieWedge">
          <a:avLst/>
        </a:prstGeom>
        <a:solidFill>
          <a:srgbClr val="0099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5400000">
        <a:off x="2070554" y="2318766"/>
        <a:ext cx="1392065" cy="1392065"/>
      </dsp:txXfrm>
    </dsp:sp>
    <dsp:sp modelId="{8ED7E37E-72F0-4CEC-9EDF-53418FB12619}">
      <dsp:nvSpPr>
        <dsp:cNvPr id="0" name=""/>
        <dsp:cNvSpPr/>
      </dsp:nvSpPr>
      <dsp:spPr>
        <a:xfrm>
          <a:off x="3168227" y="1864106"/>
          <a:ext cx="679716" cy="5910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5F6D9E-FE38-4BCC-ABD4-8904F3C57DE4}">
      <dsp:nvSpPr>
        <dsp:cNvPr id="0" name=""/>
        <dsp:cNvSpPr/>
      </dsp:nvSpPr>
      <dsp:spPr>
        <a:xfrm rot="10800000">
          <a:off x="3168227" y="2091436"/>
          <a:ext cx="679716" cy="5910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4136A-C535-4302-8DF4-5883EDB49689}">
      <dsp:nvSpPr>
        <dsp:cNvPr id="0" name=""/>
        <dsp:cNvSpPr/>
      </dsp:nvSpPr>
      <dsp:spPr>
        <a:xfrm>
          <a:off x="1493942" y="259156"/>
          <a:ext cx="1968677" cy="1968677"/>
        </a:xfrm>
        <a:prstGeom prst="pieWedge">
          <a:avLst/>
        </a:prstGeom>
        <a:solidFill>
          <a:srgbClr val="C000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n-US" sz="1600" kern="1200" dirty="0"/>
        </a:p>
      </dsp:txBody>
      <dsp:txXfrm>
        <a:off x="2070554" y="835768"/>
        <a:ext cx="1392065" cy="1392065"/>
      </dsp:txXfrm>
    </dsp:sp>
    <dsp:sp modelId="{65209FC4-BAEB-4B9B-BBCD-624B107C60D9}">
      <dsp:nvSpPr>
        <dsp:cNvPr id="0" name=""/>
        <dsp:cNvSpPr/>
      </dsp:nvSpPr>
      <dsp:spPr>
        <a:xfrm rot="5400000">
          <a:off x="3553552" y="259156"/>
          <a:ext cx="1968677" cy="1968677"/>
        </a:xfrm>
        <a:prstGeom prst="pieWedge">
          <a:avLst/>
        </a:prstGeom>
        <a:solidFill>
          <a:srgbClr val="FF99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 </a:t>
          </a:r>
        </a:p>
      </dsp:txBody>
      <dsp:txXfrm rot="-5400000">
        <a:off x="3553552" y="835768"/>
        <a:ext cx="1392065" cy="1392065"/>
      </dsp:txXfrm>
    </dsp:sp>
    <dsp:sp modelId="{49F983BF-9A1B-4510-9143-98F2BFC2BAE5}">
      <dsp:nvSpPr>
        <dsp:cNvPr id="0" name=""/>
        <dsp:cNvSpPr/>
      </dsp:nvSpPr>
      <dsp:spPr>
        <a:xfrm rot="10800000">
          <a:off x="3553552" y="2318766"/>
          <a:ext cx="1968677" cy="1968677"/>
        </a:xfrm>
        <a:prstGeom prst="pieWedge">
          <a:avLst/>
        </a:prstGeom>
        <a:solidFill>
          <a:srgbClr val="009999"/>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10800000">
        <a:off x="3553552" y="2318766"/>
        <a:ext cx="1392065" cy="1392065"/>
      </dsp:txXfrm>
    </dsp:sp>
    <dsp:sp modelId="{DCA7A26A-3219-4D02-A006-943F9163D020}">
      <dsp:nvSpPr>
        <dsp:cNvPr id="0" name=""/>
        <dsp:cNvSpPr/>
      </dsp:nvSpPr>
      <dsp:spPr>
        <a:xfrm rot="16200000">
          <a:off x="1493942" y="2318766"/>
          <a:ext cx="1968677" cy="1968677"/>
        </a:xfrm>
        <a:prstGeom prst="pieWedge">
          <a:avLst/>
        </a:prstGeom>
        <a:solidFill>
          <a:srgbClr val="0099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rot="5400000">
        <a:off x="2070554" y="2318766"/>
        <a:ext cx="1392065" cy="1392065"/>
      </dsp:txXfrm>
    </dsp:sp>
    <dsp:sp modelId="{8ED7E37E-72F0-4CEC-9EDF-53418FB12619}">
      <dsp:nvSpPr>
        <dsp:cNvPr id="0" name=""/>
        <dsp:cNvSpPr/>
      </dsp:nvSpPr>
      <dsp:spPr>
        <a:xfrm>
          <a:off x="3168227" y="1864106"/>
          <a:ext cx="679716" cy="5910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5F6D9E-FE38-4BCC-ABD4-8904F3C57DE4}">
      <dsp:nvSpPr>
        <dsp:cNvPr id="0" name=""/>
        <dsp:cNvSpPr/>
      </dsp:nvSpPr>
      <dsp:spPr>
        <a:xfrm rot="10800000">
          <a:off x="3168227" y="2091436"/>
          <a:ext cx="679716" cy="5910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FAD9F71-177B-4B07-9BB1-59B4B2FE6526}"/>
              </a:ext>
            </a:extLst>
          </p:cNvPr>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3251" name="Rectangle 3">
            <a:extLst>
              <a:ext uri="{FF2B5EF4-FFF2-40B4-BE49-F238E27FC236}">
                <a16:creationId xmlns:a16="http://schemas.microsoft.com/office/drawing/2014/main" id="{1C6384A5-52A6-45AA-A014-5C5899E0DFCB}"/>
              </a:ext>
            </a:extLst>
          </p:cNvPr>
          <p:cNvSpPr>
            <a:spLocks noGrp="1" noChangeArrowheads="1"/>
          </p:cNvSpPr>
          <p:nvPr>
            <p:ph type="dt" sz="quarter" idx="1"/>
          </p:nvPr>
        </p:nvSpPr>
        <p:spPr bwMode="auto">
          <a:xfrm>
            <a:off x="3977769" y="0"/>
            <a:ext cx="3043762" cy="465927"/>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3252" name="Rectangle 4">
            <a:extLst>
              <a:ext uri="{FF2B5EF4-FFF2-40B4-BE49-F238E27FC236}">
                <a16:creationId xmlns:a16="http://schemas.microsoft.com/office/drawing/2014/main" id="{F9A2644E-4499-40C2-B66B-F01DF09820F7}"/>
              </a:ext>
            </a:extLst>
          </p:cNvPr>
          <p:cNvSpPr>
            <a:spLocks noGrp="1" noChangeArrowheads="1"/>
          </p:cNvSpPr>
          <p:nvPr>
            <p:ph type="ftr" sz="quarter" idx="2"/>
          </p:nvPr>
        </p:nvSpPr>
        <p:spPr bwMode="auto">
          <a:xfrm>
            <a:off x="1" y="8841599"/>
            <a:ext cx="3043762" cy="465927"/>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3253" name="Rectangle 5">
            <a:extLst>
              <a:ext uri="{FF2B5EF4-FFF2-40B4-BE49-F238E27FC236}">
                <a16:creationId xmlns:a16="http://schemas.microsoft.com/office/drawing/2014/main" id="{910C5DBD-7DB6-4456-8EDA-64F36906ED75}"/>
              </a:ext>
            </a:extLst>
          </p:cNvPr>
          <p:cNvSpPr>
            <a:spLocks noGrp="1" noChangeArrowheads="1"/>
          </p:cNvSpPr>
          <p:nvPr>
            <p:ph type="sldNum" sz="quarter" idx="3"/>
          </p:nvPr>
        </p:nvSpPr>
        <p:spPr bwMode="auto">
          <a:xfrm>
            <a:off x="3977769" y="8841599"/>
            <a:ext cx="3043762" cy="465927"/>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lgn="r" eaLnBrk="1" hangingPunct="1">
              <a:defRPr sz="1200"/>
            </a:lvl1pPr>
          </a:lstStyle>
          <a:p>
            <a:fld id="{6F460924-EFC0-4342-B283-E47D360993C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8CB3170-7AC3-4A9E-AE95-132DE4A6B861}"/>
              </a:ext>
            </a:extLst>
          </p:cNvPr>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91" name="Rectangle 3">
            <a:extLst>
              <a:ext uri="{FF2B5EF4-FFF2-40B4-BE49-F238E27FC236}">
                <a16:creationId xmlns:a16="http://schemas.microsoft.com/office/drawing/2014/main" id="{21E29774-C281-4DC2-A15C-0FE88DCB4323}"/>
              </a:ext>
            </a:extLst>
          </p:cNvPr>
          <p:cNvSpPr>
            <a:spLocks noGrp="1" noChangeArrowheads="1"/>
          </p:cNvSpPr>
          <p:nvPr>
            <p:ph type="dt" idx="1"/>
          </p:nvPr>
        </p:nvSpPr>
        <p:spPr bwMode="auto">
          <a:xfrm>
            <a:off x="3977769" y="0"/>
            <a:ext cx="3043762" cy="465927"/>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a:extLst>
              <a:ext uri="{FF2B5EF4-FFF2-40B4-BE49-F238E27FC236}">
                <a16:creationId xmlns:a16="http://schemas.microsoft.com/office/drawing/2014/main" id="{66C06D3D-0119-48B2-B57B-DBF32195EAC5}"/>
              </a:ext>
            </a:extLst>
          </p:cNvPr>
          <p:cNvSpPr>
            <a:spLocks noGrp="1" noRot="1" noChangeAspect="1" noChangeArrowheads="1" noTextEdit="1"/>
          </p:cNvSpPr>
          <p:nvPr>
            <p:ph type="sldImg" idx="2"/>
          </p:nvPr>
        </p:nvSpPr>
        <p:spPr bwMode="auto">
          <a:xfrm>
            <a:off x="1184275" y="696913"/>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177D9265-A99E-409E-AB92-205B8AFB9750}"/>
              </a:ext>
            </a:extLst>
          </p:cNvPr>
          <p:cNvSpPr>
            <a:spLocks noGrp="1" noChangeArrowheads="1"/>
          </p:cNvSpPr>
          <p:nvPr>
            <p:ph type="body" sz="quarter" idx="3"/>
          </p:nvPr>
        </p:nvSpPr>
        <p:spPr bwMode="auto">
          <a:xfrm>
            <a:off x="703252" y="4423161"/>
            <a:ext cx="5616596" cy="4188623"/>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C027E29F-D832-47A0-AA3A-3FCCAC8C466C}"/>
              </a:ext>
            </a:extLst>
          </p:cNvPr>
          <p:cNvSpPr>
            <a:spLocks noGrp="1" noChangeArrowheads="1"/>
          </p:cNvSpPr>
          <p:nvPr>
            <p:ph type="ftr" sz="quarter" idx="4"/>
          </p:nvPr>
        </p:nvSpPr>
        <p:spPr bwMode="auto">
          <a:xfrm>
            <a:off x="1" y="8841599"/>
            <a:ext cx="3043762" cy="465927"/>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295" name="Rectangle 7">
            <a:extLst>
              <a:ext uri="{FF2B5EF4-FFF2-40B4-BE49-F238E27FC236}">
                <a16:creationId xmlns:a16="http://schemas.microsoft.com/office/drawing/2014/main" id="{3CE80F9F-D1A3-4D16-A848-2C302DB7EC7D}"/>
              </a:ext>
            </a:extLst>
          </p:cNvPr>
          <p:cNvSpPr>
            <a:spLocks noGrp="1" noChangeArrowheads="1"/>
          </p:cNvSpPr>
          <p:nvPr>
            <p:ph type="sldNum" sz="quarter" idx="5"/>
          </p:nvPr>
        </p:nvSpPr>
        <p:spPr bwMode="auto">
          <a:xfrm>
            <a:off x="3977769" y="8841599"/>
            <a:ext cx="3043762" cy="465927"/>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lgn="r" eaLnBrk="1" hangingPunct="1">
              <a:defRPr sz="1200"/>
            </a:lvl1pPr>
          </a:lstStyle>
          <a:p>
            <a:fld id="{D8B52960-AC41-4E2B-A44A-7B29C8D7124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eachcenter.org/Research/FullArticles/PDF/PCPF1A_Getting_a_Shot8_07.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mn-lt"/>
            </a:endParaRPr>
          </a:p>
        </p:txBody>
      </p:sp>
      <p:sp>
        <p:nvSpPr>
          <p:cNvPr id="4" name="Slide Number Placeholder 3"/>
          <p:cNvSpPr>
            <a:spLocks noGrp="1"/>
          </p:cNvSpPr>
          <p:nvPr>
            <p:ph type="sldNum" sz="quarter" idx="10"/>
          </p:nvPr>
        </p:nvSpPr>
        <p:spPr/>
        <p:txBody>
          <a:bodyPr/>
          <a:lstStyle/>
          <a:p>
            <a:fld id="{D8B52960-AC41-4E2B-A44A-7B29C8D71249}" type="slidenum">
              <a:rPr lang="en-US" altLang="en-US" smtClean="0"/>
              <a:pPr/>
              <a:t>1</a:t>
            </a:fld>
            <a:endParaRPr lang="en-US" altLang="en-US"/>
          </a:p>
        </p:txBody>
      </p:sp>
    </p:spTree>
    <p:extLst>
      <p:ext uri="{BB962C8B-B14F-4D97-AF65-F5344CB8AC3E}">
        <p14:creationId xmlns:p14="http://schemas.microsoft.com/office/powerpoint/2010/main" val="147896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9970B6F-5ED1-425E-9703-B31467F957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3604" indent="-286122">
              <a:spcBef>
                <a:spcPct val="30000"/>
              </a:spcBef>
              <a:defRPr sz="1200">
                <a:solidFill>
                  <a:schemeClr val="tx1"/>
                </a:solidFill>
                <a:latin typeface="Arial" panose="020B0604020202020204" pitchFamily="34" charset="0"/>
              </a:defRPr>
            </a:lvl2pPr>
            <a:lvl3pPr marL="1144490" indent="-227955">
              <a:spcBef>
                <a:spcPct val="30000"/>
              </a:spcBef>
              <a:defRPr sz="1200">
                <a:solidFill>
                  <a:schemeClr val="tx1"/>
                </a:solidFill>
                <a:latin typeface="Arial" panose="020B0604020202020204" pitchFamily="34" charset="0"/>
              </a:defRPr>
            </a:lvl3pPr>
            <a:lvl4pPr marL="1601972" indent="-227955">
              <a:spcBef>
                <a:spcPct val="30000"/>
              </a:spcBef>
              <a:defRPr sz="1200">
                <a:solidFill>
                  <a:schemeClr val="tx1"/>
                </a:solidFill>
                <a:latin typeface="Arial" panose="020B0604020202020204" pitchFamily="34" charset="0"/>
              </a:defRPr>
            </a:lvl4pPr>
            <a:lvl5pPr marL="2059453" indent="-227955">
              <a:spcBef>
                <a:spcPct val="30000"/>
              </a:spcBef>
              <a:defRPr sz="1200">
                <a:solidFill>
                  <a:schemeClr val="tx1"/>
                </a:solidFill>
                <a:latin typeface="Arial" panose="020B0604020202020204" pitchFamily="34" charset="0"/>
              </a:defRPr>
            </a:lvl5pPr>
            <a:lvl6pPr marL="2512218" indent="-227955" eaLnBrk="0" fontAlgn="base" hangingPunct="0">
              <a:spcBef>
                <a:spcPct val="30000"/>
              </a:spcBef>
              <a:spcAft>
                <a:spcPct val="0"/>
              </a:spcAft>
              <a:defRPr sz="1200">
                <a:solidFill>
                  <a:schemeClr val="tx1"/>
                </a:solidFill>
                <a:latin typeface="Arial" panose="020B0604020202020204" pitchFamily="34" charset="0"/>
              </a:defRPr>
            </a:lvl6pPr>
            <a:lvl7pPr marL="2964983" indent="-227955" eaLnBrk="0" fontAlgn="base" hangingPunct="0">
              <a:spcBef>
                <a:spcPct val="30000"/>
              </a:spcBef>
              <a:spcAft>
                <a:spcPct val="0"/>
              </a:spcAft>
              <a:defRPr sz="1200">
                <a:solidFill>
                  <a:schemeClr val="tx1"/>
                </a:solidFill>
                <a:latin typeface="Arial" panose="020B0604020202020204" pitchFamily="34" charset="0"/>
              </a:defRPr>
            </a:lvl7pPr>
            <a:lvl8pPr marL="3417748" indent="-227955" eaLnBrk="0" fontAlgn="base" hangingPunct="0">
              <a:spcBef>
                <a:spcPct val="30000"/>
              </a:spcBef>
              <a:spcAft>
                <a:spcPct val="0"/>
              </a:spcAft>
              <a:defRPr sz="1200">
                <a:solidFill>
                  <a:schemeClr val="tx1"/>
                </a:solidFill>
                <a:latin typeface="Arial" panose="020B0604020202020204" pitchFamily="34" charset="0"/>
              </a:defRPr>
            </a:lvl8pPr>
            <a:lvl9pPr marL="3870513" indent="-22795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25971D-90DB-4D56-9587-0D1B2388D2E3}" type="slidenum">
              <a:rPr lang="en-US" altLang="en-US"/>
              <a:pPr>
                <a:spcBef>
                  <a:spcPct val="0"/>
                </a:spcBef>
              </a:pPr>
              <a:t>7</a:t>
            </a:fld>
            <a:endParaRPr lang="en-US" altLang="en-US"/>
          </a:p>
        </p:txBody>
      </p:sp>
      <p:sp>
        <p:nvSpPr>
          <p:cNvPr id="10243" name="Rectangle 2">
            <a:extLst>
              <a:ext uri="{FF2B5EF4-FFF2-40B4-BE49-F238E27FC236}">
                <a16:creationId xmlns:a16="http://schemas.microsoft.com/office/drawing/2014/main" id="{CD136CC4-E3B4-409A-B7E4-70622F91AA9F}"/>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399C62F2-9F6D-4880-A519-F5323C739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Char char="•"/>
            </a:pPr>
            <a:r>
              <a:rPr lang="en-US" altLang="en-US" sz="800" dirty="0">
                <a:latin typeface="Arial" panose="020B0604020202020204" pitchFamily="34" charset="0"/>
                <a:cs typeface="Arial" panose="020B0604020202020204" pitchFamily="34" charset="0"/>
              </a:rPr>
              <a:t>Ask families to share some of their best and worst experiences in getting services and supports for their son or daughter</a:t>
            </a:r>
          </a:p>
          <a:p>
            <a:pPr eaLnBrk="1" hangingPunct="1">
              <a:lnSpc>
                <a:spcPct val="90000"/>
              </a:lnSpc>
              <a:buFontTx/>
              <a:buChar char="•"/>
            </a:pPr>
            <a:r>
              <a:rPr lang="en-US" altLang="en-US" sz="800" dirty="0">
                <a:latin typeface="Arial" panose="020B0604020202020204" pitchFamily="34" charset="0"/>
                <a:cs typeface="Arial" panose="020B0604020202020204" pitchFamily="34" charset="0"/>
              </a:rPr>
              <a:t>Seek to identify strengths of their past systems navigation that you can build on, as well as their particular challenges and how those might be overcome.</a:t>
            </a:r>
          </a:p>
          <a:p>
            <a:pPr eaLnBrk="1" hangingPunct="1">
              <a:lnSpc>
                <a:spcPct val="90000"/>
              </a:lnSpc>
              <a:buFontTx/>
              <a:buChar char="•"/>
            </a:pPr>
            <a:r>
              <a:rPr lang="en-US" altLang="en-US" sz="800" dirty="0">
                <a:latin typeface="Arial" panose="020B0604020202020204" pitchFamily="34" charset="0"/>
                <a:cs typeface="Arial" panose="020B0604020202020204" pitchFamily="34" charset="0"/>
              </a:rPr>
              <a:t>Identify each family’s preferred strategy for accessing information – online, workshops, reading material, etc.</a:t>
            </a:r>
          </a:p>
          <a:p>
            <a:pPr eaLnBrk="1" hangingPunct="1">
              <a:lnSpc>
                <a:spcPct val="90000"/>
              </a:lnSpc>
              <a:buFontTx/>
              <a:buChar char="•"/>
            </a:pPr>
            <a:endParaRPr lang="en-US" altLang="en-US" sz="800" dirty="0">
              <a:latin typeface="Arial" panose="020B0604020202020204" pitchFamily="34" charset="0"/>
              <a:cs typeface="Arial" panose="020B0604020202020204" pitchFamily="34" charset="0"/>
            </a:endParaRPr>
          </a:p>
          <a:p>
            <a:pPr eaLnBrk="1" hangingPunct="1">
              <a:lnSpc>
                <a:spcPct val="90000"/>
              </a:lnSpc>
            </a:pPr>
            <a:r>
              <a:rPr lang="en-US" altLang="en-US" sz="800" b="1" dirty="0">
                <a:latin typeface="Arial" panose="020B0604020202020204" pitchFamily="34" charset="0"/>
                <a:cs typeface="Arial" panose="020B0604020202020204" pitchFamily="34" charset="0"/>
              </a:rPr>
              <a:t>Could we ask participants to share tips they have used that they have found to be helpful?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50B4165-8E61-438D-95E8-7BBD6DC8A1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3604" indent="-286122">
              <a:spcBef>
                <a:spcPct val="30000"/>
              </a:spcBef>
              <a:defRPr sz="1200">
                <a:solidFill>
                  <a:schemeClr val="tx1"/>
                </a:solidFill>
                <a:latin typeface="Arial" panose="020B0604020202020204" pitchFamily="34" charset="0"/>
              </a:defRPr>
            </a:lvl2pPr>
            <a:lvl3pPr marL="1144490" indent="-227955">
              <a:spcBef>
                <a:spcPct val="30000"/>
              </a:spcBef>
              <a:defRPr sz="1200">
                <a:solidFill>
                  <a:schemeClr val="tx1"/>
                </a:solidFill>
                <a:latin typeface="Arial" panose="020B0604020202020204" pitchFamily="34" charset="0"/>
              </a:defRPr>
            </a:lvl3pPr>
            <a:lvl4pPr marL="1601972" indent="-227955">
              <a:spcBef>
                <a:spcPct val="30000"/>
              </a:spcBef>
              <a:defRPr sz="1200">
                <a:solidFill>
                  <a:schemeClr val="tx1"/>
                </a:solidFill>
                <a:latin typeface="Arial" panose="020B0604020202020204" pitchFamily="34" charset="0"/>
              </a:defRPr>
            </a:lvl4pPr>
            <a:lvl5pPr marL="2059453" indent="-227955">
              <a:spcBef>
                <a:spcPct val="30000"/>
              </a:spcBef>
              <a:defRPr sz="1200">
                <a:solidFill>
                  <a:schemeClr val="tx1"/>
                </a:solidFill>
                <a:latin typeface="Arial" panose="020B0604020202020204" pitchFamily="34" charset="0"/>
              </a:defRPr>
            </a:lvl5pPr>
            <a:lvl6pPr marL="2512218" indent="-227955" eaLnBrk="0" fontAlgn="base" hangingPunct="0">
              <a:spcBef>
                <a:spcPct val="30000"/>
              </a:spcBef>
              <a:spcAft>
                <a:spcPct val="0"/>
              </a:spcAft>
              <a:defRPr sz="1200">
                <a:solidFill>
                  <a:schemeClr val="tx1"/>
                </a:solidFill>
                <a:latin typeface="Arial" panose="020B0604020202020204" pitchFamily="34" charset="0"/>
              </a:defRPr>
            </a:lvl6pPr>
            <a:lvl7pPr marL="2964983" indent="-227955" eaLnBrk="0" fontAlgn="base" hangingPunct="0">
              <a:spcBef>
                <a:spcPct val="30000"/>
              </a:spcBef>
              <a:spcAft>
                <a:spcPct val="0"/>
              </a:spcAft>
              <a:defRPr sz="1200">
                <a:solidFill>
                  <a:schemeClr val="tx1"/>
                </a:solidFill>
                <a:latin typeface="Arial" panose="020B0604020202020204" pitchFamily="34" charset="0"/>
              </a:defRPr>
            </a:lvl7pPr>
            <a:lvl8pPr marL="3417748" indent="-227955" eaLnBrk="0" fontAlgn="base" hangingPunct="0">
              <a:spcBef>
                <a:spcPct val="30000"/>
              </a:spcBef>
              <a:spcAft>
                <a:spcPct val="0"/>
              </a:spcAft>
              <a:defRPr sz="1200">
                <a:solidFill>
                  <a:schemeClr val="tx1"/>
                </a:solidFill>
                <a:latin typeface="Arial" panose="020B0604020202020204" pitchFamily="34" charset="0"/>
              </a:defRPr>
            </a:lvl8pPr>
            <a:lvl9pPr marL="3870513" indent="-22795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2667E1-244A-401E-B752-B3657A80A442}" type="slidenum">
              <a:rPr lang="en-US" altLang="en-US"/>
              <a:pPr>
                <a:spcBef>
                  <a:spcPct val="0"/>
                </a:spcBef>
              </a:pPr>
              <a:t>8</a:t>
            </a:fld>
            <a:endParaRPr lang="en-US" altLang="en-US"/>
          </a:p>
        </p:txBody>
      </p:sp>
      <p:sp>
        <p:nvSpPr>
          <p:cNvPr id="12291" name="Rectangle 2">
            <a:extLst>
              <a:ext uri="{FF2B5EF4-FFF2-40B4-BE49-F238E27FC236}">
                <a16:creationId xmlns:a16="http://schemas.microsoft.com/office/drawing/2014/main" id="{645F69B5-3D5A-4D66-8BE2-524AB2D5B2F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36ED9433-C8C8-47D5-8EC5-93E7F363EA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Char char="•"/>
            </a:pPr>
            <a:r>
              <a:rPr lang="en-US" altLang="en-US" sz="800">
                <a:latin typeface="Arial" panose="020B0604020202020204" pitchFamily="34" charset="0"/>
                <a:cs typeface="Arial" panose="020B0604020202020204" pitchFamily="34" charset="0"/>
              </a:rPr>
              <a:t>Ask families to share some of their best and worst experiences in getting services and supports for their son or daughter</a:t>
            </a:r>
          </a:p>
          <a:p>
            <a:pPr eaLnBrk="1" hangingPunct="1">
              <a:lnSpc>
                <a:spcPct val="90000"/>
              </a:lnSpc>
              <a:buFontTx/>
              <a:buChar char="•"/>
            </a:pPr>
            <a:r>
              <a:rPr lang="en-US" altLang="en-US" sz="800">
                <a:latin typeface="Arial" panose="020B0604020202020204" pitchFamily="34" charset="0"/>
                <a:cs typeface="Arial" panose="020B0604020202020204" pitchFamily="34" charset="0"/>
              </a:rPr>
              <a:t>Seek to identify strengths of their past systems navigation that you can build on, as well as their particular challenges and how those might be overcome.</a:t>
            </a:r>
          </a:p>
          <a:p>
            <a:pPr eaLnBrk="1" hangingPunct="1">
              <a:lnSpc>
                <a:spcPct val="90000"/>
              </a:lnSpc>
              <a:buFontTx/>
              <a:buChar char="•"/>
            </a:pPr>
            <a:r>
              <a:rPr lang="en-US" altLang="en-US" sz="800">
                <a:latin typeface="Arial" panose="020B0604020202020204" pitchFamily="34" charset="0"/>
                <a:cs typeface="Arial" panose="020B0604020202020204" pitchFamily="34" charset="0"/>
              </a:rPr>
              <a:t>Identify each family’s preferred strategy for accessing information – online, workshops, reading material, etc.</a:t>
            </a:r>
          </a:p>
          <a:p>
            <a:pPr eaLnBrk="1" hangingPunct="1">
              <a:lnSpc>
                <a:spcPct val="90000"/>
              </a:lnSpc>
              <a:buFontTx/>
              <a:buChar char="•"/>
            </a:pPr>
            <a:endParaRPr lang="en-US" altLang="en-US" sz="800">
              <a:latin typeface="Arial" panose="020B0604020202020204" pitchFamily="34" charset="0"/>
              <a:cs typeface="Arial" panose="020B0604020202020204" pitchFamily="34" charset="0"/>
            </a:endParaRPr>
          </a:p>
          <a:p>
            <a:pPr eaLnBrk="1" hangingPunct="1">
              <a:lnSpc>
                <a:spcPct val="90000"/>
              </a:lnSpc>
            </a:pPr>
            <a:r>
              <a:rPr lang="en-US" altLang="en-US" sz="800" b="1">
                <a:latin typeface="Arial" panose="020B0604020202020204" pitchFamily="34" charset="0"/>
                <a:cs typeface="Arial" panose="020B0604020202020204" pitchFamily="34" charset="0"/>
              </a:rPr>
              <a:t>Could we ask participants to share tips they have used that they have found to be helpful?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52960-AC41-4E2B-A44A-7B29C8D71249}" type="slidenum">
              <a:rPr lang="en-US" altLang="en-US" smtClean="0"/>
              <a:pPr/>
              <a:t>15</a:t>
            </a:fld>
            <a:endParaRPr lang="en-US" altLang="en-US"/>
          </a:p>
        </p:txBody>
      </p:sp>
    </p:spTree>
    <p:extLst>
      <p:ext uri="{BB962C8B-B14F-4D97-AF65-F5344CB8AC3E}">
        <p14:creationId xmlns:p14="http://schemas.microsoft.com/office/powerpoint/2010/main" val="25754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http://www.beachcenter.org/Research/FullArticles/PDF/PCPF1A_Getting_a_Shot8_07.pdf</a:t>
            </a:r>
            <a:endParaRPr lang="en-US" dirty="0"/>
          </a:p>
        </p:txBody>
      </p:sp>
      <p:sp>
        <p:nvSpPr>
          <p:cNvPr id="4" name="Slide Number Placeholder 3"/>
          <p:cNvSpPr>
            <a:spLocks noGrp="1"/>
          </p:cNvSpPr>
          <p:nvPr>
            <p:ph type="sldNum" sz="quarter" idx="5"/>
          </p:nvPr>
        </p:nvSpPr>
        <p:spPr/>
        <p:txBody>
          <a:bodyPr/>
          <a:lstStyle/>
          <a:p>
            <a:fld id="{D8B52960-AC41-4E2B-A44A-7B29C8D71249}" type="slidenum">
              <a:rPr lang="en-US" altLang="en-US" smtClean="0"/>
              <a:pPr/>
              <a:t>17</a:t>
            </a:fld>
            <a:endParaRPr lang="en-US" altLang="en-US"/>
          </a:p>
        </p:txBody>
      </p:sp>
    </p:spTree>
    <p:extLst>
      <p:ext uri="{BB962C8B-B14F-4D97-AF65-F5344CB8AC3E}">
        <p14:creationId xmlns:p14="http://schemas.microsoft.com/office/powerpoint/2010/main" val="23615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52960-AC41-4E2B-A44A-7B29C8D71249}" type="slidenum">
              <a:rPr lang="en-US" altLang="en-US" smtClean="0"/>
              <a:pPr/>
              <a:t>19</a:t>
            </a:fld>
            <a:endParaRPr lang="en-US" altLang="en-US"/>
          </a:p>
        </p:txBody>
      </p:sp>
    </p:spTree>
    <p:extLst>
      <p:ext uri="{BB962C8B-B14F-4D97-AF65-F5344CB8AC3E}">
        <p14:creationId xmlns:p14="http://schemas.microsoft.com/office/powerpoint/2010/main" val="4123475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pPr defTabSz="457200" eaLnBrk="1" fontAlgn="auto" hangingPunct="1">
              <a:spcBef>
                <a:spcPts val="0"/>
              </a:spcBef>
              <a:spcAft>
                <a:spcPts val="0"/>
              </a:spcAft>
            </a:pPr>
            <a:fld id="{48F63A3B-78C7-47BE-AE5E-E10140E04643}" type="slidenum">
              <a:rPr lang="en-US" smtClean="0">
                <a:latin typeface="Calibri" panose="020F0502020204030204"/>
                <a:cs typeface="+mn-cs"/>
              </a:rPr>
              <a:pPr defTabSz="457200" eaLnBrk="1" fontAlgn="auto" hangingPunct="1">
                <a:spcBef>
                  <a:spcPts val="0"/>
                </a:spcBef>
                <a:spcAft>
                  <a:spcPts val="0"/>
                </a:spcAft>
              </a:pPr>
              <a:t>‹#›</a:t>
            </a:fld>
            <a:endParaRPr lang="en-US" dirty="0">
              <a:latin typeface="Calibri" panose="020F0502020204030204"/>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1337" y="6685838"/>
            <a:ext cx="9144000" cy="123639"/>
            <a:chOff x="1783" y="6616562"/>
            <a:chExt cx="12192000" cy="123639"/>
          </a:xfrm>
        </p:grpSpPr>
        <p:cxnSp>
          <p:nvCxnSpPr>
            <p:cNvPr id="8" name="Straight Connector 7"/>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a:off x="1337" y="1098772"/>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842" y="152400"/>
            <a:ext cx="3664993" cy="862965"/>
          </a:xfrm>
          <a:prstGeom prst="rect">
            <a:avLst/>
          </a:prstGeom>
        </p:spPr>
      </p:pic>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43310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061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988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3"/>
            <a:ext cx="9144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8925"/>
            <a:ext cx="1775418" cy="398716"/>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82900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1337" y="6685838"/>
            <a:ext cx="9144000" cy="123639"/>
            <a:chOff x="1783" y="6616562"/>
            <a:chExt cx="12192000" cy="123639"/>
          </a:xfrm>
        </p:grpSpPr>
        <p:cxnSp>
          <p:nvCxnSpPr>
            <p:cNvPr id="8" name="Straight Connector 7"/>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a:off x="1337" y="1098772"/>
            <a:ext cx="9144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0842" y="152400"/>
            <a:ext cx="3664993" cy="862965"/>
          </a:xfrm>
          <a:prstGeom prst="rect">
            <a:avLst/>
          </a:prstGeom>
        </p:spPr>
      </p:pic>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685800" y="1122363"/>
            <a:ext cx="7772400" cy="2387600"/>
          </a:xfrm>
        </p:spPr>
        <p:txBody>
          <a:bodyPr anchor="b">
            <a:normAutofit/>
          </a:bodyPr>
          <a:lstStyle>
            <a:lvl1pPr algn="ct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85332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38560"/>
            <a:ext cx="1905000" cy="443240"/>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88975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8710"/>
            <a:ext cx="1775418" cy="413090"/>
          </a:xfrm>
          <a:prstGeom prst="rect">
            <a:avLst/>
          </a:prstGeom>
        </p:spPr>
      </p:pic>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345174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3"/>
            <a:ext cx="9144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4383"/>
            <a:ext cx="1775418" cy="407417"/>
          </a:xfrm>
          <a:prstGeom prst="rect">
            <a:avLst/>
          </a:prstGeom>
        </p:spPr>
      </p:pic>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20972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3"/>
            <a:ext cx="9144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7850"/>
            <a:ext cx="1775418" cy="413950"/>
          </a:xfrm>
          <a:prstGeom prst="rect">
            <a:avLst/>
          </a:prstGeom>
        </p:spPr>
      </p:pic>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202765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3"/>
            <a:ext cx="9144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93094"/>
            <a:ext cx="1775418" cy="388706"/>
          </a:xfrm>
          <a:prstGeom prst="rect">
            <a:avLst/>
          </a:prstGeom>
        </p:spPr>
      </p:pic>
      <p:sp>
        <p:nvSpPr>
          <p:cNvPr id="2" name="Title 1"/>
          <p:cNvSpPr>
            <a:spLocks noGrp="1"/>
          </p:cNvSpPr>
          <p:nvPr>
            <p:ph type="title"/>
          </p:nvPr>
        </p:nvSpPr>
        <p:spPr/>
        <p:txBody>
          <a:bodyPr>
            <a:normAutofit/>
          </a:bodyPr>
          <a:lstStyle>
            <a:lvl1pPr>
              <a:defRPr sz="4000">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7127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4317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defTabSz="457200" eaLnBrk="1" fontAlgn="auto" hangingPunct="1">
              <a:spcBef>
                <a:spcPts val="0"/>
              </a:spcBef>
              <a:spcAft>
                <a:spcPts val="0"/>
              </a:spcAft>
            </a:pPr>
            <a:fld id="{48F63A3B-78C7-47BE-AE5E-E10140E04643}" type="slidenum">
              <a:rPr lang="en-US" smtClean="0">
                <a:latin typeface="Calibri" panose="020F0502020204030204"/>
                <a:cs typeface="+mn-cs"/>
              </a:rPr>
              <a:pPr defTabSz="457200" eaLnBrk="1" fontAlgn="auto" hangingPunct="1">
                <a:spcBef>
                  <a:spcPts val="0"/>
                </a:spcBef>
                <a:spcAft>
                  <a:spcPts val="0"/>
                </a:spcAft>
              </a:pPr>
              <a:t>‹#›</a:t>
            </a:fld>
            <a:endParaRPr lang="en-US" dirty="0">
              <a:latin typeface="Calibri" panose="020F0502020204030204"/>
              <a:cs typeface="+mn-cs"/>
            </a:endParaRPr>
          </a:p>
        </p:txBody>
      </p:sp>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38560"/>
            <a:ext cx="1905000" cy="443240"/>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787503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0833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7694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10500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09601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3"/>
            <a:ext cx="9144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88925"/>
            <a:ext cx="1775418" cy="398716"/>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48428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pPr defTabSz="457200" eaLnBrk="1" fontAlgn="auto" hangingPunct="1">
              <a:spcBef>
                <a:spcPts val="0"/>
              </a:spcBef>
              <a:spcAft>
                <a:spcPts val="0"/>
              </a:spcAft>
            </a:pPr>
            <a:fld id="{48F63A3B-78C7-47BE-AE5E-E10140E04643}" type="slidenum">
              <a:rPr lang="en-US" smtClean="0">
                <a:latin typeface="Calibri" panose="020F0502020204030204"/>
                <a:cs typeface="+mn-cs"/>
              </a:rPr>
              <a:pPr defTabSz="457200" eaLnBrk="1" fontAlgn="auto" hangingPunct="1">
                <a:spcBef>
                  <a:spcPts val="0"/>
                </a:spcBef>
                <a:spcAft>
                  <a:spcPts val="0"/>
                </a:spcAft>
              </a:pPr>
              <a:t>‹#›</a:t>
            </a:fld>
            <a:endParaRPr lang="en-US" dirty="0">
              <a:latin typeface="Calibri" panose="020F0502020204030204"/>
              <a:cs typeface="+mn-cs"/>
            </a:endParaRP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3"/>
            <a:ext cx="9144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8710"/>
            <a:ext cx="1775418" cy="413090"/>
          </a:xfrm>
          <a:prstGeom prst="rect">
            <a:avLst/>
          </a:prstGeom>
        </p:spPr>
      </p:pic>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416599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457200" eaLnBrk="1" fontAlgn="auto" hangingPunct="1">
              <a:spcBef>
                <a:spcPts val="0"/>
              </a:spcBef>
              <a:spcAft>
                <a:spcPts val="0"/>
              </a:spcAft>
            </a:pPr>
            <a:fld id="{48F63A3B-78C7-47BE-AE5E-E10140E04643}" type="slidenum">
              <a:rPr lang="en-US" smtClean="0">
                <a:latin typeface="Calibri" panose="020F0502020204030204"/>
                <a:cs typeface="+mn-cs"/>
              </a:rPr>
              <a:pPr defTabSz="457200" eaLnBrk="1" fontAlgn="auto" hangingPunct="1">
                <a:spcBef>
                  <a:spcPts val="0"/>
                </a:spcBef>
                <a:spcAft>
                  <a:spcPts val="0"/>
                </a:spcAft>
              </a:pPr>
              <a:t>‹#›</a:t>
            </a:fld>
            <a:endParaRPr lang="en-US" dirty="0">
              <a:latin typeface="Calibri" panose="020F0502020204030204"/>
              <a:cs typeface="+mn-cs"/>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3"/>
            <a:ext cx="9144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74383"/>
            <a:ext cx="1775418" cy="407417"/>
          </a:xfrm>
          <a:prstGeom prst="rect">
            <a:avLst/>
          </a:prstGeom>
        </p:spPr>
      </p:pic>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66558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3"/>
            <a:ext cx="9144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67850"/>
            <a:ext cx="1775418" cy="413950"/>
          </a:xfrm>
          <a:prstGeom prst="rect">
            <a:avLst/>
          </a:prstGeom>
        </p:spPr>
      </p:pic>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5018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3"/>
            <a:ext cx="9144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93094"/>
            <a:ext cx="1775418" cy="38870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9158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552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89093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8338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1"/>
            <a:ext cx="2057400" cy="365125"/>
          </a:xfrm>
          <a:prstGeom prst="rect">
            <a:avLst/>
          </a:prstGeom>
        </p:spPr>
        <p:txBody>
          <a:bodyPr vert="horz" lIns="91440" tIns="45720" rIns="91440" bIns="45720" rtlCol="0" anchor="ctr"/>
          <a:lstStyle>
            <a:lvl1pPr algn="r">
              <a:defRPr sz="1200">
                <a:solidFill>
                  <a:schemeClr val="tx1"/>
                </a:solidFill>
              </a:defRPr>
            </a:lvl1pPr>
          </a:lstStyle>
          <a:p>
            <a:pPr defTabSz="457200" eaLnBrk="1" fontAlgn="auto" hangingPunct="1">
              <a:spcBef>
                <a:spcPts val="0"/>
              </a:spcBef>
              <a:spcAft>
                <a:spcPts val="0"/>
              </a:spcAft>
            </a:pPr>
            <a:fld id="{48F63A3B-78C7-47BE-AE5E-E10140E04643}" type="slidenum">
              <a:rPr lang="en-US" smtClean="0">
                <a:latin typeface="Calibri" panose="020F0502020204030204"/>
                <a:cs typeface="+mn-cs"/>
              </a:rPr>
              <a:pPr defTabSz="457200" eaLnBrk="1" fontAlgn="auto" hangingPunct="1">
                <a:spcBef>
                  <a:spcPts val="0"/>
                </a:spcBef>
                <a:spcAft>
                  <a:spcPts val="0"/>
                </a:spcAft>
              </a:pPr>
              <a:t>‹#›</a:t>
            </a:fld>
            <a:endParaRPr lang="en-US" dirty="0">
              <a:latin typeface="Calibri" panose="020F0502020204030204"/>
              <a:cs typeface="+mn-cs"/>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4"/>
    </p:custDataLst>
    <p:extLst>
      <p:ext uri="{BB962C8B-B14F-4D97-AF65-F5344CB8AC3E}">
        <p14:creationId xmlns:p14="http://schemas.microsoft.com/office/powerpoint/2010/main" val="72331890"/>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4/12/2023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4"/>
    </p:custDataLst>
    <p:extLst>
      <p:ext uri="{BB962C8B-B14F-4D97-AF65-F5344CB8AC3E}">
        <p14:creationId xmlns:p14="http://schemas.microsoft.com/office/powerpoint/2010/main" val="3228973698"/>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9.png"/><Relationship Id="rId4" Type="http://schemas.openxmlformats.org/officeDocument/2006/relationships/hyperlink" Target="http://www.beachcenter.org/Research/FullArticles/PDF/PCPF1A_Getting_a_Shot8_07.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6.xml"/><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hyperlink" Target="https://www.p2pusa.org/" TargetMode="Externa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6.xml"/><Relationship Id="rId1" Type="http://schemas.openxmlformats.org/officeDocument/2006/relationships/tags" Target="../tags/tag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6.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14.xml"/><Relationship Id="rId1" Type="http://schemas.openxmlformats.org/officeDocument/2006/relationships/tags" Target="../tags/tag63.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908843" cy="1676400"/>
          </a:xfrm>
        </p:spPr>
        <p:txBody>
          <a:bodyPr>
            <a:normAutofit/>
          </a:bodyPr>
          <a:lstStyle/>
          <a:p>
            <a:r>
              <a:rPr lang="en-US" b="1" dirty="0">
                <a:latin typeface="+mn-lt"/>
              </a:rPr>
              <a:t>Family-Professional Partnerships</a:t>
            </a:r>
            <a:endParaRPr lang="en-US" sz="3600" b="1" dirty="0">
              <a:latin typeface="+mn-lt"/>
            </a:endParaRPr>
          </a:p>
        </p:txBody>
      </p:sp>
      <p:sp>
        <p:nvSpPr>
          <p:cNvPr id="5123" name="Subtitle 2">
            <a:extLst>
              <a:ext uri="{FF2B5EF4-FFF2-40B4-BE49-F238E27FC236}">
                <a16:creationId xmlns:a16="http://schemas.microsoft.com/office/drawing/2014/main" id="{2F99380D-3DD1-42CC-B8C5-2868B61B458B}"/>
              </a:ext>
            </a:extLst>
          </p:cNvPr>
          <p:cNvSpPr txBox="1">
            <a:spLocks/>
          </p:cNvSpPr>
          <p:nvPr/>
        </p:nvSpPr>
        <p:spPr bwMode="auto">
          <a:xfrm>
            <a:off x="1752600" y="39624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buFontTx/>
              <a:buNone/>
            </a:pPr>
            <a:r>
              <a:rPr lang="en-US" altLang="en-US" sz="2400" b="1" dirty="0">
                <a:solidFill>
                  <a:schemeClr val="tx1"/>
                </a:solidFill>
                <a:latin typeface="+mn-lt"/>
              </a:rPr>
              <a:t>Group Action Planning: </a:t>
            </a:r>
            <a:br>
              <a:rPr lang="en-US" altLang="en-US" sz="2400" b="1" dirty="0">
                <a:solidFill>
                  <a:schemeClr val="tx1"/>
                </a:solidFill>
                <a:latin typeface="+mn-lt"/>
              </a:rPr>
            </a:br>
            <a:r>
              <a:rPr lang="en-US" altLang="en-US" sz="2400" b="1" dirty="0">
                <a:solidFill>
                  <a:schemeClr val="tx1"/>
                </a:solidFill>
                <a:latin typeface="+mn-lt"/>
              </a:rPr>
              <a:t>Enhancing Family and Individual </a:t>
            </a:r>
            <a:br>
              <a:rPr lang="en-US" altLang="en-US" sz="2400" b="1" dirty="0">
                <a:solidFill>
                  <a:schemeClr val="tx1"/>
                </a:solidFill>
                <a:latin typeface="+mn-lt"/>
              </a:rPr>
            </a:br>
            <a:r>
              <a:rPr lang="en-US" altLang="en-US" sz="2400" b="1" dirty="0">
                <a:solidFill>
                  <a:schemeClr val="tx1"/>
                </a:solidFill>
                <a:latin typeface="+mn-lt"/>
              </a:rPr>
              <a:t>Quality of Life Across the Life Span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Ethical Principles and Core Concepts Guiding Group Action Planning</a:t>
            </a:r>
          </a:p>
        </p:txBody>
      </p:sp>
      <p:sp>
        <p:nvSpPr>
          <p:cNvPr id="3" name="Content Placeholder 2">
            <a:extLst>
              <a:ext uri="{FF2B5EF4-FFF2-40B4-BE49-F238E27FC236}">
                <a16:creationId xmlns:a16="http://schemas.microsoft.com/office/drawing/2014/main" id="{72C7A7E6-D7E7-4A22-B169-029EB055B997}"/>
              </a:ext>
            </a:extLst>
          </p:cNvPr>
          <p:cNvSpPr>
            <a:spLocks noGrp="1"/>
          </p:cNvSpPr>
          <p:nvPr>
            <p:ph idx="1"/>
          </p:nvPr>
        </p:nvSpPr>
        <p:spPr/>
        <p:txBody>
          <a:bodyPr/>
          <a:lstStyle/>
          <a:p>
            <a:pPr>
              <a:lnSpc>
                <a:spcPct val="150000"/>
              </a:lnSpc>
              <a:spcBef>
                <a:spcPts val="0"/>
              </a:spcBef>
              <a:buSzPct val="125000"/>
            </a:pPr>
            <a:r>
              <a:rPr lang="en-US" altLang="en-US" sz="2000" dirty="0">
                <a:solidFill>
                  <a:schemeClr val="tx1"/>
                </a:solidFill>
                <a:latin typeface="+mn-lt"/>
              </a:rPr>
              <a:t>Family as foundation</a:t>
            </a:r>
          </a:p>
          <a:p>
            <a:pPr marL="742950" lvl="2" indent="-285750">
              <a:lnSpc>
                <a:spcPct val="150000"/>
              </a:lnSpc>
              <a:spcBef>
                <a:spcPts val="0"/>
              </a:spcBef>
              <a:buSzPct val="125000"/>
            </a:pPr>
            <a:r>
              <a:rPr lang="en-US" altLang="en-US" dirty="0">
                <a:solidFill>
                  <a:schemeClr val="tx1"/>
                </a:solidFill>
                <a:latin typeface="+mn-lt"/>
              </a:rPr>
              <a:t>Family integrity &amp; unity</a:t>
            </a:r>
          </a:p>
          <a:p>
            <a:pPr marL="742950" lvl="2" indent="-285750">
              <a:lnSpc>
                <a:spcPct val="150000"/>
              </a:lnSpc>
              <a:spcBef>
                <a:spcPts val="0"/>
              </a:spcBef>
              <a:buSzPct val="125000"/>
            </a:pPr>
            <a:r>
              <a:rPr lang="en-US" altLang="en-US" dirty="0">
                <a:solidFill>
                  <a:schemeClr val="tx1"/>
                </a:solidFill>
                <a:latin typeface="+mn-lt"/>
              </a:rPr>
              <a:t>Family centeredness</a:t>
            </a:r>
          </a:p>
          <a:p>
            <a:pPr marL="742950" lvl="2" indent="-285750">
              <a:lnSpc>
                <a:spcPct val="150000"/>
              </a:lnSpc>
              <a:spcBef>
                <a:spcPts val="0"/>
              </a:spcBef>
              <a:buSzPct val="125000"/>
            </a:pPr>
            <a:r>
              <a:rPr lang="en-US" altLang="en-US" dirty="0">
                <a:solidFill>
                  <a:schemeClr val="tx1"/>
                </a:solidFill>
                <a:latin typeface="+mn-lt"/>
              </a:rPr>
              <a:t>Empowerment and participatory decision-making</a:t>
            </a:r>
          </a:p>
          <a:p>
            <a:pPr marL="742950" lvl="2" indent="-285750">
              <a:lnSpc>
                <a:spcPct val="150000"/>
              </a:lnSpc>
              <a:spcBef>
                <a:spcPts val="0"/>
              </a:spcBef>
              <a:buSzPct val="125000"/>
            </a:pPr>
            <a:r>
              <a:rPr lang="en-US" altLang="en-US" dirty="0">
                <a:solidFill>
                  <a:schemeClr val="tx1"/>
                </a:solidFill>
                <a:latin typeface="+mn-lt"/>
              </a:rPr>
              <a:t>Autonomy</a:t>
            </a:r>
          </a:p>
          <a:p>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600" b="1" dirty="0">
                <a:latin typeface="+mn-lt"/>
              </a:rPr>
              <a:t>Ethical Principles and Core Concepts Guiding Group Action Planning II</a:t>
            </a:r>
            <a:endParaRPr lang="en-US" sz="3600" b="1" dirty="0">
              <a:latin typeface="+mn-lt"/>
            </a:endParaRPr>
          </a:p>
        </p:txBody>
      </p:sp>
      <p:sp>
        <p:nvSpPr>
          <p:cNvPr id="3" name="Content Placeholder 2">
            <a:extLst>
              <a:ext uri="{FF2B5EF4-FFF2-40B4-BE49-F238E27FC236}">
                <a16:creationId xmlns:a16="http://schemas.microsoft.com/office/drawing/2014/main" id="{7F986215-F063-48FA-A5A2-94501D6DBC96}"/>
              </a:ext>
            </a:extLst>
          </p:cNvPr>
          <p:cNvSpPr>
            <a:spLocks noGrp="1"/>
          </p:cNvSpPr>
          <p:nvPr>
            <p:ph idx="1"/>
          </p:nvPr>
        </p:nvSpPr>
        <p:spPr/>
        <p:txBody>
          <a:bodyPr/>
          <a:lstStyle/>
          <a:p>
            <a:pPr>
              <a:lnSpc>
                <a:spcPct val="150000"/>
              </a:lnSpc>
              <a:spcBef>
                <a:spcPts val="0"/>
              </a:spcBef>
              <a:buSzPct val="125000"/>
            </a:pPr>
            <a:r>
              <a:rPr lang="en-US" altLang="en-US" sz="2000" dirty="0">
                <a:solidFill>
                  <a:schemeClr val="tx1"/>
                </a:solidFill>
                <a:latin typeface="+mn-lt"/>
              </a:rPr>
              <a:t>Community</a:t>
            </a:r>
          </a:p>
          <a:p>
            <a:pPr marL="685800" lvl="2">
              <a:lnSpc>
                <a:spcPct val="150000"/>
              </a:lnSpc>
              <a:spcBef>
                <a:spcPts val="0"/>
              </a:spcBef>
              <a:buSzPct val="125000"/>
            </a:pPr>
            <a:r>
              <a:rPr lang="en-US" altLang="en-US" dirty="0">
                <a:solidFill>
                  <a:schemeClr val="tx1"/>
                </a:solidFill>
                <a:latin typeface="+mn-lt"/>
              </a:rPr>
              <a:t>Individualized and appropriate services</a:t>
            </a:r>
          </a:p>
          <a:p>
            <a:pPr marL="685800" lvl="2">
              <a:lnSpc>
                <a:spcPct val="150000"/>
              </a:lnSpc>
              <a:spcBef>
                <a:spcPts val="0"/>
              </a:spcBef>
              <a:buSzPct val="125000"/>
            </a:pPr>
            <a:r>
              <a:rPr lang="en-US" altLang="en-US" dirty="0">
                <a:solidFill>
                  <a:schemeClr val="tx1"/>
                </a:solidFill>
                <a:latin typeface="+mn-lt"/>
              </a:rPr>
              <a:t>Professional and system capacity building</a:t>
            </a:r>
          </a:p>
          <a:p>
            <a:pPr marL="228600" lvl="1">
              <a:lnSpc>
                <a:spcPct val="150000"/>
              </a:lnSpc>
              <a:spcBef>
                <a:spcPts val="0"/>
              </a:spcBef>
              <a:buSzPct val="125000"/>
            </a:pPr>
            <a:r>
              <a:rPr lang="en-US" altLang="en-US" sz="2000" dirty="0">
                <a:solidFill>
                  <a:schemeClr val="tx1"/>
                </a:solidFill>
                <a:latin typeface="+mn-lt"/>
              </a:rPr>
              <a:t>Service coordination and collaboration</a:t>
            </a:r>
          </a:p>
          <a:p>
            <a:pPr lvl="1">
              <a:lnSpc>
                <a:spcPct val="150000"/>
              </a:lnSpc>
              <a:spcBef>
                <a:spcPts val="0"/>
              </a:spcBef>
              <a:buSzPct val="125000"/>
            </a:pPr>
            <a:r>
              <a:rPr lang="en-US" altLang="en-US" sz="2000" dirty="0">
                <a:solidFill>
                  <a:schemeClr val="tx1"/>
                </a:solidFill>
                <a:latin typeface="+mn-lt"/>
              </a:rPr>
              <a:t>Dignity</a:t>
            </a:r>
          </a:p>
          <a:p>
            <a:pPr marL="685800" lvl="2">
              <a:lnSpc>
                <a:spcPct val="150000"/>
              </a:lnSpc>
              <a:spcBef>
                <a:spcPts val="0"/>
              </a:spcBef>
              <a:buSzPct val="125000"/>
            </a:pPr>
            <a:r>
              <a:rPr lang="en-US" altLang="en-US" dirty="0">
                <a:solidFill>
                  <a:schemeClr val="tx1"/>
                </a:solidFill>
                <a:latin typeface="+mn-lt"/>
              </a:rPr>
              <a:t>Cultural responsiveness</a:t>
            </a:r>
          </a:p>
          <a:p>
            <a:pPr marL="685800" lvl="2">
              <a:lnSpc>
                <a:spcPct val="150000"/>
              </a:lnSpc>
              <a:spcBef>
                <a:spcPts val="0"/>
              </a:spcBef>
              <a:buSzPct val="125000"/>
            </a:pPr>
            <a:r>
              <a:rPr lang="en-US" altLang="en-US" dirty="0">
                <a:solidFill>
                  <a:schemeClr val="tx1"/>
                </a:solidFill>
                <a:latin typeface="+mn-lt"/>
              </a:rPr>
              <a:t>Autonomy</a:t>
            </a:r>
          </a:p>
          <a:p>
            <a:endParaRPr lang="en-US"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94" y="168825"/>
            <a:ext cx="7886700" cy="1325563"/>
          </a:xfrm>
        </p:spPr>
        <p:txBody>
          <a:bodyPr>
            <a:normAutofit/>
          </a:bodyPr>
          <a:lstStyle/>
          <a:p>
            <a:pPr algn="ctr"/>
            <a:r>
              <a:rPr lang="en-US" sz="3600" b="1" dirty="0">
                <a:latin typeface="+mn-lt"/>
              </a:rPr>
              <a:t>Inviting Support</a:t>
            </a:r>
          </a:p>
        </p:txBody>
      </p:sp>
      <p:grpSp>
        <p:nvGrpSpPr>
          <p:cNvPr id="42" name="Group 41" descr="Red circle in the center. Multiple arrows radiate around the circle counterclockwise that are red, orange, yellow, green, blue, pink, and purple. Each arrow has a word on it: community, strengths, preferences, friends, neighborhood, home, job, school.">
            <a:extLst>
              <a:ext uri="{FF2B5EF4-FFF2-40B4-BE49-F238E27FC236}">
                <a16:creationId xmlns:a16="http://schemas.microsoft.com/office/drawing/2014/main" id="{D6C28F13-8A63-4D89-ADE8-30C38D346E9C}"/>
              </a:ext>
            </a:extLst>
          </p:cNvPr>
          <p:cNvGrpSpPr/>
          <p:nvPr/>
        </p:nvGrpSpPr>
        <p:grpSpPr>
          <a:xfrm>
            <a:off x="2020675" y="1066800"/>
            <a:ext cx="5164137" cy="5010152"/>
            <a:chOff x="1693863" y="1076325"/>
            <a:chExt cx="5932487" cy="5629275"/>
          </a:xfrm>
        </p:grpSpPr>
        <p:sp>
          <p:nvSpPr>
            <p:cNvPr id="43" name="Freeform 5">
              <a:extLst>
                <a:ext uri="{FF2B5EF4-FFF2-40B4-BE49-F238E27FC236}">
                  <a16:creationId xmlns:a16="http://schemas.microsoft.com/office/drawing/2014/main" id="{7F359C30-95B0-474A-AE69-90F5BA17ADCB}"/>
                </a:ext>
              </a:extLst>
            </p:cNvPr>
            <p:cNvSpPr>
              <a:spLocks/>
            </p:cNvSpPr>
            <p:nvPr/>
          </p:nvSpPr>
          <p:spPr bwMode="auto">
            <a:xfrm>
              <a:off x="3360738" y="4957762"/>
              <a:ext cx="3675062" cy="1020763"/>
            </a:xfrm>
            <a:custGeom>
              <a:avLst/>
              <a:gdLst>
                <a:gd name="T0" fmla="*/ 2147483646 w 2315"/>
                <a:gd name="T1" fmla="*/ 2147483646 h 643"/>
                <a:gd name="T2" fmla="*/ 2147483646 w 2315"/>
                <a:gd name="T3" fmla="*/ 2147483646 h 643"/>
                <a:gd name="T4" fmla="*/ 2147483646 w 2315"/>
                <a:gd name="T5" fmla="*/ 2147483646 h 643"/>
                <a:gd name="T6" fmla="*/ 2147483646 w 2315"/>
                <a:gd name="T7" fmla="*/ 2147483646 h 643"/>
                <a:gd name="T8" fmla="*/ 2147483646 w 2315"/>
                <a:gd name="T9" fmla="*/ 2147483646 h 643"/>
                <a:gd name="T10" fmla="*/ 2147483646 w 2315"/>
                <a:gd name="T11" fmla="*/ 2147483646 h 643"/>
                <a:gd name="T12" fmla="*/ 2147483646 w 2315"/>
                <a:gd name="T13" fmla="*/ 2147483646 h 643"/>
                <a:gd name="T14" fmla="*/ 2147483646 w 2315"/>
                <a:gd name="T15" fmla="*/ 2147483646 h 643"/>
                <a:gd name="T16" fmla="*/ 2147483646 w 2315"/>
                <a:gd name="T17" fmla="*/ 2147483646 h 643"/>
                <a:gd name="T18" fmla="*/ 2147483646 w 2315"/>
                <a:gd name="T19" fmla="*/ 2147483646 h 643"/>
                <a:gd name="T20" fmla="*/ 2147483646 w 2315"/>
                <a:gd name="T21" fmla="*/ 2147483646 h 643"/>
                <a:gd name="T22" fmla="*/ 2147483646 w 2315"/>
                <a:gd name="T23" fmla="*/ 2147483646 h 643"/>
                <a:gd name="T24" fmla="*/ 2147483646 w 2315"/>
                <a:gd name="T25" fmla="*/ 2147483646 h 643"/>
                <a:gd name="T26" fmla="*/ 2147483646 w 2315"/>
                <a:gd name="T27" fmla="*/ 2147483646 h 643"/>
                <a:gd name="T28" fmla="*/ 2147483646 w 2315"/>
                <a:gd name="T29" fmla="*/ 2147483646 h 643"/>
                <a:gd name="T30" fmla="*/ 2147483646 w 2315"/>
                <a:gd name="T31" fmla="*/ 2147483646 h 643"/>
                <a:gd name="T32" fmla="*/ 2147483646 w 2315"/>
                <a:gd name="T33" fmla="*/ 2147483646 h 643"/>
                <a:gd name="T34" fmla="*/ 0 w 2315"/>
                <a:gd name="T35" fmla="*/ 0 h 643"/>
                <a:gd name="T36" fmla="*/ 2147483646 w 2315"/>
                <a:gd name="T37" fmla="*/ 2147483646 h 643"/>
                <a:gd name="T38" fmla="*/ 2147483646 w 2315"/>
                <a:gd name="T39" fmla="*/ 2147483646 h 643"/>
                <a:gd name="T40" fmla="*/ 2147483646 w 2315"/>
                <a:gd name="T41" fmla="*/ 2147483646 h 643"/>
                <a:gd name="T42" fmla="*/ 2147483646 w 2315"/>
                <a:gd name="T43" fmla="*/ 2147483646 h 643"/>
                <a:gd name="T44" fmla="*/ 2147483646 w 2315"/>
                <a:gd name="T45" fmla="*/ 2147483646 h 643"/>
                <a:gd name="T46" fmla="*/ 2147483646 w 2315"/>
                <a:gd name="T47" fmla="*/ 2147483646 h 643"/>
                <a:gd name="T48" fmla="*/ 2147483646 w 2315"/>
                <a:gd name="T49" fmla="*/ 2147483646 h 643"/>
                <a:gd name="T50" fmla="*/ 2147483646 w 2315"/>
                <a:gd name="T51" fmla="*/ 2147483646 h 643"/>
                <a:gd name="T52" fmla="*/ 2147483646 w 2315"/>
                <a:gd name="T53" fmla="*/ 2147483646 h 643"/>
                <a:gd name="T54" fmla="*/ 2147483646 w 2315"/>
                <a:gd name="T55" fmla="*/ 2147483646 h 643"/>
                <a:gd name="T56" fmla="*/ 2147483646 w 2315"/>
                <a:gd name="T57" fmla="*/ 2147483646 h 643"/>
                <a:gd name="T58" fmla="*/ 2147483646 w 2315"/>
                <a:gd name="T59" fmla="*/ 2147483646 h 643"/>
                <a:gd name="T60" fmla="*/ 2147483646 w 2315"/>
                <a:gd name="T61" fmla="*/ 2147483646 h 643"/>
                <a:gd name="T62" fmla="*/ 2147483646 w 2315"/>
                <a:gd name="T63" fmla="*/ 2147483646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5"/>
                <a:gd name="T97" fmla="*/ 0 h 643"/>
                <a:gd name="T98" fmla="*/ 2315 w 2315"/>
                <a:gd name="T99" fmla="*/ 643 h 6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5" h="643">
                  <a:moveTo>
                    <a:pt x="1925" y="203"/>
                  </a:moveTo>
                  <a:lnTo>
                    <a:pt x="1894" y="136"/>
                  </a:lnTo>
                  <a:lnTo>
                    <a:pt x="2314" y="175"/>
                  </a:lnTo>
                  <a:lnTo>
                    <a:pt x="2077" y="524"/>
                  </a:lnTo>
                  <a:lnTo>
                    <a:pt x="2049" y="457"/>
                  </a:lnTo>
                  <a:lnTo>
                    <a:pt x="1984" y="490"/>
                  </a:lnTo>
                  <a:lnTo>
                    <a:pt x="1905" y="520"/>
                  </a:lnTo>
                  <a:lnTo>
                    <a:pt x="1851" y="535"/>
                  </a:lnTo>
                  <a:lnTo>
                    <a:pt x="1790" y="555"/>
                  </a:lnTo>
                  <a:lnTo>
                    <a:pt x="1718" y="575"/>
                  </a:lnTo>
                  <a:lnTo>
                    <a:pt x="1643" y="593"/>
                  </a:lnTo>
                  <a:lnTo>
                    <a:pt x="1564" y="608"/>
                  </a:lnTo>
                  <a:lnTo>
                    <a:pt x="1506" y="616"/>
                  </a:lnTo>
                  <a:lnTo>
                    <a:pt x="1431" y="627"/>
                  </a:lnTo>
                  <a:lnTo>
                    <a:pt x="1359" y="636"/>
                  </a:lnTo>
                  <a:lnTo>
                    <a:pt x="1304" y="636"/>
                  </a:lnTo>
                  <a:lnTo>
                    <a:pt x="1235" y="642"/>
                  </a:lnTo>
                  <a:lnTo>
                    <a:pt x="1176" y="636"/>
                  </a:lnTo>
                  <a:lnTo>
                    <a:pt x="1101" y="631"/>
                  </a:lnTo>
                  <a:lnTo>
                    <a:pt x="1033" y="622"/>
                  </a:lnTo>
                  <a:lnTo>
                    <a:pt x="945" y="602"/>
                  </a:lnTo>
                  <a:lnTo>
                    <a:pt x="855" y="583"/>
                  </a:lnTo>
                  <a:lnTo>
                    <a:pt x="777" y="564"/>
                  </a:lnTo>
                  <a:lnTo>
                    <a:pt x="705" y="541"/>
                  </a:lnTo>
                  <a:lnTo>
                    <a:pt x="641" y="520"/>
                  </a:lnTo>
                  <a:lnTo>
                    <a:pt x="586" y="496"/>
                  </a:lnTo>
                  <a:lnTo>
                    <a:pt x="516" y="463"/>
                  </a:lnTo>
                  <a:lnTo>
                    <a:pt x="463" y="432"/>
                  </a:lnTo>
                  <a:lnTo>
                    <a:pt x="396" y="388"/>
                  </a:lnTo>
                  <a:lnTo>
                    <a:pt x="326" y="340"/>
                  </a:lnTo>
                  <a:lnTo>
                    <a:pt x="276" y="301"/>
                  </a:lnTo>
                  <a:lnTo>
                    <a:pt x="212" y="247"/>
                  </a:lnTo>
                  <a:lnTo>
                    <a:pt x="167" y="210"/>
                  </a:lnTo>
                  <a:lnTo>
                    <a:pt x="137" y="175"/>
                  </a:lnTo>
                  <a:lnTo>
                    <a:pt x="84" y="117"/>
                  </a:lnTo>
                  <a:lnTo>
                    <a:pt x="0" y="0"/>
                  </a:lnTo>
                  <a:lnTo>
                    <a:pt x="123" y="117"/>
                  </a:lnTo>
                  <a:lnTo>
                    <a:pt x="182" y="165"/>
                  </a:lnTo>
                  <a:lnTo>
                    <a:pt x="236" y="210"/>
                  </a:lnTo>
                  <a:lnTo>
                    <a:pt x="296" y="247"/>
                  </a:lnTo>
                  <a:lnTo>
                    <a:pt x="354" y="277"/>
                  </a:lnTo>
                  <a:lnTo>
                    <a:pt x="413" y="306"/>
                  </a:lnTo>
                  <a:lnTo>
                    <a:pt x="478" y="336"/>
                  </a:lnTo>
                  <a:lnTo>
                    <a:pt x="531" y="355"/>
                  </a:lnTo>
                  <a:lnTo>
                    <a:pt x="591" y="375"/>
                  </a:lnTo>
                  <a:lnTo>
                    <a:pt x="656" y="388"/>
                  </a:lnTo>
                  <a:lnTo>
                    <a:pt x="720" y="400"/>
                  </a:lnTo>
                  <a:lnTo>
                    <a:pt x="770" y="410"/>
                  </a:lnTo>
                  <a:lnTo>
                    <a:pt x="839" y="415"/>
                  </a:lnTo>
                  <a:lnTo>
                    <a:pt x="908" y="423"/>
                  </a:lnTo>
                  <a:lnTo>
                    <a:pt x="968" y="423"/>
                  </a:lnTo>
                  <a:lnTo>
                    <a:pt x="1033" y="423"/>
                  </a:lnTo>
                  <a:lnTo>
                    <a:pt x="1116" y="423"/>
                  </a:lnTo>
                  <a:lnTo>
                    <a:pt x="1200" y="412"/>
                  </a:lnTo>
                  <a:lnTo>
                    <a:pt x="1279" y="403"/>
                  </a:lnTo>
                  <a:lnTo>
                    <a:pt x="1348" y="394"/>
                  </a:lnTo>
                  <a:lnTo>
                    <a:pt x="1427" y="379"/>
                  </a:lnTo>
                  <a:lnTo>
                    <a:pt x="1491" y="364"/>
                  </a:lnTo>
                  <a:lnTo>
                    <a:pt x="1559" y="345"/>
                  </a:lnTo>
                  <a:lnTo>
                    <a:pt x="1635" y="325"/>
                  </a:lnTo>
                  <a:lnTo>
                    <a:pt x="1698" y="306"/>
                  </a:lnTo>
                  <a:lnTo>
                    <a:pt x="1777" y="277"/>
                  </a:lnTo>
                  <a:lnTo>
                    <a:pt x="1836" y="253"/>
                  </a:lnTo>
                  <a:lnTo>
                    <a:pt x="1925" y="203"/>
                  </a:lnTo>
                </a:path>
              </a:pathLst>
            </a:custGeom>
            <a:solidFill>
              <a:srgbClr val="D49FFF"/>
            </a:solidFill>
            <a:ln w="12700" cap="rnd" cmpd="sng">
              <a:solidFill>
                <a:srgbClr val="000000"/>
              </a:solidFill>
              <a:prstDash val="solid"/>
              <a:round/>
              <a:headEnd type="none" w="med" len="med"/>
              <a:tailEnd type="none" w="med" len="med"/>
            </a:ln>
          </p:spPr>
          <p:txBody>
            <a:bodyPr/>
            <a:lstStyle/>
            <a:p>
              <a:endParaRPr lang="en-US"/>
            </a:p>
          </p:txBody>
        </p:sp>
        <p:sp>
          <p:nvSpPr>
            <p:cNvPr id="44" name="Freeform 6">
              <a:extLst>
                <a:ext uri="{FF2B5EF4-FFF2-40B4-BE49-F238E27FC236}">
                  <a16:creationId xmlns:a16="http://schemas.microsoft.com/office/drawing/2014/main" id="{132489AA-2AF0-477C-A62A-960BDCA10D89}"/>
                </a:ext>
              </a:extLst>
            </p:cNvPr>
            <p:cNvSpPr>
              <a:spLocks/>
            </p:cNvSpPr>
            <p:nvPr/>
          </p:nvSpPr>
          <p:spPr bwMode="auto">
            <a:xfrm>
              <a:off x="2520950" y="2625725"/>
              <a:ext cx="1033463" cy="3621087"/>
            </a:xfrm>
            <a:custGeom>
              <a:avLst/>
              <a:gdLst>
                <a:gd name="T0" fmla="*/ 2147483646 w 651"/>
                <a:gd name="T1" fmla="*/ 2147483646 h 2281"/>
                <a:gd name="T2" fmla="*/ 2147483646 w 651"/>
                <a:gd name="T3" fmla="*/ 2147483646 h 2281"/>
                <a:gd name="T4" fmla="*/ 2147483646 w 651"/>
                <a:gd name="T5" fmla="*/ 2147483646 h 2281"/>
                <a:gd name="T6" fmla="*/ 2147483646 w 651"/>
                <a:gd name="T7" fmla="*/ 2147483646 h 2281"/>
                <a:gd name="T8" fmla="*/ 2147483646 w 651"/>
                <a:gd name="T9" fmla="*/ 2147483646 h 2281"/>
                <a:gd name="T10" fmla="*/ 2147483646 w 651"/>
                <a:gd name="T11" fmla="*/ 2147483646 h 2281"/>
                <a:gd name="T12" fmla="*/ 2147483646 w 651"/>
                <a:gd name="T13" fmla="*/ 2147483646 h 2281"/>
                <a:gd name="T14" fmla="*/ 2147483646 w 651"/>
                <a:gd name="T15" fmla="*/ 2147483646 h 2281"/>
                <a:gd name="T16" fmla="*/ 2147483646 w 651"/>
                <a:gd name="T17" fmla="*/ 2147483646 h 2281"/>
                <a:gd name="T18" fmla="*/ 2147483646 w 651"/>
                <a:gd name="T19" fmla="*/ 2147483646 h 2281"/>
                <a:gd name="T20" fmla="*/ 2147483646 w 651"/>
                <a:gd name="T21" fmla="*/ 2147483646 h 2281"/>
                <a:gd name="T22" fmla="*/ 2147483646 w 651"/>
                <a:gd name="T23" fmla="*/ 2147483646 h 2281"/>
                <a:gd name="T24" fmla="*/ 2147483646 w 651"/>
                <a:gd name="T25" fmla="*/ 2147483646 h 2281"/>
                <a:gd name="T26" fmla="*/ 2147483646 w 651"/>
                <a:gd name="T27" fmla="*/ 2147483646 h 2281"/>
                <a:gd name="T28" fmla="*/ 2147483646 w 651"/>
                <a:gd name="T29" fmla="*/ 2147483646 h 2281"/>
                <a:gd name="T30" fmla="*/ 2147483646 w 651"/>
                <a:gd name="T31" fmla="*/ 2147483646 h 2281"/>
                <a:gd name="T32" fmla="*/ 2147483646 w 651"/>
                <a:gd name="T33" fmla="*/ 2147483646 h 2281"/>
                <a:gd name="T34" fmla="*/ 2147483646 w 651"/>
                <a:gd name="T35" fmla="*/ 0 h 2281"/>
                <a:gd name="T36" fmla="*/ 2147483646 w 651"/>
                <a:gd name="T37" fmla="*/ 2147483646 h 2281"/>
                <a:gd name="T38" fmla="*/ 2147483646 w 651"/>
                <a:gd name="T39" fmla="*/ 2147483646 h 2281"/>
                <a:gd name="T40" fmla="*/ 2147483646 w 651"/>
                <a:gd name="T41" fmla="*/ 2147483646 h 2281"/>
                <a:gd name="T42" fmla="*/ 2147483646 w 651"/>
                <a:gd name="T43" fmla="*/ 2147483646 h 2281"/>
                <a:gd name="T44" fmla="*/ 2147483646 w 651"/>
                <a:gd name="T45" fmla="*/ 2147483646 h 2281"/>
                <a:gd name="T46" fmla="*/ 2147483646 w 651"/>
                <a:gd name="T47" fmla="*/ 2147483646 h 2281"/>
                <a:gd name="T48" fmla="*/ 2147483646 w 651"/>
                <a:gd name="T49" fmla="*/ 2147483646 h 2281"/>
                <a:gd name="T50" fmla="*/ 2147483646 w 651"/>
                <a:gd name="T51" fmla="*/ 2147483646 h 2281"/>
                <a:gd name="T52" fmla="*/ 2147483646 w 651"/>
                <a:gd name="T53" fmla="*/ 2147483646 h 2281"/>
                <a:gd name="T54" fmla="*/ 2147483646 w 651"/>
                <a:gd name="T55" fmla="*/ 2147483646 h 2281"/>
                <a:gd name="T56" fmla="*/ 2147483646 w 651"/>
                <a:gd name="T57" fmla="*/ 2147483646 h 2281"/>
                <a:gd name="T58" fmla="*/ 2147483646 w 651"/>
                <a:gd name="T59" fmla="*/ 2147483646 h 2281"/>
                <a:gd name="T60" fmla="*/ 2147483646 w 651"/>
                <a:gd name="T61" fmla="*/ 2147483646 h 2281"/>
                <a:gd name="T62" fmla="*/ 2147483646 w 651"/>
                <a:gd name="T63" fmla="*/ 2147483646 h 2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2281"/>
                <a:gd name="T98" fmla="*/ 651 w 651"/>
                <a:gd name="T99" fmla="*/ 2281 h 2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2281">
                  <a:moveTo>
                    <a:pt x="443" y="1896"/>
                  </a:moveTo>
                  <a:lnTo>
                    <a:pt x="513" y="1867"/>
                  </a:lnTo>
                  <a:lnTo>
                    <a:pt x="473" y="2280"/>
                  </a:lnTo>
                  <a:lnTo>
                    <a:pt x="118" y="2048"/>
                  </a:lnTo>
                  <a:lnTo>
                    <a:pt x="187" y="2018"/>
                  </a:lnTo>
                  <a:lnTo>
                    <a:pt x="153" y="1955"/>
                  </a:lnTo>
                  <a:lnTo>
                    <a:pt x="123" y="1877"/>
                  </a:lnTo>
                  <a:lnTo>
                    <a:pt x="108" y="1824"/>
                  </a:lnTo>
                  <a:lnTo>
                    <a:pt x="88" y="1765"/>
                  </a:lnTo>
                  <a:lnTo>
                    <a:pt x="67" y="1693"/>
                  </a:lnTo>
                  <a:lnTo>
                    <a:pt x="50" y="1620"/>
                  </a:lnTo>
                  <a:lnTo>
                    <a:pt x="35" y="1542"/>
                  </a:lnTo>
                  <a:lnTo>
                    <a:pt x="25" y="1484"/>
                  </a:lnTo>
                  <a:lnTo>
                    <a:pt x="15" y="1412"/>
                  </a:lnTo>
                  <a:lnTo>
                    <a:pt x="5" y="1338"/>
                  </a:lnTo>
                  <a:lnTo>
                    <a:pt x="5" y="1284"/>
                  </a:lnTo>
                  <a:lnTo>
                    <a:pt x="0" y="1217"/>
                  </a:lnTo>
                  <a:lnTo>
                    <a:pt x="5" y="1158"/>
                  </a:lnTo>
                  <a:lnTo>
                    <a:pt x="10" y="1087"/>
                  </a:lnTo>
                  <a:lnTo>
                    <a:pt x="20" y="1017"/>
                  </a:lnTo>
                  <a:lnTo>
                    <a:pt x="39" y="930"/>
                  </a:lnTo>
                  <a:lnTo>
                    <a:pt x="59" y="844"/>
                  </a:lnTo>
                  <a:lnTo>
                    <a:pt x="78" y="766"/>
                  </a:lnTo>
                  <a:lnTo>
                    <a:pt x="101" y="696"/>
                  </a:lnTo>
                  <a:lnTo>
                    <a:pt x="123" y="633"/>
                  </a:lnTo>
                  <a:lnTo>
                    <a:pt x="149" y="577"/>
                  </a:lnTo>
                  <a:lnTo>
                    <a:pt x="180" y="510"/>
                  </a:lnTo>
                  <a:lnTo>
                    <a:pt x="212" y="457"/>
                  </a:lnTo>
                  <a:lnTo>
                    <a:pt x="257" y="390"/>
                  </a:lnTo>
                  <a:lnTo>
                    <a:pt x="305" y="323"/>
                  </a:lnTo>
                  <a:lnTo>
                    <a:pt x="346" y="272"/>
                  </a:lnTo>
                  <a:lnTo>
                    <a:pt x="400" y="209"/>
                  </a:lnTo>
                  <a:lnTo>
                    <a:pt x="438" y="166"/>
                  </a:lnTo>
                  <a:lnTo>
                    <a:pt x="473" y="137"/>
                  </a:lnTo>
                  <a:lnTo>
                    <a:pt x="533" y="82"/>
                  </a:lnTo>
                  <a:lnTo>
                    <a:pt x="650" y="0"/>
                  </a:lnTo>
                  <a:lnTo>
                    <a:pt x="533" y="122"/>
                  </a:lnTo>
                  <a:lnTo>
                    <a:pt x="484" y="181"/>
                  </a:lnTo>
                  <a:lnTo>
                    <a:pt x="438" y="233"/>
                  </a:lnTo>
                  <a:lnTo>
                    <a:pt x="400" y="292"/>
                  </a:lnTo>
                  <a:lnTo>
                    <a:pt x="370" y="350"/>
                  </a:lnTo>
                  <a:lnTo>
                    <a:pt x="340" y="409"/>
                  </a:lnTo>
                  <a:lnTo>
                    <a:pt x="310" y="472"/>
                  </a:lnTo>
                  <a:lnTo>
                    <a:pt x="290" y="524"/>
                  </a:lnTo>
                  <a:lnTo>
                    <a:pt x="271" y="583"/>
                  </a:lnTo>
                  <a:lnTo>
                    <a:pt x="257" y="647"/>
                  </a:lnTo>
                  <a:lnTo>
                    <a:pt x="245" y="709"/>
                  </a:lnTo>
                  <a:lnTo>
                    <a:pt x="236" y="759"/>
                  </a:lnTo>
                  <a:lnTo>
                    <a:pt x="229" y="827"/>
                  </a:lnTo>
                  <a:lnTo>
                    <a:pt x="222" y="894"/>
                  </a:lnTo>
                  <a:lnTo>
                    <a:pt x="222" y="955"/>
                  </a:lnTo>
                  <a:lnTo>
                    <a:pt x="222" y="1017"/>
                  </a:lnTo>
                  <a:lnTo>
                    <a:pt x="222" y="1102"/>
                  </a:lnTo>
                  <a:lnTo>
                    <a:pt x="233" y="1184"/>
                  </a:lnTo>
                  <a:lnTo>
                    <a:pt x="241" y="1261"/>
                  </a:lnTo>
                  <a:lnTo>
                    <a:pt x="251" y="1329"/>
                  </a:lnTo>
                  <a:lnTo>
                    <a:pt x="266" y="1406"/>
                  </a:lnTo>
                  <a:lnTo>
                    <a:pt x="282" y="1469"/>
                  </a:lnTo>
                  <a:lnTo>
                    <a:pt x="301" y="1536"/>
                  </a:lnTo>
                  <a:lnTo>
                    <a:pt x="321" y="1609"/>
                  </a:lnTo>
                  <a:lnTo>
                    <a:pt x="340" y="1673"/>
                  </a:lnTo>
                  <a:lnTo>
                    <a:pt x="370" y="1751"/>
                  </a:lnTo>
                  <a:lnTo>
                    <a:pt x="395" y="1809"/>
                  </a:lnTo>
                  <a:lnTo>
                    <a:pt x="443" y="1896"/>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45" name="Freeform 7">
              <a:extLst>
                <a:ext uri="{FF2B5EF4-FFF2-40B4-BE49-F238E27FC236}">
                  <a16:creationId xmlns:a16="http://schemas.microsoft.com/office/drawing/2014/main" id="{F74BED2C-DEB2-45D9-8A1E-750AC7BE0AEA}"/>
                </a:ext>
              </a:extLst>
            </p:cNvPr>
            <p:cNvSpPr>
              <a:spLocks/>
            </p:cNvSpPr>
            <p:nvPr/>
          </p:nvSpPr>
          <p:spPr bwMode="auto">
            <a:xfrm>
              <a:off x="2154238" y="1784350"/>
              <a:ext cx="3676650" cy="1017587"/>
            </a:xfrm>
            <a:custGeom>
              <a:avLst/>
              <a:gdLst>
                <a:gd name="T0" fmla="*/ 2147483646 w 2316"/>
                <a:gd name="T1" fmla="*/ 2147483646 h 641"/>
                <a:gd name="T2" fmla="*/ 2147483646 w 2316"/>
                <a:gd name="T3" fmla="*/ 2147483646 h 641"/>
                <a:gd name="T4" fmla="*/ 2147483646 w 2316"/>
                <a:gd name="T5" fmla="*/ 2147483646 h 641"/>
                <a:gd name="T6" fmla="*/ 2147483646 w 2316"/>
                <a:gd name="T7" fmla="*/ 2147483646 h 641"/>
                <a:gd name="T8" fmla="*/ 2147483646 w 2316"/>
                <a:gd name="T9" fmla="*/ 2147483646 h 641"/>
                <a:gd name="T10" fmla="*/ 2147483646 w 2316"/>
                <a:gd name="T11" fmla="*/ 2147483646 h 641"/>
                <a:gd name="T12" fmla="*/ 2147483646 w 2316"/>
                <a:gd name="T13" fmla="*/ 2147483646 h 641"/>
                <a:gd name="T14" fmla="*/ 2147483646 w 2316"/>
                <a:gd name="T15" fmla="*/ 2147483646 h 641"/>
                <a:gd name="T16" fmla="*/ 2147483646 w 2316"/>
                <a:gd name="T17" fmla="*/ 2147483646 h 641"/>
                <a:gd name="T18" fmla="*/ 2147483646 w 2316"/>
                <a:gd name="T19" fmla="*/ 2147483646 h 641"/>
                <a:gd name="T20" fmla="*/ 2147483646 w 2316"/>
                <a:gd name="T21" fmla="*/ 2147483646 h 641"/>
                <a:gd name="T22" fmla="*/ 2147483646 w 2316"/>
                <a:gd name="T23" fmla="*/ 2147483646 h 641"/>
                <a:gd name="T24" fmla="*/ 2147483646 w 2316"/>
                <a:gd name="T25" fmla="*/ 2147483646 h 641"/>
                <a:gd name="T26" fmla="*/ 2147483646 w 2316"/>
                <a:gd name="T27" fmla="*/ 2147483646 h 641"/>
                <a:gd name="T28" fmla="*/ 2147483646 w 2316"/>
                <a:gd name="T29" fmla="*/ 2147483646 h 641"/>
                <a:gd name="T30" fmla="*/ 2147483646 w 2316"/>
                <a:gd name="T31" fmla="*/ 2147483646 h 641"/>
                <a:gd name="T32" fmla="*/ 2147483646 w 2316"/>
                <a:gd name="T33" fmla="*/ 2147483646 h 641"/>
                <a:gd name="T34" fmla="*/ 2147483646 w 2316"/>
                <a:gd name="T35" fmla="*/ 2147483646 h 641"/>
                <a:gd name="T36" fmla="*/ 2147483646 w 2316"/>
                <a:gd name="T37" fmla="*/ 2147483646 h 641"/>
                <a:gd name="T38" fmla="*/ 2147483646 w 2316"/>
                <a:gd name="T39" fmla="*/ 2147483646 h 641"/>
                <a:gd name="T40" fmla="*/ 2147483646 w 2316"/>
                <a:gd name="T41" fmla="*/ 2147483646 h 641"/>
                <a:gd name="T42" fmla="*/ 2147483646 w 2316"/>
                <a:gd name="T43" fmla="*/ 2147483646 h 641"/>
                <a:gd name="T44" fmla="*/ 2147483646 w 2316"/>
                <a:gd name="T45" fmla="*/ 2147483646 h 641"/>
                <a:gd name="T46" fmla="*/ 2147483646 w 2316"/>
                <a:gd name="T47" fmla="*/ 2147483646 h 641"/>
                <a:gd name="T48" fmla="*/ 2147483646 w 2316"/>
                <a:gd name="T49" fmla="*/ 2147483646 h 641"/>
                <a:gd name="T50" fmla="*/ 2147483646 w 2316"/>
                <a:gd name="T51" fmla="*/ 2147483646 h 641"/>
                <a:gd name="T52" fmla="*/ 2147483646 w 2316"/>
                <a:gd name="T53" fmla="*/ 2147483646 h 641"/>
                <a:gd name="T54" fmla="*/ 2147483646 w 2316"/>
                <a:gd name="T55" fmla="*/ 2147483646 h 641"/>
                <a:gd name="T56" fmla="*/ 2147483646 w 2316"/>
                <a:gd name="T57" fmla="*/ 2147483646 h 641"/>
                <a:gd name="T58" fmla="*/ 2147483646 w 2316"/>
                <a:gd name="T59" fmla="*/ 2147483646 h 641"/>
                <a:gd name="T60" fmla="*/ 2147483646 w 2316"/>
                <a:gd name="T61" fmla="*/ 2147483646 h 641"/>
                <a:gd name="T62" fmla="*/ 2147483646 w 2316"/>
                <a:gd name="T63" fmla="*/ 2147483646 h 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6"/>
                <a:gd name="T97" fmla="*/ 0 h 641"/>
                <a:gd name="T98" fmla="*/ 2316 w 2316"/>
                <a:gd name="T99" fmla="*/ 641 h 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6" h="641">
                  <a:moveTo>
                    <a:pt x="390" y="438"/>
                  </a:moveTo>
                  <a:lnTo>
                    <a:pt x="418" y="505"/>
                  </a:lnTo>
                  <a:lnTo>
                    <a:pt x="0" y="466"/>
                  </a:lnTo>
                  <a:lnTo>
                    <a:pt x="237" y="118"/>
                  </a:lnTo>
                  <a:lnTo>
                    <a:pt x="266" y="185"/>
                  </a:lnTo>
                  <a:lnTo>
                    <a:pt x="330" y="152"/>
                  </a:lnTo>
                  <a:lnTo>
                    <a:pt x="410" y="122"/>
                  </a:lnTo>
                  <a:lnTo>
                    <a:pt x="464" y="106"/>
                  </a:lnTo>
                  <a:lnTo>
                    <a:pt x="524" y="85"/>
                  </a:lnTo>
                  <a:lnTo>
                    <a:pt x="597" y="66"/>
                  </a:lnTo>
                  <a:lnTo>
                    <a:pt x="671" y="49"/>
                  </a:lnTo>
                  <a:lnTo>
                    <a:pt x="749" y="34"/>
                  </a:lnTo>
                  <a:lnTo>
                    <a:pt x="809" y="25"/>
                  </a:lnTo>
                  <a:lnTo>
                    <a:pt x="883" y="15"/>
                  </a:lnTo>
                  <a:lnTo>
                    <a:pt x="956" y="6"/>
                  </a:lnTo>
                  <a:lnTo>
                    <a:pt x="1011" y="6"/>
                  </a:lnTo>
                  <a:lnTo>
                    <a:pt x="1079" y="0"/>
                  </a:lnTo>
                  <a:lnTo>
                    <a:pt x="1139" y="6"/>
                  </a:lnTo>
                  <a:lnTo>
                    <a:pt x="1212" y="11"/>
                  </a:lnTo>
                  <a:lnTo>
                    <a:pt x="1282" y="20"/>
                  </a:lnTo>
                  <a:lnTo>
                    <a:pt x="1371" y="40"/>
                  </a:lnTo>
                  <a:lnTo>
                    <a:pt x="1459" y="59"/>
                  </a:lnTo>
                  <a:lnTo>
                    <a:pt x="1538" y="78"/>
                  </a:lnTo>
                  <a:lnTo>
                    <a:pt x="1609" y="100"/>
                  </a:lnTo>
                  <a:lnTo>
                    <a:pt x="1673" y="122"/>
                  </a:lnTo>
                  <a:lnTo>
                    <a:pt x="1728" y="145"/>
                  </a:lnTo>
                  <a:lnTo>
                    <a:pt x="1797" y="178"/>
                  </a:lnTo>
                  <a:lnTo>
                    <a:pt x="1852" y="208"/>
                  </a:lnTo>
                  <a:lnTo>
                    <a:pt x="1919" y="253"/>
                  </a:lnTo>
                  <a:lnTo>
                    <a:pt x="1988" y="301"/>
                  </a:lnTo>
                  <a:lnTo>
                    <a:pt x="2039" y="341"/>
                  </a:lnTo>
                  <a:lnTo>
                    <a:pt x="2103" y="393"/>
                  </a:lnTo>
                  <a:lnTo>
                    <a:pt x="2148" y="432"/>
                  </a:lnTo>
                  <a:lnTo>
                    <a:pt x="2176" y="466"/>
                  </a:lnTo>
                  <a:lnTo>
                    <a:pt x="2231" y="525"/>
                  </a:lnTo>
                  <a:lnTo>
                    <a:pt x="2315" y="640"/>
                  </a:lnTo>
                  <a:lnTo>
                    <a:pt x="2191" y="525"/>
                  </a:lnTo>
                  <a:lnTo>
                    <a:pt x="2132" y="475"/>
                  </a:lnTo>
                  <a:lnTo>
                    <a:pt x="2078" y="432"/>
                  </a:lnTo>
                  <a:lnTo>
                    <a:pt x="2019" y="393"/>
                  </a:lnTo>
                  <a:lnTo>
                    <a:pt x="1960" y="364"/>
                  </a:lnTo>
                  <a:lnTo>
                    <a:pt x="1901" y="335"/>
                  </a:lnTo>
                  <a:lnTo>
                    <a:pt x="1837" y="306"/>
                  </a:lnTo>
                  <a:lnTo>
                    <a:pt x="1784" y="286"/>
                  </a:lnTo>
                  <a:lnTo>
                    <a:pt x="1724" y="267"/>
                  </a:lnTo>
                  <a:lnTo>
                    <a:pt x="1659" y="253"/>
                  </a:lnTo>
                  <a:lnTo>
                    <a:pt x="1596" y="241"/>
                  </a:lnTo>
                  <a:lnTo>
                    <a:pt x="1544" y="232"/>
                  </a:lnTo>
                  <a:lnTo>
                    <a:pt x="1476" y="227"/>
                  </a:lnTo>
                  <a:lnTo>
                    <a:pt x="1406" y="219"/>
                  </a:lnTo>
                  <a:lnTo>
                    <a:pt x="1346" y="219"/>
                  </a:lnTo>
                  <a:lnTo>
                    <a:pt x="1282" y="219"/>
                  </a:lnTo>
                  <a:lnTo>
                    <a:pt x="1199" y="219"/>
                  </a:lnTo>
                  <a:lnTo>
                    <a:pt x="1114" y="229"/>
                  </a:lnTo>
                  <a:lnTo>
                    <a:pt x="1036" y="238"/>
                  </a:lnTo>
                  <a:lnTo>
                    <a:pt x="967" y="248"/>
                  </a:lnTo>
                  <a:lnTo>
                    <a:pt x="888" y="263"/>
                  </a:lnTo>
                  <a:lnTo>
                    <a:pt x="824" y="278"/>
                  </a:lnTo>
                  <a:lnTo>
                    <a:pt x="756" y="297"/>
                  </a:lnTo>
                  <a:lnTo>
                    <a:pt x="680" y="316"/>
                  </a:lnTo>
                  <a:lnTo>
                    <a:pt x="616" y="335"/>
                  </a:lnTo>
                  <a:lnTo>
                    <a:pt x="538" y="364"/>
                  </a:lnTo>
                  <a:lnTo>
                    <a:pt x="478" y="389"/>
                  </a:lnTo>
                  <a:lnTo>
                    <a:pt x="390" y="438"/>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46" name="Freeform 8">
              <a:extLst>
                <a:ext uri="{FF2B5EF4-FFF2-40B4-BE49-F238E27FC236}">
                  <a16:creationId xmlns:a16="http://schemas.microsoft.com/office/drawing/2014/main" id="{E85AD23C-FF2D-48FF-80A9-9333E8072E43}"/>
                </a:ext>
              </a:extLst>
            </p:cNvPr>
            <p:cNvSpPr>
              <a:spLocks/>
            </p:cNvSpPr>
            <p:nvPr/>
          </p:nvSpPr>
          <p:spPr bwMode="auto">
            <a:xfrm>
              <a:off x="5775325" y="1409700"/>
              <a:ext cx="1033463" cy="3624262"/>
            </a:xfrm>
            <a:custGeom>
              <a:avLst/>
              <a:gdLst>
                <a:gd name="T0" fmla="*/ 2147483646 w 651"/>
                <a:gd name="T1" fmla="*/ 2147483646 h 2283"/>
                <a:gd name="T2" fmla="*/ 2147483646 w 651"/>
                <a:gd name="T3" fmla="*/ 2147483646 h 2283"/>
                <a:gd name="T4" fmla="*/ 2147483646 w 651"/>
                <a:gd name="T5" fmla="*/ 2147483646 h 2283"/>
                <a:gd name="T6" fmla="*/ 2147483646 w 651"/>
                <a:gd name="T7" fmla="*/ 2147483646 h 2283"/>
                <a:gd name="T8" fmla="*/ 2147483646 w 651"/>
                <a:gd name="T9" fmla="*/ 2147483646 h 2283"/>
                <a:gd name="T10" fmla="*/ 2147483646 w 651"/>
                <a:gd name="T11" fmla="*/ 2147483646 h 2283"/>
                <a:gd name="T12" fmla="*/ 2147483646 w 651"/>
                <a:gd name="T13" fmla="*/ 2147483646 h 2283"/>
                <a:gd name="T14" fmla="*/ 2147483646 w 651"/>
                <a:gd name="T15" fmla="*/ 2147483646 h 2283"/>
                <a:gd name="T16" fmla="*/ 2147483646 w 651"/>
                <a:gd name="T17" fmla="*/ 2147483646 h 2283"/>
                <a:gd name="T18" fmla="*/ 2147483646 w 651"/>
                <a:gd name="T19" fmla="*/ 2147483646 h 2283"/>
                <a:gd name="T20" fmla="*/ 2147483646 w 651"/>
                <a:gd name="T21" fmla="*/ 2147483646 h 2283"/>
                <a:gd name="T22" fmla="*/ 2147483646 w 651"/>
                <a:gd name="T23" fmla="*/ 2147483646 h 2283"/>
                <a:gd name="T24" fmla="*/ 2147483646 w 651"/>
                <a:gd name="T25" fmla="*/ 2147483646 h 2283"/>
                <a:gd name="T26" fmla="*/ 2147483646 w 651"/>
                <a:gd name="T27" fmla="*/ 2147483646 h 2283"/>
                <a:gd name="T28" fmla="*/ 2147483646 w 651"/>
                <a:gd name="T29" fmla="*/ 2147483646 h 2283"/>
                <a:gd name="T30" fmla="*/ 2147483646 w 651"/>
                <a:gd name="T31" fmla="*/ 2147483646 h 2283"/>
                <a:gd name="T32" fmla="*/ 2147483646 w 651"/>
                <a:gd name="T33" fmla="*/ 2147483646 h 2283"/>
                <a:gd name="T34" fmla="*/ 0 w 651"/>
                <a:gd name="T35" fmla="*/ 2147483646 h 2283"/>
                <a:gd name="T36" fmla="*/ 2147483646 w 651"/>
                <a:gd name="T37" fmla="*/ 2147483646 h 2283"/>
                <a:gd name="T38" fmla="*/ 2147483646 w 651"/>
                <a:gd name="T39" fmla="*/ 2147483646 h 2283"/>
                <a:gd name="T40" fmla="*/ 2147483646 w 651"/>
                <a:gd name="T41" fmla="*/ 2147483646 h 2283"/>
                <a:gd name="T42" fmla="*/ 2147483646 w 651"/>
                <a:gd name="T43" fmla="*/ 2147483646 h 2283"/>
                <a:gd name="T44" fmla="*/ 2147483646 w 651"/>
                <a:gd name="T45" fmla="*/ 2147483646 h 2283"/>
                <a:gd name="T46" fmla="*/ 2147483646 w 651"/>
                <a:gd name="T47" fmla="*/ 2147483646 h 2283"/>
                <a:gd name="T48" fmla="*/ 2147483646 w 651"/>
                <a:gd name="T49" fmla="*/ 2147483646 h 2283"/>
                <a:gd name="T50" fmla="*/ 2147483646 w 651"/>
                <a:gd name="T51" fmla="*/ 2147483646 h 2283"/>
                <a:gd name="T52" fmla="*/ 2147483646 w 651"/>
                <a:gd name="T53" fmla="*/ 2147483646 h 2283"/>
                <a:gd name="T54" fmla="*/ 2147483646 w 651"/>
                <a:gd name="T55" fmla="*/ 2147483646 h 2283"/>
                <a:gd name="T56" fmla="*/ 2147483646 w 651"/>
                <a:gd name="T57" fmla="*/ 2147483646 h 2283"/>
                <a:gd name="T58" fmla="*/ 2147483646 w 651"/>
                <a:gd name="T59" fmla="*/ 2147483646 h 2283"/>
                <a:gd name="T60" fmla="*/ 2147483646 w 651"/>
                <a:gd name="T61" fmla="*/ 2147483646 h 2283"/>
                <a:gd name="T62" fmla="*/ 2147483646 w 651"/>
                <a:gd name="T63" fmla="*/ 2147483646 h 2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2283"/>
                <a:gd name="T98" fmla="*/ 651 w 651"/>
                <a:gd name="T99" fmla="*/ 2283 h 2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2283">
                  <a:moveTo>
                    <a:pt x="207" y="383"/>
                  </a:moveTo>
                  <a:lnTo>
                    <a:pt x="138" y="413"/>
                  </a:lnTo>
                  <a:lnTo>
                    <a:pt x="177" y="0"/>
                  </a:lnTo>
                  <a:lnTo>
                    <a:pt x="533" y="232"/>
                  </a:lnTo>
                  <a:lnTo>
                    <a:pt x="463" y="262"/>
                  </a:lnTo>
                  <a:lnTo>
                    <a:pt x="498" y="325"/>
                  </a:lnTo>
                  <a:lnTo>
                    <a:pt x="528" y="402"/>
                  </a:lnTo>
                  <a:lnTo>
                    <a:pt x="543" y="456"/>
                  </a:lnTo>
                  <a:lnTo>
                    <a:pt x="563" y="516"/>
                  </a:lnTo>
                  <a:lnTo>
                    <a:pt x="583" y="588"/>
                  </a:lnTo>
                  <a:lnTo>
                    <a:pt x="601" y="660"/>
                  </a:lnTo>
                  <a:lnTo>
                    <a:pt x="616" y="739"/>
                  </a:lnTo>
                  <a:lnTo>
                    <a:pt x="626" y="797"/>
                  </a:lnTo>
                  <a:lnTo>
                    <a:pt x="636" y="869"/>
                  </a:lnTo>
                  <a:lnTo>
                    <a:pt x="646" y="943"/>
                  </a:lnTo>
                  <a:lnTo>
                    <a:pt x="646" y="995"/>
                  </a:lnTo>
                  <a:lnTo>
                    <a:pt x="650" y="1063"/>
                  </a:lnTo>
                  <a:lnTo>
                    <a:pt x="646" y="1122"/>
                  </a:lnTo>
                  <a:lnTo>
                    <a:pt x="640" y="1195"/>
                  </a:lnTo>
                  <a:lnTo>
                    <a:pt x="630" y="1263"/>
                  </a:lnTo>
                  <a:lnTo>
                    <a:pt x="612" y="1350"/>
                  </a:lnTo>
                  <a:lnTo>
                    <a:pt x="592" y="1439"/>
                  </a:lnTo>
                  <a:lnTo>
                    <a:pt x="572" y="1515"/>
                  </a:lnTo>
                  <a:lnTo>
                    <a:pt x="549" y="1585"/>
                  </a:lnTo>
                  <a:lnTo>
                    <a:pt x="528" y="1648"/>
                  </a:lnTo>
                  <a:lnTo>
                    <a:pt x="502" y="1704"/>
                  </a:lnTo>
                  <a:lnTo>
                    <a:pt x="470" y="1771"/>
                  </a:lnTo>
                  <a:lnTo>
                    <a:pt x="438" y="1824"/>
                  </a:lnTo>
                  <a:lnTo>
                    <a:pt x="395" y="1891"/>
                  </a:lnTo>
                  <a:lnTo>
                    <a:pt x="346" y="1959"/>
                  </a:lnTo>
                  <a:lnTo>
                    <a:pt x="305" y="2009"/>
                  </a:lnTo>
                  <a:lnTo>
                    <a:pt x="251" y="2072"/>
                  </a:lnTo>
                  <a:lnTo>
                    <a:pt x="212" y="2117"/>
                  </a:lnTo>
                  <a:lnTo>
                    <a:pt x="177" y="2145"/>
                  </a:lnTo>
                  <a:lnTo>
                    <a:pt x="118" y="2200"/>
                  </a:lnTo>
                  <a:lnTo>
                    <a:pt x="0" y="2282"/>
                  </a:lnTo>
                  <a:lnTo>
                    <a:pt x="118" y="2160"/>
                  </a:lnTo>
                  <a:lnTo>
                    <a:pt x="167" y="2102"/>
                  </a:lnTo>
                  <a:lnTo>
                    <a:pt x="212" y="2048"/>
                  </a:lnTo>
                  <a:lnTo>
                    <a:pt x="251" y="1990"/>
                  </a:lnTo>
                  <a:lnTo>
                    <a:pt x="282" y="1932"/>
                  </a:lnTo>
                  <a:lnTo>
                    <a:pt x="311" y="1873"/>
                  </a:lnTo>
                  <a:lnTo>
                    <a:pt x="340" y="1810"/>
                  </a:lnTo>
                  <a:lnTo>
                    <a:pt x="359" y="1756"/>
                  </a:lnTo>
                  <a:lnTo>
                    <a:pt x="379" y="1698"/>
                  </a:lnTo>
                  <a:lnTo>
                    <a:pt x="395" y="1633"/>
                  </a:lnTo>
                  <a:lnTo>
                    <a:pt x="407" y="1572"/>
                  </a:lnTo>
                  <a:lnTo>
                    <a:pt x="415" y="1522"/>
                  </a:lnTo>
                  <a:lnTo>
                    <a:pt x="421" y="1454"/>
                  </a:lnTo>
                  <a:lnTo>
                    <a:pt x="429" y="1386"/>
                  </a:lnTo>
                  <a:lnTo>
                    <a:pt x="429" y="1326"/>
                  </a:lnTo>
                  <a:lnTo>
                    <a:pt x="429" y="1263"/>
                  </a:lnTo>
                  <a:lnTo>
                    <a:pt x="429" y="1181"/>
                  </a:lnTo>
                  <a:lnTo>
                    <a:pt x="418" y="1097"/>
                  </a:lnTo>
                  <a:lnTo>
                    <a:pt x="409" y="1020"/>
                  </a:lnTo>
                  <a:lnTo>
                    <a:pt x="399" y="952"/>
                  </a:lnTo>
                  <a:lnTo>
                    <a:pt x="385" y="873"/>
                  </a:lnTo>
                  <a:lnTo>
                    <a:pt x="370" y="810"/>
                  </a:lnTo>
                  <a:lnTo>
                    <a:pt x="350" y="745"/>
                  </a:lnTo>
                  <a:lnTo>
                    <a:pt x="330" y="670"/>
                  </a:lnTo>
                  <a:lnTo>
                    <a:pt x="311" y="607"/>
                  </a:lnTo>
                  <a:lnTo>
                    <a:pt x="282" y="530"/>
                  </a:lnTo>
                  <a:lnTo>
                    <a:pt x="257" y="471"/>
                  </a:lnTo>
                  <a:lnTo>
                    <a:pt x="207" y="38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47" name="Freeform 9">
              <a:extLst>
                <a:ext uri="{FF2B5EF4-FFF2-40B4-BE49-F238E27FC236}">
                  <a16:creationId xmlns:a16="http://schemas.microsoft.com/office/drawing/2014/main" id="{D0824361-5774-4070-88B2-6162B97F97AC}"/>
                </a:ext>
              </a:extLst>
            </p:cNvPr>
            <p:cNvSpPr>
              <a:spLocks/>
            </p:cNvSpPr>
            <p:nvPr/>
          </p:nvSpPr>
          <p:spPr bwMode="auto">
            <a:xfrm>
              <a:off x="4932363" y="2771775"/>
              <a:ext cx="2693987" cy="2660650"/>
            </a:xfrm>
            <a:custGeom>
              <a:avLst/>
              <a:gdLst>
                <a:gd name="T0" fmla="*/ 2147483646 w 1697"/>
                <a:gd name="T1" fmla="*/ 2147483646 h 1676"/>
                <a:gd name="T2" fmla="*/ 2147483646 w 1697"/>
                <a:gd name="T3" fmla="*/ 2147483646 h 1676"/>
                <a:gd name="T4" fmla="*/ 2147483646 w 1697"/>
                <a:gd name="T5" fmla="*/ 0 h 1676"/>
                <a:gd name="T6" fmla="*/ 2147483646 w 1697"/>
                <a:gd name="T7" fmla="*/ 2147483646 h 1676"/>
                <a:gd name="T8" fmla="*/ 2147483646 w 1697"/>
                <a:gd name="T9" fmla="*/ 2147483646 h 1676"/>
                <a:gd name="T10" fmla="*/ 2147483646 w 1697"/>
                <a:gd name="T11" fmla="*/ 2147483646 h 1676"/>
                <a:gd name="T12" fmla="*/ 2147483646 w 1697"/>
                <a:gd name="T13" fmla="*/ 2147483646 h 1676"/>
                <a:gd name="T14" fmla="*/ 2147483646 w 1697"/>
                <a:gd name="T15" fmla="*/ 2147483646 h 1676"/>
                <a:gd name="T16" fmla="*/ 2147483646 w 1697"/>
                <a:gd name="T17" fmla="*/ 2147483646 h 1676"/>
                <a:gd name="T18" fmla="*/ 2147483646 w 1697"/>
                <a:gd name="T19" fmla="*/ 2147483646 h 1676"/>
                <a:gd name="T20" fmla="*/ 2147483646 w 1697"/>
                <a:gd name="T21" fmla="*/ 2147483646 h 1676"/>
                <a:gd name="T22" fmla="*/ 2147483646 w 1697"/>
                <a:gd name="T23" fmla="*/ 2147483646 h 1676"/>
                <a:gd name="T24" fmla="*/ 2147483646 w 1697"/>
                <a:gd name="T25" fmla="*/ 2147483646 h 1676"/>
                <a:gd name="T26" fmla="*/ 2147483646 w 1697"/>
                <a:gd name="T27" fmla="*/ 2147483646 h 1676"/>
                <a:gd name="T28" fmla="*/ 2147483646 w 1697"/>
                <a:gd name="T29" fmla="*/ 2147483646 h 1676"/>
                <a:gd name="T30" fmla="*/ 2147483646 w 1697"/>
                <a:gd name="T31" fmla="*/ 2147483646 h 1676"/>
                <a:gd name="T32" fmla="*/ 2147483646 w 1697"/>
                <a:gd name="T33" fmla="*/ 2147483646 h 1676"/>
                <a:gd name="T34" fmla="*/ 2147483646 w 1697"/>
                <a:gd name="T35" fmla="*/ 2147483646 h 1676"/>
                <a:gd name="T36" fmla="*/ 2147483646 w 1697"/>
                <a:gd name="T37" fmla="*/ 2147483646 h 1676"/>
                <a:gd name="T38" fmla="*/ 2147483646 w 1697"/>
                <a:gd name="T39" fmla="*/ 2147483646 h 1676"/>
                <a:gd name="T40" fmla="*/ 2147483646 w 1697"/>
                <a:gd name="T41" fmla="*/ 2147483646 h 1676"/>
                <a:gd name="T42" fmla="*/ 2147483646 w 1697"/>
                <a:gd name="T43" fmla="*/ 2147483646 h 1676"/>
                <a:gd name="T44" fmla="*/ 2147483646 w 1697"/>
                <a:gd name="T45" fmla="*/ 2147483646 h 1676"/>
                <a:gd name="T46" fmla="*/ 2147483646 w 1697"/>
                <a:gd name="T47" fmla="*/ 2147483646 h 1676"/>
                <a:gd name="T48" fmla="*/ 2147483646 w 1697"/>
                <a:gd name="T49" fmla="*/ 2147483646 h 1676"/>
                <a:gd name="T50" fmla="*/ 2147483646 w 1697"/>
                <a:gd name="T51" fmla="*/ 2147483646 h 1676"/>
                <a:gd name="T52" fmla="*/ 2147483646 w 1697"/>
                <a:gd name="T53" fmla="*/ 2147483646 h 1676"/>
                <a:gd name="T54" fmla="*/ 2147483646 w 1697"/>
                <a:gd name="T55" fmla="*/ 2147483646 h 1676"/>
                <a:gd name="T56" fmla="*/ 2147483646 w 1697"/>
                <a:gd name="T57" fmla="*/ 2147483646 h 1676"/>
                <a:gd name="T58" fmla="*/ 2147483646 w 1697"/>
                <a:gd name="T59" fmla="*/ 2147483646 h 1676"/>
                <a:gd name="T60" fmla="*/ 2147483646 w 1697"/>
                <a:gd name="T61" fmla="*/ 2147483646 h 1676"/>
                <a:gd name="T62" fmla="*/ 2147483646 w 1697"/>
                <a:gd name="T63" fmla="*/ 2147483646 h 1676"/>
                <a:gd name="T64" fmla="*/ 2147483646 w 1697"/>
                <a:gd name="T65" fmla="*/ 2147483646 h 1676"/>
                <a:gd name="T66" fmla="*/ 2147483646 w 1697"/>
                <a:gd name="T67" fmla="*/ 2147483646 h 1676"/>
                <a:gd name="T68" fmla="*/ 2147483646 w 1697"/>
                <a:gd name="T69" fmla="*/ 2147483646 h 1676"/>
                <a:gd name="T70" fmla="*/ 0 w 1697"/>
                <a:gd name="T71" fmla="*/ 2147483646 h 1676"/>
                <a:gd name="T72" fmla="*/ 2147483646 w 1697"/>
                <a:gd name="T73" fmla="*/ 2147483646 h 1676"/>
                <a:gd name="T74" fmla="*/ 2147483646 w 1697"/>
                <a:gd name="T75" fmla="*/ 2147483646 h 1676"/>
                <a:gd name="T76" fmla="*/ 2147483646 w 1697"/>
                <a:gd name="T77" fmla="*/ 2147483646 h 1676"/>
                <a:gd name="T78" fmla="*/ 2147483646 w 1697"/>
                <a:gd name="T79" fmla="*/ 2147483646 h 1676"/>
                <a:gd name="T80" fmla="*/ 2147483646 w 1697"/>
                <a:gd name="T81" fmla="*/ 2147483646 h 1676"/>
                <a:gd name="T82" fmla="*/ 2147483646 w 1697"/>
                <a:gd name="T83" fmla="*/ 2147483646 h 1676"/>
                <a:gd name="T84" fmla="*/ 2147483646 w 1697"/>
                <a:gd name="T85" fmla="*/ 2147483646 h 1676"/>
                <a:gd name="T86" fmla="*/ 2147483646 w 1697"/>
                <a:gd name="T87" fmla="*/ 2147483646 h 1676"/>
                <a:gd name="T88" fmla="*/ 2147483646 w 1697"/>
                <a:gd name="T89" fmla="*/ 2147483646 h 1676"/>
                <a:gd name="T90" fmla="*/ 2147483646 w 1697"/>
                <a:gd name="T91" fmla="*/ 2147483646 h 1676"/>
                <a:gd name="T92" fmla="*/ 2147483646 w 1697"/>
                <a:gd name="T93" fmla="*/ 2147483646 h 1676"/>
                <a:gd name="T94" fmla="*/ 2147483646 w 1697"/>
                <a:gd name="T95" fmla="*/ 2147483646 h 1676"/>
                <a:gd name="T96" fmla="*/ 2147483646 w 1697"/>
                <a:gd name="T97" fmla="*/ 2147483646 h 1676"/>
                <a:gd name="T98" fmla="*/ 2147483646 w 1697"/>
                <a:gd name="T99" fmla="*/ 2147483646 h 1676"/>
                <a:gd name="T100" fmla="*/ 2147483646 w 1697"/>
                <a:gd name="T101" fmla="*/ 2147483646 h 1676"/>
                <a:gd name="T102" fmla="*/ 2147483646 w 1697"/>
                <a:gd name="T103" fmla="*/ 2147483646 h 1676"/>
                <a:gd name="T104" fmla="*/ 2147483646 w 1697"/>
                <a:gd name="T105" fmla="*/ 2147483646 h 1676"/>
                <a:gd name="T106" fmla="*/ 2147483646 w 1697"/>
                <a:gd name="T107" fmla="*/ 2147483646 h 1676"/>
                <a:gd name="T108" fmla="*/ 2147483646 w 1697"/>
                <a:gd name="T109" fmla="*/ 2147483646 h 1676"/>
                <a:gd name="T110" fmla="*/ 2147483646 w 1697"/>
                <a:gd name="T111" fmla="*/ 2147483646 h 16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7"/>
                <a:gd name="T169" fmla="*/ 0 h 1676"/>
                <a:gd name="T170" fmla="*/ 1697 w 1697"/>
                <a:gd name="T171" fmla="*/ 1676 h 16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7" h="1676">
                  <a:moveTo>
                    <a:pt x="1345" y="321"/>
                  </a:moveTo>
                  <a:lnTo>
                    <a:pt x="1272" y="306"/>
                  </a:lnTo>
                  <a:lnTo>
                    <a:pt x="1568" y="0"/>
                  </a:lnTo>
                  <a:lnTo>
                    <a:pt x="1696" y="399"/>
                  </a:lnTo>
                  <a:lnTo>
                    <a:pt x="1617" y="379"/>
                  </a:lnTo>
                  <a:lnTo>
                    <a:pt x="1604" y="436"/>
                  </a:lnTo>
                  <a:lnTo>
                    <a:pt x="1587" y="518"/>
                  </a:lnTo>
                  <a:lnTo>
                    <a:pt x="1562" y="592"/>
                  </a:lnTo>
                  <a:lnTo>
                    <a:pt x="1534" y="666"/>
                  </a:lnTo>
                  <a:lnTo>
                    <a:pt x="1500" y="742"/>
                  </a:lnTo>
                  <a:lnTo>
                    <a:pt x="1464" y="811"/>
                  </a:lnTo>
                  <a:lnTo>
                    <a:pt x="1424" y="883"/>
                  </a:lnTo>
                  <a:lnTo>
                    <a:pt x="1385" y="945"/>
                  </a:lnTo>
                  <a:lnTo>
                    <a:pt x="1350" y="1003"/>
                  </a:lnTo>
                  <a:lnTo>
                    <a:pt x="1306" y="1063"/>
                  </a:lnTo>
                  <a:lnTo>
                    <a:pt x="1269" y="1111"/>
                  </a:lnTo>
                  <a:lnTo>
                    <a:pt x="1222" y="1163"/>
                  </a:lnTo>
                  <a:lnTo>
                    <a:pt x="1177" y="1208"/>
                  </a:lnTo>
                  <a:lnTo>
                    <a:pt x="1134" y="1256"/>
                  </a:lnTo>
                  <a:lnTo>
                    <a:pt x="1083" y="1303"/>
                  </a:lnTo>
                  <a:lnTo>
                    <a:pt x="1028" y="1346"/>
                  </a:lnTo>
                  <a:lnTo>
                    <a:pt x="976" y="1386"/>
                  </a:lnTo>
                  <a:lnTo>
                    <a:pt x="925" y="1424"/>
                  </a:lnTo>
                  <a:lnTo>
                    <a:pt x="865" y="1464"/>
                  </a:lnTo>
                  <a:lnTo>
                    <a:pt x="783" y="1509"/>
                  </a:lnTo>
                  <a:lnTo>
                    <a:pt x="714" y="1547"/>
                  </a:lnTo>
                  <a:lnTo>
                    <a:pt x="650" y="1575"/>
                  </a:lnTo>
                  <a:lnTo>
                    <a:pt x="593" y="1595"/>
                  </a:lnTo>
                  <a:lnTo>
                    <a:pt x="543" y="1613"/>
                  </a:lnTo>
                  <a:lnTo>
                    <a:pt x="489" y="1628"/>
                  </a:lnTo>
                  <a:lnTo>
                    <a:pt x="438" y="1642"/>
                  </a:lnTo>
                  <a:lnTo>
                    <a:pt x="384" y="1651"/>
                  </a:lnTo>
                  <a:lnTo>
                    <a:pt x="335" y="1660"/>
                  </a:lnTo>
                  <a:lnTo>
                    <a:pt x="251" y="1670"/>
                  </a:lnTo>
                  <a:lnTo>
                    <a:pt x="152" y="1675"/>
                  </a:lnTo>
                  <a:lnTo>
                    <a:pt x="0" y="1675"/>
                  </a:lnTo>
                  <a:lnTo>
                    <a:pt x="227" y="1645"/>
                  </a:lnTo>
                  <a:lnTo>
                    <a:pt x="292" y="1629"/>
                  </a:lnTo>
                  <a:lnTo>
                    <a:pt x="345" y="1612"/>
                  </a:lnTo>
                  <a:lnTo>
                    <a:pt x="401" y="1591"/>
                  </a:lnTo>
                  <a:lnTo>
                    <a:pt x="453" y="1568"/>
                  </a:lnTo>
                  <a:lnTo>
                    <a:pt x="558" y="1515"/>
                  </a:lnTo>
                  <a:lnTo>
                    <a:pt x="646" y="1456"/>
                  </a:lnTo>
                  <a:lnTo>
                    <a:pt x="729" y="1393"/>
                  </a:lnTo>
                  <a:lnTo>
                    <a:pt x="803" y="1320"/>
                  </a:lnTo>
                  <a:lnTo>
                    <a:pt x="866" y="1252"/>
                  </a:lnTo>
                  <a:lnTo>
                    <a:pt x="951" y="1160"/>
                  </a:lnTo>
                  <a:lnTo>
                    <a:pt x="1021" y="1073"/>
                  </a:lnTo>
                  <a:lnTo>
                    <a:pt x="1080" y="980"/>
                  </a:lnTo>
                  <a:lnTo>
                    <a:pt x="1128" y="898"/>
                  </a:lnTo>
                  <a:lnTo>
                    <a:pt x="1177" y="801"/>
                  </a:lnTo>
                  <a:lnTo>
                    <a:pt x="1222" y="704"/>
                  </a:lnTo>
                  <a:lnTo>
                    <a:pt x="1257" y="626"/>
                  </a:lnTo>
                  <a:lnTo>
                    <a:pt x="1292" y="529"/>
                  </a:lnTo>
                  <a:lnTo>
                    <a:pt x="1325" y="422"/>
                  </a:lnTo>
                  <a:lnTo>
                    <a:pt x="1345" y="321"/>
                  </a:lnTo>
                </a:path>
              </a:pathLst>
            </a:custGeom>
            <a:solidFill>
              <a:srgbClr val="FFA27C"/>
            </a:solidFill>
            <a:ln w="12700" cap="rnd" cmpd="sng">
              <a:solidFill>
                <a:srgbClr val="000000"/>
              </a:solidFill>
              <a:prstDash val="solid"/>
              <a:round/>
              <a:headEnd type="none" w="med" len="med"/>
              <a:tailEnd type="none" w="med" len="med"/>
            </a:ln>
          </p:spPr>
          <p:txBody>
            <a:bodyPr/>
            <a:lstStyle/>
            <a:p>
              <a:endParaRPr lang="en-US"/>
            </a:p>
          </p:txBody>
        </p:sp>
        <p:sp>
          <p:nvSpPr>
            <p:cNvPr id="48" name="Freeform 10">
              <a:extLst>
                <a:ext uri="{FF2B5EF4-FFF2-40B4-BE49-F238E27FC236}">
                  <a16:creationId xmlns:a16="http://schemas.microsoft.com/office/drawing/2014/main" id="{D38CD62B-26E5-4714-9BE3-F8DD7F6DDC14}"/>
                </a:ext>
              </a:extLst>
            </p:cNvPr>
            <p:cNvSpPr>
              <a:spLocks/>
            </p:cNvSpPr>
            <p:nvPr/>
          </p:nvSpPr>
          <p:spPr bwMode="auto">
            <a:xfrm>
              <a:off x="3005138" y="4051300"/>
              <a:ext cx="2700337" cy="2654300"/>
            </a:xfrm>
            <a:custGeom>
              <a:avLst/>
              <a:gdLst>
                <a:gd name="T0" fmla="*/ 2147483646 w 1701"/>
                <a:gd name="T1" fmla="*/ 2147483646 h 1672"/>
                <a:gd name="T2" fmla="*/ 2147483646 w 1701"/>
                <a:gd name="T3" fmla="*/ 2147483646 h 1672"/>
                <a:gd name="T4" fmla="*/ 2147483646 w 1701"/>
                <a:gd name="T5" fmla="*/ 2147483646 h 1672"/>
                <a:gd name="T6" fmla="*/ 2147483646 w 1701"/>
                <a:gd name="T7" fmla="*/ 2147483646 h 1672"/>
                <a:gd name="T8" fmla="*/ 2147483646 w 1701"/>
                <a:gd name="T9" fmla="*/ 2147483646 h 1672"/>
                <a:gd name="T10" fmla="*/ 2147483646 w 1701"/>
                <a:gd name="T11" fmla="*/ 2147483646 h 1672"/>
                <a:gd name="T12" fmla="*/ 2147483646 w 1701"/>
                <a:gd name="T13" fmla="*/ 2147483646 h 1672"/>
                <a:gd name="T14" fmla="*/ 2147483646 w 1701"/>
                <a:gd name="T15" fmla="*/ 2147483646 h 1672"/>
                <a:gd name="T16" fmla="*/ 2147483646 w 1701"/>
                <a:gd name="T17" fmla="*/ 2147483646 h 1672"/>
                <a:gd name="T18" fmla="*/ 2147483646 w 1701"/>
                <a:gd name="T19" fmla="*/ 2147483646 h 1672"/>
                <a:gd name="T20" fmla="*/ 2147483646 w 1701"/>
                <a:gd name="T21" fmla="*/ 2147483646 h 1672"/>
                <a:gd name="T22" fmla="*/ 2147483646 w 1701"/>
                <a:gd name="T23" fmla="*/ 2147483646 h 1672"/>
                <a:gd name="T24" fmla="*/ 2147483646 w 1701"/>
                <a:gd name="T25" fmla="*/ 2147483646 h 1672"/>
                <a:gd name="T26" fmla="*/ 2147483646 w 1701"/>
                <a:gd name="T27" fmla="*/ 2147483646 h 1672"/>
                <a:gd name="T28" fmla="*/ 2147483646 w 1701"/>
                <a:gd name="T29" fmla="*/ 2147483646 h 1672"/>
                <a:gd name="T30" fmla="*/ 2147483646 w 1701"/>
                <a:gd name="T31" fmla="*/ 2147483646 h 1672"/>
                <a:gd name="T32" fmla="*/ 2147483646 w 1701"/>
                <a:gd name="T33" fmla="*/ 2147483646 h 1672"/>
                <a:gd name="T34" fmla="*/ 2147483646 w 1701"/>
                <a:gd name="T35" fmla="*/ 2147483646 h 1672"/>
                <a:gd name="T36" fmla="*/ 2147483646 w 1701"/>
                <a:gd name="T37" fmla="*/ 2147483646 h 1672"/>
                <a:gd name="T38" fmla="*/ 2147483646 w 1701"/>
                <a:gd name="T39" fmla="*/ 2147483646 h 1672"/>
                <a:gd name="T40" fmla="*/ 2147483646 w 1701"/>
                <a:gd name="T41" fmla="*/ 2147483646 h 1672"/>
                <a:gd name="T42" fmla="*/ 2147483646 w 1701"/>
                <a:gd name="T43" fmla="*/ 2147483646 h 1672"/>
                <a:gd name="T44" fmla="*/ 2147483646 w 1701"/>
                <a:gd name="T45" fmla="*/ 2147483646 h 1672"/>
                <a:gd name="T46" fmla="*/ 2147483646 w 1701"/>
                <a:gd name="T47" fmla="*/ 2147483646 h 1672"/>
                <a:gd name="T48" fmla="*/ 2147483646 w 1701"/>
                <a:gd name="T49" fmla="*/ 2147483646 h 1672"/>
                <a:gd name="T50" fmla="*/ 2147483646 w 1701"/>
                <a:gd name="T51" fmla="*/ 2147483646 h 1672"/>
                <a:gd name="T52" fmla="*/ 2147483646 w 1701"/>
                <a:gd name="T53" fmla="*/ 2147483646 h 1672"/>
                <a:gd name="T54" fmla="*/ 2147483646 w 1701"/>
                <a:gd name="T55" fmla="*/ 2147483646 h 1672"/>
                <a:gd name="T56" fmla="*/ 2147483646 w 1701"/>
                <a:gd name="T57" fmla="*/ 2147483646 h 1672"/>
                <a:gd name="T58" fmla="*/ 2147483646 w 1701"/>
                <a:gd name="T59" fmla="*/ 2147483646 h 1672"/>
                <a:gd name="T60" fmla="*/ 2147483646 w 1701"/>
                <a:gd name="T61" fmla="*/ 2147483646 h 1672"/>
                <a:gd name="T62" fmla="*/ 2147483646 w 1701"/>
                <a:gd name="T63" fmla="*/ 2147483646 h 1672"/>
                <a:gd name="T64" fmla="*/ 2147483646 w 1701"/>
                <a:gd name="T65" fmla="*/ 2147483646 h 1672"/>
                <a:gd name="T66" fmla="*/ 2147483646 w 1701"/>
                <a:gd name="T67" fmla="*/ 2147483646 h 1672"/>
                <a:gd name="T68" fmla="*/ 0 w 1701"/>
                <a:gd name="T69" fmla="*/ 2147483646 h 1672"/>
                <a:gd name="T70" fmla="*/ 0 w 1701"/>
                <a:gd name="T71" fmla="*/ 0 h 1672"/>
                <a:gd name="T72" fmla="*/ 2147483646 w 1701"/>
                <a:gd name="T73" fmla="*/ 2147483646 h 1672"/>
                <a:gd name="T74" fmla="*/ 2147483646 w 1701"/>
                <a:gd name="T75" fmla="*/ 2147483646 h 1672"/>
                <a:gd name="T76" fmla="*/ 2147483646 w 1701"/>
                <a:gd name="T77" fmla="*/ 2147483646 h 1672"/>
                <a:gd name="T78" fmla="*/ 2147483646 w 1701"/>
                <a:gd name="T79" fmla="*/ 2147483646 h 1672"/>
                <a:gd name="T80" fmla="*/ 2147483646 w 1701"/>
                <a:gd name="T81" fmla="*/ 2147483646 h 1672"/>
                <a:gd name="T82" fmla="*/ 2147483646 w 1701"/>
                <a:gd name="T83" fmla="*/ 2147483646 h 1672"/>
                <a:gd name="T84" fmla="*/ 2147483646 w 1701"/>
                <a:gd name="T85" fmla="*/ 2147483646 h 1672"/>
                <a:gd name="T86" fmla="*/ 2147483646 w 1701"/>
                <a:gd name="T87" fmla="*/ 2147483646 h 1672"/>
                <a:gd name="T88" fmla="*/ 2147483646 w 1701"/>
                <a:gd name="T89" fmla="*/ 2147483646 h 1672"/>
                <a:gd name="T90" fmla="*/ 2147483646 w 1701"/>
                <a:gd name="T91" fmla="*/ 2147483646 h 1672"/>
                <a:gd name="T92" fmla="*/ 2147483646 w 1701"/>
                <a:gd name="T93" fmla="*/ 2147483646 h 1672"/>
                <a:gd name="T94" fmla="*/ 2147483646 w 1701"/>
                <a:gd name="T95" fmla="*/ 2147483646 h 1672"/>
                <a:gd name="T96" fmla="*/ 2147483646 w 1701"/>
                <a:gd name="T97" fmla="*/ 2147483646 h 1672"/>
                <a:gd name="T98" fmla="*/ 2147483646 w 1701"/>
                <a:gd name="T99" fmla="*/ 2147483646 h 1672"/>
                <a:gd name="T100" fmla="*/ 2147483646 w 1701"/>
                <a:gd name="T101" fmla="*/ 2147483646 h 1672"/>
                <a:gd name="T102" fmla="*/ 2147483646 w 1701"/>
                <a:gd name="T103" fmla="*/ 2147483646 h 1672"/>
                <a:gd name="T104" fmla="*/ 2147483646 w 1701"/>
                <a:gd name="T105" fmla="*/ 2147483646 h 1672"/>
                <a:gd name="T106" fmla="*/ 2147483646 w 1701"/>
                <a:gd name="T107" fmla="*/ 2147483646 h 1672"/>
                <a:gd name="T108" fmla="*/ 2147483646 w 1701"/>
                <a:gd name="T109" fmla="*/ 2147483646 h 1672"/>
                <a:gd name="T110" fmla="*/ 2147483646 w 1701"/>
                <a:gd name="T111" fmla="*/ 2147483646 h 16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1"/>
                <a:gd name="T169" fmla="*/ 0 h 1672"/>
                <a:gd name="T170" fmla="*/ 1701 w 1701"/>
                <a:gd name="T171" fmla="*/ 1672 h 16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1" h="1672">
                  <a:moveTo>
                    <a:pt x="1375" y="1325"/>
                  </a:moveTo>
                  <a:lnTo>
                    <a:pt x="1389" y="1253"/>
                  </a:lnTo>
                  <a:lnTo>
                    <a:pt x="1700" y="1545"/>
                  </a:lnTo>
                  <a:lnTo>
                    <a:pt x="1297" y="1671"/>
                  </a:lnTo>
                  <a:lnTo>
                    <a:pt x="1316" y="1593"/>
                  </a:lnTo>
                  <a:lnTo>
                    <a:pt x="1259" y="1579"/>
                  </a:lnTo>
                  <a:lnTo>
                    <a:pt x="1175" y="1564"/>
                  </a:lnTo>
                  <a:lnTo>
                    <a:pt x="1100" y="1538"/>
                  </a:lnTo>
                  <a:lnTo>
                    <a:pt x="1025" y="1512"/>
                  </a:lnTo>
                  <a:lnTo>
                    <a:pt x="948" y="1477"/>
                  </a:lnTo>
                  <a:lnTo>
                    <a:pt x="877" y="1442"/>
                  </a:lnTo>
                  <a:lnTo>
                    <a:pt x="803" y="1404"/>
                  </a:lnTo>
                  <a:lnTo>
                    <a:pt x="740" y="1364"/>
                  </a:lnTo>
                  <a:lnTo>
                    <a:pt x="683" y="1330"/>
                  </a:lnTo>
                  <a:lnTo>
                    <a:pt x="622" y="1287"/>
                  </a:lnTo>
                  <a:lnTo>
                    <a:pt x="572" y="1250"/>
                  </a:lnTo>
                  <a:lnTo>
                    <a:pt x="520" y="1204"/>
                  </a:lnTo>
                  <a:lnTo>
                    <a:pt x="474" y="1161"/>
                  </a:lnTo>
                  <a:lnTo>
                    <a:pt x="425" y="1117"/>
                  </a:lnTo>
                  <a:lnTo>
                    <a:pt x="378" y="1068"/>
                  </a:lnTo>
                  <a:lnTo>
                    <a:pt x="334" y="1013"/>
                  </a:lnTo>
                  <a:lnTo>
                    <a:pt x="292" y="961"/>
                  </a:lnTo>
                  <a:lnTo>
                    <a:pt x="254" y="911"/>
                  </a:lnTo>
                  <a:lnTo>
                    <a:pt x="213" y="853"/>
                  </a:lnTo>
                  <a:lnTo>
                    <a:pt x="167" y="772"/>
                  </a:lnTo>
                  <a:lnTo>
                    <a:pt x="129" y="704"/>
                  </a:lnTo>
                  <a:lnTo>
                    <a:pt x="102" y="641"/>
                  </a:lnTo>
                  <a:lnTo>
                    <a:pt x="80" y="584"/>
                  </a:lnTo>
                  <a:lnTo>
                    <a:pt x="63" y="535"/>
                  </a:lnTo>
                  <a:lnTo>
                    <a:pt x="48" y="482"/>
                  </a:lnTo>
                  <a:lnTo>
                    <a:pt x="34" y="432"/>
                  </a:lnTo>
                  <a:lnTo>
                    <a:pt x="23" y="379"/>
                  </a:lnTo>
                  <a:lnTo>
                    <a:pt x="15" y="331"/>
                  </a:lnTo>
                  <a:lnTo>
                    <a:pt x="4" y="248"/>
                  </a:lnTo>
                  <a:lnTo>
                    <a:pt x="0" y="151"/>
                  </a:lnTo>
                  <a:lnTo>
                    <a:pt x="0" y="0"/>
                  </a:lnTo>
                  <a:lnTo>
                    <a:pt x="29" y="223"/>
                  </a:lnTo>
                  <a:lnTo>
                    <a:pt x="46" y="289"/>
                  </a:lnTo>
                  <a:lnTo>
                    <a:pt x="64" y="340"/>
                  </a:lnTo>
                  <a:lnTo>
                    <a:pt x="86" y="395"/>
                  </a:lnTo>
                  <a:lnTo>
                    <a:pt x="109" y="446"/>
                  </a:lnTo>
                  <a:lnTo>
                    <a:pt x="163" y="549"/>
                  </a:lnTo>
                  <a:lnTo>
                    <a:pt x="223" y="637"/>
                  </a:lnTo>
                  <a:lnTo>
                    <a:pt x="286" y="719"/>
                  </a:lnTo>
                  <a:lnTo>
                    <a:pt x="360" y="792"/>
                  </a:lnTo>
                  <a:lnTo>
                    <a:pt x="428" y="855"/>
                  </a:lnTo>
                  <a:lnTo>
                    <a:pt x="523" y="937"/>
                  </a:lnTo>
                  <a:lnTo>
                    <a:pt x="611" y="1005"/>
                  </a:lnTo>
                  <a:lnTo>
                    <a:pt x="705" y="1063"/>
                  </a:lnTo>
                  <a:lnTo>
                    <a:pt x="789" y="1113"/>
                  </a:lnTo>
                  <a:lnTo>
                    <a:pt x="887" y="1161"/>
                  </a:lnTo>
                  <a:lnTo>
                    <a:pt x="986" y="1204"/>
                  </a:lnTo>
                  <a:lnTo>
                    <a:pt x="1065" y="1239"/>
                  </a:lnTo>
                  <a:lnTo>
                    <a:pt x="1164" y="1272"/>
                  </a:lnTo>
                  <a:lnTo>
                    <a:pt x="1272" y="1306"/>
                  </a:lnTo>
                  <a:lnTo>
                    <a:pt x="1375" y="1325"/>
                  </a:lnTo>
                </a:path>
              </a:pathLst>
            </a:custGeom>
            <a:solidFill>
              <a:srgbClr val="F76681"/>
            </a:solidFill>
            <a:ln w="12700" cap="rnd" cmpd="sng">
              <a:solidFill>
                <a:srgbClr val="000000"/>
              </a:solidFill>
              <a:prstDash val="solid"/>
              <a:round/>
              <a:headEnd type="none" w="med" len="med"/>
              <a:tailEnd type="none" w="med" len="med"/>
            </a:ln>
          </p:spPr>
          <p:txBody>
            <a:bodyPr/>
            <a:lstStyle/>
            <a:p>
              <a:endParaRPr lang="en-US"/>
            </a:p>
          </p:txBody>
        </p:sp>
        <p:sp>
          <p:nvSpPr>
            <p:cNvPr id="49" name="Freeform 11">
              <a:extLst>
                <a:ext uri="{FF2B5EF4-FFF2-40B4-BE49-F238E27FC236}">
                  <a16:creationId xmlns:a16="http://schemas.microsoft.com/office/drawing/2014/main" id="{3AE5BDC5-2EEB-43A8-B099-CC2030B16D31}"/>
                </a:ext>
              </a:extLst>
            </p:cNvPr>
            <p:cNvSpPr>
              <a:spLocks/>
            </p:cNvSpPr>
            <p:nvPr/>
          </p:nvSpPr>
          <p:spPr bwMode="auto">
            <a:xfrm>
              <a:off x="3582988" y="1076325"/>
              <a:ext cx="2701925" cy="2654300"/>
            </a:xfrm>
            <a:custGeom>
              <a:avLst/>
              <a:gdLst>
                <a:gd name="T0" fmla="*/ 2147483646 w 1702"/>
                <a:gd name="T1" fmla="*/ 2147483646 h 1672"/>
                <a:gd name="T2" fmla="*/ 2147483646 w 1702"/>
                <a:gd name="T3" fmla="*/ 2147483646 h 1672"/>
                <a:gd name="T4" fmla="*/ 0 w 1702"/>
                <a:gd name="T5" fmla="*/ 2147483646 h 1672"/>
                <a:gd name="T6" fmla="*/ 2147483646 w 1702"/>
                <a:gd name="T7" fmla="*/ 0 h 1672"/>
                <a:gd name="T8" fmla="*/ 2147483646 w 1702"/>
                <a:gd name="T9" fmla="*/ 2147483646 h 1672"/>
                <a:gd name="T10" fmla="*/ 2147483646 w 1702"/>
                <a:gd name="T11" fmla="*/ 2147483646 h 1672"/>
                <a:gd name="T12" fmla="*/ 2147483646 w 1702"/>
                <a:gd name="T13" fmla="*/ 2147483646 h 1672"/>
                <a:gd name="T14" fmla="*/ 2147483646 w 1702"/>
                <a:gd name="T15" fmla="*/ 2147483646 h 1672"/>
                <a:gd name="T16" fmla="*/ 2147483646 w 1702"/>
                <a:gd name="T17" fmla="*/ 2147483646 h 1672"/>
                <a:gd name="T18" fmla="*/ 2147483646 w 1702"/>
                <a:gd name="T19" fmla="*/ 2147483646 h 1672"/>
                <a:gd name="T20" fmla="*/ 2147483646 w 1702"/>
                <a:gd name="T21" fmla="*/ 2147483646 h 1672"/>
                <a:gd name="T22" fmla="*/ 2147483646 w 1702"/>
                <a:gd name="T23" fmla="*/ 2147483646 h 1672"/>
                <a:gd name="T24" fmla="*/ 2147483646 w 1702"/>
                <a:gd name="T25" fmla="*/ 2147483646 h 1672"/>
                <a:gd name="T26" fmla="*/ 2147483646 w 1702"/>
                <a:gd name="T27" fmla="*/ 2147483646 h 1672"/>
                <a:gd name="T28" fmla="*/ 2147483646 w 1702"/>
                <a:gd name="T29" fmla="*/ 2147483646 h 1672"/>
                <a:gd name="T30" fmla="*/ 2147483646 w 1702"/>
                <a:gd name="T31" fmla="*/ 2147483646 h 1672"/>
                <a:gd name="T32" fmla="*/ 2147483646 w 1702"/>
                <a:gd name="T33" fmla="*/ 2147483646 h 1672"/>
                <a:gd name="T34" fmla="*/ 2147483646 w 1702"/>
                <a:gd name="T35" fmla="*/ 2147483646 h 1672"/>
                <a:gd name="T36" fmla="*/ 2147483646 w 1702"/>
                <a:gd name="T37" fmla="*/ 2147483646 h 1672"/>
                <a:gd name="T38" fmla="*/ 2147483646 w 1702"/>
                <a:gd name="T39" fmla="*/ 2147483646 h 1672"/>
                <a:gd name="T40" fmla="*/ 2147483646 w 1702"/>
                <a:gd name="T41" fmla="*/ 2147483646 h 1672"/>
                <a:gd name="T42" fmla="*/ 2147483646 w 1702"/>
                <a:gd name="T43" fmla="*/ 2147483646 h 1672"/>
                <a:gd name="T44" fmla="*/ 2147483646 w 1702"/>
                <a:gd name="T45" fmla="*/ 2147483646 h 1672"/>
                <a:gd name="T46" fmla="*/ 2147483646 w 1702"/>
                <a:gd name="T47" fmla="*/ 2147483646 h 1672"/>
                <a:gd name="T48" fmla="*/ 2147483646 w 1702"/>
                <a:gd name="T49" fmla="*/ 2147483646 h 1672"/>
                <a:gd name="T50" fmla="*/ 2147483646 w 1702"/>
                <a:gd name="T51" fmla="*/ 2147483646 h 1672"/>
                <a:gd name="T52" fmla="*/ 2147483646 w 1702"/>
                <a:gd name="T53" fmla="*/ 2147483646 h 1672"/>
                <a:gd name="T54" fmla="*/ 2147483646 w 1702"/>
                <a:gd name="T55" fmla="*/ 2147483646 h 1672"/>
                <a:gd name="T56" fmla="*/ 2147483646 w 1702"/>
                <a:gd name="T57" fmla="*/ 2147483646 h 1672"/>
                <a:gd name="T58" fmla="*/ 2147483646 w 1702"/>
                <a:gd name="T59" fmla="*/ 2147483646 h 1672"/>
                <a:gd name="T60" fmla="*/ 2147483646 w 1702"/>
                <a:gd name="T61" fmla="*/ 2147483646 h 1672"/>
                <a:gd name="T62" fmla="*/ 2147483646 w 1702"/>
                <a:gd name="T63" fmla="*/ 2147483646 h 1672"/>
                <a:gd name="T64" fmla="*/ 2147483646 w 1702"/>
                <a:gd name="T65" fmla="*/ 2147483646 h 1672"/>
                <a:gd name="T66" fmla="*/ 2147483646 w 1702"/>
                <a:gd name="T67" fmla="*/ 2147483646 h 1672"/>
                <a:gd name="T68" fmla="*/ 2147483646 w 1702"/>
                <a:gd name="T69" fmla="*/ 2147483646 h 1672"/>
                <a:gd name="T70" fmla="*/ 2147483646 w 1702"/>
                <a:gd name="T71" fmla="*/ 2147483646 h 1672"/>
                <a:gd name="T72" fmla="*/ 2147483646 w 1702"/>
                <a:gd name="T73" fmla="*/ 2147483646 h 1672"/>
                <a:gd name="T74" fmla="*/ 2147483646 w 1702"/>
                <a:gd name="T75" fmla="*/ 2147483646 h 1672"/>
                <a:gd name="T76" fmla="*/ 2147483646 w 1702"/>
                <a:gd name="T77" fmla="*/ 2147483646 h 1672"/>
                <a:gd name="T78" fmla="*/ 2147483646 w 1702"/>
                <a:gd name="T79" fmla="*/ 2147483646 h 1672"/>
                <a:gd name="T80" fmla="*/ 2147483646 w 1702"/>
                <a:gd name="T81" fmla="*/ 2147483646 h 1672"/>
                <a:gd name="T82" fmla="*/ 2147483646 w 1702"/>
                <a:gd name="T83" fmla="*/ 2147483646 h 1672"/>
                <a:gd name="T84" fmla="*/ 2147483646 w 1702"/>
                <a:gd name="T85" fmla="*/ 2147483646 h 1672"/>
                <a:gd name="T86" fmla="*/ 2147483646 w 1702"/>
                <a:gd name="T87" fmla="*/ 2147483646 h 1672"/>
                <a:gd name="T88" fmla="*/ 2147483646 w 1702"/>
                <a:gd name="T89" fmla="*/ 2147483646 h 1672"/>
                <a:gd name="T90" fmla="*/ 2147483646 w 1702"/>
                <a:gd name="T91" fmla="*/ 2147483646 h 1672"/>
                <a:gd name="T92" fmla="*/ 2147483646 w 1702"/>
                <a:gd name="T93" fmla="*/ 2147483646 h 1672"/>
                <a:gd name="T94" fmla="*/ 2147483646 w 1702"/>
                <a:gd name="T95" fmla="*/ 2147483646 h 1672"/>
                <a:gd name="T96" fmla="*/ 2147483646 w 1702"/>
                <a:gd name="T97" fmla="*/ 2147483646 h 1672"/>
                <a:gd name="T98" fmla="*/ 2147483646 w 1702"/>
                <a:gd name="T99" fmla="*/ 2147483646 h 1672"/>
                <a:gd name="T100" fmla="*/ 2147483646 w 1702"/>
                <a:gd name="T101" fmla="*/ 2147483646 h 1672"/>
                <a:gd name="T102" fmla="*/ 2147483646 w 1702"/>
                <a:gd name="T103" fmla="*/ 2147483646 h 1672"/>
                <a:gd name="T104" fmla="*/ 2147483646 w 1702"/>
                <a:gd name="T105" fmla="*/ 2147483646 h 1672"/>
                <a:gd name="T106" fmla="*/ 2147483646 w 1702"/>
                <a:gd name="T107" fmla="*/ 2147483646 h 1672"/>
                <a:gd name="T108" fmla="*/ 2147483646 w 1702"/>
                <a:gd name="T109" fmla="*/ 2147483646 h 1672"/>
                <a:gd name="T110" fmla="*/ 2147483646 w 1702"/>
                <a:gd name="T111" fmla="*/ 2147483646 h 16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2"/>
                <a:gd name="T169" fmla="*/ 0 h 1672"/>
                <a:gd name="T170" fmla="*/ 1702 w 1702"/>
                <a:gd name="T171" fmla="*/ 1672 h 16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2" h="1672">
                  <a:moveTo>
                    <a:pt x="326" y="344"/>
                  </a:moveTo>
                  <a:lnTo>
                    <a:pt x="311" y="418"/>
                  </a:lnTo>
                  <a:lnTo>
                    <a:pt x="0" y="126"/>
                  </a:lnTo>
                  <a:lnTo>
                    <a:pt x="405" y="0"/>
                  </a:lnTo>
                  <a:lnTo>
                    <a:pt x="385" y="77"/>
                  </a:lnTo>
                  <a:lnTo>
                    <a:pt x="443" y="91"/>
                  </a:lnTo>
                  <a:lnTo>
                    <a:pt x="527" y="107"/>
                  </a:lnTo>
                  <a:lnTo>
                    <a:pt x="602" y="132"/>
                  </a:lnTo>
                  <a:lnTo>
                    <a:pt x="676" y="158"/>
                  </a:lnTo>
                  <a:lnTo>
                    <a:pt x="752" y="193"/>
                  </a:lnTo>
                  <a:lnTo>
                    <a:pt x="824" y="229"/>
                  </a:lnTo>
                  <a:lnTo>
                    <a:pt x="897" y="267"/>
                  </a:lnTo>
                  <a:lnTo>
                    <a:pt x="960" y="306"/>
                  </a:lnTo>
                  <a:lnTo>
                    <a:pt x="1020" y="340"/>
                  </a:lnTo>
                  <a:lnTo>
                    <a:pt x="1080" y="383"/>
                  </a:lnTo>
                  <a:lnTo>
                    <a:pt x="1129" y="420"/>
                  </a:lnTo>
                  <a:lnTo>
                    <a:pt x="1181" y="466"/>
                  </a:lnTo>
                  <a:lnTo>
                    <a:pt x="1227" y="509"/>
                  </a:lnTo>
                  <a:lnTo>
                    <a:pt x="1275" y="553"/>
                  </a:lnTo>
                  <a:lnTo>
                    <a:pt x="1324" y="603"/>
                  </a:lnTo>
                  <a:lnTo>
                    <a:pt x="1367" y="658"/>
                  </a:lnTo>
                  <a:lnTo>
                    <a:pt x="1409" y="709"/>
                  </a:lnTo>
                  <a:lnTo>
                    <a:pt x="1446" y="758"/>
                  </a:lnTo>
                  <a:lnTo>
                    <a:pt x="1487" y="817"/>
                  </a:lnTo>
                  <a:lnTo>
                    <a:pt x="1534" y="898"/>
                  </a:lnTo>
                  <a:lnTo>
                    <a:pt x="1571" y="967"/>
                  </a:lnTo>
                  <a:lnTo>
                    <a:pt x="1599" y="1030"/>
                  </a:lnTo>
                  <a:lnTo>
                    <a:pt x="1621" y="1086"/>
                  </a:lnTo>
                  <a:lnTo>
                    <a:pt x="1639" y="1136"/>
                  </a:lnTo>
                  <a:lnTo>
                    <a:pt x="1653" y="1187"/>
                  </a:lnTo>
                  <a:lnTo>
                    <a:pt x="1667" y="1239"/>
                  </a:lnTo>
                  <a:lnTo>
                    <a:pt x="1678" y="1291"/>
                  </a:lnTo>
                  <a:lnTo>
                    <a:pt x="1686" y="1340"/>
                  </a:lnTo>
                  <a:lnTo>
                    <a:pt x="1696" y="1423"/>
                  </a:lnTo>
                  <a:lnTo>
                    <a:pt x="1701" y="1519"/>
                  </a:lnTo>
                  <a:lnTo>
                    <a:pt x="1701" y="1671"/>
                  </a:lnTo>
                  <a:lnTo>
                    <a:pt x="1671" y="1447"/>
                  </a:lnTo>
                  <a:lnTo>
                    <a:pt x="1654" y="1382"/>
                  </a:lnTo>
                  <a:lnTo>
                    <a:pt x="1637" y="1330"/>
                  </a:lnTo>
                  <a:lnTo>
                    <a:pt x="1616" y="1276"/>
                  </a:lnTo>
                  <a:lnTo>
                    <a:pt x="1592" y="1224"/>
                  </a:lnTo>
                  <a:lnTo>
                    <a:pt x="1538" y="1121"/>
                  </a:lnTo>
                  <a:lnTo>
                    <a:pt x="1479" y="1034"/>
                  </a:lnTo>
                  <a:lnTo>
                    <a:pt x="1415" y="952"/>
                  </a:lnTo>
                  <a:lnTo>
                    <a:pt x="1340" y="878"/>
                  </a:lnTo>
                  <a:lnTo>
                    <a:pt x="1272" y="815"/>
                  </a:lnTo>
                  <a:lnTo>
                    <a:pt x="1178" y="733"/>
                  </a:lnTo>
                  <a:lnTo>
                    <a:pt x="1089" y="665"/>
                  </a:lnTo>
                  <a:lnTo>
                    <a:pt x="996" y="607"/>
                  </a:lnTo>
                  <a:lnTo>
                    <a:pt x="912" y="558"/>
                  </a:lnTo>
                  <a:lnTo>
                    <a:pt x="813" y="509"/>
                  </a:lnTo>
                  <a:lnTo>
                    <a:pt x="715" y="466"/>
                  </a:lnTo>
                  <a:lnTo>
                    <a:pt x="637" y="432"/>
                  </a:lnTo>
                  <a:lnTo>
                    <a:pt x="538" y="398"/>
                  </a:lnTo>
                  <a:lnTo>
                    <a:pt x="429" y="364"/>
                  </a:lnTo>
                  <a:lnTo>
                    <a:pt x="326" y="344"/>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50" name="Freeform 12">
              <a:extLst>
                <a:ext uri="{FF2B5EF4-FFF2-40B4-BE49-F238E27FC236}">
                  <a16:creationId xmlns:a16="http://schemas.microsoft.com/office/drawing/2014/main" id="{03931D10-8EA5-4EA4-B5F0-A8DDF4726F4F}"/>
                </a:ext>
              </a:extLst>
            </p:cNvPr>
            <p:cNvSpPr>
              <a:spLocks/>
            </p:cNvSpPr>
            <p:nvPr/>
          </p:nvSpPr>
          <p:spPr bwMode="auto">
            <a:xfrm>
              <a:off x="1693863" y="2273300"/>
              <a:ext cx="2693987" cy="2662237"/>
            </a:xfrm>
            <a:custGeom>
              <a:avLst/>
              <a:gdLst>
                <a:gd name="T0" fmla="*/ 2147483646 w 1697"/>
                <a:gd name="T1" fmla="*/ 2147483646 h 1677"/>
                <a:gd name="T2" fmla="*/ 2147483646 w 1697"/>
                <a:gd name="T3" fmla="*/ 2147483646 h 1677"/>
                <a:gd name="T4" fmla="*/ 2147483646 w 1697"/>
                <a:gd name="T5" fmla="*/ 2147483646 h 1677"/>
                <a:gd name="T6" fmla="*/ 0 w 1697"/>
                <a:gd name="T7" fmla="*/ 2147483646 h 1677"/>
                <a:gd name="T8" fmla="*/ 2147483646 w 1697"/>
                <a:gd name="T9" fmla="*/ 2147483646 h 1677"/>
                <a:gd name="T10" fmla="*/ 2147483646 w 1697"/>
                <a:gd name="T11" fmla="*/ 2147483646 h 1677"/>
                <a:gd name="T12" fmla="*/ 2147483646 w 1697"/>
                <a:gd name="T13" fmla="*/ 2147483646 h 1677"/>
                <a:gd name="T14" fmla="*/ 2147483646 w 1697"/>
                <a:gd name="T15" fmla="*/ 2147483646 h 1677"/>
                <a:gd name="T16" fmla="*/ 2147483646 w 1697"/>
                <a:gd name="T17" fmla="*/ 2147483646 h 1677"/>
                <a:gd name="T18" fmla="*/ 2147483646 w 1697"/>
                <a:gd name="T19" fmla="*/ 2147483646 h 1677"/>
                <a:gd name="T20" fmla="*/ 2147483646 w 1697"/>
                <a:gd name="T21" fmla="*/ 2147483646 h 1677"/>
                <a:gd name="T22" fmla="*/ 2147483646 w 1697"/>
                <a:gd name="T23" fmla="*/ 2147483646 h 1677"/>
                <a:gd name="T24" fmla="*/ 2147483646 w 1697"/>
                <a:gd name="T25" fmla="*/ 2147483646 h 1677"/>
                <a:gd name="T26" fmla="*/ 2147483646 w 1697"/>
                <a:gd name="T27" fmla="*/ 2147483646 h 1677"/>
                <a:gd name="T28" fmla="*/ 2147483646 w 1697"/>
                <a:gd name="T29" fmla="*/ 2147483646 h 1677"/>
                <a:gd name="T30" fmla="*/ 2147483646 w 1697"/>
                <a:gd name="T31" fmla="*/ 2147483646 h 1677"/>
                <a:gd name="T32" fmla="*/ 2147483646 w 1697"/>
                <a:gd name="T33" fmla="*/ 2147483646 h 1677"/>
                <a:gd name="T34" fmla="*/ 2147483646 w 1697"/>
                <a:gd name="T35" fmla="*/ 2147483646 h 1677"/>
                <a:gd name="T36" fmla="*/ 2147483646 w 1697"/>
                <a:gd name="T37" fmla="*/ 2147483646 h 1677"/>
                <a:gd name="T38" fmla="*/ 2147483646 w 1697"/>
                <a:gd name="T39" fmla="*/ 2147483646 h 1677"/>
                <a:gd name="T40" fmla="*/ 2147483646 w 1697"/>
                <a:gd name="T41" fmla="*/ 2147483646 h 1677"/>
                <a:gd name="T42" fmla="*/ 2147483646 w 1697"/>
                <a:gd name="T43" fmla="*/ 2147483646 h 1677"/>
                <a:gd name="T44" fmla="*/ 2147483646 w 1697"/>
                <a:gd name="T45" fmla="*/ 2147483646 h 1677"/>
                <a:gd name="T46" fmla="*/ 2147483646 w 1697"/>
                <a:gd name="T47" fmla="*/ 2147483646 h 1677"/>
                <a:gd name="T48" fmla="*/ 2147483646 w 1697"/>
                <a:gd name="T49" fmla="*/ 2147483646 h 1677"/>
                <a:gd name="T50" fmla="*/ 2147483646 w 1697"/>
                <a:gd name="T51" fmla="*/ 2147483646 h 1677"/>
                <a:gd name="T52" fmla="*/ 2147483646 w 1697"/>
                <a:gd name="T53" fmla="*/ 2147483646 h 1677"/>
                <a:gd name="T54" fmla="*/ 2147483646 w 1697"/>
                <a:gd name="T55" fmla="*/ 2147483646 h 1677"/>
                <a:gd name="T56" fmla="*/ 2147483646 w 1697"/>
                <a:gd name="T57" fmla="*/ 2147483646 h 1677"/>
                <a:gd name="T58" fmla="*/ 2147483646 w 1697"/>
                <a:gd name="T59" fmla="*/ 2147483646 h 1677"/>
                <a:gd name="T60" fmla="*/ 2147483646 w 1697"/>
                <a:gd name="T61" fmla="*/ 2147483646 h 1677"/>
                <a:gd name="T62" fmla="*/ 2147483646 w 1697"/>
                <a:gd name="T63" fmla="*/ 2147483646 h 1677"/>
                <a:gd name="T64" fmla="*/ 2147483646 w 1697"/>
                <a:gd name="T65" fmla="*/ 2147483646 h 1677"/>
                <a:gd name="T66" fmla="*/ 2147483646 w 1697"/>
                <a:gd name="T67" fmla="*/ 2147483646 h 1677"/>
                <a:gd name="T68" fmla="*/ 2147483646 w 1697"/>
                <a:gd name="T69" fmla="*/ 0 h 1677"/>
                <a:gd name="T70" fmla="*/ 2147483646 w 1697"/>
                <a:gd name="T71" fmla="*/ 0 h 1677"/>
                <a:gd name="T72" fmla="*/ 2147483646 w 1697"/>
                <a:gd name="T73" fmla="*/ 2147483646 h 1677"/>
                <a:gd name="T74" fmla="*/ 2147483646 w 1697"/>
                <a:gd name="T75" fmla="*/ 2147483646 h 1677"/>
                <a:gd name="T76" fmla="*/ 2147483646 w 1697"/>
                <a:gd name="T77" fmla="*/ 2147483646 h 1677"/>
                <a:gd name="T78" fmla="*/ 2147483646 w 1697"/>
                <a:gd name="T79" fmla="*/ 2147483646 h 1677"/>
                <a:gd name="T80" fmla="*/ 2147483646 w 1697"/>
                <a:gd name="T81" fmla="*/ 2147483646 h 1677"/>
                <a:gd name="T82" fmla="*/ 2147483646 w 1697"/>
                <a:gd name="T83" fmla="*/ 2147483646 h 1677"/>
                <a:gd name="T84" fmla="*/ 2147483646 w 1697"/>
                <a:gd name="T85" fmla="*/ 2147483646 h 1677"/>
                <a:gd name="T86" fmla="*/ 2147483646 w 1697"/>
                <a:gd name="T87" fmla="*/ 2147483646 h 1677"/>
                <a:gd name="T88" fmla="*/ 2147483646 w 1697"/>
                <a:gd name="T89" fmla="*/ 2147483646 h 1677"/>
                <a:gd name="T90" fmla="*/ 2147483646 w 1697"/>
                <a:gd name="T91" fmla="*/ 2147483646 h 1677"/>
                <a:gd name="T92" fmla="*/ 2147483646 w 1697"/>
                <a:gd name="T93" fmla="*/ 2147483646 h 1677"/>
                <a:gd name="T94" fmla="*/ 2147483646 w 1697"/>
                <a:gd name="T95" fmla="*/ 2147483646 h 1677"/>
                <a:gd name="T96" fmla="*/ 2147483646 w 1697"/>
                <a:gd name="T97" fmla="*/ 2147483646 h 1677"/>
                <a:gd name="T98" fmla="*/ 2147483646 w 1697"/>
                <a:gd name="T99" fmla="*/ 2147483646 h 1677"/>
                <a:gd name="T100" fmla="*/ 2147483646 w 1697"/>
                <a:gd name="T101" fmla="*/ 2147483646 h 1677"/>
                <a:gd name="T102" fmla="*/ 2147483646 w 1697"/>
                <a:gd name="T103" fmla="*/ 2147483646 h 1677"/>
                <a:gd name="T104" fmla="*/ 2147483646 w 1697"/>
                <a:gd name="T105" fmla="*/ 2147483646 h 1677"/>
                <a:gd name="T106" fmla="*/ 2147483646 w 1697"/>
                <a:gd name="T107" fmla="*/ 2147483646 h 1677"/>
                <a:gd name="T108" fmla="*/ 2147483646 w 1697"/>
                <a:gd name="T109" fmla="*/ 2147483646 h 1677"/>
                <a:gd name="T110" fmla="*/ 2147483646 w 1697"/>
                <a:gd name="T111" fmla="*/ 2147483646 h 1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7"/>
                <a:gd name="T169" fmla="*/ 0 h 1677"/>
                <a:gd name="T170" fmla="*/ 1697 w 1697"/>
                <a:gd name="T171" fmla="*/ 1677 h 16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7" h="1677">
                  <a:moveTo>
                    <a:pt x="350" y="1355"/>
                  </a:moveTo>
                  <a:lnTo>
                    <a:pt x="424" y="1370"/>
                  </a:lnTo>
                  <a:lnTo>
                    <a:pt x="128" y="1676"/>
                  </a:lnTo>
                  <a:lnTo>
                    <a:pt x="0" y="1277"/>
                  </a:lnTo>
                  <a:lnTo>
                    <a:pt x="78" y="1297"/>
                  </a:lnTo>
                  <a:lnTo>
                    <a:pt x="92" y="1239"/>
                  </a:lnTo>
                  <a:lnTo>
                    <a:pt x="109" y="1157"/>
                  </a:lnTo>
                  <a:lnTo>
                    <a:pt x="134" y="1083"/>
                  </a:lnTo>
                  <a:lnTo>
                    <a:pt x="161" y="1010"/>
                  </a:lnTo>
                  <a:lnTo>
                    <a:pt x="196" y="934"/>
                  </a:lnTo>
                  <a:lnTo>
                    <a:pt x="232" y="865"/>
                  </a:lnTo>
                  <a:lnTo>
                    <a:pt x="272" y="792"/>
                  </a:lnTo>
                  <a:lnTo>
                    <a:pt x="310" y="731"/>
                  </a:lnTo>
                  <a:lnTo>
                    <a:pt x="345" y="672"/>
                  </a:lnTo>
                  <a:lnTo>
                    <a:pt x="389" y="612"/>
                  </a:lnTo>
                  <a:lnTo>
                    <a:pt x="427" y="564"/>
                  </a:lnTo>
                  <a:lnTo>
                    <a:pt x="473" y="512"/>
                  </a:lnTo>
                  <a:lnTo>
                    <a:pt x="517" y="467"/>
                  </a:lnTo>
                  <a:lnTo>
                    <a:pt x="561" y="420"/>
                  </a:lnTo>
                  <a:lnTo>
                    <a:pt x="613" y="372"/>
                  </a:lnTo>
                  <a:lnTo>
                    <a:pt x="666" y="329"/>
                  </a:lnTo>
                  <a:lnTo>
                    <a:pt x="720" y="288"/>
                  </a:lnTo>
                  <a:lnTo>
                    <a:pt x="770" y="250"/>
                  </a:lnTo>
                  <a:lnTo>
                    <a:pt x="830" y="210"/>
                  </a:lnTo>
                  <a:lnTo>
                    <a:pt x="912" y="165"/>
                  </a:lnTo>
                  <a:lnTo>
                    <a:pt x="981" y="127"/>
                  </a:lnTo>
                  <a:lnTo>
                    <a:pt x="1045" y="101"/>
                  </a:lnTo>
                  <a:lnTo>
                    <a:pt x="1102" y="79"/>
                  </a:lnTo>
                  <a:lnTo>
                    <a:pt x="1153" y="61"/>
                  </a:lnTo>
                  <a:lnTo>
                    <a:pt x="1206" y="46"/>
                  </a:lnTo>
                  <a:lnTo>
                    <a:pt x="1258" y="33"/>
                  </a:lnTo>
                  <a:lnTo>
                    <a:pt x="1311" y="22"/>
                  </a:lnTo>
                  <a:lnTo>
                    <a:pt x="1361" y="15"/>
                  </a:lnTo>
                  <a:lnTo>
                    <a:pt x="1445" y="4"/>
                  </a:lnTo>
                  <a:lnTo>
                    <a:pt x="1543" y="0"/>
                  </a:lnTo>
                  <a:lnTo>
                    <a:pt x="1696" y="0"/>
                  </a:lnTo>
                  <a:lnTo>
                    <a:pt x="1469" y="30"/>
                  </a:lnTo>
                  <a:lnTo>
                    <a:pt x="1404" y="45"/>
                  </a:lnTo>
                  <a:lnTo>
                    <a:pt x="1350" y="63"/>
                  </a:lnTo>
                  <a:lnTo>
                    <a:pt x="1294" y="83"/>
                  </a:lnTo>
                  <a:lnTo>
                    <a:pt x="1243" y="107"/>
                  </a:lnTo>
                  <a:lnTo>
                    <a:pt x="1138" y="161"/>
                  </a:lnTo>
                  <a:lnTo>
                    <a:pt x="1050" y="218"/>
                  </a:lnTo>
                  <a:lnTo>
                    <a:pt x="967" y="281"/>
                  </a:lnTo>
                  <a:lnTo>
                    <a:pt x="891" y="354"/>
                  </a:lnTo>
                  <a:lnTo>
                    <a:pt x="828" y="423"/>
                  </a:lnTo>
                  <a:lnTo>
                    <a:pt x="744" y="515"/>
                  </a:lnTo>
                  <a:lnTo>
                    <a:pt x="675" y="601"/>
                  </a:lnTo>
                  <a:lnTo>
                    <a:pt x="616" y="695"/>
                  </a:lnTo>
                  <a:lnTo>
                    <a:pt x="568" y="777"/>
                  </a:lnTo>
                  <a:lnTo>
                    <a:pt x="517" y="874"/>
                  </a:lnTo>
                  <a:lnTo>
                    <a:pt x="473" y="971"/>
                  </a:lnTo>
                  <a:lnTo>
                    <a:pt x="439" y="1049"/>
                  </a:lnTo>
                  <a:lnTo>
                    <a:pt x="404" y="1146"/>
                  </a:lnTo>
                  <a:lnTo>
                    <a:pt x="370" y="1253"/>
                  </a:lnTo>
                  <a:lnTo>
                    <a:pt x="350" y="1355"/>
                  </a:lnTo>
                </a:path>
              </a:pathLst>
            </a:custGeom>
            <a:solidFill>
              <a:srgbClr val="00FF00"/>
            </a:solidFill>
            <a:ln w="12700" cap="rnd" cmpd="sng">
              <a:solidFill>
                <a:srgbClr val="000000"/>
              </a:solidFill>
              <a:prstDash val="solid"/>
              <a:round/>
              <a:headEnd type="none" w="med" len="med"/>
              <a:tailEnd type="none" w="med" len="med"/>
            </a:ln>
          </p:spPr>
          <p:txBody>
            <a:bodyPr/>
            <a:lstStyle/>
            <a:p>
              <a:endParaRPr lang="en-US"/>
            </a:p>
          </p:txBody>
        </p:sp>
        <p:sp>
          <p:nvSpPr>
            <p:cNvPr id="51" name="Rectangle 13">
              <a:extLst>
                <a:ext uri="{FF2B5EF4-FFF2-40B4-BE49-F238E27FC236}">
                  <a16:creationId xmlns:a16="http://schemas.microsoft.com/office/drawing/2014/main" id="{8EE87388-5DCD-4E9E-BC4D-8339E01F9F49}"/>
                </a:ext>
              </a:extLst>
            </p:cNvPr>
            <p:cNvSpPr>
              <a:spLocks noChangeArrowheads="1"/>
            </p:cNvSpPr>
            <p:nvPr/>
          </p:nvSpPr>
          <p:spPr bwMode="auto">
            <a:xfrm rot="-660000">
              <a:off x="6103938" y="5370512"/>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Job</a:t>
              </a:r>
            </a:p>
          </p:txBody>
        </p:sp>
        <p:sp>
          <p:nvSpPr>
            <p:cNvPr id="52" name="Rectangle 14">
              <a:extLst>
                <a:ext uri="{FF2B5EF4-FFF2-40B4-BE49-F238E27FC236}">
                  <a16:creationId xmlns:a16="http://schemas.microsoft.com/office/drawing/2014/main" id="{8C9D6BAF-DEE8-4AD3-87A7-F30A0F68F873}"/>
                </a:ext>
              </a:extLst>
            </p:cNvPr>
            <p:cNvSpPr>
              <a:spLocks noChangeArrowheads="1"/>
            </p:cNvSpPr>
            <p:nvPr/>
          </p:nvSpPr>
          <p:spPr bwMode="auto">
            <a:xfrm rot="-1020000">
              <a:off x="2411413" y="1970087"/>
              <a:ext cx="1493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Preferences</a:t>
              </a:r>
            </a:p>
          </p:txBody>
        </p:sp>
        <p:sp>
          <p:nvSpPr>
            <p:cNvPr id="53" name="Rectangle 15">
              <a:extLst>
                <a:ext uri="{FF2B5EF4-FFF2-40B4-BE49-F238E27FC236}">
                  <a16:creationId xmlns:a16="http://schemas.microsoft.com/office/drawing/2014/main" id="{A1B6E426-3361-4428-8652-E755C8FAAA64}"/>
                </a:ext>
              </a:extLst>
            </p:cNvPr>
            <p:cNvSpPr>
              <a:spLocks noChangeArrowheads="1"/>
            </p:cNvSpPr>
            <p:nvPr/>
          </p:nvSpPr>
          <p:spPr bwMode="auto">
            <a:xfrm rot="1080000">
              <a:off x="3844925" y="1363662"/>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Strengths</a:t>
              </a:r>
            </a:p>
          </p:txBody>
        </p:sp>
        <p:sp>
          <p:nvSpPr>
            <p:cNvPr id="54" name="Rectangle 16">
              <a:extLst>
                <a:ext uri="{FF2B5EF4-FFF2-40B4-BE49-F238E27FC236}">
                  <a16:creationId xmlns:a16="http://schemas.microsoft.com/office/drawing/2014/main" id="{06BCC30F-7FC0-46BD-8C8D-87B532BBF74B}"/>
                </a:ext>
              </a:extLst>
            </p:cNvPr>
            <p:cNvSpPr>
              <a:spLocks noChangeArrowheads="1"/>
            </p:cNvSpPr>
            <p:nvPr/>
          </p:nvSpPr>
          <p:spPr bwMode="auto">
            <a:xfrm rot="-6660000">
              <a:off x="5714207" y="2056605"/>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Community</a:t>
              </a:r>
            </a:p>
          </p:txBody>
        </p:sp>
        <p:sp>
          <p:nvSpPr>
            <p:cNvPr id="55" name="Rectangle 17">
              <a:extLst>
                <a:ext uri="{FF2B5EF4-FFF2-40B4-BE49-F238E27FC236}">
                  <a16:creationId xmlns:a16="http://schemas.microsoft.com/office/drawing/2014/main" id="{D22E9B19-E334-4AD0-9E06-64E52022CC73}"/>
                </a:ext>
              </a:extLst>
            </p:cNvPr>
            <p:cNvSpPr>
              <a:spLocks noChangeArrowheads="1"/>
            </p:cNvSpPr>
            <p:nvPr/>
          </p:nvSpPr>
          <p:spPr bwMode="auto">
            <a:xfrm rot="-4140000">
              <a:off x="6776244" y="3334544"/>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School</a:t>
              </a:r>
            </a:p>
          </p:txBody>
        </p:sp>
        <p:sp>
          <p:nvSpPr>
            <p:cNvPr id="56" name="Oval 18">
              <a:extLst>
                <a:ext uri="{FF2B5EF4-FFF2-40B4-BE49-F238E27FC236}">
                  <a16:creationId xmlns:a16="http://schemas.microsoft.com/office/drawing/2014/main" id="{4B62EF83-89E2-4323-80CF-649445B70477}"/>
                </a:ext>
              </a:extLst>
            </p:cNvPr>
            <p:cNvSpPr>
              <a:spLocks noChangeArrowheads="1"/>
            </p:cNvSpPr>
            <p:nvPr/>
          </p:nvSpPr>
          <p:spPr bwMode="auto">
            <a:xfrm>
              <a:off x="2955925" y="2273300"/>
              <a:ext cx="3363913" cy="3321050"/>
            </a:xfrm>
            <a:prstGeom prst="ellipse">
              <a:avLst/>
            </a:prstGeom>
            <a:gradFill rotWithShape="0">
              <a:gsLst>
                <a:gs pos="0">
                  <a:srgbClr val="FFFFFF"/>
                </a:gs>
                <a:gs pos="100000">
                  <a:srgbClr val="FDA4B5"/>
                </a:gs>
              </a:gsLst>
              <a:path path="shape">
                <a:fillToRect l="50000" t="50000" r="50000" b="50000"/>
              </a:path>
            </a:gradFill>
            <a:ln w="12700">
              <a:solidFill>
                <a:srgbClr val="000000"/>
              </a:solidFill>
              <a:round/>
              <a:headEnd/>
              <a:tailEnd/>
            </a:ln>
          </p:spPr>
          <p:txBody>
            <a:bodyPr wrap="none" lIns="90488" tIns="44450" rIns="90488" bIns="44450"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US" altLang="en-US" sz="1800">
                  <a:solidFill>
                    <a:schemeClr val="tx1"/>
                  </a:solidFill>
                </a:rPr>
                <a:t> </a:t>
              </a:r>
            </a:p>
          </p:txBody>
        </p:sp>
        <p:sp>
          <p:nvSpPr>
            <p:cNvPr id="57" name="Rectangle 19">
              <a:extLst>
                <a:ext uri="{FF2B5EF4-FFF2-40B4-BE49-F238E27FC236}">
                  <a16:creationId xmlns:a16="http://schemas.microsoft.com/office/drawing/2014/main" id="{B426E61E-1EA3-46C7-81FD-78756E1A1418}"/>
                </a:ext>
              </a:extLst>
            </p:cNvPr>
            <p:cNvSpPr>
              <a:spLocks noChangeArrowheads="1"/>
            </p:cNvSpPr>
            <p:nvPr/>
          </p:nvSpPr>
          <p:spPr bwMode="auto">
            <a:xfrm rot="-4200000">
              <a:off x="1602582" y="396478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Friends</a:t>
              </a:r>
            </a:p>
          </p:txBody>
        </p:sp>
        <p:sp>
          <p:nvSpPr>
            <p:cNvPr id="58" name="Rectangle 20">
              <a:extLst>
                <a:ext uri="{FF2B5EF4-FFF2-40B4-BE49-F238E27FC236}">
                  <a16:creationId xmlns:a16="http://schemas.microsoft.com/office/drawing/2014/main" id="{C84A8CE8-AF45-4BBB-ABAE-D8CD52ED9219}"/>
                </a:ext>
              </a:extLst>
            </p:cNvPr>
            <p:cNvSpPr>
              <a:spLocks noChangeArrowheads="1"/>
            </p:cNvSpPr>
            <p:nvPr/>
          </p:nvSpPr>
          <p:spPr bwMode="auto">
            <a:xfrm rot="-6240000">
              <a:off x="2015332" y="5023643"/>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Neighborhood</a:t>
              </a:r>
            </a:p>
          </p:txBody>
        </p:sp>
        <p:sp>
          <p:nvSpPr>
            <p:cNvPr id="59" name="Rectangle 21">
              <a:extLst>
                <a:ext uri="{FF2B5EF4-FFF2-40B4-BE49-F238E27FC236}">
                  <a16:creationId xmlns:a16="http://schemas.microsoft.com/office/drawing/2014/main" id="{E95F1351-E37D-48E0-A42F-138734D3941C}"/>
                </a:ext>
              </a:extLst>
            </p:cNvPr>
            <p:cNvSpPr>
              <a:spLocks noChangeArrowheads="1"/>
            </p:cNvSpPr>
            <p:nvPr/>
          </p:nvSpPr>
          <p:spPr bwMode="auto">
            <a:xfrm rot="1200000">
              <a:off x="4525963" y="6148387"/>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Home</a:t>
              </a:r>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9029"/>
            <a:ext cx="7886700" cy="1325563"/>
          </a:xfrm>
        </p:spPr>
        <p:txBody>
          <a:bodyPr>
            <a:normAutofit/>
          </a:bodyPr>
          <a:lstStyle/>
          <a:p>
            <a:pPr algn="ctr"/>
            <a:r>
              <a:rPr lang="en-US" sz="3600" b="1" dirty="0">
                <a:latin typeface="+mn-lt"/>
              </a:rPr>
              <a:t>Creating Connections</a:t>
            </a:r>
          </a:p>
        </p:txBody>
      </p:sp>
      <p:grpSp>
        <p:nvGrpSpPr>
          <p:cNvPr id="3" name="Group 2" descr="Red circle in the center. 8 arrows outline the circle counterclockwise. The arrows are  red, orange, yellow, green, blue, pink, and purple. Each arrow has a word on it: community, strengths, preferences, friends, job, home, neighborhood, school."/>
          <p:cNvGrpSpPr/>
          <p:nvPr/>
        </p:nvGrpSpPr>
        <p:grpSpPr>
          <a:xfrm>
            <a:off x="1752600" y="990600"/>
            <a:ext cx="5253037" cy="5164138"/>
            <a:chOff x="1757363" y="1008062"/>
            <a:chExt cx="5686425" cy="5697538"/>
          </a:xfrm>
        </p:grpSpPr>
        <p:sp>
          <p:nvSpPr>
            <p:cNvPr id="17411" name="Oval 2">
              <a:extLst>
                <a:ext uri="{FF2B5EF4-FFF2-40B4-BE49-F238E27FC236}">
                  <a16:creationId xmlns:a16="http://schemas.microsoft.com/office/drawing/2014/main" id="{AFEFE907-CCFA-4355-A7D2-F0B8A183B8C9}"/>
                </a:ext>
              </a:extLst>
            </p:cNvPr>
            <p:cNvSpPr>
              <a:spLocks noChangeArrowheads="1"/>
            </p:cNvSpPr>
            <p:nvPr/>
          </p:nvSpPr>
          <p:spPr bwMode="auto">
            <a:xfrm>
              <a:off x="2890838" y="2236787"/>
              <a:ext cx="3475037" cy="3303588"/>
            </a:xfrm>
            <a:prstGeom prst="ellipse">
              <a:avLst/>
            </a:prstGeom>
            <a:gradFill rotWithShape="0">
              <a:gsLst>
                <a:gs pos="0">
                  <a:srgbClr val="FFFFFF"/>
                </a:gs>
                <a:gs pos="100000">
                  <a:srgbClr val="FDA4B5"/>
                </a:gs>
              </a:gsLst>
              <a:path path="shape">
                <a:fillToRect l="50000" t="50000" r="50000" b="50000"/>
              </a:path>
            </a:gradFill>
            <a:ln w="12700">
              <a:solidFill>
                <a:srgbClr val="000000"/>
              </a:solidFill>
              <a:round/>
              <a:headEnd/>
              <a:tailEnd/>
            </a:ln>
          </p:spPr>
          <p:txBody>
            <a:bodyPr wrap="none" lIns="90488" tIns="44450" rIns="90488" bIns="44450"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US" altLang="en-US" sz="1800">
                  <a:solidFill>
                    <a:schemeClr val="tx1"/>
                  </a:solidFill>
                </a:rPr>
                <a:t> </a:t>
              </a:r>
            </a:p>
          </p:txBody>
        </p:sp>
        <p:sp>
          <p:nvSpPr>
            <p:cNvPr id="17412" name="Freeform 3">
              <a:extLst>
                <a:ext uri="{FF2B5EF4-FFF2-40B4-BE49-F238E27FC236}">
                  <a16:creationId xmlns:a16="http://schemas.microsoft.com/office/drawing/2014/main" id="{9CDF7D27-38B1-400E-BB4C-77F88E2D671C}"/>
                </a:ext>
              </a:extLst>
            </p:cNvPr>
            <p:cNvSpPr>
              <a:spLocks/>
            </p:cNvSpPr>
            <p:nvPr/>
          </p:nvSpPr>
          <p:spPr bwMode="auto">
            <a:xfrm>
              <a:off x="2265363" y="4529137"/>
              <a:ext cx="2060575" cy="2054225"/>
            </a:xfrm>
            <a:custGeom>
              <a:avLst/>
              <a:gdLst>
                <a:gd name="T0" fmla="*/ 0 w 1298"/>
                <a:gd name="T1" fmla="*/ 2147483646 h 1294"/>
                <a:gd name="T2" fmla="*/ 2147483646 w 1298"/>
                <a:gd name="T3" fmla="*/ 2147483646 h 1294"/>
                <a:gd name="T4" fmla="*/ 2147483646 w 1298"/>
                <a:gd name="T5" fmla="*/ 2147483646 h 1294"/>
                <a:gd name="T6" fmla="*/ 2147483646 w 1298"/>
                <a:gd name="T7" fmla="*/ 2147483646 h 1294"/>
                <a:gd name="T8" fmla="*/ 2147483646 w 1298"/>
                <a:gd name="T9" fmla="*/ 2147483646 h 1294"/>
                <a:gd name="T10" fmla="*/ 2147483646 w 1298"/>
                <a:gd name="T11" fmla="*/ 2147483646 h 1294"/>
                <a:gd name="T12" fmla="*/ 2147483646 w 1298"/>
                <a:gd name="T13" fmla="*/ 2147483646 h 1294"/>
                <a:gd name="T14" fmla="*/ 2147483646 w 1298"/>
                <a:gd name="T15" fmla="*/ 2147483646 h 1294"/>
                <a:gd name="T16" fmla="*/ 2147483646 w 1298"/>
                <a:gd name="T17" fmla="*/ 2147483646 h 1294"/>
                <a:gd name="T18" fmla="*/ 2147483646 w 1298"/>
                <a:gd name="T19" fmla="*/ 2147483646 h 1294"/>
                <a:gd name="T20" fmla="*/ 2147483646 w 1298"/>
                <a:gd name="T21" fmla="*/ 2147483646 h 1294"/>
                <a:gd name="T22" fmla="*/ 2147483646 w 1298"/>
                <a:gd name="T23" fmla="*/ 2147483646 h 1294"/>
                <a:gd name="T24" fmla="*/ 2147483646 w 1298"/>
                <a:gd name="T25" fmla="*/ 2147483646 h 1294"/>
                <a:gd name="T26" fmla="*/ 2147483646 w 1298"/>
                <a:gd name="T27" fmla="*/ 2147483646 h 1294"/>
                <a:gd name="T28" fmla="*/ 2147483646 w 1298"/>
                <a:gd name="T29" fmla="*/ 2147483646 h 1294"/>
                <a:gd name="T30" fmla="*/ 2147483646 w 1298"/>
                <a:gd name="T31" fmla="*/ 2147483646 h 1294"/>
                <a:gd name="T32" fmla="*/ 2147483646 w 1298"/>
                <a:gd name="T33" fmla="*/ 2147483646 h 1294"/>
                <a:gd name="T34" fmla="*/ 2147483646 w 1298"/>
                <a:gd name="T35" fmla="*/ 2147483646 h 1294"/>
                <a:gd name="T36" fmla="*/ 2147483646 w 1298"/>
                <a:gd name="T37" fmla="*/ 2147483646 h 1294"/>
                <a:gd name="T38" fmla="*/ 2147483646 w 1298"/>
                <a:gd name="T39" fmla="*/ 2147483646 h 1294"/>
                <a:gd name="T40" fmla="*/ 2147483646 w 1298"/>
                <a:gd name="T41" fmla="*/ 2147483646 h 1294"/>
                <a:gd name="T42" fmla="*/ 2147483646 w 1298"/>
                <a:gd name="T43" fmla="*/ 2147483646 h 1294"/>
                <a:gd name="T44" fmla="*/ 2147483646 w 1298"/>
                <a:gd name="T45" fmla="*/ 2147483646 h 1294"/>
                <a:gd name="T46" fmla="*/ 2147483646 w 1298"/>
                <a:gd name="T47" fmla="*/ 2147483646 h 1294"/>
                <a:gd name="T48" fmla="*/ 2147483646 w 1298"/>
                <a:gd name="T49" fmla="*/ 2147483646 h 1294"/>
                <a:gd name="T50" fmla="*/ 2147483646 w 1298"/>
                <a:gd name="T51" fmla="*/ 2147483646 h 1294"/>
                <a:gd name="T52" fmla="*/ 2147483646 w 1298"/>
                <a:gd name="T53" fmla="*/ 2147483646 h 1294"/>
                <a:gd name="T54" fmla="*/ 2147483646 w 1298"/>
                <a:gd name="T55" fmla="*/ 2147483646 h 1294"/>
                <a:gd name="T56" fmla="*/ 2147483646 w 1298"/>
                <a:gd name="T57" fmla="*/ 2147483646 h 1294"/>
                <a:gd name="T58" fmla="*/ 2147483646 w 1298"/>
                <a:gd name="T59" fmla="*/ 2147483646 h 1294"/>
                <a:gd name="T60" fmla="*/ 2147483646 w 1298"/>
                <a:gd name="T61" fmla="*/ 2147483646 h 1294"/>
                <a:gd name="T62" fmla="*/ 2147483646 w 1298"/>
                <a:gd name="T63" fmla="*/ 2147483646 h 1294"/>
                <a:gd name="T64" fmla="*/ 2147483646 w 1298"/>
                <a:gd name="T65" fmla="*/ 2147483646 h 1294"/>
                <a:gd name="T66" fmla="*/ 2147483646 w 1298"/>
                <a:gd name="T67" fmla="*/ 2147483646 h 1294"/>
                <a:gd name="T68" fmla="*/ 2147483646 w 1298"/>
                <a:gd name="T69" fmla="*/ 2147483646 h 1294"/>
                <a:gd name="T70" fmla="*/ 2147483646 w 1298"/>
                <a:gd name="T71" fmla="*/ 2147483646 h 1294"/>
                <a:gd name="T72" fmla="*/ 2147483646 w 1298"/>
                <a:gd name="T73" fmla="*/ 2147483646 h 1294"/>
                <a:gd name="T74" fmla="*/ 2147483646 w 1298"/>
                <a:gd name="T75" fmla="*/ 2147483646 h 1294"/>
                <a:gd name="T76" fmla="*/ 2147483646 w 1298"/>
                <a:gd name="T77" fmla="*/ 2147483646 h 1294"/>
                <a:gd name="T78" fmla="*/ 2147483646 w 1298"/>
                <a:gd name="T79" fmla="*/ 2147483646 h 1294"/>
                <a:gd name="T80" fmla="*/ 2147483646 w 1298"/>
                <a:gd name="T81" fmla="*/ 2147483646 h 1294"/>
                <a:gd name="T82" fmla="*/ 2147483646 w 1298"/>
                <a:gd name="T83" fmla="*/ 2147483646 h 1294"/>
                <a:gd name="T84" fmla="*/ 2147483646 w 1298"/>
                <a:gd name="T85" fmla="*/ 2147483646 h 1294"/>
                <a:gd name="T86" fmla="*/ 2147483646 w 1298"/>
                <a:gd name="T87" fmla="*/ 2147483646 h 1294"/>
                <a:gd name="T88" fmla="*/ 2147483646 w 1298"/>
                <a:gd name="T89" fmla="*/ 2147483646 h 1294"/>
                <a:gd name="T90" fmla="*/ 2147483646 w 1298"/>
                <a:gd name="T91" fmla="*/ 2147483646 h 1294"/>
                <a:gd name="T92" fmla="*/ 2147483646 w 1298"/>
                <a:gd name="T93" fmla="*/ 2147483646 h 1294"/>
                <a:gd name="T94" fmla="*/ 2147483646 w 1298"/>
                <a:gd name="T95" fmla="*/ 2147483646 h 1294"/>
                <a:gd name="T96" fmla="*/ 2147483646 w 1298"/>
                <a:gd name="T97" fmla="*/ 2147483646 h 1294"/>
                <a:gd name="T98" fmla="*/ 2147483646 w 1298"/>
                <a:gd name="T99" fmla="*/ 2147483646 h 1294"/>
                <a:gd name="T100" fmla="*/ 2147483646 w 1298"/>
                <a:gd name="T101" fmla="*/ 2147483646 h 1294"/>
                <a:gd name="T102" fmla="*/ 2147483646 w 1298"/>
                <a:gd name="T103" fmla="*/ 2147483646 h 1294"/>
                <a:gd name="T104" fmla="*/ 2147483646 w 1298"/>
                <a:gd name="T105" fmla="*/ 2147483646 h 1294"/>
                <a:gd name="T106" fmla="*/ 2147483646 w 1298"/>
                <a:gd name="T107" fmla="*/ 2147483646 h 1294"/>
                <a:gd name="T108" fmla="*/ 2147483646 w 1298"/>
                <a:gd name="T109" fmla="*/ 2147483646 h 1294"/>
                <a:gd name="T110" fmla="*/ 2147483646 w 1298"/>
                <a:gd name="T111" fmla="*/ 2147483646 h 1294"/>
                <a:gd name="T112" fmla="*/ 2147483646 w 1298"/>
                <a:gd name="T113" fmla="*/ 2147483646 h 1294"/>
                <a:gd name="T114" fmla="*/ 2147483646 w 1298"/>
                <a:gd name="T115" fmla="*/ 2147483646 h 1294"/>
                <a:gd name="T116" fmla="*/ 2147483646 w 1298"/>
                <a:gd name="T117" fmla="*/ 0 h 1294"/>
                <a:gd name="T118" fmla="*/ 0 w 1298"/>
                <a:gd name="T119" fmla="*/ 2147483646 h 12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8"/>
                <a:gd name="T181" fmla="*/ 0 h 1294"/>
                <a:gd name="T182" fmla="*/ 1298 w 1298"/>
                <a:gd name="T183" fmla="*/ 1294 h 12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8" h="1294">
                  <a:moveTo>
                    <a:pt x="0" y="268"/>
                  </a:moveTo>
                  <a:lnTo>
                    <a:pt x="13" y="295"/>
                  </a:lnTo>
                  <a:lnTo>
                    <a:pt x="25" y="317"/>
                  </a:lnTo>
                  <a:lnTo>
                    <a:pt x="36" y="340"/>
                  </a:lnTo>
                  <a:lnTo>
                    <a:pt x="48" y="362"/>
                  </a:lnTo>
                  <a:lnTo>
                    <a:pt x="62" y="385"/>
                  </a:lnTo>
                  <a:lnTo>
                    <a:pt x="76" y="409"/>
                  </a:lnTo>
                  <a:lnTo>
                    <a:pt x="90" y="430"/>
                  </a:lnTo>
                  <a:lnTo>
                    <a:pt x="104" y="454"/>
                  </a:lnTo>
                  <a:lnTo>
                    <a:pt x="121" y="481"/>
                  </a:lnTo>
                  <a:lnTo>
                    <a:pt x="142" y="507"/>
                  </a:lnTo>
                  <a:lnTo>
                    <a:pt x="157" y="529"/>
                  </a:lnTo>
                  <a:lnTo>
                    <a:pt x="175" y="550"/>
                  </a:lnTo>
                  <a:lnTo>
                    <a:pt x="193" y="575"/>
                  </a:lnTo>
                  <a:lnTo>
                    <a:pt x="214" y="602"/>
                  </a:lnTo>
                  <a:lnTo>
                    <a:pt x="234" y="626"/>
                  </a:lnTo>
                  <a:lnTo>
                    <a:pt x="255" y="650"/>
                  </a:lnTo>
                  <a:lnTo>
                    <a:pt x="276" y="671"/>
                  </a:lnTo>
                  <a:lnTo>
                    <a:pt x="300" y="699"/>
                  </a:lnTo>
                  <a:lnTo>
                    <a:pt x="322" y="722"/>
                  </a:lnTo>
                  <a:lnTo>
                    <a:pt x="344" y="743"/>
                  </a:lnTo>
                  <a:lnTo>
                    <a:pt x="369" y="766"/>
                  </a:lnTo>
                  <a:lnTo>
                    <a:pt x="387" y="782"/>
                  </a:lnTo>
                  <a:lnTo>
                    <a:pt x="411" y="803"/>
                  </a:lnTo>
                  <a:lnTo>
                    <a:pt x="434" y="822"/>
                  </a:lnTo>
                  <a:lnTo>
                    <a:pt x="462" y="844"/>
                  </a:lnTo>
                  <a:lnTo>
                    <a:pt x="485" y="863"/>
                  </a:lnTo>
                  <a:lnTo>
                    <a:pt x="512" y="884"/>
                  </a:lnTo>
                  <a:lnTo>
                    <a:pt x="544" y="906"/>
                  </a:lnTo>
                  <a:lnTo>
                    <a:pt x="572" y="927"/>
                  </a:lnTo>
                  <a:lnTo>
                    <a:pt x="604" y="950"/>
                  </a:lnTo>
                  <a:lnTo>
                    <a:pt x="636" y="969"/>
                  </a:lnTo>
                  <a:lnTo>
                    <a:pt x="670" y="988"/>
                  </a:lnTo>
                  <a:lnTo>
                    <a:pt x="704" y="1008"/>
                  </a:lnTo>
                  <a:lnTo>
                    <a:pt x="734" y="1021"/>
                  </a:lnTo>
                  <a:lnTo>
                    <a:pt x="763" y="1038"/>
                  </a:lnTo>
                  <a:lnTo>
                    <a:pt x="796" y="1051"/>
                  </a:lnTo>
                  <a:lnTo>
                    <a:pt x="819" y="1061"/>
                  </a:lnTo>
                  <a:lnTo>
                    <a:pt x="719" y="1293"/>
                  </a:lnTo>
                  <a:lnTo>
                    <a:pt x="1297" y="963"/>
                  </a:lnTo>
                  <a:lnTo>
                    <a:pt x="1147" y="277"/>
                  </a:lnTo>
                  <a:lnTo>
                    <a:pt x="1053" y="481"/>
                  </a:lnTo>
                  <a:lnTo>
                    <a:pt x="1015" y="462"/>
                  </a:lnTo>
                  <a:lnTo>
                    <a:pt x="978" y="442"/>
                  </a:lnTo>
                  <a:lnTo>
                    <a:pt x="938" y="417"/>
                  </a:lnTo>
                  <a:lnTo>
                    <a:pt x="895" y="389"/>
                  </a:lnTo>
                  <a:lnTo>
                    <a:pt x="861" y="364"/>
                  </a:lnTo>
                  <a:lnTo>
                    <a:pt x="828" y="335"/>
                  </a:lnTo>
                  <a:lnTo>
                    <a:pt x="795" y="309"/>
                  </a:lnTo>
                  <a:lnTo>
                    <a:pt x="766" y="280"/>
                  </a:lnTo>
                  <a:lnTo>
                    <a:pt x="740" y="250"/>
                  </a:lnTo>
                  <a:lnTo>
                    <a:pt x="710" y="219"/>
                  </a:lnTo>
                  <a:lnTo>
                    <a:pt x="685" y="187"/>
                  </a:lnTo>
                  <a:lnTo>
                    <a:pt x="659" y="155"/>
                  </a:lnTo>
                  <a:lnTo>
                    <a:pt x="638" y="127"/>
                  </a:lnTo>
                  <a:lnTo>
                    <a:pt x="614" y="89"/>
                  </a:lnTo>
                  <a:lnTo>
                    <a:pt x="593" y="53"/>
                  </a:lnTo>
                  <a:lnTo>
                    <a:pt x="581" y="27"/>
                  </a:lnTo>
                  <a:lnTo>
                    <a:pt x="566" y="0"/>
                  </a:lnTo>
                  <a:lnTo>
                    <a:pt x="0" y="268"/>
                  </a:lnTo>
                </a:path>
              </a:pathLst>
            </a:custGeom>
            <a:solidFill>
              <a:srgbClr val="F76681"/>
            </a:solidFill>
            <a:ln w="12700" cap="rnd" cmpd="sng">
              <a:solidFill>
                <a:srgbClr val="000000"/>
              </a:solidFill>
              <a:prstDash val="solid"/>
              <a:round/>
              <a:headEnd type="none" w="med" len="med"/>
              <a:tailEnd type="none" w="med" len="med"/>
            </a:ln>
          </p:spPr>
          <p:txBody>
            <a:bodyPr/>
            <a:lstStyle/>
            <a:p>
              <a:endParaRPr lang="en-US"/>
            </a:p>
          </p:txBody>
        </p:sp>
        <p:sp>
          <p:nvSpPr>
            <p:cNvPr id="17413" name="Freeform 4">
              <a:extLst>
                <a:ext uri="{FF2B5EF4-FFF2-40B4-BE49-F238E27FC236}">
                  <a16:creationId xmlns:a16="http://schemas.microsoft.com/office/drawing/2014/main" id="{8815F9E7-5B79-4D43-B96C-D78755CC409C}"/>
                </a:ext>
              </a:extLst>
            </p:cNvPr>
            <p:cNvSpPr>
              <a:spLocks/>
            </p:cNvSpPr>
            <p:nvPr/>
          </p:nvSpPr>
          <p:spPr bwMode="auto">
            <a:xfrm>
              <a:off x="1757363" y="2847974"/>
              <a:ext cx="1812925" cy="2289175"/>
            </a:xfrm>
            <a:custGeom>
              <a:avLst/>
              <a:gdLst>
                <a:gd name="T0" fmla="*/ 2147483646 w 1142"/>
                <a:gd name="T1" fmla="*/ 2147483646 h 1442"/>
                <a:gd name="T2" fmla="*/ 2147483646 w 1142"/>
                <a:gd name="T3" fmla="*/ 2147483646 h 1442"/>
                <a:gd name="T4" fmla="*/ 2147483646 w 1142"/>
                <a:gd name="T5" fmla="*/ 2147483646 h 1442"/>
                <a:gd name="T6" fmla="*/ 2147483646 w 1142"/>
                <a:gd name="T7" fmla="*/ 2147483646 h 1442"/>
                <a:gd name="T8" fmla="*/ 2147483646 w 1142"/>
                <a:gd name="T9" fmla="*/ 2147483646 h 1442"/>
                <a:gd name="T10" fmla="*/ 2147483646 w 1142"/>
                <a:gd name="T11" fmla="*/ 2147483646 h 1442"/>
                <a:gd name="T12" fmla="*/ 2147483646 w 1142"/>
                <a:gd name="T13" fmla="*/ 2147483646 h 1442"/>
                <a:gd name="T14" fmla="*/ 2147483646 w 1142"/>
                <a:gd name="T15" fmla="*/ 2147483646 h 1442"/>
                <a:gd name="T16" fmla="*/ 2147483646 w 1142"/>
                <a:gd name="T17" fmla="*/ 2147483646 h 1442"/>
                <a:gd name="T18" fmla="*/ 2147483646 w 1142"/>
                <a:gd name="T19" fmla="*/ 2147483646 h 1442"/>
                <a:gd name="T20" fmla="*/ 2147483646 w 1142"/>
                <a:gd name="T21" fmla="*/ 2147483646 h 1442"/>
                <a:gd name="T22" fmla="*/ 2147483646 w 1142"/>
                <a:gd name="T23" fmla="*/ 2147483646 h 1442"/>
                <a:gd name="T24" fmla="*/ 2147483646 w 1142"/>
                <a:gd name="T25" fmla="*/ 2147483646 h 1442"/>
                <a:gd name="T26" fmla="*/ 2147483646 w 1142"/>
                <a:gd name="T27" fmla="*/ 2147483646 h 1442"/>
                <a:gd name="T28" fmla="*/ 2147483646 w 1142"/>
                <a:gd name="T29" fmla="*/ 2147483646 h 1442"/>
                <a:gd name="T30" fmla="*/ 2147483646 w 1142"/>
                <a:gd name="T31" fmla="*/ 2147483646 h 1442"/>
                <a:gd name="T32" fmla="*/ 2147483646 w 1142"/>
                <a:gd name="T33" fmla="*/ 2147483646 h 1442"/>
                <a:gd name="T34" fmla="*/ 2147483646 w 1142"/>
                <a:gd name="T35" fmla="*/ 2147483646 h 1442"/>
                <a:gd name="T36" fmla="*/ 2147483646 w 1142"/>
                <a:gd name="T37" fmla="*/ 2147483646 h 1442"/>
                <a:gd name="T38" fmla="*/ 2147483646 w 1142"/>
                <a:gd name="T39" fmla="*/ 0 h 1442"/>
                <a:gd name="T40" fmla="*/ 2147483646 w 1142"/>
                <a:gd name="T41" fmla="*/ 2147483646 h 1442"/>
                <a:gd name="T42" fmla="*/ 2147483646 w 1142"/>
                <a:gd name="T43" fmla="*/ 2147483646 h 1442"/>
                <a:gd name="T44" fmla="*/ 2147483646 w 1142"/>
                <a:gd name="T45" fmla="*/ 2147483646 h 1442"/>
                <a:gd name="T46" fmla="*/ 2147483646 w 1142"/>
                <a:gd name="T47" fmla="*/ 2147483646 h 1442"/>
                <a:gd name="T48" fmla="*/ 2147483646 w 1142"/>
                <a:gd name="T49" fmla="*/ 2147483646 h 1442"/>
                <a:gd name="T50" fmla="*/ 2147483646 w 1142"/>
                <a:gd name="T51" fmla="*/ 2147483646 h 1442"/>
                <a:gd name="T52" fmla="*/ 2147483646 w 1142"/>
                <a:gd name="T53" fmla="*/ 2147483646 h 1442"/>
                <a:gd name="T54" fmla="*/ 2147483646 w 1142"/>
                <a:gd name="T55" fmla="*/ 2147483646 h 1442"/>
                <a:gd name="T56" fmla="*/ 2147483646 w 1142"/>
                <a:gd name="T57" fmla="*/ 2147483646 h 1442"/>
                <a:gd name="T58" fmla="*/ 2147483646 w 1142"/>
                <a:gd name="T59" fmla="*/ 2147483646 h 1442"/>
                <a:gd name="T60" fmla="*/ 2147483646 w 1142"/>
                <a:gd name="T61" fmla="*/ 2147483646 h 1442"/>
                <a:gd name="T62" fmla="*/ 2147483646 w 1142"/>
                <a:gd name="T63" fmla="*/ 2147483646 h 1442"/>
                <a:gd name="T64" fmla="*/ 2147483646 w 1142"/>
                <a:gd name="T65" fmla="*/ 2147483646 h 1442"/>
                <a:gd name="T66" fmla="*/ 2147483646 w 1142"/>
                <a:gd name="T67" fmla="*/ 2147483646 h 1442"/>
                <a:gd name="T68" fmla="*/ 2147483646 w 1142"/>
                <a:gd name="T69" fmla="*/ 2147483646 h 1442"/>
                <a:gd name="T70" fmla="*/ 2147483646 w 1142"/>
                <a:gd name="T71" fmla="*/ 2147483646 h 1442"/>
                <a:gd name="T72" fmla="*/ 2147483646 w 1142"/>
                <a:gd name="T73" fmla="*/ 2147483646 h 1442"/>
                <a:gd name="T74" fmla="*/ 2147483646 w 1142"/>
                <a:gd name="T75" fmla="*/ 2147483646 h 1442"/>
                <a:gd name="T76" fmla="*/ 2147483646 w 1142"/>
                <a:gd name="T77" fmla="*/ 2147483646 h 1442"/>
                <a:gd name="T78" fmla="*/ 2147483646 w 1142"/>
                <a:gd name="T79" fmla="*/ 2147483646 h 1442"/>
                <a:gd name="T80" fmla="*/ 2147483646 w 1142"/>
                <a:gd name="T81" fmla="*/ 2147483646 h 1442"/>
                <a:gd name="T82" fmla="*/ 2147483646 w 1142"/>
                <a:gd name="T83" fmla="*/ 2147483646 h 1442"/>
                <a:gd name="T84" fmla="*/ 2147483646 w 1142"/>
                <a:gd name="T85" fmla="*/ 2147483646 h 1442"/>
                <a:gd name="T86" fmla="*/ 2147483646 w 1142"/>
                <a:gd name="T87" fmla="*/ 2147483646 h 1442"/>
                <a:gd name="T88" fmla="*/ 2147483646 w 1142"/>
                <a:gd name="T89" fmla="*/ 2147483646 h 1442"/>
                <a:gd name="T90" fmla="*/ 2147483646 w 1142"/>
                <a:gd name="T91" fmla="*/ 2147483646 h 1442"/>
                <a:gd name="T92" fmla="*/ 2147483646 w 1142"/>
                <a:gd name="T93" fmla="*/ 2147483646 h 1442"/>
                <a:gd name="T94" fmla="*/ 2147483646 w 1142"/>
                <a:gd name="T95" fmla="*/ 2147483646 h 1442"/>
                <a:gd name="T96" fmla="*/ 2147483646 w 1142"/>
                <a:gd name="T97" fmla="*/ 2147483646 h 1442"/>
                <a:gd name="T98" fmla="*/ 2147483646 w 1142"/>
                <a:gd name="T99" fmla="*/ 2147483646 h 1442"/>
                <a:gd name="T100" fmla="*/ 2147483646 w 1142"/>
                <a:gd name="T101" fmla="*/ 2147483646 h 1442"/>
                <a:gd name="T102" fmla="*/ 2147483646 w 1142"/>
                <a:gd name="T103" fmla="*/ 2147483646 h 1442"/>
                <a:gd name="T104" fmla="*/ 2147483646 w 1142"/>
                <a:gd name="T105" fmla="*/ 2147483646 h 1442"/>
                <a:gd name="T106" fmla="*/ 2147483646 w 1142"/>
                <a:gd name="T107" fmla="*/ 2147483646 h 1442"/>
                <a:gd name="T108" fmla="*/ 0 w 1142"/>
                <a:gd name="T109" fmla="*/ 2147483646 h 1442"/>
                <a:gd name="T110" fmla="*/ 2147483646 w 1142"/>
                <a:gd name="T111" fmla="*/ 2147483646 h 1442"/>
                <a:gd name="T112" fmla="*/ 2147483646 w 1142"/>
                <a:gd name="T113" fmla="*/ 2147483646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2"/>
                <a:gd name="T172" fmla="*/ 0 h 1442"/>
                <a:gd name="T173" fmla="*/ 1142 w 1142"/>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2" h="1442">
                  <a:moveTo>
                    <a:pt x="1141" y="844"/>
                  </a:moveTo>
                  <a:lnTo>
                    <a:pt x="851" y="963"/>
                  </a:lnTo>
                  <a:lnTo>
                    <a:pt x="839" y="936"/>
                  </a:lnTo>
                  <a:lnTo>
                    <a:pt x="832" y="910"/>
                  </a:lnTo>
                  <a:lnTo>
                    <a:pt x="824" y="882"/>
                  </a:lnTo>
                  <a:lnTo>
                    <a:pt x="818" y="852"/>
                  </a:lnTo>
                  <a:lnTo>
                    <a:pt x="809" y="813"/>
                  </a:lnTo>
                  <a:lnTo>
                    <a:pt x="804" y="781"/>
                  </a:lnTo>
                  <a:lnTo>
                    <a:pt x="799" y="746"/>
                  </a:lnTo>
                  <a:lnTo>
                    <a:pt x="796" y="707"/>
                  </a:lnTo>
                  <a:lnTo>
                    <a:pt x="792" y="667"/>
                  </a:lnTo>
                  <a:lnTo>
                    <a:pt x="792" y="596"/>
                  </a:lnTo>
                  <a:lnTo>
                    <a:pt x="794" y="559"/>
                  </a:lnTo>
                  <a:lnTo>
                    <a:pt x="796" y="524"/>
                  </a:lnTo>
                  <a:lnTo>
                    <a:pt x="801" y="489"/>
                  </a:lnTo>
                  <a:lnTo>
                    <a:pt x="807" y="454"/>
                  </a:lnTo>
                  <a:lnTo>
                    <a:pt x="814" y="420"/>
                  </a:lnTo>
                  <a:lnTo>
                    <a:pt x="822" y="381"/>
                  </a:lnTo>
                  <a:lnTo>
                    <a:pt x="834" y="343"/>
                  </a:lnTo>
                  <a:lnTo>
                    <a:pt x="289" y="0"/>
                  </a:lnTo>
                  <a:lnTo>
                    <a:pt x="277" y="35"/>
                  </a:lnTo>
                  <a:lnTo>
                    <a:pt x="266" y="65"/>
                  </a:lnTo>
                  <a:lnTo>
                    <a:pt x="255" y="93"/>
                  </a:lnTo>
                  <a:lnTo>
                    <a:pt x="245" y="125"/>
                  </a:lnTo>
                  <a:lnTo>
                    <a:pt x="237" y="151"/>
                  </a:lnTo>
                  <a:lnTo>
                    <a:pt x="227" y="181"/>
                  </a:lnTo>
                  <a:lnTo>
                    <a:pt x="220" y="210"/>
                  </a:lnTo>
                  <a:lnTo>
                    <a:pt x="213" y="237"/>
                  </a:lnTo>
                  <a:lnTo>
                    <a:pt x="207" y="266"/>
                  </a:lnTo>
                  <a:lnTo>
                    <a:pt x="198" y="298"/>
                  </a:lnTo>
                  <a:lnTo>
                    <a:pt x="194" y="334"/>
                  </a:lnTo>
                  <a:lnTo>
                    <a:pt x="187" y="366"/>
                  </a:lnTo>
                  <a:lnTo>
                    <a:pt x="180" y="397"/>
                  </a:lnTo>
                  <a:lnTo>
                    <a:pt x="177" y="434"/>
                  </a:lnTo>
                  <a:lnTo>
                    <a:pt x="173" y="469"/>
                  </a:lnTo>
                  <a:lnTo>
                    <a:pt x="170" y="509"/>
                  </a:lnTo>
                  <a:lnTo>
                    <a:pt x="166" y="547"/>
                  </a:lnTo>
                  <a:lnTo>
                    <a:pt x="166" y="586"/>
                  </a:lnTo>
                  <a:lnTo>
                    <a:pt x="166" y="626"/>
                  </a:lnTo>
                  <a:lnTo>
                    <a:pt x="166" y="676"/>
                  </a:lnTo>
                  <a:lnTo>
                    <a:pt x="168" y="721"/>
                  </a:lnTo>
                  <a:lnTo>
                    <a:pt x="170" y="751"/>
                  </a:lnTo>
                  <a:lnTo>
                    <a:pt x="173" y="788"/>
                  </a:lnTo>
                  <a:lnTo>
                    <a:pt x="177" y="823"/>
                  </a:lnTo>
                  <a:lnTo>
                    <a:pt x="181" y="865"/>
                  </a:lnTo>
                  <a:lnTo>
                    <a:pt x="189" y="901"/>
                  </a:lnTo>
                  <a:lnTo>
                    <a:pt x="195" y="935"/>
                  </a:lnTo>
                  <a:lnTo>
                    <a:pt x="204" y="976"/>
                  </a:lnTo>
                  <a:lnTo>
                    <a:pt x="212" y="1010"/>
                  </a:lnTo>
                  <a:lnTo>
                    <a:pt x="220" y="1050"/>
                  </a:lnTo>
                  <a:lnTo>
                    <a:pt x="230" y="1083"/>
                  </a:lnTo>
                  <a:lnTo>
                    <a:pt x="242" y="1120"/>
                  </a:lnTo>
                  <a:lnTo>
                    <a:pt x="253" y="1157"/>
                  </a:lnTo>
                  <a:lnTo>
                    <a:pt x="270" y="1202"/>
                  </a:lnTo>
                  <a:lnTo>
                    <a:pt x="0" y="1315"/>
                  </a:lnTo>
                  <a:lnTo>
                    <a:pt x="711" y="1441"/>
                  </a:lnTo>
                  <a:lnTo>
                    <a:pt x="1141" y="844"/>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17414" name="Freeform 5">
              <a:extLst>
                <a:ext uri="{FF2B5EF4-FFF2-40B4-BE49-F238E27FC236}">
                  <a16:creationId xmlns:a16="http://schemas.microsoft.com/office/drawing/2014/main" id="{1AD678A3-8B0A-4EA2-AB70-C9F3ED8B11C8}"/>
                </a:ext>
              </a:extLst>
            </p:cNvPr>
            <p:cNvSpPr>
              <a:spLocks/>
            </p:cNvSpPr>
            <p:nvPr/>
          </p:nvSpPr>
          <p:spPr bwMode="auto">
            <a:xfrm>
              <a:off x="1838325" y="1522412"/>
              <a:ext cx="2060575" cy="1960563"/>
            </a:xfrm>
            <a:custGeom>
              <a:avLst/>
              <a:gdLst>
                <a:gd name="T0" fmla="*/ 2147483646 w 1298"/>
                <a:gd name="T1" fmla="*/ 0 h 1235"/>
                <a:gd name="T2" fmla="*/ 2147483646 w 1298"/>
                <a:gd name="T3" fmla="*/ 2147483646 h 1235"/>
                <a:gd name="T4" fmla="*/ 2147483646 w 1298"/>
                <a:gd name="T5" fmla="*/ 2147483646 h 1235"/>
                <a:gd name="T6" fmla="*/ 2147483646 w 1298"/>
                <a:gd name="T7" fmla="*/ 2147483646 h 1235"/>
                <a:gd name="T8" fmla="*/ 2147483646 w 1298"/>
                <a:gd name="T9" fmla="*/ 2147483646 h 1235"/>
                <a:gd name="T10" fmla="*/ 2147483646 w 1298"/>
                <a:gd name="T11" fmla="*/ 2147483646 h 1235"/>
                <a:gd name="T12" fmla="*/ 2147483646 w 1298"/>
                <a:gd name="T13" fmla="*/ 2147483646 h 1235"/>
                <a:gd name="T14" fmla="*/ 2147483646 w 1298"/>
                <a:gd name="T15" fmla="*/ 2147483646 h 1235"/>
                <a:gd name="T16" fmla="*/ 2147483646 w 1298"/>
                <a:gd name="T17" fmla="*/ 2147483646 h 1235"/>
                <a:gd name="T18" fmla="*/ 2147483646 w 1298"/>
                <a:gd name="T19" fmla="*/ 2147483646 h 1235"/>
                <a:gd name="T20" fmla="*/ 2147483646 w 1298"/>
                <a:gd name="T21" fmla="*/ 2147483646 h 1235"/>
                <a:gd name="T22" fmla="*/ 2147483646 w 1298"/>
                <a:gd name="T23" fmla="*/ 2147483646 h 1235"/>
                <a:gd name="T24" fmla="*/ 2147483646 w 1298"/>
                <a:gd name="T25" fmla="*/ 2147483646 h 1235"/>
                <a:gd name="T26" fmla="*/ 2147483646 w 1298"/>
                <a:gd name="T27" fmla="*/ 2147483646 h 1235"/>
                <a:gd name="T28" fmla="*/ 2147483646 w 1298"/>
                <a:gd name="T29" fmla="*/ 2147483646 h 1235"/>
                <a:gd name="T30" fmla="*/ 2147483646 w 1298"/>
                <a:gd name="T31" fmla="*/ 2147483646 h 1235"/>
                <a:gd name="T32" fmla="*/ 2147483646 w 1298"/>
                <a:gd name="T33" fmla="*/ 2147483646 h 1235"/>
                <a:gd name="T34" fmla="*/ 2147483646 w 1298"/>
                <a:gd name="T35" fmla="*/ 2147483646 h 1235"/>
                <a:gd name="T36" fmla="*/ 2147483646 w 1298"/>
                <a:gd name="T37" fmla="*/ 2147483646 h 1235"/>
                <a:gd name="T38" fmla="*/ 2147483646 w 1298"/>
                <a:gd name="T39" fmla="*/ 2147483646 h 1235"/>
                <a:gd name="T40" fmla="*/ 2147483646 w 1298"/>
                <a:gd name="T41" fmla="*/ 2147483646 h 1235"/>
                <a:gd name="T42" fmla="*/ 2147483646 w 1298"/>
                <a:gd name="T43" fmla="*/ 2147483646 h 1235"/>
                <a:gd name="T44" fmla="*/ 2147483646 w 1298"/>
                <a:gd name="T45" fmla="*/ 2147483646 h 1235"/>
                <a:gd name="T46" fmla="*/ 2147483646 w 1298"/>
                <a:gd name="T47" fmla="*/ 2147483646 h 1235"/>
                <a:gd name="T48" fmla="*/ 2147483646 w 1298"/>
                <a:gd name="T49" fmla="*/ 2147483646 h 1235"/>
                <a:gd name="T50" fmla="*/ 2147483646 w 1298"/>
                <a:gd name="T51" fmla="*/ 2147483646 h 1235"/>
                <a:gd name="T52" fmla="*/ 2147483646 w 1298"/>
                <a:gd name="T53" fmla="*/ 2147483646 h 1235"/>
                <a:gd name="T54" fmla="*/ 2147483646 w 1298"/>
                <a:gd name="T55" fmla="*/ 2147483646 h 1235"/>
                <a:gd name="T56" fmla="*/ 2147483646 w 1298"/>
                <a:gd name="T57" fmla="*/ 2147483646 h 1235"/>
                <a:gd name="T58" fmla="*/ 2147483646 w 1298"/>
                <a:gd name="T59" fmla="*/ 2147483646 h 1235"/>
                <a:gd name="T60" fmla="*/ 2147483646 w 1298"/>
                <a:gd name="T61" fmla="*/ 2147483646 h 1235"/>
                <a:gd name="T62" fmla="*/ 2147483646 w 1298"/>
                <a:gd name="T63" fmla="*/ 2147483646 h 1235"/>
                <a:gd name="T64" fmla="*/ 2147483646 w 1298"/>
                <a:gd name="T65" fmla="*/ 2147483646 h 1235"/>
                <a:gd name="T66" fmla="*/ 2147483646 w 1298"/>
                <a:gd name="T67" fmla="*/ 2147483646 h 1235"/>
                <a:gd name="T68" fmla="*/ 2147483646 w 1298"/>
                <a:gd name="T69" fmla="*/ 2147483646 h 1235"/>
                <a:gd name="T70" fmla="*/ 2147483646 w 1298"/>
                <a:gd name="T71" fmla="*/ 2147483646 h 1235"/>
                <a:gd name="T72" fmla="*/ 2147483646 w 1298"/>
                <a:gd name="T73" fmla="*/ 2147483646 h 1235"/>
                <a:gd name="T74" fmla="*/ 0 w 1298"/>
                <a:gd name="T75" fmla="*/ 2147483646 h 1235"/>
                <a:gd name="T76" fmla="*/ 2147483646 w 1298"/>
                <a:gd name="T77" fmla="*/ 2147483646 h 1235"/>
                <a:gd name="T78" fmla="*/ 2147483646 w 1298"/>
                <a:gd name="T79" fmla="*/ 2147483646 h 1235"/>
                <a:gd name="T80" fmla="*/ 2147483646 w 1298"/>
                <a:gd name="T81" fmla="*/ 2147483646 h 1235"/>
                <a:gd name="T82" fmla="*/ 2147483646 w 1298"/>
                <a:gd name="T83" fmla="*/ 2147483646 h 1235"/>
                <a:gd name="T84" fmla="*/ 2147483646 w 1298"/>
                <a:gd name="T85" fmla="*/ 2147483646 h 1235"/>
                <a:gd name="T86" fmla="*/ 2147483646 w 1298"/>
                <a:gd name="T87" fmla="*/ 2147483646 h 1235"/>
                <a:gd name="T88" fmla="*/ 2147483646 w 1298"/>
                <a:gd name="T89" fmla="*/ 2147483646 h 1235"/>
                <a:gd name="T90" fmla="*/ 2147483646 w 1298"/>
                <a:gd name="T91" fmla="*/ 2147483646 h 1235"/>
                <a:gd name="T92" fmla="*/ 2147483646 w 1298"/>
                <a:gd name="T93" fmla="*/ 2147483646 h 1235"/>
                <a:gd name="T94" fmla="*/ 2147483646 w 1298"/>
                <a:gd name="T95" fmla="*/ 2147483646 h 1235"/>
                <a:gd name="T96" fmla="*/ 2147483646 w 1298"/>
                <a:gd name="T97" fmla="*/ 2147483646 h 1235"/>
                <a:gd name="T98" fmla="*/ 2147483646 w 1298"/>
                <a:gd name="T99" fmla="*/ 2147483646 h 1235"/>
                <a:gd name="T100" fmla="*/ 2147483646 w 1298"/>
                <a:gd name="T101" fmla="*/ 2147483646 h 1235"/>
                <a:gd name="T102" fmla="*/ 2147483646 w 1298"/>
                <a:gd name="T103" fmla="*/ 2147483646 h 1235"/>
                <a:gd name="T104" fmla="*/ 2147483646 w 1298"/>
                <a:gd name="T105" fmla="*/ 2147483646 h 1235"/>
                <a:gd name="T106" fmla="*/ 2147483646 w 1298"/>
                <a:gd name="T107" fmla="*/ 2147483646 h 1235"/>
                <a:gd name="T108" fmla="*/ 2147483646 w 1298"/>
                <a:gd name="T109" fmla="*/ 2147483646 h 1235"/>
                <a:gd name="T110" fmla="*/ 2147483646 w 1298"/>
                <a:gd name="T111" fmla="*/ 2147483646 h 1235"/>
                <a:gd name="T112" fmla="*/ 2147483646 w 1298"/>
                <a:gd name="T113" fmla="*/ 2147483646 h 1235"/>
                <a:gd name="T114" fmla="*/ 2147483646 w 1298"/>
                <a:gd name="T115" fmla="*/ 2147483646 h 1235"/>
                <a:gd name="T116" fmla="*/ 2147483646 w 1298"/>
                <a:gd name="T117" fmla="*/ 0 h 1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98"/>
                <a:gd name="T178" fmla="*/ 0 h 1235"/>
                <a:gd name="T179" fmla="*/ 1298 w 1298"/>
                <a:gd name="T180" fmla="*/ 1235 h 1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98" h="1235">
                  <a:moveTo>
                    <a:pt x="1030" y="0"/>
                  </a:moveTo>
                  <a:lnTo>
                    <a:pt x="1003" y="13"/>
                  </a:lnTo>
                  <a:lnTo>
                    <a:pt x="982" y="25"/>
                  </a:lnTo>
                  <a:lnTo>
                    <a:pt x="958" y="36"/>
                  </a:lnTo>
                  <a:lnTo>
                    <a:pt x="937" y="48"/>
                  </a:lnTo>
                  <a:lnTo>
                    <a:pt x="913" y="61"/>
                  </a:lnTo>
                  <a:lnTo>
                    <a:pt x="890" y="75"/>
                  </a:lnTo>
                  <a:lnTo>
                    <a:pt x="869" y="89"/>
                  </a:lnTo>
                  <a:lnTo>
                    <a:pt x="845" y="104"/>
                  </a:lnTo>
                  <a:lnTo>
                    <a:pt x="820" y="121"/>
                  </a:lnTo>
                  <a:lnTo>
                    <a:pt x="791" y="140"/>
                  </a:lnTo>
                  <a:lnTo>
                    <a:pt x="769" y="157"/>
                  </a:lnTo>
                  <a:lnTo>
                    <a:pt x="748" y="175"/>
                  </a:lnTo>
                  <a:lnTo>
                    <a:pt x="723" y="193"/>
                  </a:lnTo>
                  <a:lnTo>
                    <a:pt x="696" y="213"/>
                  </a:lnTo>
                  <a:lnTo>
                    <a:pt x="673" y="234"/>
                  </a:lnTo>
                  <a:lnTo>
                    <a:pt x="648" y="255"/>
                  </a:lnTo>
                  <a:lnTo>
                    <a:pt x="628" y="274"/>
                  </a:lnTo>
                  <a:lnTo>
                    <a:pt x="599" y="300"/>
                  </a:lnTo>
                  <a:lnTo>
                    <a:pt x="576" y="322"/>
                  </a:lnTo>
                  <a:lnTo>
                    <a:pt x="556" y="343"/>
                  </a:lnTo>
                  <a:lnTo>
                    <a:pt x="533" y="368"/>
                  </a:lnTo>
                  <a:lnTo>
                    <a:pt x="516" y="387"/>
                  </a:lnTo>
                  <a:lnTo>
                    <a:pt x="496" y="411"/>
                  </a:lnTo>
                  <a:lnTo>
                    <a:pt x="476" y="434"/>
                  </a:lnTo>
                  <a:lnTo>
                    <a:pt x="454" y="462"/>
                  </a:lnTo>
                  <a:lnTo>
                    <a:pt x="434" y="486"/>
                  </a:lnTo>
                  <a:lnTo>
                    <a:pt x="414" y="513"/>
                  </a:lnTo>
                  <a:lnTo>
                    <a:pt x="390" y="544"/>
                  </a:lnTo>
                  <a:lnTo>
                    <a:pt x="371" y="573"/>
                  </a:lnTo>
                  <a:lnTo>
                    <a:pt x="349" y="604"/>
                  </a:lnTo>
                  <a:lnTo>
                    <a:pt x="329" y="636"/>
                  </a:lnTo>
                  <a:lnTo>
                    <a:pt x="311" y="669"/>
                  </a:lnTo>
                  <a:lnTo>
                    <a:pt x="290" y="705"/>
                  </a:lnTo>
                  <a:lnTo>
                    <a:pt x="277" y="735"/>
                  </a:lnTo>
                  <a:lnTo>
                    <a:pt x="260" y="763"/>
                  </a:lnTo>
                  <a:lnTo>
                    <a:pt x="247" y="794"/>
                  </a:lnTo>
                  <a:lnTo>
                    <a:pt x="0" y="677"/>
                  </a:lnTo>
                  <a:lnTo>
                    <a:pt x="407" y="1234"/>
                  </a:lnTo>
                  <a:lnTo>
                    <a:pt x="1097" y="1174"/>
                  </a:lnTo>
                  <a:lnTo>
                    <a:pt x="820" y="1050"/>
                  </a:lnTo>
                  <a:lnTo>
                    <a:pt x="837" y="1014"/>
                  </a:lnTo>
                  <a:lnTo>
                    <a:pt x="856" y="978"/>
                  </a:lnTo>
                  <a:lnTo>
                    <a:pt x="882" y="938"/>
                  </a:lnTo>
                  <a:lnTo>
                    <a:pt x="910" y="895"/>
                  </a:lnTo>
                  <a:lnTo>
                    <a:pt x="935" y="861"/>
                  </a:lnTo>
                  <a:lnTo>
                    <a:pt x="963" y="828"/>
                  </a:lnTo>
                  <a:lnTo>
                    <a:pt x="990" y="794"/>
                  </a:lnTo>
                  <a:lnTo>
                    <a:pt x="1018" y="766"/>
                  </a:lnTo>
                  <a:lnTo>
                    <a:pt x="1048" y="739"/>
                  </a:lnTo>
                  <a:lnTo>
                    <a:pt x="1080" y="709"/>
                  </a:lnTo>
                  <a:lnTo>
                    <a:pt x="1112" y="684"/>
                  </a:lnTo>
                  <a:lnTo>
                    <a:pt x="1142" y="659"/>
                  </a:lnTo>
                  <a:lnTo>
                    <a:pt x="1172" y="637"/>
                  </a:lnTo>
                  <a:lnTo>
                    <a:pt x="1208" y="614"/>
                  </a:lnTo>
                  <a:lnTo>
                    <a:pt x="1246" y="592"/>
                  </a:lnTo>
                  <a:lnTo>
                    <a:pt x="1272" y="581"/>
                  </a:lnTo>
                  <a:lnTo>
                    <a:pt x="1297" y="567"/>
                  </a:lnTo>
                  <a:lnTo>
                    <a:pt x="1030" y="0"/>
                  </a:lnTo>
                </a:path>
              </a:pathLst>
            </a:custGeom>
            <a:solidFill>
              <a:srgbClr val="00FF00"/>
            </a:solidFill>
            <a:ln w="12700" cap="rnd" cmpd="sng">
              <a:solidFill>
                <a:srgbClr val="000000"/>
              </a:solidFill>
              <a:prstDash val="solid"/>
              <a:round/>
              <a:headEnd type="none" w="med" len="med"/>
              <a:tailEnd type="none" w="med" len="med"/>
            </a:ln>
          </p:spPr>
          <p:txBody>
            <a:bodyPr/>
            <a:lstStyle/>
            <a:p>
              <a:endParaRPr lang="en-US"/>
            </a:p>
          </p:txBody>
        </p:sp>
        <p:sp>
          <p:nvSpPr>
            <p:cNvPr id="17415" name="Freeform 6">
              <a:extLst>
                <a:ext uri="{FF2B5EF4-FFF2-40B4-BE49-F238E27FC236}">
                  <a16:creationId xmlns:a16="http://schemas.microsoft.com/office/drawing/2014/main" id="{C1002B09-25BF-40D9-AB55-C42558A7DBFD}"/>
                </a:ext>
              </a:extLst>
            </p:cNvPr>
            <p:cNvSpPr>
              <a:spLocks/>
            </p:cNvSpPr>
            <p:nvPr/>
          </p:nvSpPr>
          <p:spPr bwMode="auto">
            <a:xfrm>
              <a:off x="3389313" y="1008062"/>
              <a:ext cx="2236787" cy="1790700"/>
            </a:xfrm>
            <a:custGeom>
              <a:avLst/>
              <a:gdLst>
                <a:gd name="T0" fmla="*/ 2147483646 w 1409"/>
                <a:gd name="T1" fmla="*/ 2147483646 h 1128"/>
                <a:gd name="T2" fmla="*/ 2147483646 w 1409"/>
                <a:gd name="T3" fmla="*/ 2147483646 h 1128"/>
                <a:gd name="T4" fmla="*/ 2147483646 w 1409"/>
                <a:gd name="T5" fmla="*/ 2147483646 h 1128"/>
                <a:gd name="T6" fmla="*/ 2147483646 w 1409"/>
                <a:gd name="T7" fmla="*/ 2147483646 h 1128"/>
                <a:gd name="T8" fmla="*/ 2147483646 w 1409"/>
                <a:gd name="T9" fmla="*/ 2147483646 h 1128"/>
                <a:gd name="T10" fmla="*/ 2147483646 w 1409"/>
                <a:gd name="T11" fmla="*/ 2147483646 h 1128"/>
                <a:gd name="T12" fmla="*/ 2147483646 w 1409"/>
                <a:gd name="T13" fmla="*/ 2147483646 h 1128"/>
                <a:gd name="T14" fmla="*/ 2147483646 w 1409"/>
                <a:gd name="T15" fmla="*/ 2147483646 h 1128"/>
                <a:gd name="T16" fmla="*/ 2147483646 w 1409"/>
                <a:gd name="T17" fmla="*/ 2147483646 h 1128"/>
                <a:gd name="T18" fmla="*/ 2147483646 w 1409"/>
                <a:gd name="T19" fmla="*/ 2147483646 h 1128"/>
                <a:gd name="T20" fmla="*/ 2147483646 w 1409"/>
                <a:gd name="T21" fmla="*/ 2147483646 h 1128"/>
                <a:gd name="T22" fmla="*/ 2147483646 w 1409"/>
                <a:gd name="T23" fmla="*/ 2147483646 h 1128"/>
                <a:gd name="T24" fmla="*/ 2147483646 w 1409"/>
                <a:gd name="T25" fmla="*/ 2147483646 h 1128"/>
                <a:gd name="T26" fmla="*/ 2147483646 w 1409"/>
                <a:gd name="T27" fmla="*/ 2147483646 h 1128"/>
                <a:gd name="T28" fmla="*/ 2147483646 w 1409"/>
                <a:gd name="T29" fmla="*/ 2147483646 h 1128"/>
                <a:gd name="T30" fmla="*/ 2147483646 w 1409"/>
                <a:gd name="T31" fmla="*/ 2147483646 h 1128"/>
                <a:gd name="T32" fmla="*/ 2147483646 w 1409"/>
                <a:gd name="T33" fmla="*/ 2147483646 h 1128"/>
                <a:gd name="T34" fmla="*/ 2147483646 w 1409"/>
                <a:gd name="T35" fmla="*/ 2147483646 h 1128"/>
                <a:gd name="T36" fmla="*/ 2147483646 w 1409"/>
                <a:gd name="T37" fmla="*/ 2147483646 h 1128"/>
                <a:gd name="T38" fmla="*/ 2147483646 w 1409"/>
                <a:gd name="T39" fmla="*/ 2147483646 h 1128"/>
                <a:gd name="T40" fmla="*/ 2147483646 w 1409"/>
                <a:gd name="T41" fmla="*/ 2147483646 h 1128"/>
                <a:gd name="T42" fmla="*/ 2147483646 w 1409"/>
                <a:gd name="T43" fmla="*/ 2147483646 h 1128"/>
                <a:gd name="T44" fmla="*/ 2147483646 w 1409"/>
                <a:gd name="T45" fmla="*/ 2147483646 h 1128"/>
                <a:gd name="T46" fmla="*/ 2147483646 w 1409"/>
                <a:gd name="T47" fmla="*/ 2147483646 h 1128"/>
                <a:gd name="T48" fmla="*/ 2147483646 w 1409"/>
                <a:gd name="T49" fmla="*/ 2147483646 h 1128"/>
                <a:gd name="T50" fmla="*/ 2147483646 w 1409"/>
                <a:gd name="T51" fmla="*/ 2147483646 h 1128"/>
                <a:gd name="T52" fmla="*/ 2147483646 w 1409"/>
                <a:gd name="T53" fmla="*/ 2147483646 h 1128"/>
                <a:gd name="T54" fmla="*/ 2147483646 w 1409"/>
                <a:gd name="T55" fmla="*/ 2147483646 h 1128"/>
                <a:gd name="T56" fmla="*/ 2147483646 w 1409"/>
                <a:gd name="T57" fmla="*/ 2147483646 h 1128"/>
                <a:gd name="T58" fmla="*/ 2147483646 w 1409"/>
                <a:gd name="T59" fmla="*/ 2147483646 h 1128"/>
                <a:gd name="T60" fmla="*/ 2147483646 w 1409"/>
                <a:gd name="T61" fmla="*/ 2147483646 h 1128"/>
                <a:gd name="T62" fmla="*/ 2147483646 w 1409"/>
                <a:gd name="T63" fmla="*/ 2147483646 h 1128"/>
                <a:gd name="T64" fmla="*/ 2147483646 w 1409"/>
                <a:gd name="T65" fmla="*/ 2147483646 h 1128"/>
                <a:gd name="T66" fmla="*/ 2147483646 w 1409"/>
                <a:gd name="T67" fmla="*/ 2147483646 h 1128"/>
                <a:gd name="T68" fmla="*/ 2147483646 w 1409"/>
                <a:gd name="T69" fmla="*/ 2147483646 h 1128"/>
                <a:gd name="T70" fmla="*/ 2147483646 w 1409"/>
                <a:gd name="T71" fmla="*/ 2147483646 h 1128"/>
                <a:gd name="T72" fmla="*/ 2147483646 w 1409"/>
                <a:gd name="T73" fmla="*/ 2147483646 h 1128"/>
                <a:gd name="T74" fmla="*/ 2147483646 w 1409"/>
                <a:gd name="T75" fmla="*/ 2147483646 h 1128"/>
                <a:gd name="T76" fmla="*/ 2147483646 w 1409"/>
                <a:gd name="T77" fmla="*/ 2147483646 h 1128"/>
                <a:gd name="T78" fmla="*/ 2147483646 w 1409"/>
                <a:gd name="T79" fmla="*/ 2147483646 h 1128"/>
                <a:gd name="T80" fmla="*/ 2147483646 w 1409"/>
                <a:gd name="T81" fmla="*/ 2147483646 h 1128"/>
                <a:gd name="T82" fmla="*/ 2147483646 w 1409"/>
                <a:gd name="T83" fmla="*/ 2147483646 h 1128"/>
                <a:gd name="T84" fmla="*/ 2147483646 w 1409"/>
                <a:gd name="T85" fmla="*/ 2147483646 h 1128"/>
                <a:gd name="T86" fmla="*/ 2147483646 w 1409"/>
                <a:gd name="T87" fmla="*/ 2147483646 h 1128"/>
                <a:gd name="T88" fmla="*/ 2147483646 w 1409"/>
                <a:gd name="T89" fmla="*/ 2147483646 h 1128"/>
                <a:gd name="T90" fmla="*/ 2147483646 w 1409"/>
                <a:gd name="T91" fmla="*/ 2147483646 h 1128"/>
                <a:gd name="T92" fmla="*/ 2147483646 w 1409"/>
                <a:gd name="T93" fmla="*/ 2147483646 h 1128"/>
                <a:gd name="T94" fmla="*/ 2147483646 w 1409"/>
                <a:gd name="T95" fmla="*/ 2147483646 h 1128"/>
                <a:gd name="T96" fmla="*/ 2147483646 w 1409"/>
                <a:gd name="T97" fmla="*/ 2147483646 h 1128"/>
                <a:gd name="T98" fmla="*/ 2147483646 w 1409"/>
                <a:gd name="T99" fmla="*/ 2147483646 h 1128"/>
                <a:gd name="T100" fmla="*/ 2147483646 w 1409"/>
                <a:gd name="T101" fmla="*/ 2147483646 h 1128"/>
                <a:gd name="T102" fmla="*/ 2147483646 w 1409"/>
                <a:gd name="T103" fmla="*/ 2147483646 h 1128"/>
                <a:gd name="T104" fmla="*/ 2147483646 w 1409"/>
                <a:gd name="T105" fmla="*/ 2147483646 h 1128"/>
                <a:gd name="T106" fmla="*/ 2147483646 w 1409"/>
                <a:gd name="T107" fmla="*/ 2147483646 h 1128"/>
                <a:gd name="T108" fmla="*/ 2147483646 w 1409"/>
                <a:gd name="T109" fmla="*/ 0 h 1128"/>
                <a:gd name="T110" fmla="*/ 0 w 1409"/>
                <a:gd name="T111" fmla="*/ 2147483646 h 1128"/>
                <a:gd name="T112" fmla="*/ 2147483646 w 1409"/>
                <a:gd name="T113" fmla="*/ 2147483646 h 1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9"/>
                <a:gd name="T172" fmla="*/ 0 h 1128"/>
                <a:gd name="T173" fmla="*/ 1409 w 1409"/>
                <a:gd name="T174" fmla="*/ 1128 h 1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9" h="1128">
                  <a:moveTo>
                    <a:pt x="564" y="1127"/>
                  </a:moveTo>
                  <a:lnTo>
                    <a:pt x="447" y="837"/>
                  </a:lnTo>
                  <a:lnTo>
                    <a:pt x="473" y="824"/>
                  </a:lnTo>
                  <a:lnTo>
                    <a:pt x="499" y="818"/>
                  </a:lnTo>
                  <a:lnTo>
                    <a:pt x="527" y="810"/>
                  </a:lnTo>
                  <a:lnTo>
                    <a:pt x="559" y="801"/>
                  </a:lnTo>
                  <a:lnTo>
                    <a:pt x="596" y="795"/>
                  </a:lnTo>
                  <a:lnTo>
                    <a:pt x="629" y="790"/>
                  </a:lnTo>
                  <a:lnTo>
                    <a:pt x="662" y="784"/>
                  </a:lnTo>
                  <a:lnTo>
                    <a:pt x="701" y="780"/>
                  </a:lnTo>
                  <a:lnTo>
                    <a:pt x="741" y="776"/>
                  </a:lnTo>
                  <a:lnTo>
                    <a:pt x="812" y="776"/>
                  </a:lnTo>
                  <a:lnTo>
                    <a:pt x="850" y="778"/>
                  </a:lnTo>
                  <a:lnTo>
                    <a:pt x="884" y="781"/>
                  </a:lnTo>
                  <a:lnTo>
                    <a:pt x="919" y="786"/>
                  </a:lnTo>
                  <a:lnTo>
                    <a:pt x="956" y="793"/>
                  </a:lnTo>
                  <a:lnTo>
                    <a:pt x="988" y="798"/>
                  </a:lnTo>
                  <a:lnTo>
                    <a:pt x="1027" y="808"/>
                  </a:lnTo>
                  <a:lnTo>
                    <a:pt x="1065" y="820"/>
                  </a:lnTo>
                  <a:lnTo>
                    <a:pt x="1408" y="275"/>
                  </a:lnTo>
                  <a:lnTo>
                    <a:pt x="1374" y="262"/>
                  </a:lnTo>
                  <a:lnTo>
                    <a:pt x="1343" y="251"/>
                  </a:lnTo>
                  <a:lnTo>
                    <a:pt x="1314" y="240"/>
                  </a:lnTo>
                  <a:lnTo>
                    <a:pt x="1285" y="230"/>
                  </a:lnTo>
                  <a:lnTo>
                    <a:pt x="1256" y="222"/>
                  </a:lnTo>
                  <a:lnTo>
                    <a:pt x="1227" y="212"/>
                  </a:lnTo>
                  <a:lnTo>
                    <a:pt x="1199" y="205"/>
                  </a:lnTo>
                  <a:lnTo>
                    <a:pt x="1171" y="198"/>
                  </a:lnTo>
                  <a:lnTo>
                    <a:pt x="1143" y="192"/>
                  </a:lnTo>
                  <a:lnTo>
                    <a:pt x="1111" y="183"/>
                  </a:lnTo>
                  <a:lnTo>
                    <a:pt x="1074" y="179"/>
                  </a:lnTo>
                  <a:lnTo>
                    <a:pt x="1044" y="172"/>
                  </a:lnTo>
                  <a:lnTo>
                    <a:pt x="1011" y="165"/>
                  </a:lnTo>
                  <a:lnTo>
                    <a:pt x="976" y="160"/>
                  </a:lnTo>
                  <a:lnTo>
                    <a:pt x="939" y="157"/>
                  </a:lnTo>
                  <a:lnTo>
                    <a:pt x="899" y="155"/>
                  </a:lnTo>
                  <a:lnTo>
                    <a:pt x="861" y="151"/>
                  </a:lnTo>
                  <a:lnTo>
                    <a:pt x="824" y="151"/>
                  </a:lnTo>
                  <a:lnTo>
                    <a:pt x="784" y="151"/>
                  </a:lnTo>
                  <a:lnTo>
                    <a:pt x="734" y="151"/>
                  </a:lnTo>
                  <a:lnTo>
                    <a:pt x="689" y="153"/>
                  </a:lnTo>
                  <a:lnTo>
                    <a:pt x="658" y="155"/>
                  </a:lnTo>
                  <a:lnTo>
                    <a:pt x="622" y="157"/>
                  </a:lnTo>
                  <a:lnTo>
                    <a:pt x="586" y="160"/>
                  </a:lnTo>
                  <a:lnTo>
                    <a:pt x="544" y="166"/>
                  </a:lnTo>
                  <a:lnTo>
                    <a:pt x="509" y="174"/>
                  </a:lnTo>
                  <a:lnTo>
                    <a:pt x="473" y="179"/>
                  </a:lnTo>
                  <a:lnTo>
                    <a:pt x="432" y="189"/>
                  </a:lnTo>
                  <a:lnTo>
                    <a:pt x="400" y="197"/>
                  </a:lnTo>
                  <a:lnTo>
                    <a:pt x="360" y="205"/>
                  </a:lnTo>
                  <a:lnTo>
                    <a:pt x="326" y="215"/>
                  </a:lnTo>
                  <a:lnTo>
                    <a:pt x="290" y="225"/>
                  </a:lnTo>
                  <a:lnTo>
                    <a:pt x="254" y="238"/>
                  </a:lnTo>
                  <a:lnTo>
                    <a:pt x="209" y="255"/>
                  </a:lnTo>
                  <a:lnTo>
                    <a:pt x="102" y="0"/>
                  </a:lnTo>
                  <a:lnTo>
                    <a:pt x="0" y="722"/>
                  </a:lnTo>
                  <a:lnTo>
                    <a:pt x="564" y="1127"/>
                  </a:lnTo>
                </a:path>
              </a:pathLst>
            </a:custGeom>
            <a:solidFill>
              <a:srgbClr val="FFFF00"/>
            </a:solidFill>
            <a:ln w="12700" cap="rnd" cmpd="sng">
              <a:solidFill>
                <a:srgbClr val="000000"/>
              </a:solidFill>
              <a:prstDash val="solid"/>
              <a:round/>
              <a:headEnd type="none" w="med" len="med"/>
              <a:tailEnd type="none" w="med" len="med"/>
            </a:ln>
          </p:spPr>
          <p:txBody>
            <a:bodyPr/>
            <a:lstStyle/>
            <a:p>
              <a:endParaRPr lang="en-US"/>
            </a:p>
          </p:txBody>
        </p:sp>
        <p:sp>
          <p:nvSpPr>
            <p:cNvPr id="17416" name="Freeform 7">
              <a:extLst>
                <a:ext uri="{FF2B5EF4-FFF2-40B4-BE49-F238E27FC236}">
                  <a16:creationId xmlns:a16="http://schemas.microsoft.com/office/drawing/2014/main" id="{AB9CB6DA-1396-45CA-98E9-8A19F9F29DB2}"/>
                </a:ext>
              </a:extLst>
            </p:cNvPr>
            <p:cNvSpPr>
              <a:spLocks/>
            </p:cNvSpPr>
            <p:nvPr/>
          </p:nvSpPr>
          <p:spPr bwMode="auto">
            <a:xfrm>
              <a:off x="5002213" y="1203325"/>
              <a:ext cx="1944687" cy="1944687"/>
            </a:xfrm>
            <a:custGeom>
              <a:avLst/>
              <a:gdLst>
                <a:gd name="T0" fmla="*/ 2147483646 w 1225"/>
                <a:gd name="T1" fmla="*/ 2147483646 h 1225"/>
                <a:gd name="T2" fmla="*/ 2147483646 w 1225"/>
                <a:gd name="T3" fmla="*/ 2147483646 h 1225"/>
                <a:gd name="T4" fmla="*/ 2147483646 w 1225"/>
                <a:gd name="T5" fmla="*/ 2147483646 h 1225"/>
                <a:gd name="T6" fmla="*/ 2147483646 w 1225"/>
                <a:gd name="T7" fmla="*/ 2147483646 h 1225"/>
                <a:gd name="T8" fmla="*/ 2147483646 w 1225"/>
                <a:gd name="T9" fmla="*/ 2147483646 h 1225"/>
                <a:gd name="T10" fmla="*/ 2147483646 w 1225"/>
                <a:gd name="T11" fmla="*/ 2147483646 h 1225"/>
                <a:gd name="T12" fmla="*/ 2147483646 w 1225"/>
                <a:gd name="T13" fmla="*/ 2147483646 h 1225"/>
                <a:gd name="T14" fmla="*/ 2147483646 w 1225"/>
                <a:gd name="T15" fmla="*/ 2147483646 h 1225"/>
                <a:gd name="T16" fmla="*/ 2147483646 w 1225"/>
                <a:gd name="T17" fmla="*/ 2147483646 h 1225"/>
                <a:gd name="T18" fmla="*/ 2147483646 w 1225"/>
                <a:gd name="T19" fmla="*/ 2147483646 h 1225"/>
                <a:gd name="T20" fmla="*/ 2147483646 w 1225"/>
                <a:gd name="T21" fmla="*/ 2147483646 h 1225"/>
                <a:gd name="T22" fmla="*/ 2147483646 w 1225"/>
                <a:gd name="T23" fmla="*/ 2147483646 h 1225"/>
                <a:gd name="T24" fmla="*/ 2147483646 w 1225"/>
                <a:gd name="T25" fmla="*/ 2147483646 h 1225"/>
                <a:gd name="T26" fmla="*/ 2147483646 w 1225"/>
                <a:gd name="T27" fmla="*/ 2147483646 h 1225"/>
                <a:gd name="T28" fmla="*/ 2147483646 w 1225"/>
                <a:gd name="T29" fmla="*/ 2147483646 h 1225"/>
                <a:gd name="T30" fmla="*/ 2147483646 w 1225"/>
                <a:gd name="T31" fmla="*/ 2147483646 h 1225"/>
                <a:gd name="T32" fmla="*/ 2147483646 w 1225"/>
                <a:gd name="T33" fmla="*/ 2147483646 h 1225"/>
                <a:gd name="T34" fmla="*/ 2147483646 w 1225"/>
                <a:gd name="T35" fmla="*/ 2147483646 h 1225"/>
                <a:gd name="T36" fmla="*/ 2147483646 w 1225"/>
                <a:gd name="T37" fmla="*/ 2147483646 h 1225"/>
                <a:gd name="T38" fmla="*/ 2147483646 w 1225"/>
                <a:gd name="T39" fmla="*/ 2147483646 h 1225"/>
                <a:gd name="T40" fmla="*/ 2147483646 w 1225"/>
                <a:gd name="T41" fmla="*/ 2147483646 h 1225"/>
                <a:gd name="T42" fmla="*/ 2147483646 w 1225"/>
                <a:gd name="T43" fmla="*/ 2147483646 h 1225"/>
                <a:gd name="T44" fmla="*/ 2147483646 w 1225"/>
                <a:gd name="T45" fmla="*/ 2147483646 h 1225"/>
                <a:gd name="T46" fmla="*/ 2147483646 w 1225"/>
                <a:gd name="T47" fmla="*/ 2147483646 h 1225"/>
                <a:gd name="T48" fmla="*/ 2147483646 w 1225"/>
                <a:gd name="T49" fmla="*/ 2147483646 h 1225"/>
                <a:gd name="T50" fmla="*/ 2147483646 w 1225"/>
                <a:gd name="T51" fmla="*/ 2147483646 h 1225"/>
                <a:gd name="T52" fmla="*/ 2147483646 w 1225"/>
                <a:gd name="T53" fmla="*/ 2147483646 h 1225"/>
                <a:gd name="T54" fmla="*/ 2147483646 w 1225"/>
                <a:gd name="T55" fmla="*/ 2147483646 h 1225"/>
                <a:gd name="T56" fmla="*/ 2147483646 w 1225"/>
                <a:gd name="T57" fmla="*/ 2147483646 h 1225"/>
                <a:gd name="T58" fmla="*/ 2147483646 w 1225"/>
                <a:gd name="T59" fmla="*/ 2147483646 h 1225"/>
                <a:gd name="T60" fmla="*/ 2147483646 w 1225"/>
                <a:gd name="T61" fmla="*/ 2147483646 h 1225"/>
                <a:gd name="T62" fmla="*/ 2147483646 w 1225"/>
                <a:gd name="T63" fmla="*/ 2147483646 h 1225"/>
                <a:gd name="T64" fmla="*/ 2147483646 w 1225"/>
                <a:gd name="T65" fmla="*/ 2147483646 h 1225"/>
                <a:gd name="T66" fmla="*/ 2147483646 w 1225"/>
                <a:gd name="T67" fmla="*/ 0 h 1225"/>
                <a:gd name="T68" fmla="*/ 2147483646 w 1225"/>
                <a:gd name="T69" fmla="*/ 2147483646 h 1225"/>
                <a:gd name="T70" fmla="*/ 0 w 1225"/>
                <a:gd name="T71" fmla="*/ 2147483646 h 1225"/>
                <a:gd name="T72" fmla="*/ 2147483646 w 1225"/>
                <a:gd name="T73" fmla="*/ 2147483646 h 1225"/>
                <a:gd name="T74" fmla="*/ 2147483646 w 1225"/>
                <a:gd name="T75" fmla="*/ 2147483646 h 1225"/>
                <a:gd name="T76" fmla="*/ 2147483646 w 1225"/>
                <a:gd name="T77" fmla="*/ 2147483646 h 1225"/>
                <a:gd name="T78" fmla="*/ 2147483646 w 1225"/>
                <a:gd name="T79" fmla="*/ 2147483646 h 1225"/>
                <a:gd name="T80" fmla="*/ 2147483646 w 1225"/>
                <a:gd name="T81" fmla="*/ 2147483646 h 1225"/>
                <a:gd name="T82" fmla="*/ 2147483646 w 1225"/>
                <a:gd name="T83" fmla="*/ 2147483646 h 1225"/>
                <a:gd name="T84" fmla="*/ 2147483646 w 1225"/>
                <a:gd name="T85" fmla="*/ 2147483646 h 1225"/>
                <a:gd name="T86" fmla="*/ 2147483646 w 1225"/>
                <a:gd name="T87" fmla="*/ 2147483646 h 1225"/>
                <a:gd name="T88" fmla="*/ 2147483646 w 1225"/>
                <a:gd name="T89" fmla="*/ 2147483646 h 1225"/>
                <a:gd name="T90" fmla="*/ 2147483646 w 1225"/>
                <a:gd name="T91" fmla="*/ 2147483646 h 1225"/>
                <a:gd name="T92" fmla="*/ 2147483646 w 1225"/>
                <a:gd name="T93" fmla="*/ 2147483646 h 1225"/>
                <a:gd name="T94" fmla="*/ 2147483646 w 1225"/>
                <a:gd name="T95" fmla="*/ 2147483646 h 1225"/>
                <a:gd name="T96" fmla="*/ 2147483646 w 1225"/>
                <a:gd name="T97" fmla="*/ 2147483646 h 1225"/>
                <a:gd name="T98" fmla="*/ 2147483646 w 1225"/>
                <a:gd name="T99" fmla="*/ 2147483646 h 1225"/>
                <a:gd name="T100" fmla="*/ 2147483646 w 1225"/>
                <a:gd name="T101" fmla="*/ 2147483646 h 1225"/>
                <a:gd name="T102" fmla="*/ 2147483646 w 1225"/>
                <a:gd name="T103" fmla="*/ 2147483646 h 1225"/>
                <a:gd name="T104" fmla="*/ 2147483646 w 1225"/>
                <a:gd name="T105" fmla="*/ 2147483646 h 1225"/>
                <a:gd name="T106" fmla="*/ 2147483646 w 1225"/>
                <a:gd name="T107" fmla="*/ 2147483646 h 1225"/>
                <a:gd name="T108" fmla="*/ 2147483646 w 1225"/>
                <a:gd name="T109" fmla="*/ 2147483646 h 1225"/>
                <a:gd name="T110" fmla="*/ 2147483646 w 1225"/>
                <a:gd name="T111" fmla="*/ 2147483646 h 12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5"/>
                <a:gd name="T169" fmla="*/ 0 h 1225"/>
                <a:gd name="T170" fmla="*/ 1225 w 1225"/>
                <a:gd name="T171" fmla="*/ 1225 h 12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5" h="1225">
                  <a:moveTo>
                    <a:pt x="1224" y="955"/>
                  </a:moveTo>
                  <a:lnTo>
                    <a:pt x="1209" y="928"/>
                  </a:lnTo>
                  <a:lnTo>
                    <a:pt x="1199" y="907"/>
                  </a:lnTo>
                  <a:lnTo>
                    <a:pt x="1185" y="883"/>
                  </a:lnTo>
                  <a:lnTo>
                    <a:pt x="1175" y="862"/>
                  </a:lnTo>
                  <a:lnTo>
                    <a:pt x="1162" y="838"/>
                  </a:lnTo>
                  <a:lnTo>
                    <a:pt x="1147" y="815"/>
                  </a:lnTo>
                  <a:lnTo>
                    <a:pt x="1134" y="793"/>
                  </a:lnTo>
                  <a:lnTo>
                    <a:pt x="1119" y="770"/>
                  </a:lnTo>
                  <a:lnTo>
                    <a:pt x="1100" y="745"/>
                  </a:lnTo>
                  <a:lnTo>
                    <a:pt x="1082" y="718"/>
                  </a:lnTo>
                  <a:lnTo>
                    <a:pt x="1067" y="697"/>
                  </a:lnTo>
                  <a:lnTo>
                    <a:pt x="1049" y="674"/>
                  </a:lnTo>
                  <a:lnTo>
                    <a:pt x="1028" y="648"/>
                  </a:lnTo>
                  <a:lnTo>
                    <a:pt x="1009" y="621"/>
                  </a:lnTo>
                  <a:lnTo>
                    <a:pt x="988" y="598"/>
                  </a:lnTo>
                  <a:lnTo>
                    <a:pt x="966" y="573"/>
                  </a:lnTo>
                  <a:lnTo>
                    <a:pt x="949" y="553"/>
                  </a:lnTo>
                  <a:lnTo>
                    <a:pt x="922" y="525"/>
                  </a:lnTo>
                  <a:lnTo>
                    <a:pt x="900" y="501"/>
                  </a:lnTo>
                  <a:lnTo>
                    <a:pt x="879" y="481"/>
                  </a:lnTo>
                  <a:lnTo>
                    <a:pt x="853" y="458"/>
                  </a:lnTo>
                  <a:lnTo>
                    <a:pt x="835" y="441"/>
                  </a:lnTo>
                  <a:lnTo>
                    <a:pt x="811" y="421"/>
                  </a:lnTo>
                  <a:lnTo>
                    <a:pt x="788" y="401"/>
                  </a:lnTo>
                  <a:lnTo>
                    <a:pt x="762" y="379"/>
                  </a:lnTo>
                  <a:lnTo>
                    <a:pt x="738" y="361"/>
                  </a:lnTo>
                  <a:lnTo>
                    <a:pt x="711" y="341"/>
                  </a:lnTo>
                  <a:lnTo>
                    <a:pt x="678" y="318"/>
                  </a:lnTo>
                  <a:lnTo>
                    <a:pt x="649" y="297"/>
                  </a:lnTo>
                  <a:lnTo>
                    <a:pt x="619" y="276"/>
                  </a:lnTo>
                  <a:lnTo>
                    <a:pt x="588" y="254"/>
                  </a:lnTo>
                  <a:lnTo>
                    <a:pt x="554" y="235"/>
                  </a:lnTo>
                  <a:lnTo>
                    <a:pt x="723" y="0"/>
                  </a:lnTo>
                  <a:lnTo>
                    <a:pt x="50" y="303"/>
                  </a:lnTo>
                  <a:lnTo>
                    <a:pt x="0" y="900"/>
                  </a:lnTo>
                  <a:lnTo>
                    <a:pt x="140" y="731"/>
                  </a:lnTo>
                  <a:lnTo>
                    <a:pt x="172" y="746"/>
                  </a:lnTo>
                  <a:lnTo>
                    <a:pt x="204" y="763"/>
                  </a:lnTo>
                  <a:lnTo>
                    <a:pt x="245" y="783"/>
                  </a:lnTo>
                  <a:lnTo>
                    <a:pt x="285" y="806"/>
                  </a:lnTo>
                  <a:lnTo>
                    <a:pt x="328" y="835"/>
                  </a:lnTo>
                  <a:lnTo>
                    <a:pt x="362" y="860"/>
                  </a:lnTo>
                  <a:lnTo>
                    <a:pt x="396" y="889"/>
                  </a:lnTo>
                  <a:lnTo>
                    <a:pt x="430" y="917"/>
                  </a:lnTo>
                  <a:lnTo>
                    <a:pt x="456" y="943"/>
                  </a:lnTo>
                  <a:lnTo>
                    <a:pt x="484" y="974"/>
                  </a:lnTo>
                  <a:lnTo>
                    <a:pt x="515" y="1007"/>
                  </a:lnTo>
                  <a:lnTo>
                    <a:pt x="539" y="1037"/>
                  </a:lnTo>
                  <a:lnTo>
                    <a:pt x="564" y="1068"/>
                  </a:lnTo>
                  <a:lnTo>
                    <a:pt x="586" y="1097"/>
                  </a:lnTo>
                  <a:lnTo>
                    <a:pt x="609" y="1135"/>
                  </a:lnTo>
                  <a:lnTo>
                    <a:pt x="631" y="1171"/>
                  </a:lnTo>
                  <a:lnTo>
                    <a:pt x="643" y="1197"/>
                  </a:lnTo>
                  <a:lnTo>
                    <a:pt x="655" y="1224"/>
                  </a:lnTo>
                  <a:lnTo>
                    <a:pt x="1224" y="955"/>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17417" name="Freeform 8">
              <a:extLst>
                <a:ext uri="{FF2B5EF4-FFF2-40B4-BE49-F238E27FC236}">
                  <a16:creationId xmlns:a16="http://schemas.microsoft.com/office/drawing/2014/main" id="{7C563EBE-CAE3-465A-B325-55BF1043C961}"/>
                </a:ext>
              </a:extLst>
            </p:cNvPr>
            <p:cNvSpPr>
              <a:spLocks/>
            </p:cNvSpPr>
            <p:nvPr/>
          </p:nvSpPr>
          <p:spPr bwMode="auto">
            <a:xfrm>
              <a:off x="5651500" y="2620962"/>
              <a:ext cx="1792288" cy="2263775"/>
            </a:xfrm>
            <a:custGeom>
              <a:avLst/>
              <a:gdLst>
                <a:gd name="T0" fmla="*/ 0 w 1129"/>
                <a:gd name="T1" fmla="*/ 2147483646 h 1426"/>
                <a:gd name="T2" fmla="*/ 2147483646 w 1129"/>
                <a:gd name="T3" fmla="*/ 2147483646 h 1426"/>
                <a:gd name="T4" fmla="*/ 2147483646 w 1129"/>
                <a:gd name="T5" fmla="*/ 2147483646 h 1426"/>
                <a:gd name="T6" fmla="*/ 2147483646 w 1129"/>
                <a:gd name="T7" fmla="*/ 2147483646 h 1426"/>
                <a:gd name="T8" fmla="*/ 2147483646 w 1129"/>
                <a:gd name="T9" fmla="*/ 2147483646 h 1426"/>
                <a:gd name="T10" fmla="*/ 2147483646 w 1129"/>
                <a:gd name="T11" fmla="*/ 2147483646 h 1426"/>
                <a:gd name="T12" fmla="*/ 2147483646 w 1129"/>
                <a:gd name="T13" fmla="*/ 2147483646 h 1426"/>
                <a:gd name="T14" fmla="*/ 2147483646 w 1129"/>
                <a:gd name="T15" fmla="*/ 2147483646 h 1426"/>
                <a:gd name="T16" fmla="*/ 2147483646 w 1129"/>
                <a:gd name="T17" fmla="*/ 2147483646 h 1426"/>
                <a:gd name="T18" fmla="*/ 2147483646 w 1129"/>
                <a:gd name="T19" fmla="*/ 2147483646 h 1426"/>
                <a:gd name="T20" fmla="*/ 2147483646 w 1129"/>
                <a:gd name="T21" fmla="*/ 2147483646 h 1426"/>
                <a:gd name="T22" fmla="*/ 2147483646 w 1129"/>
                <a:gd name="T23" fmla="*/ 2147483646 h 1426"/>
                <a:gd name="T24" fmla="*/ 2147483646 w 1129"/>
                <a:gd name="T25" fmla="*/ 2147483646 h 1426"/>
                <a:gd name="T26" fmla="*/ 2147483646 w 1129"/>
                <a:gd name="T27" fmla="*/ 2147483646 h 1426"/>
                <a:gd name="T28" fmla="*/ 2147483646 w 1129"/>
                <a:gd name="T29" fmla="*/ 2147483646 h 1426"/>
                <a:gd name="T30" fmla="*/ 2147483646 w 1129"/>
                <a:gd name="T31" fmla="*/ 2147483646 h 1426"/>
                <a:gd name="T32" fmla="*/ 2147483646 w 1129"/>
                <a:gd name="T33" fmla="*/ 2147483646 h 1426"/>
                <a:gd name="T34" fmla="*/ 2147483646 w 1129"/>
                <a:gd name="T35" fmla="*/ 2147483646 h 1426"/>
                <a:gd name="T36" fmla="*/ 2147483646 w 1129"/>
                <a:gd name="T37" fmla="*/ 2147483646 h 1426"/>
                <a:gd name="T38" fmla="*/ 2147483646 w 1129"/>
                <a:gd name="T39" fmla="*/ 2147483646 h 1426"/>
                <a:gd name="T40" fmla="*/ 2147483646 w 1129"/>
                <a:gd name="T41" fmla="*/ 2147483646 h 1426"/>
                <a:gd name="T42" fmla="*/ 2147483646 w 1129"/>
                <a:gd name="T43" fmla="*/ 2147483646 h 1426"/>
                <a:gd name="T44" fmla="*/ 2147483646 w 1129"/>
                <a:gd name="T45" fmla="*/ 2147483646 h 1426"/>
                <a:gd name="T46" fmla="*/ 2147483646 w 1129"/>
                <a:gd name="T47" fmla="*/ 2147483646 h 1426"/>
                <a:gd name="T48" fmla="*/ 2147483646 w 1129"/>
                <a:gd name="T49" fmla="*/ 2147483646 h 1426"/>
                <a:gd name="T50" fmla="*/ 2147483646 w 1129"/>
                <a:gd name="T51" fmla="*/ 2147483646 h 1426"/>
                <a:gd name="T52" fmla="*/ 2147483646 w 1129"/>
                <a:gd name="T53" fmla="*/ 2147483646 h 1426"/>
                <a:gd name="T54" fmla="*/ 2147483646 w 1129"/>
                <a:gd name="T55" fmla="*/ 2147483646 h 1426"/>
                <a:gd name="T56" fmla="*/ 2147483646 w 1129"/>
                <a:gd name="T57" fmla="*/ 2147483646 h 1426"/>
                <a:gd name="T58" fmla="*/ 2147483646 w 1129"/>
                <a:gd name="T59" fmla="*/ 2147483646 h 1426"/>
                <a:gd name="T60" fmla="*/ 2147483646 w 1129"/>
                <a:gd name="T61" fmla="*/ 2147483646 h 1426"/>
                <a:gd name="T62" fmla="*/ 2147483646 w 1129"/>
                <a:gd name="T63" fmla="*/ 2147483646 h 1426"/>
                <a:gd name="T64" fmla="*/ 2147483646 w 1129"/>
                <a:gd name="T65" fmla="*/ 2147483646 h 1426"/>
                <a:gd name="T66" fmla="*/ 2147483646 w 1129"/>
                <a:gd name="T67" fmla="*/ 2147483646 h 1426"/>
                <a:gd name="T68" fmla="*/ 2147483646 w 1129"/>
                <a:gd name="T69" fmla="*/ 2147483646 h 1426"/>
                <a:gd name="T70" fmla="*/ 2147483646 w 1129"/>
                <a:gd name="T71" fmla="*/ 2147483646 h 1426"/>
                <a:gd name="T72" fmla="*/ 2147483646 w 1129"/>
                <a:gd name="T73" fmla="*/ 2147483646 h 1426"/>
                <a:gd name="T74" fmla="*/ 2147483646 w 1129"/>
                <a:gd name="T75" fmla="*/ 2147483646 h 1426"/>
                <a:gd name="T76" fmla="*/ 2147483646 w 1129"/>
                <a:gd name="T77" fmla="*/ 2147483646 h 1426"/>
                <a:gd name="T78" fmla="*/ 2147483646 w 1129"/>
                <a:gd name="T79" fmla="*/ 2147483646 h 1426"/>
                <a:gd name="T80" fmla="*/ 2147483646 w 1129"/>
                <a:gd name="T81" fmla="*/ 2147483646 h 1426"/>
                <a:gd name="T82" fmla="*/ 2147483646 w 1129"/>
                <a:gd name="T83" fmla="*/ 2147483646 h 1426"/>
                <a:gd name="T84" fmla="*/ 2147483646 w 1129"/>
                <a:gd name="T85" fmla="*/ 2147483646 h 1426"/>
                <a:gd name="T86" fmla="*/ 2147483646 w 1129"/>
                <a:gd name="T87" fmla="*/ 2147483646 h 1426"/>
                <a:gd name="T88" fmla="*/ 2147483646 w 1129"/>
                <a:gd name="T89" fmla="*/ 2147483646 h 1426"/>
                <a:gd name="T90" fmla="*/ 2147483646 w 1129"/>
                <a:gd name="T91" fmla="*/ 2147483646 h 1426"/>
                <a:gd name="T92" fmla="*/ 2147483646 w 1129"/>
                <a:gd name="T93" fmla="*/ 2147483646 h 1426"/>
                <a:gd name="T94" fmla="*/ 2147483646 w 1129"/>
                <a:gd name="T95" fmla="*/ 2147483646 h 1426"/>
                <a:gd name="T96" fmla="*/ 2147483646 w 1129"/>
                <a:gd name="T97" fmla="*/ 2147483646 h 1426"/>
                <a:gd name="T98" fmla="*/ 2147483646 w 1129"/>
                <a:gd name="T99" fmla="*/ 2147483646 h 1426"/>
                <a:gd name="T100" fmla="*/ 2147483646 w 1129"/>
                <a:gd name="T101" fmla="*/ 2147483646 h 1426"/>
                <a:gd name="T102" fmla="*/ 2147483646 w 1129"/>
                <a:gd name="T103" fmla="*/ 2147483646 h 1426"/>
                <a:gd name="T104" fmla="*/ 2147483646 w 1129"/>
                <a:gd name="T105" fmla="*/ 2147483646 h 1426"/>
                <a:gd name="T106" fmla="*/ 2147483646 w 1129"/>
                <a:gd name="T107" fmla="*/ 2147483646 h 1426"/>
                <a:gd name="T108" fmla="*/ 2147483646 w 1129"/>
                <a:gd name="T109" fmla="*/ 2147483646 h 1426"/>
                <a:gd name="T110" fmla="*/ 2147483646 w 1129"/>
                <a:gd name="T111" fmla="*/ 2147483646 h 1426"/>
                <a:gd name="T112" fmla="*/ 2147483646 w 1129"/>
                <a:gd name="T113" fmla="*/ 2147483646 h 1426"/>
                <a:gd name="T114" fmla="*/ 2147483646 w 1129"/>
                <a:gd name="T115" fmla="*/ 0 h 1426"/>
                <a:gd name="T116" fmla="*/ 0 w 1129"/>
                <a:gd name="T117" fmla="*/ 2147483646 h 1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9"/>
                <a:gd name="T178" fmla="*/ 0 h 1426"/>
                <a:gd name="T179" fmla="*/ 1129 w 1129"/>
                <a:gd name="T180" fmla="*/ 1426 h 14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9" h="1426">
                  <a:moveTo>
                    <a:pt x="0" y="520"/>
                  </a:moveTo>
                  <a:lnTo>
                    <a:pt x="281" y="414"/>
                  </a:lnTo>
                  <a:lnTo>
                    <a:pt x="296" y="450"/>
                  </a:lnTo>
                  <a:lnTo>
                    <a:pt x="307" y="484"/>
                  </a:lnTo>
                  <a:lnTo>
                    <a:pt x="315" y="515"/>
                  </a:lnTo>
                  <a:lnTo>
                    <a:pt x="324" y="543"/>
                  </a:lnTo>
                  <a:lnTo>
                    <a:pt x="332" y="575"/>
                  </a:lnTo>
                  <a:lnTo>
                    <a:pt x="339" y="612"/>
                  </a:lnTo>
                  <a:lnTo>
                    <a:pt x="344" y="645"/>
                  </a:lnTo>
                  <a:lnTo>
                    <a:pt x="349" y="678"/>
                  </a:lnTo>
                  <a:lnTo>
                    <a:pt x="354" y="717"/>
                  </a:lnTo>
                  <a:lnTo>
                    <a:pt x="355" y="757"/>
                  </a:lnTo>
                  <a:lnTo>
                    <a:pt x="355" y="829"/>
                  </a:lnTo>
                  <a:lnTo>
                    <a:pt x="354" y="867"/>
                  </a:lnTo>
                  <a:lnTo>
                    <a:pt x="352" y="901"/>
                  </a:lnTo>
                  <a:lnTo>
                    <a:pt x="347" y="936"/>
                  </a:lnTo>
                  <a:lnTo>
                    <a:pt x="340" y="972"/>
                  </a:lnTo>
                  <a:lnTo>
                    <a:pt x="334" y="1004"/>
                  </a:lnTo>
                  <a:lnTo>
                    <a:pt x="325" y="1044"/>
                  </a:lnTo>
                  <a:lnTo>
                    <a:pt x="313" y="1083"/>
                  </a:lnTo>
                  <a:lnTo>
                    <a:pt x="858" y="1425"/>
                  </a:lnTo>
                  <a:lnTo>
                    <a:pt x="871" y="1392"/>
                  </a:lnTo>
                  <a:lnTo>
                    <a:pt x="883" y="1360"/>
                  </a:lnTo>
                  <a:lnTo>
                    <a:pt x="892" y="1332"/>
                  </a:lnTo>
                  <a:lnTo>
                    <a:pt x="903" y="1302"/>
                  </a:lnTo>
                  <a:lnTo>
                    <a:pt x="911" y="1274"/>
                  </a:lnTo>
                  <a:lnTo>
                    <a:pt x="921" y="1243"/>
                  </a:lnTo>
                  <a:lnTo>
                    <a:pt x="928" y="1217"/>
                  </a:lnTo>
                  <a:lnTo>
                    <a:pt x="935" y="1188"/>
                  </a:lnTo>
                  <a:lnTo>
                    <a:pt x="941" y="1159"/>
                  </a:lnTo>
                  <a:lnTo>
                    <a:pt x="949" y="1128"/>
                  </a:lnTo>
                  <a:lnTo>
                    <a:pt x="954" y="1091"/>
                  </a:lnTo>
                  <a:lnTo>
                    <a:pt x="962" y="1061"/>
                  </a:lnTo>
                  <a:lnTo>
                    <a:pt x="968" y="1027"/>
                  </a:lnTo>
                  <a:lnTo>
                    <a:pt x="973" y="993"/>
                  </a:lnTo>
                  <a:lnTo>
                    <a:pt x="975" y="956"/>
                  </a:lnTo>
                  <a:lnTo>
                    <a:pt x="978" y="916"/>
                  </a:lnTo>
                  <a:lnTo>
                    <a:pt x="981" y="878"/>
                  </a:lnTo>
                  <a:lnTo>
                    <a:pt x="981" y="840"/>
                  </a:lnTo>
                  <a:lnTo>
                    <a:pt x="981" y="801"/>
                  </a:lnTo>
                  <a:lnTo>
                    <a:pt x="981" y="750"/>
                  </a:lnTo>
                  <a:lnTo>
                    <a:pt x="979" y="705"/>
                  </a:lnTo>
                  <a:lnTo>
                    <a:pt x="978" y="674"/>
                  </a:lnTo>
                  <a:lnTo>
                    <a:pt x="975" y="639"/>
                  </a:lnTo>
                  <a:lnTo>
                    <a:pt x="973" y="601"/>
                  </a:lnTo>
                  <a:lnTo>
                    <a:pt x="966" y="560"/>
                  </a:lnTo>
                  <a:lnTo>
                    <a:pt x="960" y="525"/>
                  </a:lnTo>
                  <a:lnTo>
                    <a:pt x="953" y="490"/>
                  </a:lnTo>
                  <a:lnTo>
                    <a:pt x="945" y="448"/>
                  </a:lnTo>
                  <a:lnTo>
                    <a:pt x="936" y="416"/>
                  </a:lnTo>
                  <a:lnTo>
                    <a:pt x="928" y="376"/>
                  </a:lnTo>
                  <a:lnTo>
                    <a:pt x="918" y="341"/>
                  </a:lnTo>
                  <a:lnTo>
                    <a:pt x="906" y="306"/>
                  </a:lnTo>
                  <a:lnTo>
                    <a:pt x="894" y="269"/>
                  </a:lnTo>
                  <a:lnTo>
                    <a:pt x="879" y="224"/>
                  </a:lnTo>
                  <a:lnTo>
                    <a:pt x="862" y="179"/>
                  </a:lnTo>
                  <a:lnTo>
                    <a:pt x="1128" y="71"/>
                  </a:lnTo>
                  <a:lnTo>
                    <a:pt x="462" y="0"/>
                  </a:lnTo>
                  <a:lnTo>
                    <a:pt x="0" y="52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17418" name="Freeform 9">
              <a:extLst>
                <a:ext uri="{FF2B5EF4-FFF2-40B4-BE49-F238E27FC236}">
                  <a16:creationId xmlns:a16="http://schemas.microsoft.com/office/drawing/2014/main" id="{62C53460-40C7-47B9-BD82-16398728F0BB}"/>
                </a:ext>
              </a:extLst>
            </p:cNvPr>
            <p:cNvSpPr>
              <a:spLocks/>
            </p:cNvSpPr>
            <p:nvPr/>
          </p:nvSpPr>
          <p:spPr bwMode="auto">
            <a:xfrm>
              <a:off x="5322888" y="4198937"/>
              <a:ext cx="2097087" cy="1998663"/>
            </a:xfrm>
            <a:custGeom>
              <a:avLst/>
              <a:gdLst>
                <a:gd name="T0" fmla="*/ 2147483646 w 1321"/>
                <a:gd name="T1" fmla="*/ 2147483646 h 1259"/>
                <a:gd name="T2" fmla="*/ 2147483646 w 1321"/>
                <a:gd name="T3" fmla="*/ 2147483646 h 1259"/>
                <a:gd name="T4" fmla="*/ 2147483646 w 1321"/>
                <a:gd name="T5" fmla="*/ 2147483646 h 1259"/>
                <a:gd name="T6" fmla="*/ 2147483646 w 1321"/>
                <a:gd name="T7" fmla="*/ 2147483646 h 1259"/>
                <a:gd name="T8" fmla="*/ 2147483646 w 1321"/>
                <a:gd name="T9" fmla="*/ 2147483646 h 1259"/>
                <a:gd name="T10" fmla="*/ 2147483646 w 1321"/>
                <a:gd name="T11" fmla="*/ 2147483646 h 1259"/>
                <a:gd name="T12" fmla="*/ 2147483646 w 1321"/>
                <a:gd name="T13" fmla="*/ 2147483646 h 1259"/>
                <a:gd name="T14" fmla="*/ 2147483646 w 1321"/>
                <a:gd name="T15" fmla="*/ 2147483646 h 1259"/>
                <a:gd name="T16" fmla="*/ 2147483646 w 1321"/>
                <a:gd name="T17" fmla="*/ 2147483646 h 1259"/>
                <a:gd name="T18" fmla="*/ 2147483646 w 1321"/>
                <a:gd name="T19" fmla="*/ 2147483646 h 1259"/>
                <a:gd name="T20" fmla="*/ 2147483646 w 1321"/>
                <a:gd name="T21" fmla="*/ 2147483646 h 1259"/>
                <a:gd name="T22" fmla="*/ 2147483646 w 1321"/>
                <a:gd name="T23" fmla="*/ 2147483646 h 1259"/>
                <a:gd name="T24" fmla="*/ 2147483646 w 1321"/>
                <a:gd name="T25" fmla="*/ 2147483646 h 1259"/>
                <a:gd name="T26" fmla="*/ 2147483646 w 1321"/>
                <a:gd name="T27" fmla="*/ 2147483646 h 1259"/>
                <a:gd name="T28" fmla="*/ 2147483646 w 1321"/>
                <a:gd name="T29" fmla="*/ 2147483646 h 1259"/>
                <a:gd name="T30" fmla="*/ 2147483646 w 1321"/>
                <a:gd name="T31" fmla="*/ 2147483646 h 1259"/>
                <a:gd name="T32" fmla="*/ 2147483646 w 1321"/>
                <a:gd name="T33" fmla="*/ 2147483646 h 1259"/>
                <a:gd name="T34" fmla="*/ 2147483646 w 1321"/>
                <a:gd name="T35" fmla="*/ 2147483646 h 1259"/>
                <a:gd name="T36" fmla="*/ 2147483646 w 1321"/>
                <a:gd name="T37" fmla="*/ 2147483646 h 1259"/>
                <a:gd name="T38" fmla="*/ 2147483646 w 1321"/>
                <a:gd name="T39" fmla="*/ 2147483646 h 1259"/>
                <a:gd name="T40" fmla="*/ 2147483646 w 1321"/>
                <a:gd name="T41" fmla="*/ 2147483646 h 1259"/>
                <a:gd name="T42" fmla="*/ 2147483646 w 1321"/>
                <a:gd name="T43" fmla="*/ 2147483646 h 1259"/>
                <a:gd name="T44" fmla="*/ 2147483646 w 1321"/>
                <a:gd name="T45" fmla="*/ 2147483646 h 1259"/>
                <a:gd name="T46" fmla="*/ 2147483646 w 1321"/>
                <a:gd name="T47" fmla="*/ 2147483646 h 1259"/>
                <a:gd name="T48" fmla="*/ 2147483646 w 1321"/>
                <a:gd name="T49" fmla="*/ 2147483646 h 1259"/>
                <a:gd name="T50" fmla="*/ 2147483646 w 1321"/>
                <a:gd name="T51" fmla="*/ 2147483646 h 1259"/>
                <a:gd name="T52" fmla="*/ 2147483646 w 1321"/>
                <a:gd name="T53" fmla="*/ 2147483646 h 1259"/>
                <a:gd name="T54" fmla="*/ 2147483646 w 1321"/>
                <a:gd name="T55" fmla="*/ 2147483646 h 1259"/>
                <a:gd name="T56" fmla="*/ 2147483646 w 1321"/>
                <a:gd name="T57" fmla="*/ 2147483646 h 1259"/>
                <a:gd name="T58" fmla="*/ 2147483646 w 1321"/>
                <a:gd name="T59" fmla="*/ 2147483646 h 1259"/>
                <a:gd name="T60" fmla="*/ 2147483646 w 1321"/>
                <a:gd name="T61" fmla="*/ 2147483646 h 1259"/>
                <a:gd name="T62" fmla="*/ 2147483646 w 1321"/>
                <a:gd name="T63" fmla="*/ 2147483646 h 1259"/>
                <a:gd name="T64" fmla="*/ 2147483646 w 1321"/>
                <a:gd name="T65" fmla="*/ 2147483646 h 1259"/>
                <a:gd name="T66" fmla="*/ 2147483646 w 1321"/>
                <a:gd name="T67" fmla="*/ 2147483646 h 1259"/>
                <a:gd name="T68" fmla="*/ 2147483646 w 1321"/>
                <a:gd name="T69" fmla="*/ 2147483646 h 1259"/>
                <a:gd name="T70" fmla="*/ 2147483646 w 1321"/>
                <a:gd name="T71" fmla="*/ 2147483646 h 1259"/>
                <a:gd name="T72" fmla="*/ 2147483646 w 1321"/>
                <a:gd name="T73" fmla="*/ 2147483646 h 1259"/>
                <a:gd name="T74" fmla="*/ 2147483646 w 1321"/>
                <a:gd name="T75" fmla="*/ 2147483646 h 1259"/>
                <a:gd name="T76" fmla="*/ 2147483646 w 1321"/>
                <a:gd name="T77" fmla="*/ 2147483646 h 1259"/>
                <a:gd name="T78" fmla="*/ 2147483646 w 1321"/>
                <a:gd name="T79" fmla="*/ 0 h 1259"/>
                <a:gd name="T80" fmla="*/ 2147483646 w 1321"/>
                <a:gd name="T81" fmla="*/ 2147483646 h 1259"/>
                <a:gd name="T82" fmla="*/ 2147483646 w 1321"/>
                <a:gd name="T83" fmla="*/ 2147483646 h 1259"/>
                <a:gd name="T84" fmla="*/ 2147483646 w 1321"/>
                <a:gd name="T85" fmla="*/ 2147483646 h 1259"/>
                <a:gd name="T86" fmla="*/ 2147483646 w 1321"/>
                <a:gd name="T87" fmla="*/ 2147483646 h 1259"/>
                <a:gd name="T88" fmla="*/ 2147483646 w 1321"/>
                <a:gd name="T89" fmla="*/ 2147483646 h 1259"/>
                <a:gd name="T90" fmla="*/ 2147483646 w 1321"/>
                <a:gd name="T91" fmla="*/ 2147483646 h 1259"/>
                <a:gd name="T92" fmla="*/ 2147483646 w 1321"/>
                <a:gd name="T93" fmla="*/ 2147483646 h 1259"/>
                <a:gd name="T94" fmla="*/ 2147483646 w 1321"/>
                <a:gd name="T95" fmla="*/ 2147483646 h 1259"/>
                <a:gd name="T96" fmla="*/ 2147483646 w 1321"/>
                <a:gd name="T97" fmla="*/ 2147483646 h 1259"/>
                <a:gd name="T98" fmla="*/ 2147483646 w 1321"/>
                <a:gd name="T99" fmla="*/ 2147483646 h 1259"/>
                <a:gd name="T100" fmla="*/ 2147483646 w 1321"/>
                <a:gd name="T101" fmla="*/ 2147483646 h 1259"/>
                <a:gd name="T102" fmla="*/ 2147483646 w 1321"/>
                <a:gd name="T103" fmla="*/ 2147483646 h 1259"/>
                <a:gd name="T104" fmla="*/ 2147483646 w 1321"/>
                <a:gd name="T105" fmla="*/ 2147483646 h 1259"/>
                <a:gd name="T106" fmla="*/ 2147483646 w 1321"/>
                <a:gd name="T107" fmla="*/ 2147483646 h 1259"/>
                <a:gd name="T108" fmla="*/ 2147483646 w 1321"/>
                <a:gd name="T109" fmla="*/ 2147483646 h 1259"/>
                <a:gd name="T110" fmla="*/ 2147483646 w 1321"/>
                <a:gd name="T111" fmla="*/ 2147483646 h 1259"/>
                <a:gd name="T112" fmla="*/ 2147483646 w 1321"/>
                <a:gd name="T113" fmla="*/ 2147483646 h 1259"/>
                <a:gd name="T114" fmla="*/ 2147483646 w 1321"/>
                <a:gd name="T115" fmla="*/ 2147483646 h 1259"/>
                <a:gd name="T116" fmla="*/ 0 w 1321"/>
                <a:gd name="T117" fmla="*/ 2147483646 h 1259"/>
                <a:gd name="T118" fmla="*/ 2147483646 w 1321"/>
                <a:gd name="T119" fmla="*/ 2147483646 h 12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1"/>
                <a:gd name="T181" fmla="*/ 0 h 1259"/>
                <a:gd name="T182" fmla="*/ 1321 w 1321"/>
                <a:gd name="T183" fmla="*/ 1259 h 12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1" h="1259">
                  <a:moveTo>
                    <a:pt x="269" y="1258"/>
                  </a:moveTo>
                  <a:lnTo>
                    <a:pt x="296" y="1245"/>
                  </a:lnTo>
                  <a:lnTo>
                    <a:pt x="317" y="1233"/>
                  </a:lnTo>
                  <a:lnTo>
                    <a:pt x="341" y="1221"/>
                  </a:lnTo>
                  <a:lnTo>
                    <a:pt x="362" y="1209"/>
                  </a:lnTo>
                  <a:lnTo>
                    <a:pt x="386" y="1196"/>
                  </a:lnTo>
                  <a:lnTo>
                    <a:pt x="407" y="1181"/>
                  </a:lnTo>
                  <a:lnTo>
                    <a:pt x="429" y="1168"/>
                  </a:lnTo>
                  <a:lnTo>
                    <a:pt x="451" y="1154"/>
                  </a:lnTo>
                  <a:lnTo>
                    <a:pt x="477" y="1136"/>
                  </a:lnTo>
                  <a:lnTo>
                    <a:pt x="506" y="1116"/>
                  </a:lnTo>
                  <a:lnTo>
                    <a:pt x="528" y="1101"/>
                  </a:lnTo>
                  <a:lnTo>
                    <a:pt x="549" y="1083"/>
                  </a:lnTo>
                  <a:lnTo>
                    <a:pt x="575" y="1064"/>
                  </a:lnTo>
                  <a:lnTo>
                    <a:pt x="603" y="1044"/>
                  </a:lnTo>
                  <a:lnTo>
                    <a:pt x="626" y="1024"/>
                  </a:lnTo>
                  <a:lnTo>
                    <a:pt x="649" y="1002"/>
                  </a:lnTo>
                  <a:lnTo>
                    <a:pt x="671" y="982"/>
                  </a:lnTo>
                  <a:lnTo>
                    <a:pt x="698" y="957"/>
                  </a:lnTo>
                  <a:lnTo>
                    <a:pt x="721" y="936"/>
                  </a:lnTo>
                  <a:lnTo>
                    <a:pt x="741" y="913"/>
                  </a:lnTo>
                  <a:lnTo>
                    <a:pt x="764" y="889"/>
                  </a:lnTo>
                  <a:lnTo>
                    <a:pt x="783" y="870"/>
                  </a:lnTo>
                  <a:lnTo>
                    <a:pt x="803" y="847"/>
                  </a:lnTo>
                  <a:lnTo>
                    <a:pt x="822" y="824"/>
                  </a:lnTo>
                  <a:lnTo>
                    <a:pt x="845" y="796"/>
                  </a:lnTo>
                  <a:lnTo>
                    <a:pt x="863" y="772"/>
                  </a:lnTo>
                  <a:lnTo>
                    <a:pt x="883" y="745"/>
                  </a:lnTo>
                  <a:lnTo>
                    <a:pt x="907" y="713"/>
                  </a:lnTo>
                  <a:lnTo>
                    <a:pt x="926" y="685"/>
                  </a:lnTo>
                  <a:lnTo>
                    <a:pt x="948" y="653"/>
                  </a:lnTo>
                  <a:lnTo>
                    <a:pt x="968" y="621"/>
                  </a:lnTo>
                  <a:lnTo>
                    <a:pt x="986" y="588"/>
                  </a:lnTo>
                  <a:lnTo>
                    <a:pt x="1007" y="553"/>
                  </a:lnTo>
                  <a:lnTo>
                    <a:pt x="1022" y="523"/>
                  </a:lnTo>
                  <a:lnTo>
                    <a:pt x="1037" y="494"/>
                  </a:lnTo>
                  <a:lnTo>
                    <a:pt x="1050" y="461"/>
                  </a:lnTo>
                  <a:lnTo>
                    <a:pt x="1058" y="438"/>
                  </a:lnTo>
                  <a:lnTo>
                    <a:pt x="1320" y="541"/>
                  </a:lnTo>
                  <a:lnTo>
                    <a:pt x="913" y="0"/>
                  </a:lnTo>
                  <a:lnTo>
                    <a:pt x="192" y="89"/>
                  </a:lnTo>
                  <a:lnTo>
                    <a:pt x="477" y="204"/>
                  </a:lnTo>
                  <a:lnTo>
                    <a:pt x="459" y="242"/>
                  </a:lnTo>
                  <a:lnTo>
                    <a:pt x="441" y="279"/>
                  </a:lnTo>
                  <a:lnTo>
                    <a:pt x="416" y="319"/>
                  </a:lnTo>
                  <a:lnTo>
                    <a:pt x="387" y="361"/>
                  </a:lnTo>
                  <a:lnTo>
                    <a:pt x="362" y="396"/>
                  </a:lnTo>
                  <a:lnTo>
                    <a:pt x="336" y="429"/>
                  </a:lnTo>
                  <a:lnTo>
                    <a:pt x="307" y="462"/>
                  </a:lnTo>
                  <a:lnTo>
                    <a:pt x="279" y="491"/>
                  </a:lnTo>
                  <a:lnTo>
                    <a:pt x="251" y="517"/>
                  </a:lnTo>
                  <a:lnTo>
                    <a:pt x="217" y="547"/>
                  </a:lnTo>
                  <a:lnTo>
                    <a:pt x="185" y="573"/>
                  </a:lnTo>
                  <a:lnTo>
                    <a:pt x="155" y="598"/>
                  </a:lnTo>
                  <a:lnTo>
                    <a:pt x="126" y="619"/>
                  </a:lnTo>
                  <a:lnTo>
                    <a:pt x="89" y="643"/>
                  </a:lnTo>
                  <a:lnTo>
                    <a:pt x="52" y="664"/>
                  </a:lnTo>
                  <a:lnTo>
                    <a:pt x="27" y="677"/>
                  </a:lnTo>
                  <a:lnTo>
                    <a:pt x="0" y="692"/>
                  </a:lnTo>
                  <a:lnTo>
                    <a:pt x="269" y="1258"/>
                  </a:lnTo>
                </a:path>
              </a:pathLst>
            </a:custGeom>
            <a:solidFill>
              <a:srgbClr val="FFA27C"/>
            </a:solidFill>
            <a:ln w="12700" cap="rnd" cmpd="sng">
              <a:solidFill>
                <a:srgbClr val="000000"/>
              </a:solidFill>
              <a:prstDash val="solid"/>
              <a:round/>
              <a:headEnd type="none" w="med" len="med"/>
              <a:tailEnd type="none" w="med" len="med"/>
            </a:ln>
          </p:spPr>
          <p:txBody>
            <a:bodyPr/>
            <a:lstStyle/>
            <a:p>
              <a:endParaRPr lang="en-US"/>
            </a:p>
          </p:txBody>
        </p:sp>
        <p:sp>
          <p:nvSpPr>
            <p:cNvPr id="17419" name="Freeform 10">
              <a:extLst>
                <a:ext uri="{FF2B5EF4-FFF2-40B4-BE49-F238E27FC236}">
                  <a16:creationId xmlns:a16="http://schemas.microsoft.com/office/drawing/2014/main" id="{BA2D755A-2A44-4F78-89E5-BF7328B932E8}"/>
                </a:ext>
              </a:extLst>
            </p:cNvPr>
            <p:cNvSpPr>
              <a:spLocks/>
            </p:cNvSpPr>
            <p:nvPr/>
          </p:nvSpPr>
          <p:spPr bwMode="auto">
            <a:xfrm>
              <a:off x="3856038" y="5068887"/>
              <a:ext cx="2089150" cy="1636713"/>
            </a:xfrm>
            <a:custGeom>
              <a:avLst/>
              <a:gdLst>
                <a:gd name="T0" fmla="*/ 2147483646 w 1316"/>
                <a:gd name="T1" fmla="*/ 0 h 1031"/>
                <a:gd name="T2" fmla="*/ 2147483646 w 1316"/>
                <a:gd name="T3" fmla="*/ 2147483646 h 1031"/>
                <a:gd name="T4" fmla="*/ 2147483646 w 1316"/>
                <a:gd name="T5" fmla="*/ 2147483646 h 1031"/>
                <a:gd name="T6" fmla="*/ 2147483646 w 1316"/>
                <a:gd name="T7" fmla="*/ 2147483646 h 1031"/>
                <a:gd name="T8" fmla="*/ 2147483646 w 1316"/>
                <a:gd name="T9" fmla="*/ 2147483646 h 1031"/>
                <a:gd name="T10" fmla="*/ 2147483646 w 1316"/>
                <a:gd name="T11" fmla="*/ 2147483646 h 1031"/>
                <a:gd name="T12" fmla="*/ 2147483646 w 1316"/>
                <a:gd name="T13" fmla="*/ 2147483646 h 1031"/>
                <a:gd name="T14" fmla="*/ 2147483646 w 1316"/>
                <a:gd name="T15" fmla="*/ 2147483646 h 1031"/>
                <a:gd name="T16" fmla="*/ 2147483646 w 1316"/>
                <a:gd name="T17" fmla="*/ 2147483646 h 1031"/>
                <a:gd name="T18" fmla="*/ 2147483646 w 1316"/>
                <a:gd name="T19" fmla="*/ 2147483646 h 1031"/>
                <a:gd name="T20" fmla="*/ 2147483646 w 1316"/>
                <a:gd name="T21" fmla="*/ 2147483646 h 1031"/>
                <a:gd name="T22" fmla="*/ 2147483646 w 1316"/>
                <a:gd name="T23" fmla="*/ 2147483646 h 1031"/>
                <a:gd name="T24" fmla="*/ 2147483646 w 1316"/>
                <a:gd name="T25" fmla="*/ 2147483646 h 1031"/>
                <a:gd name="T26" fmla="*/ 2147483646 w 1316"/>
                <a:gd name="T27" fmla="*/ 2147483646 h 1031"/>
                <a:gd name="T28" fmla="*/ 2147483646 w 1316"/>
                <a:gd name="T29" fmla="*/ 2147483646 h 1031"/>
                <a:gd name="T30" fmla="*/ 2147483646 w 1316"/>
                <a:gd name="T31" fmla="*/ 2147483646 h 1031"/>
                <a:gd name="T32" fmla="*/ 2147483646 w 1316"/>
                <a:gd name="T33" fmla="*/ 2147483646 h 1031"/>
                <a:gd name="T34" fmla="*/ 2147483646 w 1316"/>
                <a:gd name="T35" fmla="*/ 2147483646 h 1031"/>
                <a:gd name="T36" fmla="*/ 0 w 1316"/>
                <a:gd name="T37" fmla="*/ 2147483646 h 1031"/>
                <a:gd name="T38" fmla="*/ 2147483646 w 1316"/>
                <a:gd name="T39" fmla="*/ 2147483646 h 1031"/>
                <a:gd name="T40" fmla="*/ 2147483646 w 1316"/>
                <a:gd name="T41" fmla="*/ 2147483646 h 1031"/>
                <a:gd name="T42" fmla="*/ 2147483646 w 1316"/>
                <a:gd name="T43" fmla="*/ 2147483646 h 1031"/>
                <a:gd name="T44" fmla="*/ 2147483646 w 1316"/>
                <a:gd name="T45" fmla="*/ 2147483646 h 1031"/>
                <a:gd name="T46" fmla="*/ 2147483646 w 1316"/>
                <a:gd name="T47" fmla="*/ 2147483646 h 1031"/>
                <a:gd name="T48" fmla="*/ 2147483646 w 1316"/>
                <a:gd name="T49" fmla="*/ 2147483646 h 1031"/>
                <a:gd name="T50" fmla="*/ 2147483646 w 1316"/>
                <a:gd name="T51" fmla="*/ 2147483646 h 1031"/>
                <a:gd name="T52" fmla="*/ 2147483646 w 1316"/>
                <a:gd name="T53" fmla="*/ 2147483646 h 1031"/>
                <a:gd name="T54" fmla="*/ 2147483646 w 1316"/>
                <a:gd name="T55" fmla="*/ 2147483646 h 1031"/>
                <a:gd name="T56" fmla="*/ 2147483646 w 1316"/>
                <a:gd name="T57" fmla="*/ 2147483646 h 1031"/>
                <a:gd name="T58" fmla="*/ 2147483646 w 1316"/>
                <a:gd name="T59" fmla="*/ 2147483646 h 1031"/>
                <a:gd name="T60" fmla="*/ 2147483646 w 1316"/>
                <a:gd name="T61" fmla="*/ 2147483646 h 1031"/>
                <a:gd name="T62" fmla="*/ 2147483646 w 1316"/>
                <a:gd name="T63" fmla="*/ 2147483646 h 1031"/>
                <a:gd name="T64" fmla="*/ 2147483646 w 1316"/>
                <a:gd name="T65" fmla="*/ 2147483646 h 1031"/>
                <a:gd name="T66" fmla="*/ 2147483646 w 1316"/>
                <a:gd name="T67" fmla="*/ 2147483646 h 1031"/>
                <a:gd name="T68" fmla="*/ 2147483646 w 1316"/>
                <a:gd name="T69" fmla="*/ 2147483646 h 1031"/>
                <a:gd name="T70" fmla="*/ 2147483646 w 1316"/>
                <a:gd name="T71" fmla="*/ 2147483646 h 1031"/>
                <a:gd name="T72" fmla="*/ 2147483646 w 1316"/>
                <a:gd name="T73" fmla="*/ 2147483646 h 1031"/>
                <a:gd name="T74" fmla="*/ 2147483646 w 1316"/>
                <a:gd name="T75" fmla="*/ 2147483646 h 1031"/>
                <a:gd name="T76" fmla="*/ 2147483646 w 1316"/>
                <a:gd name="T77" fmla="*/ 2147483646 h 1031"/>
                <a:gd name="T78" fmla="*/ 2147483646 w 1316"/>
                <a:gd name="T79" fmla="*/ 2147483646 h 1031"/>
                <a:gd name="T80" fmla="*/ 2147483646 w 1316"/>
                <a:gd name="T81" fmla="*/ 2147483646 h 1031"/>
                <a:gd name="T82" fmla="*/ 2147483646 w 1316"/>
                <a:gd name="T83" fmla="*/ 2147483646 h 1031"/>
                <a:gd name="T84" fmla="*/ 2147483646 w 1316"/>
                <a:gd name="T85" fmla="*/ 2147483646 h 1031"/>
                <a:gd name="T86" fmla="*/ 2147483646 w 1316"/>
                <a:gd name="T87" fmla="*/ 2147483646 h 1031"/>
                <a:gd name="T88" fmla="*/ 2147483646 w 1316"/>
                <a:gd name="T89" fmla="*/ 2147483646 h 1031"/>
                <a:gd name="T90" fmla="*/ 2147483646 w 1316"/>
                <a:gd name="T91" fmla="*/ 2147483646 h 1031"/>
                <a:gd name="T92" fmla="*/ 2147483646 w 1316"/>
                <a:gd name="T93" fmla="*/ 2147483646 h 1031"/>
                <a:gd name="T94" fmla="*/ 2147483646 w 1316"/>
                <a:gd name="T95" fmla="*/ 2147483646 h 1031"/>
                <a:gd name="T96" fmla="*/ 2147483646 w 1316"/>
                <a:gd name="T97" fmla="*/ 2147483646 h 1031"/>
                <a:gd name="T98" fmla="*/ 2147483646 w 1316"/>
                <a:gd name="T99" fmla="*/ 2147483646 h 1031"/>
                <a:gd name="T100" fmla="*/ 2147483646 w 1316"/>
                <a:gd name="T101" fmla="*/ 0 h 10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6"/>
                <a:gd name="T154" fmla="*/ 0 h 1031"/>
                <a:gd name="T155" fmla="*/ 1316 w 1316"/>
                <a:gd name="T156" fmla="*/ 1031 h 10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6" h="1031">
                  <a:moveTo>
                    <a:pt x="681" y="0"/>
                  </a:moveTo>
                  <a:lnTo>
                    <a:pt x="764" y="201"/>
                  </a:lnTo>
                  <a:lnTo>
                    <a:pt x="737" y="209"/>
                  </a:lnTo>
                  <a:lnTo>
                    <a:pt x="707" y="216"/>
                  </a:lnTo>
                  <a:lnTo>
                    <a:pt x="669" y="224"/>
                  </a:lnTo>
                  <a:lnTo>
                    <a:pt x="637" y="229"/>
                  </a:lnTo>
                  <a:lnTo>
                    <a:pt x="602" y="234"/>
                  </a:lnTo>
                  <a:lnTo>
                    <a:pt x="564" y="237"/>
                  </a:lnTo>
                  <a:lnTo>
                    <a:pt x="524" y="241"/>
                  </a:lnTo>
                  <a:lnTo>
                    <a:pt x="452" y="241"/>
                  </a:lnTo>
                  <a:lnTo>
                    <a:pt x="415" y="239"/>
                  </a:lnTo>
                  <a:lnTo>
                    <a:pt x="381" y="235"/>
                  </a:lnTo>
                  <a:lnTo>
                    <a:pt x="345" y="233"/>
                  </a:lnTo>
                  <a:lnTo>
                    <a:pt x="310" y="226"/>
                  </a:lnTo>
                  <a:lnTo>
                    <a:pt x="277" y="219"/>
                  </a:lnTo>
                  <a:lnTo>
                    <a:pt x="236" y="211"/>
                  </a:lnTo>
                  <a:lnTo>
                    <a:pt x="202" y="199"/>
                  </a:lnTo>
                  <a:lnTo>
                    <a:pt x="294" y="623"/>
                  </a:lnTo>
                  <a:lnTo>
                    <a:pt x="0" y="791"/>
                  </a:lnTo>
                  <a:lnTo>
                    <a:pt x="15" y="796"/>
                  </a:lnTo>
                  <a:lnTo>
                    <a:pt x="45" y="806"/>
                  </a:lnTo>
                  <a:lnTo>
                    <a:pt x="68" y="813"/>
                  </a:lnTo>
                  <a:lnTo>
                    <a:pt x="95" y="821"/>
                  </a:lnTo>
                  <a:lnTo>
                    <a:pt x="127" y="828"/>
                  </a:lnTo>
                  <a:lnTo>
                    <a:pt x="153" y="834"/>
                  </a:lnTo>
                  <a:lnTo>
                    <a:pt x="188" y="843"/>
                  </a:lnTo>
                  <a:lnTo>
                    <a:pt x="219" y="849"/>
                  </a:lnTo>
                  <a:lnTo>
                    <a:pt x="253" y="853"/>
                  </a:lnTo>
                  <a:lnTo>
                    <a:pt x="290" y="858"/>
                  </a:lnTo>
                  <a:lnTo>
                    <a:pt x="325" y="862"/>
                  </a:lnTo>
                  <a:lnTo>
                    <a:pt x="365" y="864"/>
                  </a:lnTo>
                  <a:lnTo>
                    <a:pt x="404" y="866"/>
                  </a:lnTo>
                  <a:lnTo>
                    <a:pt x="442" y="866"/>
                  </a:lnTo>
                  <a:lnTo>
                    <a:pt x="482" y="866"/>
                  </a:lnTo>
                  <a:lnTo>
                    <a:pt x="532" y="866"/>
                  </a:lnTo>
                  <a:lnTo>
                    <a:pt x="577" y="865"/>
                  </a:lnTo>
                  <a:lnTo>
                    <a:pt x="607" y="864"/>
                  </a:lnTo>
                  <a:lnTo>
                    <a:pt x="643" y="860"/>
                  </a:lnTo>
                  <a:lnTo>
                    <a:pt x="679" y="857"/>
                  </a:lnTo>
                  <a:lnTo>
                    <a:pt x="720" y="851"/>
                  </a:lnTo>
                  <a:lnTo>
                    <a:pt x="756" y="845"/>
                  </a:lnTo>
                  <a:lnTo>
                    <a:pt x="788" y="838"/>
                  </a:lnTo>
                  <a:lnTo>
                    <a:pt x="832" y="830"/>
                  </a:lnTo>
                  <a:lnTo>
                    <a:pt x="865" y="821"/>
                  </a:lnTo>
                  <a:lnTo>
                    <a:pt x="905" y="811"/>
                  </a:lnTo>
                  <a:lnTo>
                    <a:pt x="939" y="803"/>
                  </a:lnTo>
                  <a:lnTo>
                    <a:pt x="976" y="791"/>
                  </a:lnTo>
                  <a:lnTo>
                    <a:pt x="1012" y="780"/>
                  </a:lnTo>
                  <a:lnTo>
                    <a:pt x="1121" y="1030"/>
                  </a:lnTo>
                  <a:lnTo>
                    <a:pt x="1315" y="314"/>
                  </a:lnTo>
                  <a:lnTo>
                    <a:pt x="681" y="0"/>
                  </a:lnTo>
                </a:path>
              </a:pathLst>
            </a:custGeom>
            <a:solidFill>
              <a:srgbClr val="D49FFF"/>
            </a:solidFill>
            <a:ln w="12700" cap="rnd" cmpd="sng">
              <a:solidFill>
                <a:srgbClr val="000000"/>
              </a:solidFill>
              <a:prstDash val="solid"/>
              <a:round/>
              <a:headEnd type="none" w="med" len="med"/>
              <a:tailEnd type="none" w="med" len="med"/>
            </a:ln>
          </p:spPr>
          <p:txBody>
            <a:bodyPr/>
            <a:lstStyle/>
            <a:p>
              <a:endParaRPr lang="en-US"/>
            </a:p>
          </p:txBody>
        </p:sp>
        <p:sp>
          <p:nvSpPr>
            <p:cNvPr id="17421" name="Rectangle 14">
              <a:extLst>
                <a:ext uri="{FF2B5EF4-FFF2-40B4-BE49-F238E27FC236}">
                  <a16:creationId xmlns:a16="http://schemas.microsoft.com/office/drawing/2014/main" id="{C5CD798A-8D70-4C4A-A51C-F30EA1532599}"/>
                </a:ext>
              </a:extLst>
            </p:cNvPr>
            <p:cNvSpPr>
              <a:spLocks noChangeArrowheads="1"/>
            </p:cNvSpPr>
            <p:nvPr/>
          </p:nvSpPr>
          <p:spPr bwMode="auto">
            <a:xfrm rot="1800000">
              <a:off x="3097213" y="5380037"/>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Home</a:t>
              </a:r>
            </a:p>
          </p:txBody>
        </p:sp>
        <p:sp>
          <p:nvSpPr>
            <p:cNvPr id="17422" name="Rectangle 15">
              <a:extLst>
                <a:ext uri="{FF2B5EF4-FFF2-40B4-BE49-F238E27FC236}">
                  <a16:creationId xmlns:a16="http://schemas.microsoft.com/office/drawing/2014/main" id="{73573FE1-FBB4-4D9C-9D06-1FEB1E00B00E}"/>
                </a:ext>
              </a:extLst>
            </p:cNvPr>
            <p:cNvSpPr>
              <a:spLocks noChangeArrowheads="1"/>
            </p:cNvSpPr>
            <p:nvPr/>
          </p:nvSpPr>
          <p:spPr bwMode="auto">
            <a:xfrm rot="4560000">
              <a:off x="1531844" y="4131056"/>
              <a:ext cx="1942429" cy="3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Neighborhood</a:t>
              </a:r>
            </a:p>
          </p:txBody>
        </p:sp>
        <p:sp>
          <p:nvSpPr>
            <p:cNvPr id="17423" name="Rectangle 16">
              <a:extLst>
                <a:ext uri="{FF2B5EF4-FFF2-40B4-BE49-F238E27FC236}">
                  <a16:creationId xmlns:a16="http://schemas.microsoft.com/office/drawing/2014/main" id="{9A66059E-EFD4-442D-8CEC-E06544186BD0}"/>
                </a:ext>
              </a:extLst>
            </p:cNvPr>
            <p:cNvSpPr>
              <a:spLocks noChangeArrowheads="1"/>
            </p:cNvSpPr>
            <p:nvPr/>
          </p:nvSpPr>
          <p:spPr bwMode="auto">
            <a:xfrm rot="-3360000">
              <a:off x="5861844" y="4823619"/>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School</a:t>
              </a:r>
            </a:p>
          </p:txBody>
        </p:sp>
        <p:sp>
          <p:nvSpPr>
            <p:cNvPr id="17424" name="Rectangle 17">
              <a:extLst>
                <a:ext uri="{FF2B5EF4-FFF2-40B4-BE49-F238E27FC236}">
                  <a16:creationId xmlns:a16="http://schemas.microsoft.com/office/drawing/2014/main" id="{637B5C90-E4F4-403E-B985-4583BF916EFE}"/>
                </a:ext>
              </a:extLst>
            </p:cNvPr>
            <p:cNvSpPr>
              <a:spLocks noChangeArrowheads="1"/>
            </p:cNvSpPr>
            <p:nvPr/>
          </p:nvSpPr>
          <p:spPr bwMode="auto">
            <a:xfrm rot="4440000">
              <a:off x="5942807" y="322818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a:solidFill>
                    <a:schemeClr val="tx1"/>
                  </a:solidFill>
                </a:rPr>
                <a:t>Community</a:t>
              </a:r>
            </a:p>
          </p:txBody>
        </p:sp>
        <p:sp>
          <p:nvSpPr>
            <p:cNvPr id="17425" name="Rectangle 18">
              <a:extLst>
                <a:ext uri="{FF2B5EF4-FFF2-40B4-BE49-F238E27FC236}">
                  <a16:creationId xmlns:a16="http://schemas.microsoft.com/office/drawing/2014/main" id="{B71E0875-1ABE-4647-908D-F5D3AEE70D4A}"/>
                </a:ext>
              </a:extLst>
            </p:cNvPr>
            <p:cNvSpPr>
              <a:spLocks noChangeArrowheads="1"/>
            </p:cNvSpPr>
            <p:nvPr/>
          </p:nvSpPr>
          <p:spPr bwMode="auto">
            <a:xfrm rot="1920000">
              <a:off x="5130800" y="1938337"/>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Strengths</a:t>
              </a:r>
            </a:p>
          </p:txBody>
        </p:sp>
        <p:sp>
          <p:nvSpPr>
            <p:cNvPr id="17426" name="Rectangle 19">
              <a:extLst>
                <a:ext uri="{FF2B5EF4-FFF2-40B4-BE49-F238E27FC236}">
                  <a16:creationId xmlns:a16="http://schemas.microsoft.com/office/drawing/2014/main" id="{BFCA6120-281C-4DC1-96F1-9BD38BE7B123}"/>
                </a:ext>
              </a:extLst>
            </p:cNvPr>
            <p:cNvSpPr>
              <a:spLocks noChangeArrowheads="1"/>
            </p:cNvSpPr>
            <p:nvPr/>
          </p:nvSpPr>
          <p:spPr bwMode="auto">
            <a:xfrm rot="-480000">
              <a:off x="3582988" y="1601787"/>
              <a:ext cx="1493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Preferences</a:t>
              </a:r>
            </a:p>
          </p:txBody>
        </p:sp>
        <p:sp>
          <p:nvSpPr>
            <p:cNvPr id="17427" name="Rectangle 20">
              <a:extLst>
                <a:ext uri="{FF2B5EF4-FFF2-40B4-BE49-F238E27FC236}">
                  <a16:creationId xmlns:a16="http://schemas.microsoft.com/office/drawing/2014/main" id="{63C85332-22A6-4B32-B31E-E037350540FF}"/>
                </a:ext>
              </a:extLst>
            </p:cNvPr>
            <p:cNvSpPr>
              <a:spLocks noChangeArrowheads="1"/>
            </p:cNvSpPr>
            <p:nvPr/>
          </p:nvSpPr>
          <p:spPr bwMode="auto">
            <a:xfrm rot="-3720000">
              <a:off x="2345532" y="251063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Friends</a:t>
              </a:r>
            </a:p>
          </p:txBody>
        </p:sp>
        <p:sp>
          <p:nvSpPr>
            <p:cNvPr id="17428" name="Rectangle 21">
              <a:extLst>
                <a:ext uri="{FF2B5EF4-FFF2-40B4-BE49-F238E27FC236}">
                  <a16:creationId xmlns:a16="http://schemas.microsoft.com/office/drawing/2014/main" id="{1B89B752-FA4C-4ED2-84A0-69250422C870}"/>
                </a:ext>
              </a:extLst>
            </p:cNvPr>
            <p:cNvSpPr>
              <a:spLocks noChangeArrowheads="1"/>
            </p:cNvSpPr>
            <p:nvPr/>
          </p:nvSpPr>
          <p:spPr bwMode="auto">
            <a:xfrm rot="21120000">
              <a:off x="4794087" y="5564269"/>
              <a:ext cx="600399" cy="4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0"/>
                </a:spcBef>
                <a:buFontTx/>
                <a:buNone/>
              </a:pPr>
              <a:r>
                <a:rPr lang="en-US" altLang="en-US" sz="1800" dirty="0">
                  <a:solidFill>
                    <a:schemeClr val="tx1"/>
                  </a:solidFill>
                </a:rPr>
                <a:t>Job</a:t>
              </a:r>
            </a:p>
          </p:txBody>
        </p:sp>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47965"/>
            <a:ext cx="7886700" cy="1325563"/>
          </a:xfrm>
        </p:spPr>
        <p:txBody>
          <a:bodyPr>
            <a:normAutofit/>
          </a:bodyPr>
          <a:lstStyle/>
          <a:p>
            <a:pPr algn="ctr"/>
            <a:r>
              <a:rPr lang="en-US" sz="3600" b="1" dirty="0">
                <a:latin typeface="+mn-lt"/>
              </a:rPr>
              <a:t>Envisioning Great Expectations</a:t>
            </a:r>
          </a:p>
        </p:txBody>
      </p:sp>
      <p:grpSp>
        <p:nvGrpSpPr>
          <p:cNvPr id="18436" name="Group 19" descr="6 teardrop shapes are arranged to form a circle. The teardrops are red, orange,  green, blue, pink, and purple. Each arrow has a word on it: community, strengths, preferences, friends, job, home, neighborhood, school.">
            <a:extLst>
              <a:ext uri="{FF2B5EF4-FFF2-40B4-BE49-F238E27FC236}">
                <a16:creationId xmlns:a16="http://schemas.microsoft.com/office/drawing/2014/main" id="{45290753-BFE5-49D6-A011-5D6E186DD4C2}"/>
              </a:ext>
            </a:extLst>
          </p:cNvPr>
          <p:cNvGrpSpPr>
            <a:grpSpLocks/>
          </p:cNvGrpSpPr>
          <p:nvPr/>
        </p:nvGrpSpPr>
        <p:grpSpPr bwMode="auto">
          <a:xfrm>
            <a:off x="2194718" y="1295400"/>
            <a:ext cx="4754563" cy="4725988"/>
            <a:chOff x="1576" y="1066"/>
            <a:chExt cx="2430" cy="2423"/>
          </a:xfrm>
        </p:grpSpPr>
        <p:grpSp>
          <p:nvGrpSpPr>
            <p:cNvPr id="18437" name="Group 6">
              <a:extLst>
                <a:ext uri="{FF2B5EF4-FFF2-40B4-BE49-F238E27FC236}">
                  <a16:creationId xmlns:a16="http://schemas.microsoft.com/office/drawing/2014/main" id="{7F9901E5-E7C7-4ABA-8C32-8DD398E80258}"/>
                </a:ext>
              </a:extLst>
            </p:cNvPr>
            <p:cNvGrpSpPr>
              <a:grpSpLocks/>
            </p:cNvGrpSpPr>
            <p:nvPr/>
          </p:nvGrpSpPr>
          <p:grpSpPr bwMode="auto">
            <a:xfrm>
              <a:off x="1703" y="1066"/>
              <a:ext cx="2303" cy="1731"/>
              <a:chOff x="1682" y="1066"/>
              <a:chExt cx="2303" cy="1731"/>
            </a:xfrm>
          </p:grpSpPr>
          <p:sp>
            <p:nvSpPr>
              <p:cNvPr id="18447" name="Freeform 7">
                <a:extLst>
                  <a:ext uri="{FF2B5EF4-FFF2-40B4-BE49-F238E27FC236}">
                    <a16:creationId xmlns:a16="http://schemas.microsoft.com/office/drawing/2014/main" id="{48FC8C46-9A5A-4AFA-98F3-E66072D3F928}"/>
                  </a:ext>
                </a:extLst>
              </p:cNvPr>
              <p:cNvSpPr>
                <a:spLocks/>
              </p:cNvSpPr>
              <p:nvPr/>
            </p:nvSpPr>
            <p:spPr bwMode="auto">
              <a:xfrm>
                <a:off x="1682" y="1073"/>
                <a:ext cx="955" cy="1102"/>
              </a:xfrm>
              <a:custGeom>
                <a:avLst/>
                <a:gdLst>
                  <a:gd name="T0" fmla="*/ 695 w 955"/>
                  <a:gd name="T1" fmla="*/ 739 h 1102"/>
                  <a:gd name="T2" fmla="*/ 695 w 955"/>
                  <a:gd name="T3" fmla="*/ 641 h 1102"/>
                  <a:gd name="T4" fmla="*/ 695 w 955"/>
                  <a:gd name="T5" fmla="*/ 565 h 1102"/>
                  <a:gd name="T6" fmla="*/ 692 w 955"/>
                  <a:gd name="T7" fmla="*/ 493 h 1102"/>
                  <a:gd name="T8" fmla="*/ 694 w 955"/>
                  <a:gd name="T9" fmla="*/ 420 h 1102"/>
                  <a:gd name="T10" fmla="*/ 696 w 955"/>
                  <a:gd name="T11" fmla="*/ 355 h 1102"/>
                  <a:gd name="T12" fmla="*/ 704 w 955"/>
                  <a:gd name="T13" fmla="*/ 295 h 1102"/>
                  <a:gd name="T14" fmla="*/ 715 w 955"/>
                  <a:gd name="T15" fmla="*/ 242 h 1102"/>
                  <a:gd name="T16" fmla="*/ 733 w 955"/>
                  <a:gd name="T17" fmla="*/ 195 h 1102"/>
                  <a:gd name="T18" fmla="*/ 753 w 955"/>
                  <a:gd name="T19" fmla="*/ 152 h 1102"/>
                  <a:gd name="T20" fmla="*/ 777 w 955"/>
                  <a:gd name="T21" fmla="*/ 115 h 1102"/>
                  <a:gd name="T22" fmla="*/ 808 w 955"/>
                  <a:gd name="T23" fmla="*/ 81 h 1102"/>
                  <a:gd name="T24" fmla="*/ 848 w 955"/>
                  <a:gd name="T25" fmla="*/ 47 h 1102"/>
                  <a:gd name="T26" fmla="*/ 895 w 955"/>
                  <a:gd name="T27" fmla="*/ 25 h 1102"/>
                  <a:gd name="T28" fmla="*/ 954 w 955"/>
                  <a:gd name="T29" fmla="*/ 0 h 1102"/>
                  <a:gd name="T30" fmla="*/ 889 w 955"/>
                  <a:gd name="T31" fmla="*/ 9 h 1102"/>
                  <a:gd name="T32" fmla="*/ 829 w 955"/>
                  <a:gd name="T33" fmla="*/ 19 h 1102"/>
                  <a:gd name="T34" fmla="*/ 771 w 955"/>
                  <a:gd name="T35" fmla="*/ 33 h 1102"/>
                  <a:gd name="T36" fmla="*/ 715 w 955"/>
                  <a:gd name="T37" fmla="*/ 51 h 1102"/>
                  <a:gd name="T38" fmla="*/ 663 w 955"/>
                  <a:gd name="T39" fmla="*/ 70 h 1102"/>
                  <a:gd name="T40" fmla="*/ 608 w 955"/>
                  <a:gd name="T41" fmla="*/ 91 h 1102"/>
                  <a:gd name="T42" fmla="*/ 549 w 955"/>
                  <a:gd name="T43" fmla="*/ 118 h 1102"/>
                  <a:gd name="T44" fmla="*/ 494 w 955"/>
                  <a:gd name="T45" fmla="*/ 147 h 1102"/>
                  <a:gd name="T46" fmla="*/ 442 w 955"/>
                  <a:gd name="T47" fmla="*/ 177 h 1102"/>
                  <a:gd name="T48" fmla="*/ 396 w 955"/>
                  <a:gd name="T49" fmla="*/ 207 h 1102"/>
                  <a:gd name="T50" fmla="*/ 354 w 955"/>
                  <a:gd name="T51" fmla="*/ 239 h 1102"/>
                  <a:gd name="T52" fmla="*/ 303 w 955"/>
                  <a:gd name="T53" fmla="*/ 278 h 1102"/>
                  <a:gd name="T54" fmla="*/ 257 w 955"/>
                  <a:gd name="T55" fmla="*/ 319 h 1102"/>
                  <a:gd name="T56" fmla="*/ 213 w 955"/>
                  <a:gd name="T57" fmla="*/ 360 h 1102"/>
                  <a:gd name="T58" fmla="*/ 173 w 955"/>
                  <a:gd name="T59" fmla="*/ 404 h 1102"/>
                  <a:gd name="T60" fmla="*/ 128 w 955"/>
                  <a:gd name="T61" fmla="*/ 458 h 1102"/>
                  <a:gd name="T62" fmla="*/ 85 w 955"/>
                  <a:gd name="T63" fmla="*/ 516 h 1102"/>
                  <a:gd name="T64" fmla="*/ 58 w 955"/>
                  <a:gd name="T65" fmla="*/ 560 h 1102"/>
                  <a:gd name="T66" fmla="*/ 29 w 955"/>
                  <a:gd name="T67" fmla="*/ 611 h 1102"/>
                  <a:gd name="T68" fmla="*/ 7 w 955"/>
                  <a:gd name="T69" fmla="*/ 675 h 1102"/>
                  <a:gd name="T70" fmla="*/ 1 w 955"/>
                  <a:gd name="T71" fmla="*/ 721 h 1102"/>
                  <a:gd name="T72" fmla="*/ 0 w 955"/>
                  <a:gd name="T73" fmla="*/ 765 h 1102"/>
                  <a:gd name="T74" fmla="*/ 7 w 955"/>
                  <a:gd name="T75" fmla="*/ 825 h 1102"/>
                  <a:gd name="T76" fmla="*/ 25 w 955"/>
                  <a:gd name="T77" fmla="*/ 883 h 1102"/>
                  <a:gd name="T78" fmla="*/ 52 w 955"/>
                  <a:gd name="T79" fmla="*/ 935 h 1102"/>
                  <a:gd name="T80" fmla="*/ 80 w 955"/>
                  <a:gd name="T81" fmla="*/ 976 h 1102"/>
                  <a:gd name="T82" fmla="*/ 117 w 955"/>
                  <a:gd name="T83" fmla="*/ 1014 h 1102"/>
                  <a:gd name="T84" fmla="*/ 163 w 955"/>
                  <a:gd name="T85" fmla="*/ 1046 h 1102"/>
                  <a:gd name="T86" fmla="*/ 217 w 955"/>
                  <a:gd name="T87" fmla="*/ 1076 h 1102"/>
                  <a:gd name="T88" fmla="*/ 277 w 955"/>
                  <a:gd name="T89" fmla="*/ 1093 h 1102"/>
                  <a:gd name="T90" fmla="*/ 343 w 955"/>
                  <a:gd name="T91" fmla="*/ 1101 h 1102"/>
                  <a:gd name="T92" fmla="*/ 401 w 955"/>
                  <a:gd name="T93" fmla="*/ 1095 h 1102"/>
                  <a:gd name="T94" fmla="*/ 464 w 955"/>
                  <a:gd name="T95" fmla="*/ 1079 h 1102"/>
                  <a:gd name="T96" fmla="*/ 512 w 955"/>
                  <a:gd name="T97" fmla="*/ 1057 h 1102"/>
                  <a:gd name="T98" fmla="*/ 559 w 955"/>
                  <a:gd name="T99" fmla="*/ 1027 h 1102"/>
                  <a:gd name="T100" fmla="*/ 601 w 955"/>
                  <a:gd name="T101" fmla="*/ 988 h 1102"/>
                  <a:gd name="T102" fmla="*/ 632 w 955"/>
                  <a:gd name="T103" fmla="*/ 950 h 1102"/>
                  <a:gd name="T104" fmla="*/ 659 w 955"/>
                  <a:gd name="T105" fmla="*/ 900 h 1102"/>
                  <a:gd name="T106" fmla="*/ 680 w 955"/>
                  <a:gd name="T107" fmla="*/ 851 h 1102"/>
                  <a:gd name="T108" fmla="*/ 692 w 955"/>
                  <a:gd name="T109" fmla="*/ 799 h 1102"/>
                  <a:gd name="T110" fmla="*/ 695 w 955"/>
                  <a:gd name="T111" fmla="*/ 739 h 1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1102"/>
                  <a:gd name="T170" fmla="*/ 955 w 955"/>
                  <a:gd name="T171" fmla="*/ 1102 h 1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1102">
                    <a:moveTo>
                      <a:pt x="695" y="739"/>
                    </a:moveTo>
                    <a:lnTo>
                      <a:pt x="695" y="641"/>
                    </a:lnTo>
                    <a:lnTo>
                      <a:pt x="695" y="565"/>
                    </a:lnTo>
                    <a:lnTo>
                      <a:pt x="692" y="493"/>
                    </a:lnTo>
                    <a:lnTo>
                      <a:pt x="694" y="420"/>
                    </a:lnTo>
                    <a:lnTo>
                      <a:pt x="696" y="355"/>
                    </a:lnTo>
                    <a:lnTo>
                      <a:pt x="704" y="295"/>
                    </a:lnTo>
                    <a:lnTo>
                      <a:pt x="715" y="242"/>
                    </a:lnTo>
                    <a:lnTo>
                      <a:pt x="733" y="195"/>
                    </a:lnTo>
                    <a:lnTo>
                      <a:pt x="753" y="152"/>
                    </a:lnTo>
                    <a:lnTo>
                      <a:pt x="777" y="115"/>
                    </a:lnTo>
                    <a:lnTo>
                      <a:pt x="808" y="81"/>
                    </a:lnTo>
                    <a:lnTo>
                      <a:pt x="848" y="47"/>
                    </a:lnTo>
                    <a:lnTo>
                      <a:pt x="895" y="25"/>
                    </a:lnTo>
                    <a:lnTo>
                      <a:pt x="954" y="0"/>
                    </a:lnTo>
                    <a:lnTo>
                      <a:pt x="889" y="9"/>
                    </a:lnTo>
                    <a:lnTo>
                      <a:pt x="829" y="19"/>
                    </a:lnTo>
                    <a:lnTo>
                      <a:pt x="771" y="33"/>
                    </a:lnTo>
                    <a:lnTo>
                      <a:pt x="715" y="51"/>
                    </a:lnTo>
                    <a:lnTo>
                      <a:pt x="663" y="70"/>
                    </a:lnTo>
                    <a:lnTo>
                      <a:pt x="608" y="91"/>
                    </a:lnTo>
                    <a:lnTo>
                      <a:pt x="549" y="118"/>
                    </a:lnTo>
                    <a:lnTo>
                      <a:pt x="494" y="147"/>
                    </a:lnTo>
                    <a:lnTo>
                      <a:pt x="442" y="177"/>
                    </a:lnTo>
                    <a:lnTo>
                      <a:pt x="396" y="207"/>
                    </a:lnTo>
                    <a:lnTo>
                      <a:pt x="354" y="239"/>
                    </a:lnTo>
                    <a:lnTo>
                      <a:pt x="303" y="278"/>
                    </a:lnTo>
                    <a:lnTo>
                      <a:pt x="257" y="319"/>
                    </a:lnTo>
                    <a:lnTo>
                      <a:pt x="213" y="360"/>
                    </a:lnTo>
                    <a:lnTo>
                      <a:pt x="173" y="404"/>
                    </a:lnTo>
                    <a:lnTo>
                      <a:pt x="128" y="458"/>
                    </a:lnTo>
                    <a:lnTo>
                      <a:pt x="85" y="516"/>
                    </a:lnTo>
                    <a:lnTo>
                      <a:pt x="58" y="560"/>
                    </a:lnTo>
                    <a:lnTo>
                      <a:pt x="29" y="611"/>
                    </a:lnTo>
                    <a:lnTo>
                      <a:pt x="7" y="675"/>
                    </a:lnTo>
                    <a:lnTo>
                      <a:pt x="1" y="721"/>
                    </a:lnTo>
                    <a:lnTo>
                      <a:pt x="0" y="765"/>
                    </a:lnTo>
                    <a:lnTo>
                      <a:pt x="7" y="825"/>
                    </a:lnTo>
                    <a:lnTo>
                      <a:pt x="25" y="883"/>
                    </a:lnTo>
                    <a:lnTo>
                      <a:pt x="52" y="935"/>
                    </a:lnTo>
                    <a:lnTo>
                      <a:pt x="80" y="976"/>
                    </a:lnTo>
                    <a:lnTo>
                      <a:pt x="117" y="1014"/>
                    </a:lnTo>
                    <a:lnTo>
                      <a:pt x="163" y="1046"/>
                    </a:lnTo>
                    <a:lnTo>
                      <a:pt x="217" y="1076"/>
                    </a:lnTo>
                    <a:lnTo>
                      <a:pt x="277" y="1093"/>
                    </a:lnTo>
                    <a:lnTo>
                      <a:pt x="343" y="1101"/>
                    </a:lnTo>
                    <a:lnTo>
                      <a:pt x="401" y="1095"/>
                    </a:lnTo>
                    <a:lnTo>
                      <a:pt x="464" y="1079"/>
                    </a:lnTo>
                    <a:lnTo>
                      <a:pt x="512" y="1057"/>
                    </a:lnTo>
                    <a:lnTo>
                      <a:pt x="559" y="1027"/>
                    </a:lnTo>
                    <a:lnTo>
                      <a:pt x="601" y="988"/>
                    </a:lnTo>
                    <a:lnTo>
                      <a:pt x="632" y="950"/>
                    </a:lnTo>
                    <a:lnTo>
                      <a:pt x="659" y="900"/>
                    </a:lnTo>
                    <a:lnTo>
                      <a:pt x="680" y="851"/>
                    </a:lnTo>
                    <a:lnTo>
                      <a:pt x="692" y="799"/>
                    </a:lnTo>
                    <a:lnTo>
                      <a:pt x="695" y="739"/>
                    </a:lnTo>
                  </a:path>
                </a:pathLst>
              </a:custGeom>
              <a:solidFill>
                <a:srgbClr val="FF7C80"/>
              </a:solidFill>
              <a:ln w="25400" cap="rnd" cmpd="sng">
                <a:solidFill>
                  <a:srgbClr val="000000"/>
                </a:solidFill>
                <a:prstDash val="solid"/>
                <a:round/>
                <a:headEnd type="none" w="med" len="med"/>
                <a:tailEnd type="none" w="med" len="med"/>
              </a:ln>
            </p:spPr>
            <p:txBody>
              <a:bodyPr/>
              <a:lstStyle/>
              <a:p>
                <a:endParaRPr lang="en-US"/>
              </a:p>
            </p:txBody>
          </p:sp>
          <p:sp>
            <p:nvSpPr>
              <p:cNvPr id="18448" name="Freeform 8">
                <a:extLst>
                  <a:ext uri="{FF2B5EF4-FFF2-40B4-BE49-F238E27FC236}">
                    <a16:creationId xmlns:a16="http://schemas.microsoft.com/office/drawing/2014/main" id="{AF567D89-5F28-4E18-848F-217A0D41AB26}"/>
                  </a:ext>
                </a:extLst>
              </p:cNvPr>
              <p:cNvSpPr>
                <a:spLocks/>
              </p:cNvSpPr>
              <p:nvPr/>
            </p:nvSpPr>
            <p:spPr bwMode="auto">
              <a:xfrm>
                <a:off x="2421" y="1066"/>
                <a:ext cx="1320" cy="698"/>
              </a:xfrm>
              <a:custGeom>
                <a:avLst/>
                <a:gdLst>
                  <a:gd name="T0" fmla="*/ 172 w 1320"/>
                  <a:gd name="T1" fmla="*/ 646 h 698"/>
                  <a:gd name="T2" fmla="*/ 123 w 1320"/>
                  <a:gd name="T3" fmla="*/ 612 h 698"/>
                  <a:gd name="T4" fmla="*/ 81 w 1320"/>
                  <a:gd name="T5" fmla="*/ 569 h 698"/>
                  <a:gd name="T6" fmla="*/ 49 w 1320"/>
                  <a:gd name="T7" fmla="*/ 527 h 698"/>
                  <a:gd name="T8" fmla="*/ 27 w 1320"/>
                  <a:gd name="T9" fmla="*/ 483 h 698"/>
                  <a:gd name="T10" fmla="*/ 9 w 1320"/>
                  <a:gd name="T11" fmla="*/ 432 h 698"/>
                  <a:gd name="T12" fmla="*/ 0 w 1320"/>
                  <a:gd name="T13" fmla="*/ 370 h 698"/>
                  <a:gd name="T14" fmla="*/ 2 w 1320"/>
                  <a:gd name="T15" fmla="*/ 306 h 698"/>
                  <a:gd name="T16" fmla="*/ 18 w 1320"/>
                  <a:gd name="T17" fmla="*/ 237 h 698"/>
                  <a:gd name="T18" fmla="*/ 41 w 1320"/>
                  <a:gd name="T19" fmla="*/ 184 h 698"/>
                  <a:gd name="T20" fmla="*/ 70 w 1320"/>
                  <a:gd name="T21" fmla="*/ 138 h 698"/>
                  <a:gd name="T22" fmla="*/ 107 w 1320"/>
                  <a:gd name="T23" fmla="*/ 97 h 698"/>
                  <a:gd name="T24" fmla="*/ 149 w 1320"/>
                  <a:gd name="T25" fmla="*/ 63 h 698"/>
                  <a:gd name="T26" fmla="*/ 192 w 1320"/>
                  <a:gd name="T27" fmla="*/ 37 h 698"/>
                  <a:gd name="T28" fmla="*/ 236 w 1320"/>
                  <a:gd name="T29" fmla="*/ 19 h 698"/>
                  <a:gd name="T30" fmla="*/ 276 w 1320"/>
                  <a:gd name="T31" fmla="*/ 7 h 698"/>
                  <a:gd name="T32" fmla="*/ 318 w 1320"/>
                  <a:gd name="T33" fmla="*/ 0 h 698"/>
                  <a:gd name="T34" fmla="*/ 347 w 1320"/>
                  <a:gd name="T35" fmla="*/ 0 h 698"/>
                  <a:gd name="T36" fmla="*/ 384 w 1320"/>
                  <a:gd name="T37" fmla="*/ 0 h 698"/>
                  <a:gd name="T38" fmla="*/ 435 w 1320"/>
                  <a:gd name="T39" fmla="*/ 2 h 698"/>
                  <a:gd name="T40" fmla="*/ 495 w 1320"/>
                  <a:gd name="T41" fmla="*/ 7 h 698"/>
                  <a:gd name="T42" fmla="*/ 545 w 1320"/>
                  <a:gd name="T43" fmla="*/ 16 h 698"/>
                  <a:gd name="T44" fmla="*/ 609 w 1320"/>
                  <a:gd name="T45" fmla="*/ 26 h 698"/>
                  <a:gd name="T46" fmla="*/ 679 w 1320"/>
                  <a:gd name="T47" fmla="*/ 44 h 698"/>
                  <a:gd name="T48" fmla="*/ 745 w 1320"/>
                  <a:gd name="T49" fmla="*/ 65 h 698"/>
                  <a:gd name="T50" fmla="*/ 809 w 1320"/>
                  <a:gd name="T51" fmla="*/ 89 h 698"/>
                  <a:gd name="T52" fmla="*/ 868 w 1320"/>
                  <a:gd name="T53" fmla="*/ 117 h 698"/>
                  <a:gd name="T54" fmla="*/ 918 w 1320"/>
                  <a:gd name="T55" fmla="*/ 140 h 698"/>
                  <a:gd name="T56" fmla="*/ 966 w 1320"/>
                  <a:gd name="T57" fmla="*/ 169 h 698"/>
                  <a:gd name="T58" fmla="*/ 1015 w 1320"/>
                  <a:gd name="T59" fmla="*/ 200 h 698"/>
                  <a:gd name="T60" fmla="*/ 1066 w 1320"/>
                  <a:gd name="T61" fmla="*/ 235 h 698"/>
                  <a:gd name="T62" fmla="*/ 1113 w 1320"/>
                  <a:gd name="T63" fmla="*/ 272 h 698"/>
                  <a:gd name="T64" fmla="*/ 1154 w 1320"/>
                  <a:gd name="T65" fmla="*/ 306 h 698"/>
                  <a:gd name="T66" fmla="*/ 1199 w 1320"/>
                  <a:gd name="T67" fmla="*/ 349 h 698"/>
                  <a:gd name="T68" fmla="*/ 1238 w 1320"/>
                  <a:gd name="T69" fmla="*/ 390 h 698"/>
                  <a:gd name="T70" fmla="*/ 1275 w 1320"/>
                  <a:gd name="T71" fmla="*/ 430 h 698"/>
                  <a:gd name="T72" fmla="*/ 1319 w 1320"/>
                  <a:gd name="T73" fmla="*/ 483 h 698"/>
                  <a:gd name="T74" fmla="*/ 1260 w 1320"/>
                  <a:gd name="T75" fmla="*/ 437 h 698"/>
                  <a:gd name="T76" fmla="*/ 1216 w 1320"/>
                  <a:gd name="T77" fmla="*/ 412 h 698"/>
                  <a:gd name="T78" fmla="*/ 1161 w 1320"/>
                  <a:gd name="T79" fmla="*/ 393 h 698"/>
                  <a:gd name="T80" fmla="*/ 1100 w 1320"/>
                  <a:gd name="T81" fmla="*/ 384 h 698"/>
                  <a:gd name="T82" fmla="*/ 1033 w 1320"/>
                  <a:gd name="T83" fmla="*/ 386 h 698"/>
                  <a:gd name="T84" fmla="*/ 954 w 1320"/>
                  <a:gd name="T85" fmla="*/ 395 h 698"/>
                  <a:gd name="T86" fmla="*/ 875 w 1320"/>
                  <a:gd name="T87" fmla="*/ 416 h 698"/>
                  <a:gd name="T88" fmla="*/ 804 w 1320"/>
                  <a:gd name="T89" fmla="*/ 446 h 698"/>
                  <a:gd name="T90" fmla="*/ 741 w 1320"/>
                  <a:gd name="T91" fmla="*/ 479 h 698"/>
                  <a:gd name="T92" fmla="*/ 687 w 1320"/>
                  <a:gd name="T93" fmla="*/ 516 h 698"/>
                  <a:gd name="T94" fmla="*/ 639 w 1320"/>
                  <a:gd name="T95" fmla="*/ 553 h 698"/>
                  <a:gd name="T96" fmla="*/ 558 w 1320"/>
                  <a:gd name="T97" fmla="*/ 623 h 698"/>
                  <a:gd name="T98" fmla="*/ 514 w 1320"/>
                  <a:gd name="T99" fmla="*/ 653 h 698"/>
                  <a:gd name="T100" fmla="*/ 459 w 1320"/>
                  <a:gd name="T101" fmla="*/ 676 h 698"/>
                  <a:gd name="T102" fmla="*/ 404 w 1320"/>
                  <a:gd name="T103" fmla="*/ 690 h 698"/>
                  <a:gd name="T104" fmla="*/ 349 w 1320"/>
                  <a:gd name="T105" fmla="*/ 697 h 698"/>
                  <a:gd name="T106" fmla="*/ 284 w 1320"/>
                  <a:gd name="T107" fmla="*/ 690 h 698"/>
                  <a:gd name="T108" fmla="*/ 225 w 1320"/>
                  <a:gd name="T109" fmla="*/ 672 h 698"/>
                  <a:gd name="T110" fmla="*/ 172 w 1320"/>
                  <a:gd name="T111" fmla="*/ 646 h 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0"/>
                  <a:gd name="T169" fmla="*/ 0 h 698"/>
                  <a:gd name="T170" fmla="*/ 1320 w 1320"/>
                  <a:gd name="T171" fmla="*/ 698 h 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0" h="698">
                    <a:moveTo>
                      <a:pt x="172" y="646"/>
                    </a:moveTo>
                    <a:lnTo>
                      <a:pt x="123" y="612"/>
                    </a:lnTo>
                    <a:lnTo>
                      <a:pt x="81" y="569"/>
                    </a:lnTo>
                    <a:lnTo>
                      <a:pt x="49" y="527"/>
                    </a:lnTo>
                    <a:lnTo>
                      <a:pt x="27" y="483"/>
                    </a:lnTo>
                    <a:lnTo>
                      <a:pt x="9" y="432"/>
                    </a:lnTo>
                    <a:lnTo>
                      <a:pt x="0" y="370"/>
                    </a:lnTo>
                    <a:lnTo>
                      <a:pt x="2" y="306"/>
                    </a:lnTo>
                    <a:lnTo>
                      <a:pt x="18" y="237"/>
                    </a:lnTo>
                    <a:lnTo>
                      <a:pt x="41" y="184"/>
                    </a:lnTo>
                    <a:lnTo>
                      <a:pt x="70" y="138"/>
                    </a:lnTo>
                    <a:lnTo>
                      <a:pt x="107" y="97"/>
                    </a:lnTo>
                    <a:lnTo>
                      <a:pt x="149" y="63"/>
                    </a:lnTo>
                    <a:lnTo>
                      <a:pt x="192" y="37"/>
                    </a:lnTo>
                    <a:lnTo>
                      <a:pt x="236" y="19"/>
                    </a:lnTo>
                    <a:lnTo>
                      <a:pt x="276" y="7"/>
                    </a:lnTo>
                    <a:lnTo>
                      <a:pt x="318" y="0"/>
                    </a:lnTo>
                    <a:lnTo>
                      <a:pt x="347" y="0"/>
                    </a:lnTo>
                    <a:lnTo>
                      <a:pt x="384" y="0"/>
                    </a:lnTo>
                    <a:lnTo>
                      <a:pt x="435" y="2"/>
                    </a:lnTo>
                    <a:lnTo>
                      <a:pt x="495" y="7"/>
                    </a:lnTo>
                    <a:lnTo>
                      <a:pt x="545" y="16"/>
                    </a:lnTo>
                    <a:lnTo>
                      <a:pt x="609" y="26"/>
                    </a:lnTo>
                    <a:lnTo>
                      <a:pt x="679" y="44"/>
                    </a:lnTo>
                    <a:lnTo>
                      <a:pt x="745" y="65"/>
                    </a:lnTo>
                    <a:lnTo>
                      <a:pt x="809" y="89"/>
                    </a:lnTo>
                    <a:lnTo>
                      <a:pt x="868" y="117"/>
                    </a:lnTo>
                    <a:lnTo>
                      <a:pt x="918" y="140"/>
                    </a:lnTo>
                    <a:lnTo>
                      <a:pt x="966" y="169"/>
                    </a:lnTo>
                    <a:lnTo>
                      <a:pt x="1015" y="200"/>
                    </a:lnTo>
                    <a:lnTo>
                      <a:pt x="1066" y="235"/>
                    </a:lnTo>
                    <a:lnTo>
                      <a:pt x="1113" y="272"/>
                    </a:lnTo>
                    <a:lnTo>
                      <a:pt x="1154" y="306"/>
                    </a:lnTo>
                    <a:lnTo>
                      <a:pt x="1199" y="349"/>
                    </a:lnTo>
                    <a:lnTo>
                      <a:pt x="1238" y="390"/>
                    </a:lnTo>
                    <a:lnTo>
                      <a:pt x="1275" y="430"/>
                    </a:lnTo>
                    <a:lnTo>
                      <a:pt x="1319" y="483"/>
                    </a:lnTo>
                    <a:lnTo>
                      <a:pt x="1260" y="437"/>
                    </a:lnTo>
                    <a:lnTo>
                      <a:pt x="1216" y="412"/>
                    </a:lnTo>
                    <a:lnTo>
                      <a:pt x="1161" y="393"/>
                    </a:lnTo>
                    <a:lnTo>
                      <a:pt x="1100" y="384"/>
                    </a:lnTo>
                    <a:lnTo>
                      <a:pt x="1033" y="386"/>
                    </a:lnTo>
                    <a:lnTo>
                      <a:pt x="954" y="395"/>
                    </a:lnTo>
                    <a:lnTo>
                      <a:pt x="875" y="416"/>
                    </a:lnTo>
                    <a:lnTo>
                      <a:pt x="804" y="446"/>
                    </a:lnTo>
                    <a:lnTo>
                      <a:pt x="741" y="479"/>
                    </a:lnTo>
                    <a:lnTo>
                      <a:pt x="687" y="516"/>
                    </a:lnTo>
                    <a:lnTo>
                      <a:pt x="639" y="553"/>
                    </a:lnTo>
                    <a:lnTo>
                      <a:pt x="558" y="623"/>
                    </a:lnTo>
                    <a:lnTo>
                      <a:pt x="514" y="653"/>
                    </a:lnTo>
                    <a:lnTo>
                      <a:pt x="459" y="676"/>
                    </a:lnTo>
                    <a:lnTo>
                      <a:pt x="404" y="690"/>
                    </a:lnTo>
                    <a:lnTo>
                      <a:pt x="349" y="697"/>
                    </a:lnTo>
                    <a:lnTo>
                      <a:pt x="284" y="690"/>
                    </a:lnTo>
                    <a:lnTo>
                      <a:pt x="225" y="672"/>
                    </a:lnTo>
                    <a:lnTo>
                      <a:pt x="172" y="646"/>
                    </a:lnTo>
                  </a:path>
                </a:pathLst>
              </a:custGeom>
              <a:solidFill>
                <a:srgbClr val="00FFFF"/>
              </a:solidFill>
              <a:ln w="25400" cap="rnd" cmpd="sng">
                <a:solidFill>
                  <a:srgbClr val="000000"/>
                </a:solidFill>
                <a:prstDash val="solid"/>
                <a:round/>
                <a:headEnd type="none" w="med" len="med"/>
                <a:tailEnd type="none" w="med" len="med"/>
              </a:ln>
            </p:spPr>
            <p:txBody>
              <a:bodyPr/>
              <a:lstStyle/>
              <a:p>
                <a:endParaRPr lang="en-US"/>
              </a:p>
            </p:txBody>
          </p:sp>
          <p:sp>
            <p:nvSpPr>
              <p:cNvPr id="18449" name="Freeform 9">
                <a:extLst>
                  <a:ext uri="{FF2B5EF4-FFF2-40B4-BE49-F238E27FC236}">
                    <a16:creationId xmlns:a16="http://schemas.microsoft.com/office/drawing/2014/main" id="{537AD7B2-9E39-491E-9FCE-82D53E358842}"/>
                  </a:ext>
                </a:extLst>
              </p:cNvPr>
              <p:cNvSpPr>
                <a:spLocks/>
              </p:cNvSpPr>
              <p:nvPr/>
            </p:nvSpPr>
            <p:spPr bwMode="auto">
              <a:xfrm>
                <a:off x="3165" y="1486"/>
                <a:ext cx="820" cy="1311"/>
              </a:xfrm>
              <a:custGeom>
                <a:avLst/>
                <a:gdLst>
                  <a:gd name="T0" fmla="*/ 40 w 820"/>
                  <a:gd name="T1" fmla="*/ 509 h 1311"/>
                  <a:gd name="T2" fmla="*/ 17 w 820"/>
                  <a:gd name="T3" fmla="*/ 452 h 1311"/>
                  <a:gd name="T4" fmla="*/ 3 w 820"/>
                  <a:gd name="T5" fmla="*/ 397 h 1311"/>
                  <a:gd name="T6" fmla="*/ 0 w 820"/>
                  <a:gd name="T7" fmla="*/ 340 h 1311"/>
                  <a:gd name="T8" fmla="*/ 5 w 820"/>
                  <a:gd name="T9" fmla="*/ 287 h 1311"/>
                  <a:gd name="T10" fmla="*/ 18 w 820"/>
                  <a:gd name="T11" fmla="*/ 229 h 1311"/>
                  <a:gd name="T12" fmla="*/ 42 w 820"/>
                  <a:gd name="T13" fmla="*/ 180 h 1311"/>
                  <a:gd name="T14" fmla="*/ 72 w 820"/>
                  <a:gd name="T15" fmla="*/ 135 h 1311"/>
                  <a:gd name="T16" fmla="*/ 107 w 820"/>
                  <a:gd name="T17" fmla="*/ 95 h 1311"/>
                  <a:gd name="T18" fmla="*/ 149 w 820"/>
                  <a:gd name="T19" fmla="*/ 62 h 1311"/>
                  <a:gd name="T20" fmla="*/ 197 w 820"/>
                  <a:gd name="T21" fmla="*/ 33 h 1311"/>
                  <a:gd name="T22" fmla="*/ 259 w 820"/>
                  <a:gd name="T23" fmla="*/ 10 h 1311"/>
                  <a:gd name="T24" fmla="*/ 315 w 820"/>
                  <a:gd name="T25" fmla="*/ 0 h 1311"/>
                  <a:gd name="T26" fmla="*/ 375 w 820"/>
                  <a:gd name="T27" fmla="*/ 0 h 1311"/>
                  <a:gd name="T28" fmla="*/ 434 w 820"/>
                  <a:gd name="T29" fmla="*/ 10 h 1311"/>
                  <a:gd name="T30" fmla="*/ 488 w 820"/>
                  <a:gd name="T31" fmla="*/ 29 h 1311"/>
                  <a:gd name="T32" fmla="*/ 540 w 820"/>
                  <a:gd name="T33" fmla="*/ 58 h 1311"/>
                  <a:gd name="T34" fmla="*/ 585 w 820"/>
                  <a:gd name="T35" fmla="*/ 95 h 1311"/>
                  <a:gd name="T36" fmla="*/ 617 w 820"/>
                  <a:gd name="T37" fmla="*/ 128 h 1311"/>
                  <a:gd name="T38" fmla="*/ 647 w 820"/>
                  <a:gd name="T39" fmla="*/ 176 h 1311"/>
                  <a:gd name="T40" fmla="*/ 673 w 820"/>
                  <a:gd name="T41" fmla="*/ 220 h 1311"/>
                  <a:gd name="T42" fmla="*/ 701 w 820"/>
                  <a:gd name="T43" fmla="*/ 277 h 1311"/>
                  <a:gd name="T44" fmla="*/ 727 w 820"/>
                  <a:gd name="T45" fmla="*/ 335 h 1311"/>
                  <a:gd name="T46" fmla="*/ 747 w 820"/>
                  <a:gd name="T47" fmla="*/ 389 h 1311"/>
                  <a:gd name="T48" fmla="*/ 768 w 820"/>
                  <a:gd name="T49" fmla="*/ 449 h 1311"/>
                  <a:gd name="T50" fmla="*/ 782 w 820"/>
                  <a:gd name="T51" fmla="*/ 507 h 1311"/>
                  <a:gd name="T52" fmla="*/ 797 w 820"/>
                  <a:gd name="T53" fmla="*/ 560 h 1311"/>
                  <a:gd name="T54" fmla="*/ 806 w 820"/>
                  <a:gd name="T55" fmla="*/ 622 h 1311"/>
                  <a:gd name="T56" fmla="*/ 812 w 820"/>
                  <a:gd name="T57" fmla="*/ 678 h 1311"/>
                  <a:gd name="T58" fmla="*/ 815 w 820"/>
                  <a:gd name="T59" fmla="*/ 737 h 1311"/>
                  <a:gd name="T60" fmla="*/ 819 w 820"/>
                  <a:gd name="T61" fmla="*/ 796 h 1311"/>
                  <a:gd name="T62" fmla="*/ 817 w 820"/>
                  <a:gd name="T63" fmla="*/ 847 h 1311"/>
                  <a:gd name="T64" fmla="*/ 812 w 820"/>
                  <a:gd name="T65" fmla="*/ 907 h 1311"/>
                  <a:gd name="T66" fmla="*/ 804 w 820"/>
                  <a:gd name="T67" fmla="*/ 972 h 1311"/>
                  <a:gd name="T68" fmla="*/ 794 w 820"/>
                  <a:gd name="T69" fmla="*/ 1031 h 1311"/>
                  <a:gd name="T70" fmla="*/ 783 w 820"/>
                  <a:gd name="T71" fmla="*/ 1092 h 1311"/>
                  <a:gd name="T72" fmla="*/ 768 w 820"/>
                  <a:gd name="T73" fmla="*/ 1145 h 1311"/>
                  <a:gd name="T74" fmla="*/ 750 w 820"/>
                  <a:gd name="T75" fmla="*/ 1195 h 1311"/>
                  <a:gd name="T76" fmla="*/ 731 w 820"/>
                  <a:gd name="T77" fmla="*/ 1244 h 1311"/>
                  <a:gd name="T78" fmla="*/ 703 w 820"/>
                  <a:gd name="T79" fmla="*/ 1310 h 1311"/>
                  <a:gd name="T80" fmla="*/ 713 w 820"/>
                  <a:gd name="T81" fmla="*/ 1247 h 1311"/>
                  <a:gd name="T82" fmla="*/ 716 w 820"/>
                  <a:gd name="T83" fmla="*/ 1203 h 1311"/>
                  <a:gd name="T84" fmla="*/ 713 w 820"/>
                  <a:gd name="T85" fmla="*/ 1156 h 1311"/>
                  <a:gd name="T86" fmla="*/ 708 w 820"/>
                  <a:gd name="T87" fmla="*/ 1103 h 1311"/>
                  <a:gd name="T88" fmla="*/ 696 w 820"/>
                  <a:gd name="T89" fmla="*/ 1060 h 1311"/>
                  <a:gd name="T90" fmla="*/ 673 w 820"/>
                  <a:gd name="T91" fmla="*/ 1007 h 1311"/>
                  <a:gd name="T92" fmla="*/ 639 w 820"/>
                  <a:gd name="T93" fmla="*/ 957 h 1311"/>
                  <a:gd name="T94" fmla="*/ 603 w 820"/>
                  <a:gd name="T95" fmla="*/ 916 h 1311"/>
                  <a:gd name="T96" fmla="*/ 558 w 820"/>
                  <a:gd name="T97" fmla="*/ 879 h 1311"/>
                  <a:gd name="T98" fmla="*/ 504 w 820"/>
                  <a:gd name="T99" fmla="*/ 842 h 1311"/>
                  <a:gd name="T100" fmla="*/ 444 w 820"/>
                  <a:gd name="T101" fmla="*/ 802 h 1311"/>
                  <a:gd name="T102" fmla="*/ 385 w 820"/>
                  <a:gd name="T103" fmla="*/ 773 h 1311"/>
                  <a:gd name="T104" fmla="*/ 312 w 820"/>
                  <a:gd name="T105" fmla="*/ 732 h 1311"/>
                  <a:gd name="T106" fmla="*/ 230 w 820"/>
                  <a:gd name="T107" fmla="*/ 688 h 1311"/>
                  <a:gd name="T108" fmla="*/ 149 w 820"/>
                  <a:gd name="T109" fmla="*/ 634 h 1311"/>
                  <a:gd name="T110" fmla="*/ 99 w 820"/>
                  <a:gd name="T111" fmla="*/ 592 h 1311"/>
                  <a:gd name="T112" fmla="*/ 68 w 820"/>
                  <a:gd name="T113" fmla="*/ 553 h 1311"/>
                  <a:gd name="T114" fmla="*/ 40 w 820"/>
                  <a:gd name="T115" fmla="*/ 509 h 13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0"/>
                  <a:gd name="T175" fmla="*/ 0 h 1311"/>
                  <a:gd name="T176" fmla="*/ 820 w 820"/>
                  <a:gd name="T177" fmla="*/ 1311 h 13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0" h="1311">
                    <a:moveTo>
                      <a:pt x="40" y="509"/>
                    </a:moveTo>
                    <a:lnTo>
                      <a:pt x="17" y="452"/>
                    </a:lnTo>
                    <a:lnTo>
                      <a:pt x="3" y="397"/>
                    </a:lnTo>
                    <a:lnTo>
                      <a:pt x="0" y="340"/>
                    </a:lnTo>
                    <a:lnTo>
                      <a:pt x="5" y="287"/>
                    </a:lnTo>
                    <a:lnTo>
                      <a:pt x="18" y="229"/>
                    </a:lnTo>
                    <a:lnTo>
                      <a:pt x="42" y="180"/>
                    </a:lnTo>
                    <a:lnTo>
                      <a:pt x="72" y="135"/>
                    </a:lnTo>
                    <a:lnTo>
                      <a:pt x="107" y="95"/>
                    </a:lnTo>
                    <a:lnTo>
                      <a:pt x="149" y="62"/>
                    </a:lnTo>
                    <a:lnTo>
                      <a:pt x="197" y="33"/>
                    </a:lnTo>
                    <a:lnTo>
                      <a:pt x="259" y="10"/>
                    </a:lnTo>
                    <a:lnTo>
                      <a:pt x="315" y="0"/>
                    </a:lnTo>
                    <a:lnTo>
                      <a:pt x="375" y="0"/>
                    </a:lnTo>
                    <a:lnTo>
                      <a:pt x="434" y="10"/>
                    </a:lnTo>
                    <a:lnTo>
                      <a:pt x="488" y="29"/>
                    </a:lnTo>
                    <a:lnTo>
                      <a:pt x="540" y="58"/>
                    </a:lnTo>
                    <a:lnTo>
                      <a:pt x="585" y="95"/>
                    </a:lnTo>
                    <a:lnTo>
                      <a:pt x="617" y="128"/>
                    </a:lnTo>
                    <a:lnTo>
                      <a:pt x="647" y="176"/>
                    </a:lnTo>
                    <a:lnTo>
                      <a:pt x="673" y="220"/>
                    </a:lnTo>
                    <a:lnTo>
                      <a:pt x="701" y="277"/>
                    </a:lnTo>
                    <a:lnTo>
                      <a:pt x="727" y="335"/>
                    </a:lnTo>
                    <a:lnTo>
                      <a:pt x="747" y="389"/>
                    </a:lnTo>
                    <a:lnTo>
                      <a:pt x="768" y="449"/>
                    </a:lnTo>
                    <a:lnTo>
                      <a:pt x="782" y="507"/>
                    </a:lnTo>
                    <a:lnTo>
                      <a:pt x="797" y="560"/>
                    </a:lnTo>
                    <a:lnTo>
                      <a:pt x="806" y="622"/>
                    </a:lnTo>
                    <a:lnTo>
                      <a:pt x="812" y="678"/>
                    </a:lnTo>
                    <a:lnTo>
                      <a:pt x="815" y="737"/>
                    </a:lnTo>
                    <a:lnTo>
                      <a:pt x="819" y="796"/>
                    </a:lnTo>
                    <a:lnTo>
                      <a:pt x="817" y="847"/>
                    </a:lnTo>
                    <a:lnTo>
                      <a:pt x="812" y="907"/>
                    </a:lnTo>
                    <a:lnTo>
                      <a:pt x="804" y="972"/>
                    </a:lnTo>
                    <a:lnTo>
                      <a:pt x="794" y="1031"/>
                    </a:lnTo>
                    <a:lnTo>
                      <a:pt x="783" y="1092"/>
                    </a:lnTo>
                    <a:lnTo>
                      <a:pt x="768" y="1145"/>
                    </a:lnTo>
                    <a:lnTo>
                      <a:pt x="750" y="1195"/>
                    </a:lnTo>
                    <a:lnTo>
                      <a:pt x="731" y="1244"/>
                    </a:lnTo>
                    <a:lnTo>
                      <a:pt x="703" y="1310"/>
                    </a:lnTo>
                    <a:lnTo>
                      <a:pt x="713" y="1247"/>
                    </a:lnTo>
                    <a:lnTo>
                      <a:pt x="716" y="1203"/>
                    </a:lnTo>
                    <a:lnTo>
                      <a:pt x="713" y="1156"/>
                    </a:lnTo>
                    <a:lnTo>
                      <a:pt x="708" y="1103"/>
                    </a:lnTo>
                    <a:lnTo>
                      <a:pt x="696" y="1060"/>
                    </a:lnTo>
                    <a:lnTo>
                      <a:pt x="673" y="1007"/>
                    </a:lnTo>
                    <a:lnTo>
                      <a:pt x="639" y="957"/>
                    </a:lnTo>
                    <a:lnTo>
                      <a:pt x="603" y="916"/>
                    </a:lnTo>
                    <a:lnTo>
                      <a:pt x="558" y="879"/>
                    </a:lnTo>
                    <a:lnTo>
                      <a:pt x="504" y="842"/>
                    </a:lnTo>
                    <a:lnTo>
                      <a:pt x="444" y="802"/>
                    </a:lnTo>
                    <a:lnTo>
                      <a:pt x="385" y="773"/>
                    </a:lnTo>
                    <a:lnTo>
                      <a:pt x="312" y="732"/>
                    </a:lnTo>
                    <a:lnTo>
                      <a:pt x="230" y="688"/>
                    </a:lnTo>
                    <a:lnTo>
                      <a:pt x="149" y="634"/>
                    </a:lnTo>
                    <a:lnTo>
                      <a:pt x="99" y="592"/>
                    </a:lnTo>
                    <a:lnTo>
                      <a:pt x="68" y="553"/>
                    </a:lnTo>
                    <a:lnTo>
                      <a:pt x="40" y="509"/>
                    </a:lnTo>
                  </a:path>
                </a:pathLst>
              </a:custGeom>
              <a:solidFill>
                <a:srgbClr val="00FF00"/>
              </a:solidFill>
              <a:ln w="25400" cap="rnd" cmpd="sng">
                <a:solidFill>
                  <a:srgbClr val="000000"/>
                </a:solidFill>
                <a:prstDash val="solid"/>
                <a:round/>
                <a:headEnd type="none" w="med" len="med"/>
                <a:tailEnd type="none" w="med" len="med"/>
              </a:ln>
            </p:spPr>
            <p:txBody>
              <a:bodyPr/>
              <a:lstStyle/>
              <a:p>
                <a:endParaRPr lang="en-US"/>
              </a:p>
            </p:txBody>
          </p:sp>
        </p:grpSp>
        <p:sp>
          <p:nvSpPr>
            <p:cNvPr id="18438" name="Freeform 10">
              <a:extLst>
                <a:ext uri="{FF2B5EF4-FFF2-40B4-BE49-F238E27FC236}">
                  <a16:creationId xmlns:a16="http://schemas.microsoft.com/office/drawing/2014/main" id="{AEFA0723-C56D-493E-AEFE-2A01E373FF5D}"/>
                </a:ext>
              </a:extLst>
            </p:cNvPr>
            <p:cNvSpPr>
              <a:spLocks/>
            </p:cNvSpPr>
            <p:nvPr/>
          </p:nvSpPr>
          <p:spPr bwMode="auto">
            <a:xfrm>
              <a:off x="2924" y="2380"/>
              <a:ext cx="955" cy="1102"/>
            </a:xfrm>
            <a:custGeom>
              <a:avLst/>
              <a:gdLst>
                <a:gd name="T0" fmla="*/ 259 w 955"/>
                <a:gd name="T1" fmla="*/ 362 h 1102"/>
                <a:gd name="T2" fmla="*/ 259 w 955"/>
                <a:gd name="T3" fmla="*/ 460 h 1102"/>
                <a:gd name="T4" fmla="*/ 259 w 955"/>
                <a:gd name="T5" fmla="*/ 536 h 1102"/>
                <a:gd name="T6" fmla="*/ 262 w 955"/>
                <a:gd name="T7" fmla="*/ 608 h 1102"/>
                <a:gd name="T8" fmla="*/ 260 w 955"/>
                <a:gd name="T9" fmla="*/ 682 h 1102"/>
                <a:gd name="T10" fmla="*/ 258 w 955"/>
                <a:gd name="T11" fmla="*/ 746 h 1102"/>
                <a:gd name="T12" fmla="*/ 251 w 955"/>
                <a:gd name="T13" fmla="*/ 806 h 1102"/>
                <a:gd name="T14" fmla="*/ 239 w 955"/>
                <a:gd name="T15" fmla="*/ 859 h 1102"/>
                <a:gd name="T16" fmla="*/ 221 w 955"/>
                <a:gd name="T17" fmla="*/ 906 h 1102"/>
                <a:gd name="T18" fmla="*/ 202 w 955"/>
                <a:gd name="T19" fmla="*/ 950 h 1102"/>
                <a:gd name="T20" fmla="*/ 177 w 955"/>
                <a:gd name="T21" fmla="*/ 986 h 1102"/>
                <a:gd name="T22" fmla="*/ 146 w 955"/>
                <a:gd name="T23" fmla="*/ 1020 h 1102"/>
                <a:gd name="T24" fmla="*/ 106 w 955"/>
                <a:gd name="T25" fmla="*/ 1054 h 1102"/>
                <a:gd name="T26" fmla="*/ 59 w 955"/>
                <a:gd name="T27" fmla="*/ 1076 h 1102"/>
                <a:gd name="T28" fmla="*/ 0 w 955"/>
                <a:gd name="T29" fmla="*/ 1101 h 1102"/>
                <a:gd name="T30" fmla="*/ 65 w 955"/>
                <a:gd name="T31" fmla="*/ 1093 h 1102"/>
                <a:gd name="T32" fmla="*/ 125 w 955"/>
                <a:gd name="T33" fmla="*/ 1082 h 1102"/>
                <a:gd name="T34" fmla="*/ 183 w 955"/>
                <a:gd name="T35" fmla="*/ 1069 h 1102"/>
                <a:gd name="T36" fmla="*/ 239 w 955"/>
                <a:gd name="T37" fmla="*/ 1050 h 1102"/>
                <a:gd name="T38" fmla="*/ 291 w 955"/>
                <a:gd name="T39" fmla="*/ 1032 h 1102"/>
                <a:gd name="T40" fmla="*/ 346 w 955"/>
                <a:gd name="T41" fmla="*/ 1010 h 1102"/>
                <a:gd name="T42" fmla="*/ 405 w 955"/>
                <a:gd name="T43" fmla="*/ 983 h 1102"/>
                <a:gd name="T44" fmla="*/ 460 w 955"/>
                <a:gd name="T45" fmla="*/ 954 h 1102"/>
                <a:gd name="T46" fmla="*/ 512 w 955"/>
                <a:gd name="T47" fmla="*/ 924 h 1102"/>
                <a:gd name="T48" fmla="*/ 558 w 955"/>
                <a:gd name="T49" fmla="*/ 894 h 1102"/>
                <a:gd name="T50" fmla="*/ 600 w 955"/>
                <a:gd name="T51" fmla="*/ 862 h 1102"/>
                <a:gd name="T52" fmla="*/ 652 w 955"/>
                <a:gd name="T53" fmla="*/ 823 h 1102"/>
                <a:gd name="T54" fmla="*/ 697 w 955"/>
                <a:gd name="T55" fmla="*/ 783 h 1102"/>
                <a:gd name="T56" fmla="*/ 741 w 955"/>
                <a:gd name="T57" fmla="*/ 741 h 1102"/>
                <a:gd name="T58" fmla="*/ 781 w 955"/>
                <a:gd name="T59" fmla="*/ 697 h 1102"/>
                <a:gd name="T60" fmla="*/ 826 w 955"/>
                <a:gd name="T61" fmla="*/ 643 h 1102"/>
                <a:gd name="T62" fmla="*/ 869 w 955"/>
                <a:gd name="T63" fmla="*/ 586 h 1102"/>
                <a:gd name="T64" fmla="*/ 896 w 955"/>
                <a:gd name="T65" fmla="*/ 541 h 1102"/>
                <a:gd name="T66" fmla="*/ 925 w 955"/>
                <a:gd name="T67" fmla="*/ 490 h 1102"/>
                <a:gd name="T68" fmla="*/ 947 w 955"/>
                <a:gd name="T69" fmla="*/ 427 h 1102"/>
                <a:gd name="T70" fmla="*/ 954 w 955"/>
                <a:gd name="T71" fmla="*/ 380 h 1102"/>
                <a:gd name="T72" fmla="*/ 954 w 955"/>
                <a:gd name="T73" fmla="*/ 336 h 1102"/>
                <a:gd name="T74" fmla="*/ 947 w 955"/>
                <a:gd name="T75" fmla="*/ 276 h 1102"/>
                <a:gd name="T76" fmla="*/ 929 w 955"/>
                <a:gd name="T77" fmla="*/ 218 h 1102"/>
                <a:gd name="T78" fmla="*/ 902 w 955"/>
                <a:gd name="T79" fmla="*/ 166 h 1102"/>
                <a:gd name="T80" fmla="*/ 874 w 955"/>
                <a:gd name="T81" fmla="*/ 125 h 1102"/>
                <a:gd name="T82" fmla="*/ 837 w 955"/>
                <a:gd name="T83" fmla="*/ 88 h 1102"/>
                <a:gd name="T84" fmla="*/ 791 w 955"/>
                <a:gd name="T85" fmla="*/ 55 h 1102"/>
                <a:gd name="T86" fmla="*/ 737 w 955"/>
                <a:gd name="T87" fmla="*/ 26 h 1102"/>
                <a:gd name="T88" fmla="*/ 677 w 955"/>
                <a:gd name="T89" fmla="*/ 8 h 1102"/>
                <a:gd name="T90" fmla="*/ 611 w 955"/>
                <a:gd name="T91" fmla="*/ 0 h 1102"/>
                <a:gd name="T92" fmla="*/ 553 w 955"/>
                <a:gd name="T93" fmla="*/ 6 h 1102"/>
                <a:gd name="T94" fmla="*/ 490 w 955"/>
                <a:gd name="T95" fmla="*/ 22 h 1102"/>
                <a:gd name="T96" fmla="*/ 442 w 955"/>
                <a:gd name="T97" fmla="*/ 44 h 1102"/>
                <a:gd name="T98" fmla="*/ 395 w 955"/>
                <a:gd name="T99" fmla="*/ 74 h 1102"/>
                <a:gd name="T100" fmla="*/ 353 w 955"/>
                <a:gd name="T101" fmla="*/ 113 h 1102"/>
                <a:gd name="T102" fmla="*/ 322 w 955"/>
                <a:gd name="T103" fmla="*/ 151 h 1102"/>
                <a:gd name="T104" fmla="*/ 295 w 955"/>
                <a:gd name="T105" fmla="*/ 202 h 1102"/>
                <a:gd name="T106" fmla="*/ 274 w 955"/>
                <a:gd name="T107" fmla="*/ 251 h 1102"/>
                <a:gd name="T108" fmla="*/ 262 w 955"/>
                <a:gd name="T109" fmla="*/ 302 h 1102"/>
                <a:gd name="T110" fmla="*/ 259 w 955"/>
                <a:gd name="T111" fmla="*/ 362 h 1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1102"/>
                <a:gd name="T170" fmla="*/ 955 w 955"/>
                <a:gd name="T171" fmla="*/ 1102 h 1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1102">
                  <a:moveTo>
                    <a:pt x="259" y="362"/>
                  </a:moveTo>
                  <a:lnTo>
                    <a:pt x="259" y="460"/>
                  </a:lnTo>
                  <a:lnTo>
                    <a:pt x="259" y="536"/>
                  </a:lnTo>
                  <a:lnTo>
                    <a:pt x="262" y="608"/>
                  </a:lnTo>
                  <a:lnTo>
                    <a:pt x="260" y="682"/>
                  </a:lnTo>
                  <a:lnTo>
                    <a:pt x="258" y="746"/>
                  </a:lnTo>
                  <a:lnTo>
                    <a:pt x="251" y="806"/>
                  </a:lnTo>
                  <a:lnTo>
                    <a:pt x="239" y="859"/>
                  </a:lnTo>
                  <a:lnTo>
                    <a:pt x="221" y="906"/>
                  </a:lnTo>
                  <a:lnTo>
                    <a:pt x="202" y="950"/>
                  </a:lnTo>
                  <a:lnTo>
                    <a:pt x="177" y="986"/>
                  </a:lnTo>
                  <a:lnTo>
                    <a:pt x="146" y="1020"/>
                  </a:lnTo>
                  <a:lnTo>
                    <a:pt x="106" y="1054"/>
                  </a:lnTo>
                  <a:lnTo>
                    <a:pt x="59" y="1076"/>
                  </a:lnTo>
                  <a:lnTo>
                    <a:pt x="0" y="1101"/>
                  </a:lnTo>
                  <a:lnTo>
                    <a:pt x="65" y="1093"/>
                  </a:lnTo>
                  <a:lnTo>
                    <a:pt x="125" y="1082"/>
                  </a:lnTo>
                  <a:lnTo>
                    <a:pt x="183" y="1069"/>
                  </a:lnTo>
                  <a:lnTo>
                    <a:pt x="239" y="1050"/>
                  </a:lnTo>
                  <a:lnTo>
                    <a:pt x="291" y="1032"/>
                  </a:lnTo>
                  <a:lnTo>
                    <a:pt x="346" y="1010"/>
                  </a:lnTo>
                  <a:lnTo>
                    <a:pt x="405" y="983"/>
                  </a:lnTo>
                  <a:lnTo>
                    <a:pt x="460" y="954"/>
                  </a:lnTo>
                  <a:lnTo>
                    <a:pt x="512" y="924"/>
                  </a:lnTo>
                  <a:lnTo>
                    <a:pt x="558" y="894"/>
                  </a:lnTo>
                  <a:lnTo>
                    <a:pt x="600" y="862"/>
                  </a:lnTo>
                  <a:lnTo>
                    <a:pt x="652" y="823"/>
                  </a:lnTo>
                  <a:lnTo>
                    <a:pt x="697" y="783"/>
                  </a:lnTo>
                  <a:lnTo>
                    <a:pt x="741" y="741"/>
                  </a:lnTo>
                  <a:lnTo>
                    <a:pt x="781" y="697"/>
                  </a:lnTo>
                  <a:lnTo>
                    <a:pt x="826" y="643"/>
                  </a:lnTo>
                  <a:lnTo>
                    <a:pt x="869" y="586"/>
                  </a:lnTo>
                  <a:lnTo>
                    <a:pt x="896" y="541"/>
                  </a:lnTo>
                  <a:lnTo>
                    <a:pt x="925" y="490"/>
                  </a:lnTo>
                  <a:lnTo>
                    <a:pt x="947" y="427"/>
                  </a:lnTo>
                  <a:lnTo>
                    <a:pt x="954" y="380"/>
                  </a:lnTo>
                  <a:lnTo>
                    <a:pt x="954" y="336"/>
                  </a:lnTo>
                  <a:lnTo>
                    <a:pt x="947" y="276"/>
                  </a:lnTo>
                  <a:lnTo>
                    <a:pt x="929" y="218"/>
                  </a:lnTo>
                  <a:lnTo>
                    <a:pt x="902" y="166"/>
                  </a:lnTo>
                  <a:lnTo>
                    <a:pt x="874" y="125"/>
                  </a:lnTo>
                  <a:lnTo>
                    <a:pt x="837" y="88"/>
                  </a:lnTo>
                  <a:lnTo>
                    <a:pt x="791" y="55"/>
                  </a:lnTo>
                  <a:lnTo>
                    <a:pt x="737" y="26"/>
                  </a:lnTo>
                  <a:lnTo>
                    <a:pt x="677" y="8"/>
                  </a:lnTo>
                  <a:lnTo>
                    <a:pt x="611" y="0"/>
                  </a:lnTo>
                  <a:lnTo>
                    <a:pt x="553" y="6"/>
                  </a:lnTo>
                  <a:lnTo>
                    <a:pt x="490" y="22"/>
                  </a:lnTo>
                  <a:lnTo>
                    <a:pt x="442" y="44"/>
                  </a:lnTo>
                  <a:lnTo>
                    <a:pt x="395" y="74"/>
                  </a:lnTo>
                  <a:lnTo>
                    <a:pt x="353" y="113"/>
                  </a:lnTo>
                  <a:lnTo>
                    <a:pt x="322" y="151"/>
                  </a:lnTo>
                  <a:lnTo>
                    <a:pt x="295" y="202"/>
                  </a:lnTo>
                  <a:lnTo>
                    <a:pt x="274" y="251"/>
                  </a:lnTo>
                  <a:lnTo>
                    <a:pt x="262" y="302"/>
                  </a:lnTo>
                  <a:lnTo>
                    <a:pt x="259" y="362"/>
                  </a:lnTo>
                </a:path>
              </a:pathLst>
            </a:custGeom>
            <a:solidFill>
              <a:schemeClr val="accent2">
                <a:lumMod val="60000"/>
                <a:lumOff val="40000"/>
              </a:schemeClr>
            </a:solidFill>
            <a:ln w="25400" cap="rnd" cmpd="sng">
              <a:solidFill>
                <a:srgbClr val="000000"/>
              </a:solidFill>
              <a:prstDash val="solid"/>
              <a:round/>
              <a:headEnd type="none" w="med" len="med"/>
              <a:tailEnd type="none" w="med" len="med"/>
            </a:ln>
          </p:spPr>
          <p:txBody>
            <a:bodyPr/>
            <a:lstStyle/>
            <a:p>
              <a:endParaRPr lang="en-US"/>
            </a:p>
          </p:txBody>
        </p:sp>
        <p:sp>
          <p:nvSpPr>
            <p:cNvPr id="18439" name="Freeform 11">
              <a:extLst>
                <a:ext uri="{FF2B5EF4-FFF2-40B4-BE49-F238E27FC236}">
                  <a16:creationId xmlns:a16="http://schemas.microsoft.com/office/drawing/2014/main" id="{F8BA2BAD-9031-4EB2-95EF-1894577122A0}"/>
                </a:ext>
              </a:extLst>
            </p:cNvPr>
            <p:cNvSpPr>
              <a:spLocks/>
            </p:cNvSpPr>
            <p:nvPr/>
          </p:nvSpPr>
          <p:spPr bwMode="auto">
            <a:xfrm>
              <a:off x="1820" y="2791"/>
              <a:ext cx="1320" cy="698"/>
            </a:xfrm>
            <a:custGeom>
              <a:avLst/>
              <a:gdLst>
                <a:gd name="T0" fmla="*/ 1147 w 1320"/>
                <a:gd name="T1" fmla="*/ 51 h 698"/>
                <a:gd name="T2" fmla="*/ 1196 w 1320"/>
                <a:gd name="T3" fmla="*/ 85 h 698"/>
                <a:gd name="T4" fmla="*/ 1238 w 1320"/>
                <a:gd name="T5" fmla="*/ 128 h 698"/>
                <a:gd name="T6" fmla="*/ 1270 w 1320"/>
                <a:gd name="T7" fmla="*/ 170 h 698"/>
                <a:gd name="T8" fmla="*/ 1292 w 1320"/>
                <a:gd name="T9" fmla="*/ 214 h 698"/>
                <a:gd name="T10" fmla="*/ 1310 w 1320"/>
                <a:gd name="T11" fmla="*/ 265 h 698"/>
                <a:gd name="T12" fmla="*/ 1319 w 1320"/>
                <a:gd name="T13" fmla="*/ 327 h 698"/>
                <a:gd name="T14" fmla="*/ 1318 w 1320"/>
                <a:gd name="T15" fmla="*/ 391 h 698"/>
                <a:gd name="T16" fmla="*/ 1301 w 1320"/>
                <a:gd name="T17" fmla="*/ 460 h 698"/>
                <a:gd name="T18" fmla="*/ 1278 w 1320"/>
                <a:gd name="T19" fmla="*/ 513 h 698"/>
                <a:gd name="T20" fmla="*/ 1249 w 1320"/>
                <a:gd name="T21" fmla="*/ 560 h 698"/>
                <a:gd name="T22" fmla="*/ 1212 w 1320"/>
                <a:gd name="T23" fmla="*/ 600 h 698"/>
                <a:gd name="T24" fmla="*/ 1171 w 1320"/>
                <a:gd name="T25" fmla="*/ 634 h 698"/>
                <a:gd name="T26" fmla="*/ 1127 w 1320"/>
                <a:gd name="T27" fmla="*/ 660 h 698"/>
                <a:gd name="T28" fmla="*/ 1083 w 1320"/>
                <a:gd name="T29" fmla="*/ 678 h 698"/>
                <a:gd name="T30" fmla="*/ 1043 w 1320"/>
                <a:gd name="T31" fmla="*/ 690 h 698"/>
                <a:gd name="T32" fmla="*/ 1001 w 1320"/>
                <a:gd name="T33" fmla="*/ 697 h 698"/>
                <a:gd name="T34" fmla="*/ 972 w 1320"/>
                <a:gd name="T35" fmla="*/ 697 h 698"/>
                <a:gd name="T36" fmla="*/ 935 w 1320"/>
                <a:gd name="T37" fmla="*/ 697 h 698"/>
                <a:gd name="T38" fmla="*/ 884 w 1320"/>
                <a:gd name="T39" fmla="*/ 695 h 698"/>
                <a:gd name="T40" fmla="*/ 824 w 1320"/>
                <a:gd name="T41" fmla="*/ 690 h 698"/>
                <a:gd name="T42" fmla="*/ 775 w 1320"/>
                <a:gd name="T43" fmla="*/ 682 h 698"/>
                <a:gd name="T44" fmla="*/ 710 w 1320"/>
                <a:gd name="T45" fmla="*/ 671 h 698"/>
                <a:gd name="T46" fmla="*/ 640 w 1320"/>
                <a:gd name="T47" fmla="*/ 653 h 698"/>
                <a:gd name="T48" fmla="*/ 575 w 1320"/>
                <a:gd name="T49" fmla="*/ 632 h 698"/>
                <a:gd name="T50" fmla="*/ 510 w 1320"/>
                <a:gd name="T51" fmla="*/ 609 h 698"/>
                <a:gd name="T52" fmla="*/ 452 w 1320"/>
                <a:gd name="T53" fmla="*/ 580 h 698"/>
                <a:gd name="T54" fmla="*/ 401 w 1320"/>
                <a:gd name="T55" fmla="*/ 557 h 698"/>
                <a:gd name="T56" fmla="*/ 354 w 1320"/>
                <a:gd name="T57" fmla="*/ 528 h 698"/>
                <a:gd name="T58" fmla="*/ 305 w 1320"/>
                <a:gd name="T59" fmla="*/ 498 h 698"/>
                <a:gd name="T60" fmla="*/ 253 w 1320"/>
                <a:gd name="T61" fmla="*/ 462 h 698"/>
                <a:gd name="T62" fmla="*/ 207 w 1320"/>
                <a:gd name="T63" fmla="*/ 425 h 698"/>
                <a:gd name="T64" fmla="*/ 165 w 1320"/>
                <a:gd name="T65" fmla="*/ 391 h 698"/>
                <a:gd name="T66" fmla="*/ 121 w 1320"/>
                <a:gd name="T67" fmla="*/ 348 h 698"/>
                <a:gd name="T68" fmla="*/ 81 w 1320"/>
                <a:gd name="T69" fmla="*/ 307 h 698"/>
                <a:gd name="T70" fmla="*/ 44 w 1320"/>
                <a:gd name="T71" fmla="*/ 267 h 698"/>
                <a:gd name="T72" fmla="*/ 0 w 1320"/>
                <a:gd name="T73" fmla="*/ 214 h 698"/>
                <a:gd name="T74" fmla="*/ 59 w 1320"/>
                <a:gd name="T75" fmla="*/ 260 h 698"/>
                <a:gd name="T76" fmla="*/ 103 w 1320"/>
                <a:gd name="T77" fmla="*/ 286 h 698"/>
                <a:gd name="T78" fmla="*/ 158 w 1320"/>
                <a:gd name="T79" fmla="*/ 304 h 698"/>
                <a:gd name="T80" fmla="*/ 219 w 1320"/>
                <a:gd name="T81" fmla="*/ 314 h 698"/>
                <a:gd name="T82" fmla="*/ 286 w 1320"/>
                <a:gd name="T83" fmla="*/ 311 h 698"/>
                <a:gd name="T84" fmla="*/ 365 w 1320"/>
                <a:gd name="T85" fmla="*/ 302 h 698"/>
                <a:gd name="T86" fmla="*/ 444 w 1320"/>
                <a:gd name="T87" fmla="*/ 281 h 698"/>
                <a:gd name="T88" fmla="*/ 515 w 1320"/>
                <a:gd name="T89" fmla="*/ 251 h 698"/>
                <a:gd name="T90" fmla="*/ 578 w 1320"/>
                <a:gd name="T91" fmla="*/ 218 h 698"/>
                <a:gd name="T92" fmla="*/ 632 w 1320"/>
                <a:gd name="T93" fmla="*/ 181 h 698"/>
                <a:gd name="T94" fmla="*/ 680 w 1320"/>
                <a:gd name="T95" fmla="*/ 144 h 698"/>
                <a:gd name="T96" fmla="*/ 761 w 1320"/>
                <a:gd name="T97" fmla="*/ 74 h 698"/>
                <a:gd name="T98" fmla="*/ 805 w 1320"/>
                <a:gd name="T99" fmla="*/ 44 h 698"/>
                <a:gd name="T100" fmla="*/ 861 w 1320"/>
                <a:gd name="T101" fmla="*/ 21 h 698"/>
                <a:gd name="T102" fmla="*/ 915 w 1320"/>
                <a:gd name="T103" fmla="*/ 7 h 698"/>
                <a:gd name="T104" fmla="*/ 971 w 1320"/>
                <a:gd name="T105" fmla="*/ 0 h 698"/>
                <a:gd name="T106" fmla="*/ 1036 w 1320"/>
                <a:gd name="T107" fmla="*/ 8 h 698"/>
                <a:gd name="T108" fmla="*/ 1094 w 1320"/>
                <a:gd name="T109" fmla="*/ 25 h 698"/>
                <a:gd name="T110" fmla="*/ 1147 w 1320"/>
                <a:gd name="T111" fmla="*/ 51 h 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0"/>
                <a:gd name="T169" fmla="*/ 0 h 698"/>
                <a:gd name="T170" fmla="*/ 1320 w 1320"/>
                <a:gd name="T171" fmla="*/ 698 h 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0" h="698">
                  <a:moveTo>
                    <a:pt x="1147" y="51"/>
                  </a:moveTo>
                  <a:lnTo>
                    <a:pt x="1196" y="85"/>
                  </a:lnTo>
                  <a:lnTo>
                    <a:pt x="1238" y="128"/>
                  </a:lnTo>
                  <a:lnTo>
                    <a:pt x="1270" y="170"/>
                  </a:lnTo>
                  <a:lnTo>
                    <a:pt x="1292" y="214"/>
                  </a:lnTo>
                  <a:lnTo>
                    <a:pt x="1310" y="265"/>
                  </a:lnTo>
                  <a:lnTo>
                    <a:pt x="1319" y="327"/>
                  </a:lnTo>
                  <a:lnTo>
                    <a:pt x="1318" y="391"/>
                  </a:lnTo>
                  <a:lnTo>
                    <a:pt x="1301" y="460"/>
                  </a:lnTo>
                  <a:lnTo>
                    <a:pt x="1278" y="513"/>
                  </a:lnTo>
                  <a:lnTo>
                    <a:pt x="1249" y="560"/>
                  </a:lnTo>
                  <a:lnTo>
                    <a:pt x="1212" y="600"/>
                  </a:lnTo>
                  <a:lnTo>
                    <a:pt x="1171" y="634"/>
                  </a:lnTo>
                  <a:lnTo>
                    <a:pt x="1127" y="660"/>
                  </a:lnTo>
                  <a:lnTo>
                    <a:pt x="1083" y="678"/>
                  </a:lnTo>
                  <a:lnTo>
                    <a:pt x="1043" y="690"/>
                  </a:lnTo>
                  <a:lnTo>
                    <a:pt x="1001" y="697"/>
                  </a:lnTo>
                  <a:lnTo>
                    <a:pt x="972" y="697"/>
                  </a:lnTo>
                  <a:lnTo>
                    <a:pt x="935" y="697"/>
                  </a:lnTo>
                  <a:lnTo>
                    <a:pt x="884" y="695"/>
                  </a:lnTo>
                  <a:lnTo>
                    <a:pt x="824" y="690"/>
                  </a:lnTo>
                  <a:lnTo>
                    <a:pt x="775" y="682"/>
                  </a:lnTo>
                  <a:lnTo>
                    <a:pt x="710" y="671"/>
                  </a:lnTo>
                  <a:lnTo>
                    <a:pt x="640" y="653"/>
                  </a:lnTo>
                  <a:lnTo>
                    <a:pt x="575" y="632"/>
                  </a:lnTo>
                  <a:lnTo>
                    <a:pt x="510" y="609"/>
                  </a:lnTo>
                  <a:lnTo>
                    <a:pt x="452" y="580"/>
                  </a:lnTo>
                  <a:lnTo>
                    <a:pt x="401" y="557"/>
                  </a:lnTo>
                  <a:lnTo>
                    <a:pt x="354" y="528"/>
                  </a:lnTo>
                  <a:lnTo>
                    <a:pt x="305" y="498"/>
                  </a:lnTo>
                  <a:lnTo>
                    <a:pt x="253" y="462"/>
                  </a:lnTo>
                  <a:lnTo>
                    <a:pt x="207" y="425"/>
                  </a:lnTo>
                  <a:lnTo>
                    <a:pt x="165" y="391"/>
                  </a:lnTo>
                  <a:lnTo>
                    <a:pt x="121" y="348"/>
                  </a:lnTo>
                  <a:lnTo>
                    <a:pt x="81" y="307"/>
                  </a:lnTo>
                  <a:lnTo>
                    <a:pt x="44" y="267"/>
                  </a:lnTo>
                  <a:lnTo>
                    <a:pt x="0" y="214"/>
                  </a:lnTo>
                  <a:lnTo>
                    <a:pt x="59" y="260"/>
                  </a:lnTo>
                  <a:lnTo>
                    <a:pt x="103" y="286"/>
                  </a:lnTo>
                  <a:lnTo>
                    <a:pt x="158" y="304"/>
                  </a:lnTo>
                  <a:lnTo>
                    <a:pt x="219" y="314"/>
                  </a:lnTo>
                  <a:lnTo>
                    <a:pt x="286" y="311"/>
                  </a:lnTo>
                  <a:lnTo>
                    <a:pt x="365" y="302"/>
                  </a:lnTo>
                  <a:lnTo>
                    <a:pt x="444" y="281"/>
                  </a:lnTo>
                  <a:lnTo>
                    <a:pt x="515" y="251"/>
                  </a:lnTo>
                  <a:lnTo>
                    <a:pt x="578" y="218"/>
                  </a:lnTo>
                  <a:lnTo>
                    <a:pt x="632" y="181"/>
                  </a:lnTo>
                  <a:lnTo>
                    <a:pt x="680" y="144"/>
                  </a:lnTo>
                  <a:lnTo>
                    <a:pt x="761" y="74"/>
                  </a:lnTo>
                  <a:lnTo>
                    <a:pt x="805" y="44"/>
                  </a:lnTo>
                  <a:lnTo>
                    <a:pt x="861" y="21"/>
                  </a:lnTo>
                  <a:lnTo>
                    <a:pt x="915" y="7"/>
                  </a:lnTo>
                  <a:lnTo>
                    <a:pt x="971" y="0"/>
                  </a:lnTo>
                  <a:lnTo>
                    <a:pt x="1036" y="8"/>
                  </a:lnTo>
                  <a:lnTo>
                    <a:pt x="1094" y="25"/>
                  </a:lnTo>
                  <a:lnTo>
                    <a:pt x="1147" y="51"/>
                  </a:lnTo>
                </a:path>
              </a:pathLst>
            </a:custGeom>
            <a:solidFill>
              <a:srgbClr val="FF0000"/>
            </a:solidFill>
            <a:ln w="25400" cap="rnd" cmpd="sng">
              <a:solidFill>
                <a:srgbClr val="000000"/>
              </a:solidFill>
              <a:prstDash val="solid"/>
              <a:round/>
              <a:headEnd type="none" w="med" len="med"/>
              <a:tailEnd type="none" w="med" len="med"/>
            </a:ln>
          </p:spPr>
          <p:txBody>
            <a:bodyPr/>
            <a:lstStyle/>
            <a:p>
              <a:endParaRPr lang="en-US"/>
            </a:p>
          </p:txBody>
        </p:sp>
        <p:sp>
          <p:nvSpPr>
            <p:cNvPr id="18440" name="Freeform 12">
              <a:extLst>
                <a:ext uri="{FF2B5EF4-FFF2-40B4-BE49-F238E27FC236}">
                  <a16:creationId xmlns:a16="http://schemas.microsoft.com/office/drawing/2014/main" id="{7E66D574-269B-48E6-AE72-C7B4A557592A}"/>
                </a:ext>
              </a:extLst>
            </p:cNvPr>
            <p:cNvSpPr>
              <a:spLocks/>
            </p:cNvSpPr>
            <p:nvPr/>
          </p:nvSpPr>
          <p:spPr bwMode="auto">
            <a:xfrm>
              <a:off x="1576" y="1758"/>
              <a:ext cx="820" cy="1311"/>
            </a:xfrm>
            <a:custGeom>
              <a:avLst/>
              <a:gdLst>
                <a:gd name="T0" fmla="*/ 779 w 820"/>
                <a:gd name="T1" fmla="*/ 801 h 1311"/>
                <a:gd name="T2" fmla="*/ 802 w 820"/>
                <a:gd name="T3" fmla="*/ 858 h 1311"/>
                <a:gd name="T4" fmla="*/ 816 w 820"/>
                <a:gd name="T5" fmla="*/ 914 h 1311"/>
                <a:gd name="T6" fmla="*/ 819 w 820"/>
                <a:gd name="T7" fmla="*/ 971 h 1311"/>
                <a:gd name="T8" fmla="*/ 814 w 820"/>
                <a:gd name="T9" fmla="*/ 1024 h 1311"/>
                <a:gd name="T10" fmla="*/ 801 w 820"/>
                <a:gd name="T11" fmla="*/ 1082 h 1311"/>
                <a:gd name="T12" fmla="*/ 777 w 820"/>
                <a:gd name="T13" fmla="*/ 1131 h 1311"/>
                <a:gd name="T14" fmla="*/ 747 w 820"/>
                <a:gd name="T15" fmla="*/ 1175 h 1311"/>
                <a:gd name="T16" fmla="*/ 712 w 820"/>
                <a:gd name="T17" fmla="*/ 1215 h 1311"/>
                <a:gd name="T18" fmla="*/ 670 w 820"/>
                <a:gd name="T19" fmla="*/ 1249 h 1311"/>
                <a:gd name="T20" fmla="*/ 622 w 820"/>
                <a:gd name="T21" fmla="*/ 1278 h 1311"/>
                <a:gd name="T22" fmla="*/ 560 w 820"/>
                <a:gd name="T23" fmla="*/ 1300 h 1311"/>
                <a:gd name="T24" fmla="*/ 504 w 820"/>
                <a:gd name="T25" fmla="*/ 1310 h 1311"/>
                <a:gd name="T26" fmla="*/ 444 w 820"/>
                <a:gd name="T27" fmla="*/ 1310 h 1311"/>
                <a:gd name="T28" fmla="*/ 385 w 820"/>
                <a:gd name="T29" fmla="*/ 1300 h 1311"/>
                <a:gd name="T30" fmla="*/ 332 w 820"/>
                <a:gd name="T31" fmla="*/ 1282 h 1311"/>
                <a:gd name="T32" fmla="*/ 279 w 820"/>
                <a:gd name="T33" fmla="*/ 1252 h 1311"/>
                <a:gd name="T34" fmla="*/ 234 w 820"/>
                <a:gd name="T35" fmla="*/ 1215 h 1311"/>
                <a:gd name="T36" fmla="*/ 202 w 820"/>
                <a:gd name="T37" fmla="*/ 1182 h 1311"/>
                <a:gd name="T38" fmla="*/ 172 w 820"/>
                <a:gd name="T39" fmla="*/ 1135 h 1311"/>
                <a:gd name="T40" fmla="*/ 146 w 820"/>
                <a:gd name="T41" fmla="*/ 1090 h 1311"/>
                <a:gd name="T42" fmla="*/ 118 w 820"/>
                <a:gd name="T43" fmla="*/ 1033 h 1311"/>
                <a:gd name="T44" fmla="*/ 92 w 820"/>
                <a:gd name="T45" fmla="*/ 975 h 1311"/>
                <a:gd name="T46" fmla="*/ 72 w 820"/>
                <a:gd name="T47" fmla="*/ 921 h 1311"/>
                <a:gd name="T48" fmla="*/ 51 w 820"/>
                <a:gd name="T49" fmla="*/ 861 h 1311"/>
                <a:gd name="T50" fmla="*/ 37 w 820"/>
                <a:gd name="T51" fmla="*/ 803 h 1311"/>
                <a:gd name="T52" fmla="*/ 22 w 820"/>
                <a:gd name="T53" fmla="*/ 750 h 1311"/>
                <a:gd name="T54" fmla="*/ 14 w 820"/>
                <a:gd name="T55" fmla="*/ 689 h 1311"/>
                <a:gd name="T56" fmla="*/ 7 w 820"/>
                <a:gd name="T57" fmla="*/ 632 h 1311"/>
                <a:gd name="T58" fmla="*/ 4 w 820"/>
                <a:gd name="T59" fmla="*/ 573 h 1311"/>
                <a:gd name="T60" fmla="*/ 0 w 820"/>
                <a:gd name="T61" fmla="*/ 514 h 1311"/>
                <a:gd name="T62" fmla="*/ 2 w 820"/>
                <a:gd name="T63" fmla="*/ 464 h 1311"/>
                <a:gd name="T64" fmla="*/ 7 w 820"/>
                <a:gd name="T65" fmla="*/ 403 h 1311"/>
                <a:gd name="T66" fmla="*/ 15 w 820"/>
                <a:gd name="T67" fmla="*/ 338 h 1311"/>
                <a:gd name="T68" fmla="*/ 25 w 820"/>
                <a:gd name="T69" fmla="*/ 280 h 1311"/>
                <a:gd name="T70" fmla="*/ 36 w 820"/>
                <a:gd name="T71" fmla="*/ 219 h 1311"/>
                <a:gd name="T72" fmla="*/ 51 w 820"/>
                <a:gd name="T73" fmla="*/ 166 h 1311"/>
                <a:gd name="T74" fmla="*/ 69 w 820"/>
                <a:gd name="T75" fmla="*/ 115 h 1311"/>
                <a:gd name="T76" fmla="*/ 88 w 820"/>
                <a:gd name="T77" fmla="*/ 66 h 1311"/>
                <a:gd name="T78" fmla="*/ 116 w 820"/>
                <a:gd name="T79" fmla="*/ 0 h 1311"/>
                <a:gd name="T80" fmla="*/ 106 w 820"/>
                <a:gd name="T81" fmla="*/ 63 h 1311"/>
                <a:gd name="T82" fmla="*/ 103 w 820"/>
                <a:gd name="T83" fmla="*/ 107 h 1311"/>
                <a:gd name="T84" fmla="*/ 106 w 820"/>
                <a:gd name="T85" fmla="*/ 154 h 1311"/>
                <a:gd name="T86" fmla="*/ 111 w 820"/>
                <a:gd name="T87" fmla="*/ 207 h 1311"/>
                <a:gd name="T88" fmla="*/ 124 w 820"/>
                <a:gd name="T89" fmla="*/ 250 h 1311"/>
                <a:gd name="T90" fmla="*/ 146 w 820"/>
                <a:gd name="T91" fmla="*/ 303 h 1311"/>
                <a:gd name="T92" fmla="*/ 181 w 820"/>
                <a:gd name="T93" fmla="*/ 354 h 1311"/>
                <a:gd name="T94" fmla="*/ 216 w 820"/>
                <a:gd name="T95" fmla="*/ 394 h 1311"/>
                <a:gd name="T96" fmla="*/ 261 w 820"/>
                <a:gd name="T97" fmla="*/ 432 h 1311"/>
                <a:gd name="T98" fmla="*/ 316 w 820"/>
                <a:gd name="T99" fmla="*/ 468 h 1311"/>
                <a:gd name="T100" fmla="*/ 375 w 820"/>
                <a:gd name="T101" fmla="*/ 508 h 1311"/>
                <a:gd name="T102" fmla="*/ 434 w 820"/>
                <a:gd name="T103" fmla="*/ 538 h 1311"/>
                <a:gd name="T104" fmla="*/ 508 w 820"/>
                <a:gd name="T105" fmla="*/ 578 h 1311"/>
                <a:gd name="T106" fmla="*/ 589 w 820"/>
                <a:gd name="T107" fmla="*/ 622 h 1311"/>
                <a:gd name="T108" fmla="*/ 670 w 820"/>
                <a:gd name="T109" fmla="*/ 677 h 1311"/>
                <a:gd name="T110" fmla="*/ 721 w 820"/>
                <a:gd name="T111" fmla="*/ 718 h 1311"/>
                <a:gd name="T112" fmla="*/ 751 w 820"/>
                <a:gd name="T113" fmla="*/ 757 h 1311"/>
                <a:gd name="T114" fmla="*/ 779 w 820"/>
                <a:gd name="T115" fmla="*/ 801 h 13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0"/>
                <a:gd name="T175" fmla="*/ 0 h 1311"/>
                <a:gd name="T176" fmla="*/ 820 w 820"/>
                <a:gd name="T177" fmla="*/ 1311 h 13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0" h="1311">
                  <a:moveTo>
                    <a:pt x="779" y="801"/>
                  </a:moveTo>
                  <a:lnTo>
                    <a:pt x="802" y="858"/>
                  </a:lnTo>
                  <a:lnTo>
                    <a:pt x="816" y="914"/>
                  </a:lnTo>
                  <a:lnTo>
                    <a:pt x="819" y="971"/>
                  </a:lnTo>
                  <a:lnTo>
                    <a:pt x="814" y="1024"/>
                  </a:lnTo>
                  <a:lnTo>
                    <a:pt x="801" y="1082"/>
                  </a:lnTo>
                  <a:lnTo>
                    <a:pt x="777" y="1131"/>
                  </a:lnTo>
                  <a:lnTo>
                    <a:pt x="747" y="1175"/>
                  </a:lnTo>
                  <a:lnTo>
                    <a:pt x="712" y="1215"/>
                  </a:lnTo>
                  <a:lnTo>
                    <a:pt x="670" y="1249"/>
                  </a:lnTo>
                  <a:lnTo>
                    <a:pt x="622" y="1278"/>
                  </a:lnTo>
                  <a:lnTo>
                    <a:pt x="560" y="1300"/>
                  </a:lnTo>
                  <a:lnTo>
                    <a:pt x="504" y="1310"/>
                  </a:lnTo>
                  <a:lnTo>
                    <a:pt x="444" y="1310"/>
                  </a:lnTo>
                  <a:lnTo>
                    <a:pt x="385" y="1300"/>
                  </a:lnTo>
                  <a:lnTo>
                    <a:pt x="332" y="1282"/>
                  </a:lnTo>
                  <a:lnTo>
                    <a:pt x="279" y="1252"/>
                  </a:lnTo>
                  <a:lnTo>
                    <a:pt x="234" y="1215"/>
                  </a:lnTo>
                  <a:lnTo>
                    <a:pt x="202" y="1182"/>
                  </a:lnTo>
                  <a:lnTo>
                    <a:pt x="172" y="1135"/>
                  </a:lnTo>
                  <a:lnTo>
                    <a:pt x="146" y="1090"/>
                  </a:lnTo>
                  <a:lnTo>
                    <a:pt x="118" y="1033"/>
                  </a:lnTo>
                  <a:lnTo>
                    <a:pt x="92" y="975"/>
                  </a:lnTo>
                  <a:lnTo>
                    <a:pt x="72" y="921"/>
                  </a:lnTo>
                  <a:lnTo>
                    <a:pt x="51" y="861"/>
                  </a:lnTo>
                  <a:lnTo>
                    <a:pt x="37" y="803"/>
                  </a:lnTo>
                  <a:lnTo>
                    <a:pt x="22" y="750"/>
                  </a:lnTo>
                  <a:lnTo>
                    <a:pt x="14" y="689"/>
                  </a:lnTo>
                  <a:lnTo>
                    <a:pt x="7" y="632"/>
                  </a:lnTo>
                  <a:lnTo>
                    <a:pt x="4" y="573"/>
                  </a:lnTo>
                  <a:lnTo>
                    <a:pt x="0" y="514"/>
                  </a:lnTo>
                  <a:lnTo>
                    <a:pt x="2" y="464"/>
                  </a:lnTo>
                  <a:lnTo>
                    <a:pt x="7" y="403"/>
                  </a:lnTo>
                  <a:lnTo>
                    <a:pt x="15" y="338"/>
                  </a:lnTo>
                  <a:lnTo>
                    <a:pt x="25" y="280"/>
                  </a:lnTo>
                  <a:lnTo>
                    <a:pt x="36" y="219"/>
                  </a:lnTo>
                  <a:lnTo>
                    <a:pt x="51" y="166"/>
                  </a:lnTo>
                  <a:lnTo>
                    <a:pt x="69" y="115"/>
                  </a:lnTo>
                  <a:lnTo>
                    <a:pt x="88" y="66"/>
                  </a:lnTo>
                  <a:lnTo>
                    <a:pt x="116" y="0"/>
                  </a:lnTo>
                  <a:lnTo>
                    <a:pt x="106" y="63"/>
                  </a:lnTo>
                  <a:lnTo>
                    <a:pt x="103" y="107"/>
                  </a:lnTo>
                  <a:lnTo>
                    <a:pt x="106" y="154"/>
                  </a:lnTo>
                  <a:lnTo>
                    <a:pt x="111" y="207"/>
                  </a:lnTo>
                  <a:lnTo>
                    <a:pt x="124" y="250"/>
                  </a:lnTo>
                  <a:lnTo>
                    <a:pt x="146" y="303"/>
                  </a:lnTo>
                  <a:lnTo>
                    <a:pt x="181" y="354"/>
                  </a:lnTo>
                  <a:lnTo>
                    <a:pt x="216" y="394"/>
                  </a:lnTo>
                  <a:lnTo>
                    <a:pt x="261" y="432"/>
                  </a:lnTo>
                  <a:lnTo>
                    <a:pt x="316" y="468"/>
                  </a:lnTo>
                  <a:lnTo>
                    <a:pt x="375" y="508"/>
                  </a:lnTo>
                  <a:lnTo>
                    <a:pt x="434" y="538"/>
                  </a:lnTo>
                  <a:lnTo>
                    <a:pt x="508" y="578"/>
                  </a:lnTo>
                  <a:lnTo>
                    <a:pt x="589" y="622"/>
                  </a:lnTo>
                  <a:lnTo>
                    <a:pt x="670" y="677"/>
                  </a:lnTo>
                  <a:lnTo>
                    <a:pt x="721" y="718"/>
                  </a:lnTo>
                  <a:lnTo>
                    <a:pt x="751" y="757"/>
                  </a:lnTo>
                  <a:lnTo>
                    <a:pt x="779" y="801"/>
                  </a:lnTo>
                </a:path>
              </a:pathLst>
            </a:custGeom>
            <a:solidFill>
              <a:srgbClr val="CC99FF"/>
            </a:solidFill>
            <a:ln w="25400" cap="rnd" cmpd="sng">
              <a:solidFill>
                <a:srgbClr val="000000"/>
              </a:solidFill>
              <a:prstDash val="solid"/>
              <a:round/>
              <a:headEnd type="none" w="med" len="med"/>
              <a:tailEnd type="none" w="med" len="med"/>
            </a:ln>
          </p:spPr>
          <p:txBody>
            <a:bodyPr/>
            <a:lstStyle/>
            <a:p>
              <a:endParaRPr lang="en-US"/>
            </a:p>
          </p:txBody>
        </p:sp>
        <p:sp>
          <p:nvSpPr>
            <p:cNvPr id="18441" name="Rectangle 13">
              <a:extLst>
                <a:ext uri="{FF2B5EF4-FFF2-40B4-BE49-F238E27FC236}">
                  <a16:creationId xmlns:a16="http://schemas.microsoft.com/office/drawing/2014/main" id="{2B4785B0-2BD6-4CD9-9CA4-FC2F92204DD6}"/>
                </a:ext>
              </a:extLst>
            </p:cNvPr>
            <p:cNvSpPr>
              <a:spLocks noChangeArrowheads="1"/>
            </p:cNvSpPr>
            <p:nvPr/>
          </p:nvSpPr>
          <p:spPr bwMode="auto">
            <a:xfrm>
              <a:off x="3249" y="1812"/>
              <a:ext cx="71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1600">
                  <a:solidFill>
                    <a:schemeClr val="tx1"/>
                  </a:solidFill>
                </a:rPr>
                <a:t>FRIENDS</a:t>
              </a:r>
            </a:p>
          </p:txBody>
        </p:sp>
        <p:sp>
          <p:nvSpPr>
            <p:cNvPr id="18442" name="Rectangle 14">
              <a:extLst>
                <a:ext uri="{FF2B5EF4-FFF2-40B4-BE49-F238E27FC236}">
                  <a16:creationId xmlns:a16="http://schemas.microsoft.com/office/drawing/2014/main" id="{2767D644-2776-41C4-9B4C-D4808F3E8A0F}"/>
                </a:ext>
              </a:extLst>
            </p:cNvPr>
            <p:cNvSpPr>
              <a:spLocks noChangeArrowheads="1"/>
            </p:cNvSpPr>
            <p:nvPr/>
          </p:nvSpPr>
          <p:spPr bwMode="auto">
            <a:xfrm>
              <a:off x="2449" y="1272"/>
              <a:ext cx="121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1600" dirty="0">
                  <a:solidFill>
                    <a:schemeClr val="tx1"/>
                  </a:solidFill>
                </a:rPr>
                <a:t>NEIGHBORHOOD</a:t>
              </a:r>
            </a:p>
          </p:txBody>
        </p:sp>
        <p:sp>
          <p:nvSpPr>
            <p:cNvPr id="18443" name="Rectangle 15">
              <a:extLst>
                <a:ext uri="{FF2B5EF4-FFF2-40B4-BE49-F238E27FC236}">
                  <a16:creationId xmlns:a16="http://schemas.microsoft.com/office/drawing/2014/main" id="{B97FB14D-9D1A-4BE9-A0CD-259A3AFDCFC9}"/>
                </a:ext>
              </a:extLst>
            </p:cNvPr>
            <p:cNvSpPr>
              <a:spLocks noChangeArrowheads="1"/>
            </p:cNvSpPr>
            <p:nvPr/>
          </p:nvSpPr>
          <p:spPr bwMode="auto">
            <a:xfrm>
              <a:off x="1785" y="1656"/>
              <a:ext cx="53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1600">
                  <a:solidFill>
                    <a:schemeClr val="tx1"/>
                  </a:solidFill>
                </a:rPr>
                <a:t>HOME</a:t>
              </a:r>
            </a:p>
          </p:txBody>
        </p:sp>
        <p:sp>
          <p:nvSpPr>
            <p:cNvPr id="18444" name="Rectangle 16">
              <a:extLst>
                <a:ext uri="{FF2B5EF4-FFF2-40B4-BE49-F238E27FC236}">
                  <a16:creationId xmlns:a16="http://schemas.microsoft.com/office/drawing/2014/main" id="{1D3C65AF-663D-44D2-89EF-1F72A591898C}"/>
                </a:ext>
              </a:extLst>
            </p:cNvPr>
            <p:cNvSpPr>
              <a:spLocks noChangeArrowheads="1"/>
            </p:cNvSpPr>
            <p:nvPr/>
          </p:nvSpPr>
          <p:spPr bwMode="auto">
            <a:xfrm>
              <a:off x="1809" y="2568"/>
              <a:ext cx="39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1600">
                  <a:solidFill>
                    <a:schemeClr val="tx1"/>
                  </a:solidFill>
                </a:rPr>
                <a:t>JOB</a:t>
              </a:r>
            </a:p>
          </p:txBody>
        </p:sp>
        <p:sp>
          <p:nvSpPr>
            <p:cNvPr id="18445" name="Rectangle 17">
              <a:extLst>
                <a:ext uri="{FF2B5EF4-FFF2-40B4-BE49-F238E27FC236}">
                  <a16:creationId xmlns:a16="http://schemas.microsoft.com/office/drawing/2014/main" id="{C41EDFE5-0E31-4E17-BF77-72D3CFA1E322}"/>
                </a:ext>
              </a:extLst>
            </p:cNvPr>
            <p:cNvSpPr>
              <a:spLocks noChangeArrowheads="1"/>
            </p:cNvSpPr>
            <p:nvPr/>
          </p:nvSpPr>
          <p:spPr bwMode="auto">
            <a:xfrm>
              <a:off x="3213" y="2712"/>
              <a:ext cx="7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1600">
                  <a:solidFill>
                    <a:schemeClr val="tx1"/>
                  </a:solidFill>
                </a:rPr>
                <a:t>SCHOOL</a:t>
              </a:r>
            </a:p>
          </p:txBody>
        </p:sp>
        <p:sp>
          <p:nvSpPr>
            <p:cNvPr id="18446" name="Rectangle 18">
              <a:extLst>
                <a:ext uri="{FF2B5EF4-FFF2-40B4-BE49-F238E27FC236}">
                  <a16:creationId xmlns:a16="http://schemas.microsoft.com/office/drawing/2014/main" id="{4C571DB2-F662-4707-9B28-56DACD3CC198}"/>
                </a:ext>
              </a:extLst>
            </p:cNvPr>
            <p:cNvSpPr>
              <a:spLocks noChangeArrowheads="1"/>
            </p:cNvSpPr>
            <p:nvPr/>
          </p:nvSpPr>
          <p:spPr bwMode="auto">
            <a:xfrm>
              <a:off x="2169" y="3108"/>
              <a:ext cx="95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1600">
                  <a:solidFill>
                    <a:schemeClr val="tx1"/>
                  </a:solidFill>
                </a:rPr>
                <a:t>COMMUNITY</a:t>
              </a: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22225"/>
            <a:ext cx="7886700" cy="1150667"/>
          </a:xfrm>
        </p:spPr>
        <p:txBody>
          <a:bodyPr>
            <a:normAutofit/>
          </a:bodyPr>
          <a:lstStyle/>
          <a:p>
            <a:pPr algn="ctr"/>
            <a:r>
              <a:rPr lang="en-US" sz="3600" b="1" dirty="0">
                <a:latin typeface="+mn-lt"/>
              </a:rPr>
              <a:t>Solving Problems</a:t>
            </a:r>
          </a:p>
        </p:txBody>
      </p:sp>
      <p:grpSp>
        <p:nvGrpSpPr>
          <p:cNvPr id="4" name="Group 3" descr="Four items arranged in a clockwise circular pattern with arrows pointing to each item, creating a clockwise circle process. The four items in order are: Vision, Brainstorm Options, Weigh Options, and Action Plan.  ">
            <a:extLst>
              <a:ext uri="{FF2B5EF4-FFF2-40B4-BE49-F238E27FC236}">
                <a16:creationId xmlns:a16="http://schemas.microsoft.com/office/drawing/2014/main" id="{8036E21B-FFF0-4F1F-9795-C7A137A3A882}"/>
              </a:ext>
              <a:ext uri="{C183D7F6-B498-43B3-948B-1728B52AA6E4}">
                <adec:decorative xmlns:adec="http://schemas.microsoft.com/office/drawing/2017/decorative" val="0"/>
              </a:ext>
            </a:extLst>
          </p:cNvPr>
          <p:cNvGrpSpPr/>
          <p:nvPr/>
        </p:nvGrpSpPr>
        <p:grpSpPr>
          <a:xfrm>
            <a:off x="889907" y="762000"/>
            <a:ext cx="7364186" cy="5334000"/>
            <a:chOff x="504825" y="892175"/>
            <a:chExt cx="7926161" cy="5584825"/>
          </a:xfrm>
        </p:grpSpPr>
        <p:sp>
          <p:nvSpPr>
            <p:cNvPr id="19459" name="Oval 2">
              <a:extLst>
                <a:ext uri="{FF2B5EF4-FFF2-40B4-BE49-F238E27FC236}">
                  <a16:creationId xmlns:a16="http://schemas.microsoft.com/office/drawing/2014/main" id="{16253A72-E6BA-41A6-8E4E-CD8F861E882E}"/>
                </a:ext>
              </a:extLst>
            </p:cNvPr>
            <p:cNvSpPr>
              <a:spLocks noChangeArrowheads="1"/>
            </p:cNvSpPr>
            <p:nvPr/>
          </p:nvSpPr>
          <p:spPr bwMode="auto">
            <a:xfrm>
              <a:off x="3702050" y="892175"/>
              <a:ext cx="1612900" cy="1604963"/>
            </a:xfrm>
            <a:prstGeom prst="ellipse">
              <a:avLst/>
            </a:prstGeom>
            <a:solidFill>
              <a:srgbClr val="00AE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19461" name="Group 6">
              <a:extLst>
                <a:ext uri="{FF2B5EF4-FFF2-40B4-BE49-F238E27FC236}">
                  <a16:creationId xmlns:a16="http://schemas.microsoft.com/office/drawing/2014/main" id="{6DFD8692-0CED-4A05-B765-8BE3006FD7EC}"/>
                </a:ext>
              </a:extLst>
            </p:cNvPr>
            <p:cNvGrpSpPr>
              <a:grpSpLocks/>
            </p:cNvGrpSpPr>
            <p:nvPr/>
          </p:nvGrpSpPr>
          <p:grpSpPr bwMode="auto">
            <a:xfrm>
              <a:off x="504825" y="2833688"/>
              <a:ext cx="2381250" cy="1524000"/>
              <a:chOff x="318" y="1894"/>
              <a:chExt cx="1500" cy="960"/>
            </a:xfrm>
          </p:grpSpPr>
          <p:grpSp>
            <p:nvGrpSpPr>
              <p:cNvPr id="19515" name="Group 7">
                <a:extLst>
                  <a:ext uri="{FF2B5EF4-FFF2-40B4-BE49-F238E27FC236}">
                    <a16:creationId xmlns:a16="http://schemas.microsoft.com/office/drawing/2014/main" id="{DCE4AA36-B518-436F-99DB-E0F524462B8C}"/>
                  </a:ext>
                </a:extLst>
              </p:cNvPr>
              <p:cNvGrpSpPr>
                <a:grpSpLocks/>
              </p:cNvGrpSpPr>
              <p:nvPr/>
            </p:nvGrpSpPr>
            <p:grpSpPr bwMode="auto">
              <a:xfrm>
                <a:off x="318" y="1894"/>
                <a:ext cx="1500" cy="960"/>
                <a:chOff x="318" y="1894"/>
                <a:chExt cx="1500" cy="960"/>
              </a:xfrm>
            </p:grpSpPr>
            <p:sp>
              <p:nvSpPr>
                <p:cNvPr id="19517" name="Arc 8">
                  <a:extLst>
                    <a:ext uri="{FF2B5EF4-FFF2-40B4-BE49-F238E27FC236}">
                      <a16:creationId xmlns:a16="http://schemas.microsoft.com/office/drawing/2014/main" id="{DAB5EDF9-30EF-4823-B123-BC33F7B479B7}"/>
                    </a:ext>
                  </a:extLst>
                </p:cNvPr>
                <p:cNvSpPr>
                  <a:spLocks/>
                </p:cNvSpPr>
                <p:nvPr/>
              </p:nvSpPr>
              <p:spPr bwMode="auto">
                <a:xfrm>
                  <a:off x="318" y="2334"/>
                  <a:ext cx="36" cy="216"/>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20991" y="43182"/>
                      </a:moveTo>
                      <a:cubicBezTo>
                        <a:pt x="9304" y="42853"/>
                        <a:pt x="0" y="33283"/>
                        <a:pt x="0" y="21591"/>
                      </a:cubicBezTo>
                      <a:cubicBezTo>
                        <a:pt x="-1" y="9898"/>
                        <a:pt x="9304" y="328"/>
                        <a:pt x="20991" y="-1"/>
                      </a:cubicBezTo>
                    </a:path>
                    <a:path w="21600" h="43182" stroke="0" extrusionOk="0">
                      <a:moveTo>
                        <a:pt x="20991" y="43182"/>
                      </a:moveTo>
                      <a:cubicBezTo>
                        <a:pt x="9304" y="42853"/>
                        <a:pt x="0" y="33283"/>
                        <a:pt x="0" y="21591"/>
                      </a:cubicBezTo>
                      <a:cubicBezTo>
                        <a:pt x="-1" y="9898"/>
                        <a:pt x="9304" y="328"/>
                        <a:pt x="20991" y="-1"/>
                      </a:cubicBezTo>
                      <a:lnTo>
                        <a:pt x="21600" y="21591"/>
                      </a:lnTo>
                      <a:lnTo>
                        <a:pt x="20991" y="43182"/>
                      </a:lnTo>
                      <a:close/>
                    </a:path>
                  </a:pathLst>
                </a:custGeom>
                <a:solidFill>
                  <a:srgbClr val="000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9518" name="Freeform 9">
                  <a:extLst>
                    <a:ext uri="{FF2B5EF4-FFF2-40B4-BE49-F238E27FC236}">
                      <a16:creationId xmlns:a16="http://schemas.microsoft.com/office/drawing/2014/main" id="{2F609806-12F8-4B76-B815-52A763A5360C}"/>
                    </a:ext>
                  </a:extLst>
                </p:cNvPr>
                <p:cNvSpPr>
                  <a:spLocks/>
                </p:cNvSpPr>
                <p:nvPr/>
              </p:nvSpPr>
              <p:spPr bwMode="auto">
                <a:xfrm>
                  <a:off x="348" y="1894"/>
                  <a:ext cx="1467" cy="960"/>
                </a:xfrm>
                <a:custGeom>
                  <a:avLst/>
                  <a:gdLst>
                    <a:gd name="T0" fmla="*/ 0 w 1467"/>
                    <a:gd name="T1" fmla="*/ 655 h 960"/>
                    <a:gd name="T2" fmla="*/ 689 w 1467"/>
                    <a:gd name="T3" fmla="*/ 959 h 960"/>
                    <a:gd name="T4" fmla="*/ 1466 w 1467"/>
                    <a:gd name="T5" fmla="*/ 339 h 960"/>
                    <a:gd name="T6" fmla="*/ 1466 w 1467"/>
                    <a:gd name="T7" fmla="*/ 321 h 960"/>
                    <a:gd name="T8" fmla="*/ 1430 w 1467"/>
                    <a:gd name="T9" fmla="*/ 312 h 960"/>
                    <a:gd name="T10" fmla="*/ 1430 w 1467"/>
                    <a:gd name="T11" fmla="*/ 183 h 960"/>
                    <a:gd name="T12" fmla="*/ 1453 w 1467"/>
                    <a:gd name="T13" fmla="*/ 166 h 960"/>
                    <a:gd name="T14" fmla="*/ 1453 w 1467"/>
                    <a:gd name="T15" fmla="*/ 148 h 960"/>
                    <a:gd name="T16" fmla="*/ 782 w 1467"/>
                    <a:gd name="T17" fmla="*/ 0 h 960"/>
                    <a:gd name="T18" fmla="*/ 0 w 1467"/>
                    <a:gd name="T19" fmla="*/ 439 h 960"/>
                    <a:gd name="T20" fmla="*/ 0 w 1467"/>
                    <a:gd name="T21" fmla="*/ 655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960"/>
                    <a:gd name="T35" fmla="*/ 1467 w 1467"/>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960">
                      <a:moveTo>
                        <a:pt x="0" y="655"/>
                      </a:moveTo>
                      <a:lnTo>
                        <a:pt x="689" y="959"/>
                      </a:lnTo>
                      <a:lnTo>
                        <a:pt x="1466" y="339"/>
                      </a:lnTo>
                      <a:lnTo>
                        <a:pt x="1466" y="321"/>
                      </a:lnTo>
                      <a:lnTo>
                        <a:pt x="1430" y="312"/>
                      </a:lnTo>
                      <a:lnTo>
                        <a:pt x="1430" y="183"/>
                      </a:lnTo>
                      <a:lnTo>
                        <a:pt x="1453" y="166"/>
                      </a:lnTo>
                      <a:lnTo>
                        <a:pt x="1453" y="148"/>
                      </a:lnTo>
                      <a:lnTo>
                        <a:pt x="782" y="0"/>
                      </a:lnTo>
                      <a:lnTo>
                        <a:pt x="0" y="439"/>
                      </a:lnTo>
                      <a:lnTo>
                        <a:pt x="0" y="655"/>
                      </a:lnTo>
                    </a:path>
                  </a:pathLst>
                </a:custGeom>
                <a:solidFill>
                  <a:srgbClr val="000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19" name="Freeform 10">
                  <a:extLst>
                    <a:ext uri="{FF2B5EF4-FFF2-40B4-BE49-F238E27FC236}">
                      <a16:creationId xmlns:a16="http://schemas.microsoft.com/office/drawing/2014/main" id="{2FBB3EA5-D75B-406B-A36D-71968A92519A}"/>
                    </a:ext>
                  </a:extLst>
                </p:cNvPr>
                <p:cNvSpPr>
                  <a:spLocks/>
                </p:cNvSpPr>
                <p:nvPr/>
              </p:nvSpPr>
              <p:spPr bwMode="auto">
                <a:xfrm>
                  <a:off x="350" y="2064"/>
                  <a:ext cx="1468" cy="773"/>
                </a:xfrm>
                <a:custGeom>
                  <a:avLst/>
                  <a:gdLst>
                    <a:gd name="T0" fmla="*/ 0 w 1468"/>
                    <a:gd name="T1" fmla="*/ 474 h 773"/>
                    <a:gd name="T2" fmla="*/ 788 w 1468"/>
                    <a:gd name="T3" fmla="*/ 0 h 773"/>
                    <a:gd name="T4" fmla="*/ 1467 w 1468"/>
                    <a:gd name="T5" fmla="*/ 152 h 773"/>
                    <a:gd name="T6" fmla="*/ 687 w 1468"/>
                    <a:gd name="T7" fmla="*/ 772 h 773"/>
                    <a:gd name="T8" fmla="*/ 0 w 1468"/>
                    <a:gd name="T9" fmla="*/ 474 h 773"/>
                    <a:gd name="T10" fmla="*/ 0 60000 65536"/>
                    <a:gd name="T11" fmla="*/ 0 60000 65536"/>
                    <a:gd name="T12" fmla="*/ 0 60000 65536"/>
                    <a:gd name="T13" fmla="*/ 0 60000 65536"/>
                    <a:gd name="T14" fmla="*/ 0 60000 65536"/>
                    <a:gd name="T15" fmla="*/ 0 w 1468"/>
                    <a:gd name="T16" fmla="*/ 0 h 773"/>
                    <a:gd name="T17" fmla="*/ 1468 w 1468"/>
                    <a:gd name="T18" fmla="*/ 773 h 773"/>
                  </a:gdLst>
                  <a:ahLst/>
                  <a:cxnLst>
                    <a:cxn ang="T10">
                      <a:pos x="T0" y="T1"/>
                    </a:cxn>
                    <a:cxn ang="T11">
                      <a:pos x="T2" y="T3"/>
                    </a:cxn>
                    <a:cxn ang="T12">
                      <a:pos x="T4" y="T5"/>
                    </a:cxn>
                    <a:cxn ang="T13">
                      <a:pos x="T6" y="T7"/>
                    </a:cxn>
                    <a:cxn ang="T14">
                      <a:pos x="T8" y="T9"/>
                    </a:cxn>
                  </a:cxnLst>
                  <a:rect l="T15" t="T16" r="T17" b="T18"/>
                  <a:pathLst>
                    <a:path w="1468" h="773">
                      <a:moveTo>
                        <a:pt x="0" y="474"/>
                      </a:moveTo>
                      <a:lnTo>
                        <a:pt x="788" y="0"/>
                      </a:lnTo>
                      <a:lnTo>
                        <a:pt x="1467" y="152"/>
                      </a:lnTo>
                      <a:lnTo>
                        <a:pt x="687" y="772"/>
                      </a:lnTo>
                      <a:lnTo>
                        <a:pt x="0" y="47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20" name="Freeform 11">
                  <a:extLst>
                    <a:ext uri="{FF2B5EF4-FFF2-40B4-BE49-F238E27FC236}">
                      <a16:creationId xmlns:a16="http://schemas.microsoft.com/office/drawing/2014/main" id="{663227FB-417E-403F-BF1D-C267F1800F27}"/>
                    </a:ext>
                  </a:extLst>
                </p:cNvPr>
                <p:cNvSpPr>
                  <a:spLocks/>
                </p:cNvSpPr>
                <p:nvPr/>
              </p:nvSpPr>
              <p:spPr bwMode="auto">
                <a:xfrm>
                  <a:off x="1036" y="2069"/>
                  <a:ext cx="743" cy="744"/>
                </a:xfrm>
                <a:custGeom>
                  <a:avLst/>
                  <a:gdLst>
                    <a:gd name="T0" fmla="*/ 0 w 743"/>
                    <a:gd name="T1" fmla="*/ 571 h 744"/>
                    <a:gd name="T2" fmla="*/ 0 w 743"/>
                    <a:gd name="T3" fmla="*/ 743 h 744"/>
                    <a:gd name="T4" fmla="*/ 742 w 743"/>
                    <a:gd name="T5" fmla="*/ 154 h 744"/>
                    <a:gd name="T6" fmla="*/ 742 w 743"/>
                    <a:gd name="T7" fmla="*/ 0 h 744"/>
                    <a:gd name="T8" fmla="*/ 0 w 743"/>
                    <a:gd name="T9" fmla="*/ 571 h 744"/>
                    <a:gd name="T10" fmla="*/ 0 60000 65536"/>
                    <a:gd name="T11" fmla="*/ 0 60000 65536"/>
                    <a:gd name="T12" fmla="*/ 0 60000 65536"/>
                    <a:gd name="T13" fmla="*/ 0 60000 65536"/>
                    <a:gd name="T14" fmla="*/ 0 60000 65536"/>
                    <a:gd name="T15" fmla="*/ 0 w 743"/>
                    <a:gd name="T16" fmla="*/ 0 h 744"/>
                    <a:gd name="T17" fmla="*/ 743 w 743"/>
                    <a:gd name="T18" fmla="*/ 744 h 744"/>
                  </a:gdLst>
                  <a:ahLst/>
                  <a:cxnLst>
                    <a:cxn ang="T10">
                      <a:pos x="T0" y="T1"/>
                    </a:cxn>
                    <a:cxn ang="T11">
                      <a:pos x="T2" y="T3"/>
                    </a:cxn>
                    <a:cxn ang="T12">
                      <a:pos x="T4" y="T5"/>
                    </a:cxn>
                    <a:cxn ang="T13">
                      <a:pos x="T6" y="T7"/>
                    </a:cxn>
                    <a:cxn ang="T14">
                      <a:pos x="T8" y="T9"/>
                    </a:cxn>
                  </a:cxnLst>
                  <a:rect l="T15" t="T16" r="T17" b="T18"/>
                  <a:pathLst>
                    <a:path w="743" h="744">
                      <a:moveTo>
                        <a:pt x="0" y="571"/>
                      </a:moveTo>
                      <a:lnTo>
                        <a:pt x="0" y="743"/>
                      </a:lnTo>
                      <a:lnTo>
                        <a:pt x="742" y="154"/>
                      </a:lnTo>
                      <a:lnTo>
                        <a:pt x="742" y="0"/>
                      </a:lnTo>
                      <a:lnTo>
                        <a:pt x="0" y="571"/>
                      </a:lnTo>
                    </a:path>
                  </a:pathLst>
                </a:custGeom>
                <a:solidFill>
                  <a:srgbClr val="FFF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21" name="Freeform 12">
                  <a:extLst>
                    <a:ext uri="{FF2B5EF4-FFF2-40B4-BE49-F238E27FC236}">
                      <a16:creationId xmlns:a16="http://schemas.microsoft.com/office/drawing/2014/main" id="{1CFAF506-7616-4CA5-8213-EBBD4217E370}"/>
                    </a:ext>
                  </a:extLst>
                </p:cNvPr>
                <p:cNvSpPr>
                  <a:spLocks/>
                </p:cNvSpPr>
                <p:nvPr/>
              </p:nvSpPr>
              <p:spPr bwMode="auto">
                <a:xfrm>
                  <a:off x="366" y="2354"/>
                  <a:ext cx="663" cy="459"/>
                </a:xfrm>
                <a:custGeom>
                  <a:avLst/>
                  <a:gdLst>
                    <a:gd name="T0" fmla="*/ 0 w 663"/>
                    <a:gd name="T1" fmla="*/ 0 h 459"/>
                    <a:gd name="T2" fmla="*/ 0 w 663"/>
                    <a:gd name="T3" fmla="*/ 176 h 459"/>
                    <a:gd name="T4" fmla="*/ 662 w 663"/>
                    <a:gd name="T5" fmla="*/ 458 h 459"/>
                    <a:gd name="T6" fmla="*/ 662 w 663"/>
                    <a:gd name="T7" fmla="*/ 286 h 459"/>
                    <a:gd name="T8" fmla="*/ 0 w 663"/>
                    <a:gd name="T9" fmla="*/ 0 h 459"/>
                    <a:gd name="T10" fmla="*/ 0 60000 65536"/>
                    <a:gd name="T11" fmla="*/ 0 60000 65536"/>
                    <a:gd name="T12" fmla="*/ 0 60000 65536"/>
                    <a:gd name="T13" fmla="*/ 0 60000 65536"/>
                    <a:gd name="T14" fmla="*/ 0 60000 65536"/>
                    <a:gd name="T15" fmla="*/ 0 w 663"/>
                    <a:gd name="T16" fmla="*/ 0 h 459"/>
                    <a:gd name="T17" fmla="*/ 663 w 663"/>
                    <a:gd name="T18" fmla="*/ 459 h 459"/>
                  </a:gdLst>
                  <a:ahLst/>
                  <a:cxnLst>
                    <a:cxn ang="T10">
                      <a:pos x="T0" y="T1"/>
                    </a:cxn>
                    <a:cxn ang="T11">
                      <a:pos x="T2" y="T3"/>
                    </a:cxn>
                    <a:cxn ang="T12">
                      <a:pos x="T4" y="T5"/>
                    </a:cxn>
                    <a:cxn ang="T13">
                      <a:pos x="T6" y="T7"/>
                    </a:cxn>
                    <a:cxn ang="T14">
                      <a:pos x="T8" y="T9"/>
                    </a:cxn>
                  </a:cxnLst>
                  <a:rect l="T15" t="T16" r="T17" b="T18"/>
                  <a:pathLst>
                    <a:path w="663" h="459">
                      <a:moveTo>
                        <a:pt x="0" y="0"/>
                      </a:moveTo>
                      <a:lnTo>
                        <a:pt x="0" y="176"/>
                      </a:lnTo>
                      <a:lnTo>
                        <a:pt x="662" y="458"/>
                      </a:lnTo>
                      <a:lnTo>
                        <a:pt x="662" y="286"/>
                      </a:lnTo>
                      <a:lnTo>
                        <a:pt x="0" y="0"/>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22" name="Freeform 13">
                  <a:extLst>
                    <a:ext uri="{FF2B5EF4-FFF2-40B4-BE49-F238E27FC236}">
                      <a16:creationId xmlns:a16="http://schemas.microsoft.com/office/drawing/2014/main" id="{DF654861-56AF-4CB7-B0FE-50D39F4BFBC3}"/>
                    </a:ext>
                  </a:extLst>
                </p:cNvPr>
                <p:cNvSpPr>
                  <a:spLocks/>
                </p:cNvSpPr>
                <p:nvPr/>
              </p:nvSpPr>
              <p:spPr bwMode="auto">
                <a:xfrm>
                  <a:off x="353" y="2339"/>
                  <a:ext cx="675" cy="301"/>
                </a:xfrm>
                <a:custGeom>
                  <a:avLst/>
                  <a:gdLst>
                    <a:gd name="T0" fmla="*/ 0 w 675"/>
                    <a:gd name="T1" fmla="*/ 0 h 301"/>
                    <a:gd name="T2" fmla="*/ 0 w 675"/>
                    <a:gd name="T3" fmla="*/ 8 h 301"/>
                    <a:gd name="T4" fmla="*/ 674 w 675"/>
                    <a:gd name="T5" fmla="*/ 300 h 301"/>
                    <a:gd name="T6" fmla="*/ 674 w 675"/>
                    <a:gd name="T7" fmla="*/ 289 h 301"/>
                    <a:gd name="T8" fmla="*/ 0 w 675"/>
                    <a:gd name="T9" fmla="*/ 0 h 301"/>
                    <a:gd name="T10" fmla="*/ 0 60000 65536"/>
                    <a:gd name="T11" fmla="*/ 0 60000 65536"/>
                    <a:gd name="T12" fmla="*/ 0 60000 65536"/>
                    <a:gd name="T13" fmla="*/ 0 60000 65536"/>
                    <a:gd name="T14" fmla="*/ 0 60000 65536"/>
                    <a:gd name="T15" fmla="*/ 0 w 675"/>
                    <a:gd name="T16" fmla="*/ 0 h 301"/>
                    <a:gd name="T17" fmla="*/ 675 w 675"/>
                    <a:gd name="T18" fmla="*/ 301 h 301"/>
                  </a:gdLst>
                  <a:ahLst/>
                  <a:cxnLst>
                    <a:cxn ang="T10">
                      <a:pos x="T0" y="T1"/>
                    </a:cxn>
                    <a:cxn ang="T11">
                      <a:pos x="T2" y="T3"/>
                    </a:cxn>
                    <a:cxn ang="T12">
                      <a:pos x="T4" y="T5"/>
                    </a:cxn>
                    <a:cxn ang="T13">
                      <a:pos x="T6" y="T7"/>
                    </a:cxn>
                    <a:cxn ang="T14">
                      <a:pos x="T8" y="T9"/>
                    </a:cxn>
                  </a:cxnLst>
                  <a:rect l="T15" t="T16" r="T17" b="T18"/>
                  <a:pathLst>
                    <a:path w="675" h="301">
                      <a:moveTo>
                        <a:pt x="0" y="0"/>
                      </a:moveTo>
                      <a:lnTo>
                        <a:pt x="0" y="8"/>
                      </a:lnTo>
                      <a:lnTo>
                        <a:pt x="674" y="300"/>
                      </a:lnTo>
                      <a:lnTo>
                        <a:pt x="674" y="289"/>
                      </a:lnTo>
                      <a:lnTo>
                        <a:pt x="0" y="0"/>
                      </a:lnTo>
                    </a:path>
                  </a:pathLst>
                </a:custGeom>
                <a:solidFill>
                  <a:srgbClr val="000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23" name="Freeform 14">
                  <a:extLst>
                    <a:ext uri="{FF2B5EF4-FFF2-40B4-BE49-F238E27FC236}">
                      <a16:creationId xmlns:a16="http://schemas.microsoft.com/office/drawing/2014/main" id="{8B201D99-3BC8-4622-B473-55AE3A281031}"/>
                    </a:ext>
                  </a:extLst>
                </p:cNvPr>
                <p:cNvSpPr>
                  <a:spLocks/>
                </p:cNvSpPr>
                <p:nvPr/>
              </p:nvSpPr>
              <p:spPr bwMode="auto">
                <a:xfrm>
                  <a:off x="1040" y="2217"/>
                  <a:ext cx="777" cy="637"/>
                </a:xfrm>
                <a:custGeom>
                  <a:avLst/>
                  <a:gdLst>
                    <a:gd name="T0" fmla="*/ 0 w 777"/>
                    <a:gd name="T1" fmla="*/ 619 h 637"/>
                    <a:gd name="T2" fmla="*/ 0 w 777"/>
                    <a:gd name="T3" fmla="*/ 636 h 637"/>
                    <a:gd name="T4" fmla="*/ 776 w 777"/>
                    <a:gd name="T5" fmla="*/ 19 h 637"/>
                    <a:gd name="T6" fmla="*/ 776 w 777"/>
                    <a:gd name="T7" fmla="*/ 0 h 637"/>
                    <a:gd name="T8" fmla="*/ 0 w 777"/>
                    <a:gd name="T9" fmla="*/ 619 h 637"/>
                    <a:gd name="T10" fmla="*/ 0 60000 65536"/>
                    <a:gd name="T11" fmla="*/ 0 60000 65536"/>
                    <a:gd name="T12" fmla="*/ 0 60000 65536"/>
                    <a:gd name="T13" fmla="*/ 0 60000 65536"/>
                    <a:gd name="T14" fmla="*/ 0 60000 65536"/>
                    <a:gd name="T15" fmla="*/ 0 w 777"/>
                    <a:gd name="T16" fmla="*/ 0 h 637"/>
                    <a:gd name="T17" fmla="*/ 777 w 777"/>
                    <a:gd name="T18" fmla="*/ 637 h 637"/>
                  </a:gdLst>
                  <a:ahLst/>
                  <a:cxnLst>
                    <a:cxn ang="T10">
                      <a:pos x="T0" y="T1"/>
                    </a:cxn>
                    <a:cxn ang="T11">
                      <a:pos x="T2" y="T3"/>
                    </a:cxn>
                    <a:cxn ang="T12">
                      <a:pos x="T4" y="T5"/>
                    </a:cxn>
                    <a:cxn ang="T13">
                      <a:pos x="T6" y="T7"/>
                    </a:cxn>
                    <a:cxn ang="T14">
                      <a:pos x="T8" y="T9"/>
                    </a:cxn>
                  </a:cxnLst>
                  <a:rect l="T15" t="T16" r="T17" b="T18"/>
                  <a:pathLst>
                    <a:path w="777" h="637">
                      <a:moveTo>
                        <a:pt x="0" y="619"/>
                      </a:moveTo>
                      <a:lnTo>
                        <a:pt x="0" y="636"/>
                      </a:lnTo>
                      <a:lnTo>
                        <a:pt x="776" y="19"/>
                      </a:lnTo>
                      <a:lnTo>
                        <a:pt x="776" y="0"/>
                      </a:lnTo>
                      <a:lnTo>
                        <a:pt x="0" y="619"/>
                      </a:lnTo>
                    </a:path>
                  </a:pathLst>
                </a:custGeom>
                <a:solidFill>
                  <a:srgbClr val="0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24" name="Freeform 15">
                  <a:extLst>
                    <a:ext uri="{FF2B5EF4-FFF2-40B4-BE49-F238E27FC236}">
                      <a16:creationId xmlns:a16="http://schemas.microsoft.com/office/drawing/2014/main" id="{1E9AAC41-4B53-4BAE-8C5E-2BC99FE0DFA5}"/>
                    </a:ext>
                  </a:extLst>
                </p:cNvPr>
                <p:cNvSpPr>
                  <a:spLocks/>
                </p:cNvSpPr>
                <p:nvPr/>
              </p:nvSpPr>
              <p:spPr bwMode="auto">
                <a:xfrm>
                  <a:off x="349" y="1896"/>
                  <a:ext cx="1454" cy="732"/>
                </a:xfrm>
                <a:custGeom>
                  <a:avLst/>
                  <a:gdLst>
                    <a:gd name="T0" fmla="*/ 0 w 1454"/>
                    <a:gd name="T1" fmla="*/ 437 h 732"/>
                    <a:gd name="T2" fmla="*/ 775 w 1454"/>
                    <a:gd name="T3" fmla="*/ 0 h 732"/>
                    <a:gd name="T4" fmla="*/ 1453 w 1454"/>
                    <a:gd name="T5" fmla="*/ 146 h 732"/>
                    <a:gd name="T6" fmla="*/ 683 w 1454"/>
                    <a:gd name="T7" fmla="*/ 731 h 732"/>
                    <a:gd name="T8" fmla="*/ 0 w 1454"/>
                    <a:gd name="T9" fmla="*/ 437 h 732"/>
                    <a:gd name="T10" fmla="*/ 0 60000 65536"/>
                    <a:gd name="T11" fmla="*/ 0 60000 65536"/>
                    <a:gd name="T12" fmla="*/ 0 60000 65536"/>
                    <a:gd name="T13" fmla="*/ 0 60000 65536"/>
                    <a:gd name="T14" fmla="*/ 0 60000 65536"/>
                    <a:gd name="T15" fmla="*/ 0 w 1454"/>
                    <a:gd name="T16" fmla="*/ 0 h 732"/>
                    <a:gd name="T17" fmla="*/ 1454 w 1454"/>
                    <a:gd name="T18" fmla="*/ 732 h 732"/>
                  </a:gdLst>
                  <a:ahLst/>
                  <a:cxnLst>
                    <a:cxn ang="T10">
                      <a:pos x="T0" y="T1"/>
                    </a:cxn>
                    <a:cxn ang="T11">
                      <a:pos x="T2" y="T3"/>
                    </a:cxn>
                    <a:cxn ang="T12">
                      <a:pos x="T4" y="T5"/>
                    </a:cxn>
                    <a:cxn ang="T13">
                      <a:pos x="T6" y="T7"/>
                    </a:cxn>
                    <a:cxn ang="T14">
                      <a:pos x="T8" y="T9"/>
                    </a:cxn>
                  </a:cxnLst>
                  <a:rect l="T15" t="T16" r="T17" b="T18"/>
                  <a:pathLst>
                    <a:path w="1454" h="732">
                      <a:moveTo>
                        <a:pt x="0" y="437"/>
                      </a:moveTo>
                      <a:lnTo>
                        <a:pt x="775" y="0"/>
                      </a:lnTo>
                      <a:lnTo>
                        <a:pt x="1453" y="146"/>
                      </a:lnTo>
                      <a:lnTo>
                        <a:pt x="683" y="731"/>
                      </a:lnTo>
                      <a:lnTo>
                        <a:pt x="0" y="437"/>
                      </a:lnTo>
                    </a:path>
                  </a:pathLst>
                </a:custGeom>
                <a:solidFill>
                  <a:srgbClr val="8CF4E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9525" name="Group 16">
                  <a:extLst>
                    <a:ext uri="{FF2B5EF4-FFF2-40B4-BE49-F238E27FC236}">
                      <a16:creationId xmlns:a16="http://schemas.microsoft.com/office/drawing/2014/main" id="{AC7F5EB2-45A5-4095-A986-572C3709030A}"/>
                    </a:ext>
                  </a:extLst>
                </p:cNvPr>
                <p:cNvGrpSpPr>
                  <a:grpSpLocks/>
                </p:cNvGrpSpPr>
                <p:nvPr/>
              </p:nvGrpSpPr>
              <p:grpSpPr bwMode="auto">
                <a:xfrm>
                  <a:off x="981" y="1936"/>
                  <a:ext cx="749" cy="204"/>
                  <a:chOff x="981" y="1936"/>
                  <a:chExt cx="749" cy="204"/>
                </a:xfrm>
              </p:grpSpPr>
              <p:sp>
                <p:nvSpPr>
                  <p:cNvPr id="19539" name="Freeform 17">
                    <a:extLst>
                      <a:ext uri="{FF2B5EF4-FFF2-40B4-BE49-F238E27FC236}">
                        <a16:creationId xmlns:a16="http://schemas.microsoft.com/office/drawing/2014/main" id="{3FEC6A40-D4B4-42D0-80F5-4A74A745E77F}"/>
                      </a:ext>
                    </a:extLst>
                  </p:cNvPr>
                  <p:cNvSpPr>
                    <a:spLocks/>
                  </p:cNvSpPr>
                  <p:nvPr/>
                </p:nvSpPr>
                <p:spPr bwMode="auto">
                  <a:xfrm>
                    <a:off x="1033" y="1936"/>
                    <a:ext cx="697" cy="170"/>
                  </a:xfrm>
                  <a:custGeom>
                    <a:avLst/>
                    <a:gdLst>
                      <a:gd name="T0" fmla="*/ 24 w 697"/>
                      <a:gd name="T1" fmla="*/ 0 h 170"/>
                      <a:gd name="T2" fmla="*/ 0 w 697"/>
                      <a:gd name="T3" fmla="*/ 13 h 170"/>
                      <a:gd name="T4" fmla="*/ 682 w 697"/>
                      <a:gd name="T5" fmla="*/ 169 h 170"/>
                      <a:gd name="T6" fmla="*/ 696 w 697"/>
                      <a:gd name="T7" fmla="*/ 158 h 170"/>
                      <a:gd name="T8" fmla="*/ 24 w 697"/>
                      <a:gd name="T9" fmla="*/ 0 h 170"/>
                      <a:gd name="T10" fmla="*/ 0 60000 65536"/>
                      <a:gd name="T11" fmla="*/ 0 60000 65536"/>
                      <a:gd name="T12" fmla="*/ 0 60000 65536"/>
                      <a:gd name="T13" fmla="*/ 0 60000 65536"/>
                      <a:gd name="T14" fmla="*/ 0 60000 65536"/>
                      <a:gd name="T15" fmla="*/ 0 w 697"/>
                      <a:gd name="T16" fmla="*/ 0 h 170"/>
                      <a:gd name="T17" fmla="*/ 697 w 697"/>
                      <a:gd name="T18" fmla="*/ 170 h 170"/>
                    </a:gdLst>
                    <a:ahLst/>
                    <a:cxnLst>
                      <a:cxn ang="T10">
                        <a:pos x="T0" y="T1"/>
                      </a:cxn>
                      <a:cxn ang="T11">
                        <a:pos x="T2" y="T3"/>
                      </a:cxn>
                      <a:cxn ang="T12">
                        <a:pos x="T4" y="T5"/>
                      </a:cxn>
                      <a:cxn ang="T13">
                        <a:pos x="T6" y="T7"/>
                      </a:cxn>
                      <a:cxn ang="T14">
                        <a:pos x="T8" y="T9"/>
                      </a:cxn>
                    </a:cxnLst>
                    <a:rect l="T15" t="T16" r="T17" b="T18"/>
                    <a:pathLst>
                      <a:path w="697" h="170">
                        <a:moveTo>
                          <a:pt x="24" y="0"/>
                        </a:moveTo>
                        <a:lnTo>
                          <a:pt x="0" y="13"/>
                        </a:lnTo>
                        <a:lnTo>
                          <a:pt x="682" y="169"/>
                        </a:lnTo>
                        <a:lnTo>
                          <a:pt x="696" y="158"/>
                        </a:lnTo>
                        <a:lnTo>
                          <a:pt x="24"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540" name="Freeform 18">
                    <a:extLst>
                      <a:ext uri="{FF2B5EF4-FFF2-40B4-BE49-F238E27FC236}">
                        <a16:creationId xmlns:a16="http://schemas.microsoft.com/office/drawing/2014/main" id="{C3C1863F-EB7B-4B6A-9C65-F0CCFC2A91D0}"/>
                      </a:ext>
                    </a:extLst>
                  </p:cNvPr>
                  <p:cNvSpPr>
                    <a:spLocks/>
                  </p:cNvSpPr>
                  <p:nvPr/>
                </p:nvSpPr>
                <p:spPr bwMode="auto">
                  <a:xfrm>
                    <a:off x="981" y="1966"/>
                    <a:ext cx="705" cy="174"/>
                  </a:xfrm>
                  <a:custGeom>
                    <a:avLst/>
                    <a:gdLst>
                      <a:gd name="T0" fmla="*/ 23 w 705"/>
                      <a:gd name="T1" fmla="*/ 0 h 174"/>
                      <a:gd name="T2" fmla="*/ 0 w 705"/>
                      <a:gd name="T3" fmla="*/ 13 h 174"/>
                      <a:gd name="T4" fmla="*/ 688 w 705"/>
                      <a:gd name="T5" fmla="*/ 173 h 174"/>
                      <a:gd name="T6" fmla="*/ 704 w 705"/>
                      <a:gd name="T7" fmla="*/ 160 h 174"/>
                      <a:gd name="T8" fmla="*/ 23 w 705"/>
                      <a:gd name="T9" fmla="*/ 0 h 174"/>
                      <a:gd name="T10" fmla="*/ 0 60000 65536"/>
                      <a:gd name="T11" fmla="*/ 0 60000 65536"/>
                      <a:gd name="T12" fmla="*/ 0 60000 65536"/>
                      <a:gd name="T13" fmla="*/ 0 60000 65536"/>
                      <a:gd name="T14" fmla="*/ 0 60000 65536"/>
                      <a:gd name="T15" fmla="*/ 0 w 705"/>
                      <a:gd name="T16" fmla="*/ 0 h 174"/>
                      <a:gd name="T17" fmla="*/ 705 w 705"/>
                      <a:gd name="T18" fmla="*/ 174 h 174"/>
                    </a:gdLst>
                    <a:ahLst/>
                    <a:cxnLst>
                      <a:cxn ang="T10">
                        <a:pos x="T0" y="T1"/>
                      </a:cxn>
                      <a:cxn ang="T11">
                        <a:pos x="T2" y="T3"/>
                      </a:cxn>
                      <a:cxn ang="T12">
                        <a:pos x="T4" y="T5"/>
                      </a:cxn>
                      <a:cxn ang="T13">
                        <a:pos x="T6" y="T7"/>
                      </a:cxn>
                      <a:cxn ang="T14">
                        <a:pos x="T8" y="T9"/>
                      </a:cxn>
                    </a:cxnLst>
                    <a:rect l="T15" t="T16" r="T17" b="T18"/>
                    <a:pathLst>
                      <a:path w="705" h="174">
                        <a:moveTo>
                          <a:pt x="23" y="0"/>
                        </a:moveTo>
                        <a:lnTo>
                          <a:pt x="0" y="13"/>
                        </a:lnTo>
                        <a:lnTo>
                          <a:pt x="688" y="173"/>
                        </a:lnTo>
                        <a:lnTo>
                          <a:pt x="704" y="160"/>
                        </a:lnTo>
                        <a:lnTo>
                          <a:pt x="23"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9526" name="Freeform 19">
                  <a:extLst>
                    <a:ext uri="{FF2B5EF4-FFF2-40B4-BE49-F238E27FC236}">
                      <a16:creationId xmlns:a16="http://schemas.microsoft.com/office/drawing/2014/main" id="{447EC7BB-EC68-4DC3-AFD1-EF377FA76C83}"/>
                    </a:ext>
                  </a:extLst>
                </p:cNvPr>
                <p:cNvSpPr>
                  <a:spLocks/>
                </p:cNvSpPr>
                <p:nvPr/>
              </p:nvSpPr>
              <p:spPr bwMode="auto">
                <a:xfrm>
                  <a:off x="1035" y="2044"/>
                  <a:ext cx="768" cy="596"/>
                </a:xfrm>
                <a:custGeom>
                  <a:avLst/>
                  <a:gdLst>
                    <a:gd name="T0" fmla="*/ 0 w 768"/>
                    <a:gd name="T1" fmla="*/ 584 h 596"/>
                    <a:gd name="T2" fmla="*/ 0 w 768"/>
                    <a:gd name="T3" fmla="*/ 595 h 596"/>
                    <a:gd name="T4" fmla="*/ 767 w 768"/>
                    <a:gd name="T5" fmla="*/ 18 h 596"/>
                    <a:gd name="T6" fmla="*/ 767 w 768"/>
                    <a:gd name="T7" fmla="*/ 0 h 596"/>
                    <a:gd name="T8" fmla="*/ 0 w 768"/>
                    <a:gd name="T9" fmla="*/ 584 h 596"/>
                    <a:gd name="T10" fmla="*/ 0 60000 65536"/>
                    <a:gd name="T11" fmla="*/ 0 60000 65536"/>
                    <a:gd name="T12" fmla="*/ 0 60000 65536"/>
                    <a:gd name="T13" fmla="*/ 0 60000 65536"/>
                    <a:gd name="T14" fmla="*/ 0 60000 65536"/>
                    <a:gd name="T15" fmla="*/ 0 w 768"/>
                    <a:gd name="T16" fmla="*/ 0 h 596"/>
                    <a:gd name="T17" fmla="*/ 768 w 768"/>
                    <a:gd name="T18" fmla="*/ 596 h 596"/>
                  </a:gdLst>
                  <a:ahLst/>
                  <a:cxnLst>
                    <a:cxn ang="T10">
                      <a:pos x="T0" y="T1"/>
                    </a:cxn>
                    <a:cxn ang="T11">
                      <a:pos x="T2" y="T3"/>
                    </a:cxn>
                    <a:cxn ang="T12">
                      <a:pos x="T4" y="T5"/>
                    </a:cxn>
                    <a:cxn ang="T13">
                      <a:pos x="T6" y="T7"/>
                    </a:cxn>
                    <a:cxn ang="T14">
                      <a:pos x="T8" y="T9"/>
                    </a:cxn>
                  </a:cxnLst>
                  <a:rect l="T15" t="T16" r="T17" b="T18"/>
                  <a:pathLst>
                    <a:path w="768" h="596">
                      <a:moveTo>
                        <a:pt x="0" y="584"/>
                      </a:moveTo>
                      <a:lnTo>
                        <a:pt x="0" y="595"/>
                      </a:lnTo>
                      <a:lnTo>
                        <a:pt x="767" y="18"/>
                      </a:lnTo>
                      <a:lnTo>
                        <a:pt x="767" y="0"/>
                      </a:lnTo>
                      <a:lnTo>
                        <a:pt x="0" y="584"/>
                      </a:lnTo>
                    </a:path>
                  </a:pathLst>
                </a:custGeom>
                <a:solidFill>
                  <a:srgbClr val="0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9527" name="Group 20">
                  <a:extLst>
                    <a:ext uri="{FF2B5EF4-FFF2-40B4-BE49-F238E27FC236}">
                      <a16:creationId xmlns:a16="http://schemas.microsoft.com/office/drawing/2014/main" id="{073943FB-43B7-40A4-A687-76F37649DE89}"/>
                    </a:ext>
                  </a:extLst>
                </p:cNvPr>
                <p:cNvGrpSpPr>
                  <a:grpSpLocks/>
                </p:cNvGrpSpPr>
                <p:nvPr/>
              </p:nvGrpSpPr>
              <p:grpSpPr bwMode="auto">
                <a:xfrm>
                  <a:off x="1036" y="2096"/>
                  <a:ext cx="748" cy="689"/>
                  <a:chOff x="1036" y="2096"/>
                  <a:chExt cx="748" cy="689"/>
                </a:xfrm>
              </p:grpSpPr>
              <p:sp>
                <p:nvSpPr>
                  <p:cNvPr id="19534" name="Line 21">
                    <a:extLst>
                      <a:ext uri="{FF2B5EF4-FFF2-40B4-BE49-F238E27FC236}">
                        <a16:creationId xmlns:a16="http://schemas.microsoft.com/office/drawing/2014/main" id="{54530CB8-A3AC-4B42-B68E-3333C8096C0D}"/>
                      </a:ext>
                    </a:extLst>
                  </p:cNvPr>
                  <p:cNvSpPr>
                    <a:spLocks noChangeShapeType="1"/>
                  </p:cNvSpPr>
                  <p:nvPr/>
                </p:nvSpPr>
                <p:spPr bwMode="auto">
                  <a:xfrm flipH="1">
                    <a:off x="1036" y="2096"/>
                    <a:ext cx="747" cy="5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5" name="Line 22">
                    <a:extLst>
                      <a:ext uri="{FF2B5EF4-FFF2-40B4-BE49-F238E27FC236}">
                        <a16:creationId xmlns:a16="http://schemas.microsoft.com/office/drawing/2014/main" id="{1280245B-CF8F-4884-AD1C-7043EB38EBA7}"/>
                      </a:ext>
                    </a:extLst>
                  </p:cNvPr>
                  <p:cNvSpPr>
                    <a:spLocks noChangeShapeType="1"/>
                  </p:cNvSpPr>
                  <p:nvPr/>
                </p:nvSpPr>
                <p:spPr bwMode="auto">
                  <a:xfrm flipH="1">
                    <a:off x="1036" y="2122"/>
                    <a:ext cx="747" cy="5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6" name="Line 23">
                    <a:extLst>
                      <a:ext uri="{FF2B5EF4-FFF2-40B4-BE49-F238E27FC236}">
                        <a16:creationId xmlns:a16="http://schemas.microsoft.com/office/drawing/2014/main" id="{D357D9A4-6409-4139-A6EA-9D86BF71AF36}"/>
                      </a:ext>
                    </a:extLst>
                  </p:cNvPr>
                  <p:cNvSpPr>
                    <a:spLocks noChangeShapeType="1"/>
                  </p:cNvSpPr>
                  <p:nvPr/>
                </p:nvSpPr>
                <p:spPr bwMode="auto">
                  <a:xfrm flipH="1">
                    <a:off x="1036" y="2148"/>
                    <a:ext cx="747" cy="5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7" name="Line 24">
                    <a:extLst>
                      <a:ext uri="{FF2B5EF4-FFF2-40B4-BE49-F238E27FC236}">
                        <a16:creationId xmlns:a16="http://schemas.microsoft.com/office/drawing/2014/main" id="{E4126B3A-1AA9-477A-8C5A-F74C69C0615F}"/>
                      </a:ext>
                    </a:extLst>
                  </p:cNvPr>
                  <p:cNvSpPr>
                    <a:spLocks noChangeShapeType="1"/>
                  </p:cNvSpPr>
                  <p:nvPr/>
                </p:nvSpPr>
                <p:spPr bwMode="auto">
                  <a:xfrm flipH="1">
                    <a:off x="1036" y="2173"/>
                    <a:ext cx="747" cy="5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8" name="Line 25">
                    <a:extLst>
                      <a:ext uri="{FF2B5EF4-FFF2-40B4-BE49-F238E27FC236}">
                        <a16:creationId xmlns:a16="http://schemas.microsoft.com/office/drawing/2014/main" id="{BA6D32BF-5E04-428A-A53E-A27030B67B51}"/>
                      </a:ext>
                    </a:extLst>
                  </p:cNvPr>
                  <p:cNvSpPr>
                    <a:spLocks noChangeShapeType="1"/>
                  </p:cNvSpPr>
                  <p:nvPr/>
                </p:nvSpPr>
                <p:spPr bwMode="auto">
                  <a:xfrm flipH="1">
                    <a:off x="1036" y="2201"/>
                    <a:ext cx="748" cy="5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28" name="Group 26">
                  <a:extLst>
                    <a:ext uri="{FF2B5EF4-FFF2-40B4-BE49-F238E27FC236}">
                      <a16:creationId xmlns:a16="http://schemas.microsoft.com/office/drawing/2014/main" id="{1BF10DE6-E814-4646-9946-6B9854AEC644}"/>
                    </a:ext>
                  </a:extLst>
                </p:cNvPr>
                <p:cNvGrpSpPr>
                  <a:grpSpLocks/>
                </p:cNvGrpSpPr>
                <p:nvPr/>
              </p:nvGrpSpPr>
              <p:grpSpPr bwMode="auto">
                <a:xfrm>
                  <a:off x="365" y="2374"/>
                  <a:ext cx="671" cy="411"/>
                  <a:chOff x="365" y="2374"/>
                  <a:chExt cx="671" cy="411"/>
                </a:xfrm>
              </p:grpSpPr>
              <p:sp>
                <p:nvSpPr>
                  <p:cNvPr id="19529" name="Line 27">
                    <a:extLst>
                      <a:ext uri="{FF2B5EF4-FFF2-40B4-BE49-F238E27FC236}">
                        <a16:creationId xmlns:a16="http://schemas.microsoft.com/office/drawing/2014/main" id="{06D0E601-7881-428E-B1DB-2D3F3D76BF48}"/>
                      </a:ext>
                    </a:extLst>
                  </p:cNvPr>
                  <p:cNvSpPr>
                    <a:spLocks noChangeShapeType="1"/>
                  </p:cNvSpPr>
                  <p:nvPr/>
                </p:nvSpPr>
                <p:spPr bwMode="auto">
                  <a:xfrm>
                    <a:off x="365" y="2374"/>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0" name="Line 28">
                    <a:extLst>
                      <a:ext uri="{FF2B5EF4-FFF2-40B4-BE49-F238E27FC236}">
                        <a16:creationId xmlns:a16="http://schemas.microsoft.com/office/drawing/2014/main" id="{C51B8EE3-0B32-48F1-9809-1D375696EDC6}"/>
                      </a:ext>
                    </a:extLst>
                  </p:cNvPr>
                  <p:cNvSpPr>
                    <a:spLocks noChangeShapeType="1"/>
                  </p:cNvSpPr>
                  <p:nvPr/>
                </p:nvSpPr>
                <p:spPr bwMode="auto">
                  <a:xfrm>
                    <a:off x="365" y="2400"/>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1" name="Line 29">
                    <a:extLst>
                      <a:ext uri="{FF2B5EF4-FFF2-40B4-BE49-F238E27FC236}">
                        <a16:creationId xmlns:a16="http://schemas.microsoft.com/office/drawing/2014/main" id="{4E66AD4C-25B3-444A-8106-D173113E8A37}"/>
                      </a:ext>
                    </a:extLst>
                  </p:cNvPr>
                  <p:cNvSpPr>
                    <a:spLocks noChangeShapeType="1"/>
                  </p:cNvSpPr>
                  <p:nvPr/>
                </p:nvSpPr>
                <p:spPr bwMode="auto">
                  <a:xfrm>
                    <a:off x="365" y="2428"/>
                    <a:ext cx="671" cy="2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2" name="Line 30">
                    <a:extLst>
                      <a:ext uri="{FF2B5EF4-FFF2-40B4-BE49-F238E27FC236}">
                        <a16:creationId xmlns:a16="http://schemas.microsoft.com/office/drawing/2014/main" id="{2F0B6091-6021-4F97-B78C-F52D313898EA}"/>
                      </a:ext>
                    </a:extLst>
                  </p:cNvPr>
                  <p:cNvSpPr>
                    <a:spLocks noChangeShapeType="1"/>
                  </p:cNvSpPr>
                  <p:nvPr/>
                </p:nvSpPr>
                <p:spPr bwMode="auto">
                  <a:xfrm>
                    <a:off x="365" y="2460"/>
                    <a:ext cx="671" cy="2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3" name="Line 31">
                    <a:extLst>
                      <a:ext uri="{FF2B5EF4-FFF2-40B4-BE49-F238E27FC236}">
                        <a16:creationId xmlns:a16="http://schemas.microsoft.com/office/drawing/2014/main" id="{5F282737-A97C-41B8-810D-CB2AD60CEF06}"/>
                      </a:ext>
                    </a:extLst>
                  </p:cNvPr>
                  <p:cNvSpPr>
                    <a:spLocks noChangeShapeType="1"/>
                  </p:cNvSpPr>
                  <p:nvPr/>
                </p:nvSpPr>
                <p:spPr bwMode="auto">
                  <a:xfrm>
                    <a:off x="365" y="2495"/>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516" name="Rectangle 32">
                <a:extLst>
                  <a:ext uri="{FF2B5EF4-FFF2-40B4-BE49-F238E27FC236}">
                    <a16:creationId xmlns:a16="http://schemas.microsoft.com/office/drawing/2014/main" id="{15D49E3B-7534-45FA-9252-1EB63838B05F}"/>
                  </a:ext>
                </a:extLst>
              </p:cNvPr>
              <p:cNvSpPr>
                <a:spLocks noChangeArrowheads="1"/>
              </p:cNvSpPr>
              <p:nvPr/>
            </p:nvSpPr>
            <p:spPr bwMode="auto">
              <a:xfrm rot="840000">
                <a:off x="574" y="2045"/>
                <a:ext cx="97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50000"/>
                  </a:spcBef>
                  <a:buFontTx/>
                  <a:buNone/>
                </a:pPr>
                <a:r>
                  <a:rPr lang="en-US" altLang="en-US" sz="1800" dirty="0">
                    <a:solidFill>
                      <a:schemeClr val="tx1"/>
                    </a:solidFill>
                  </a:rPr>
                  <a:t>ACTION PLAN</a:t>
                </a:r>
              </a:p>
            </p:txBody>
          </p:sp>
        </p:grpSp>
        <p:sp>
          <p:nvSpPr>
            <p:cNvPr id="19462" name="Rectangle 33">
              <a:extLst>
                <a:ext uri="{FF2B5EF4-FFF2-40B4-BE49-F238E27FC236}">
                  <a16:creationId xmlns:a16="http://schemas.microsoft.com/office/drawing/2014/main" id="{97CE48C2-94DC-4352-BE6A-82BEC712290C}"/>
                </a:ext>
              </a:extLst>
            </p:cNvPr>
            <p:cNvSpPr>
              <a:spLocks noChangeArrowheads="1"/>
            </p:cNvSpPr>
            <p:nvPr/>
          </p:nvSpPr>
          <p:spPr bwMode="auto">
            <a:xfrm>
              <a:off x="3621088" y="6113463"/>
              <a:ext cx="19573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50000"/>
                </a:spcBef>
                <a:buFontTx/>
                <a:buNone/>
              </a:pPr>
              <a:r>
                <a:rPr lang="en-US" altLang="en-US" sz="1800" dirty="0">
                  <a:solidFill>
                    <a:schemeClr val="tx1"/>
                  </a:solidFill>
                </a:rPr>
                <a:t>Weigh Options</a:t>
              </a:r>
            </a:p>
          </p:txBody>
        </p:sp>
        <p:sp>
          <p:nvSpPr>
            <p:cNvPr id="19463" name="Freeform 34">
              <a:extLst>
                <a:ext uri="{FF2B5EF4-FFF2-40B4-BE49-F238E27FC236}">
                  <a16:creationId xmlns:a16="http://schemas.microsoft.com/office/drawing/2014/main" id="{47CA2867-1ED5-4FFC-965C-FB57A1B016CF}"/>
                </a:ext>
              </a:extLst>
            </p:cNvPr>
            <p:cNvSpPr>
              <a:spLocks/>
            </p:cNvSpPr>
            <p:nvPr/>
          </p:nvSpPr>
          <p:spPr bwMode="auto">
            <a:xfrm>
              <a:off x="3898900" y="4600575"/>
              <a:ext cx="1323975" cy="179388"/>
            </a:xfrm>
            <a:custGeom>
              <a:avLst/>
              <a:gdLst>
                <a:gd name="T0" fmla="*/ 0 w 834"/>
                <a:gd name="T1" fmla="*/ 2147483646 h 113"/>
                <a:gd name="T2" fmla="*/ 2147483646 w 834"/>
                <a:gd name="T3" fmla="*/ 2147483646 h 113"/>
                <a:gd name="T4" fmla="*/ 2147483646 w 834"/>
                <a:gd name="T5" fmla="*/ 2147483646 h 113"/>
                <a:gd name="T6" fmla="*/ 2147483646 w 834"/>
                <a:gd name="T7" fmla="*/ 0 h 113"/>
                <a:gd name="T8" fmla="*/ 2147483646 w 834"/>
                <a:gd name="T9" fmla="*/ 0 h 113"/>
                <a:gd name="T10" fmla="*/ 0 w 834"/>
                <a:gd name="T11" fmla="*/ 2147483646 h 113"/>
                <a:gd name="T12" fmla="*/ 0 w 834"/>
                <a:gd name="T13" fmla="*/ 2147483646 h 113"/>
                <a:gd name="T14" fmla="*/ 0 60000 65536"/>
                <a:gd name="T15" fmla="*/ 0 60000 65536"/>
                <a:gd name="T16" fmla="*/ 0 60000 65536"/>
                <a:gd name="T17" fmla="*/ 0 60000 65536"/>
                <a:gd name="T18" fmla="*/ 0 60000 65536"/>
                <a:gd name="T19" fmla="*/ 0 60000 65536"/>
                <a:gd name="T20" fmla="*/ 0 60000 65536"/>
                <a:gd name="T21" fmla="*/ 0 w 834"/>
                <a:gd name="T22" fmla="*/ 0 h 113"/>
                <a:gd name="T23" fmla="*/ 834 w 834"/>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113">
                  <a:moveTo>
                    <a:pt x="0" y="112"/>
                  </a:moveTo>
                  <a:lnTo>
                    <a:pt x="833" y="112"/>
                  </a:lnTo>
                  <a:lnTo>
                    <a:pt x="833" y="72"/>
                  </a:lnTo>
                  <a:lnTo>
                    <a:pt x="455" y="0"/>
                  </a:lnTo>
                  <a:lnTo>
                    <a:pt x="392" y="0"/>
                  </a:lnTo>
                  <a:lnTo>
                    <a:pt x="0" y="65"/>
                  </a:lnTo>
                  <a:lnTo>
                    <a:pt x="0" y="112"/>
                  </a:lnTo>
                </a:path>
              </a:pathLst>
            </a:custGeom>
            <a:solidFill>
              <a:schemeClr val="bg2"/>
            </a:solidFill>
            <a:ln w="12700" cap="rnd" cmpd="sng">
              <a:solidFill>
                <a:srgbClr val="676767"/>
              </a:solidFill>
              <a:prstDash val="solid"/>
              <a:round/>
              <a:headEnd type="none" w="med" len="med"/>
              <a:tailEnd type="none" w="med" len="med"/>
            </a:ln>
          </p:spPr>
          <p:txBody>
            <a:bodyPr/>
            <a:lstStyle/>
            <a:p>
              <a:endParaRPr lang="en-US"/>
            </a:p>
          </p:txBody>
        </p:sp>
        <p:sp>
          <p:nvSpPr>
            <p:cNvPr id="19464" name="Oval 35">
              <a:extLst>
                <a:ext uri="{FF2B5EF4-FFF2-40B4-BE49-F238E27FC236}">
                  <a16:creationId xmlns:a16="http://schemas.microsoft.com/office/drawing/2014/main" id="{44880EC1-05A7-4BA6-9608-9D72D9A6331C}"/>
                </a:ext>
              </a:extLst>
            </p:cNvPr>
            <p:cNvSpPr>
              <a:spLocks noChangeArrowheads="1"/>
            </p:cNvSpPr>
            <p:nvPr/>
          </p:nvSpPr>
          <p:spPr bwMode="auto">
            <a:xfrm>
              <a:off x="4525963" y="4659313"/>
              <a:ext cx="68262" cy="68262"/>
            </a:xfrm>
            <a:prstGeom prst="ellipse">
              <a:avLst/>
            </a:prstGeom>
            <a:solidFill>
              <a:schemeClr val="bg2"/>
            </a:solidFill>
            <a:ln w="12700">
              <a:solidFill>
                <a:srgbClr val="8080FF"/>
              </a:solidFill>
              <a:round/>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9465" name="Freeform 36">
              <a:extLst>
                <a:ext uri="{FF2B5EF4-FFF2-40B4-BE49-F238E27FC236}">
                  <a16:creationId xmlns:a16="http://schemas.microsoft.com/office/drawing/2014/main" id="{DE2A74F5-CB48-45CB-8B86-167E2C85DAB4}"/>
                </a:ext>
              </a:extLst>
            </p:cNvPr>
            <p:cNvSpPr>
              <a:spLocks/>
            </p:cNvSpPr>
            <p:nvPr/>
          </p:nvSpPr>
          <p:spPr bwMode="auto">
            <a:xfrm>
              <a:off x="4235450" y="4768850"/>
              <a:ext cx="660400" cy="1211263"/>
            </a:xfrm>
            <a:custGeom>
              <a:avLst/>
              <a:gdLst>
                <a:gd name="T0" fmla="*/ 2147483646 w 416"/>
                <a:gd name="T1" fmla="*/ 0 h 763"/>
                <a:gd name="T2" fmla="*/ 2147483646 w 416"/>
                <a:gd name="T3" fmla="*/ 2147483646 h 763"/>
                <a:gd name="T4" fmla="*/ 2147483646 w 416"/>
                <a:gd name="T5" fmla="*/ 2147483646 h 763"/>
                <a:gd name="T6" fmla="*/ 2147483646 w 416"/>
                <a:gd name="T7" fmla="*/ 2147483646 h 763"/>
                <a:gd name="T8" fmla="*/ 2147483646 w 416"/>
                <a:gd name="T9" fmla="*/ 2147483646 h 763"/>
                <a:gd name="T10" fmla="*/ 2147483646 w 416"/>
                <a:gd name="T11" fmla="*/ 2147483646 h 763"/>
                <a:gd name="T12" fmla="*/ 0 w 416"/>
                <a:gd name="T13" fmla="*/ 2147483646 h 763"/>
                <a:gd name="T14" fmla="*/ 0 w 416"/>
                <a:gd name="T15" fmla="*/ 2147483646 h 763"/>
                <a:gd name="T16" fmla="*/ 2147483646 w 416"/>
                <a:gd name="T17" fmla="*/ 2147483646 h 763"/>
                <a:gd name="T18" fmla="*/ 2147483646 w 416"/>
                <a:gd name="T19" fmla="*/ 2147483646 h 763"/>
                <a:gd name="T20" fmla="*/ 2147483646 w 416"/>
                <a:gd name="T21" fmla="*/ 2147483646 h 763"/>
                <a:gd name="T22" fmla="*/ 2147483646 w 416"/>
                <a:gd name="T23" fmla="*/ 0 h 7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763"/>
                <a:gd name="T38" fmla="*/ 416 w 416"/>
                <a:gd name="T39" fmla="*/ 763 h 7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763">
                  <a:moveTo>
                    <a:pt x="207" y="0"/>
                  </a:moveTo>
                  <a:lnTo>
                    <a:pt x="269" y="345"/>
                  </a:lnTo>
                  <a:lnTo>
                    <a:pt x="269" y="642"/>
                  </a:lnTo>
                  <a:lnTo>
                    <a:pt x="311" y="642"/>
                  </a:lnTo>
                  <a:lnTo>
                    <a:pt x="415" y="691"/>
                  </a:lnTo>
                  <a:lnTo>
                    <a:pt x="415" y="762"/>
                  </a:lnTo>
                  <a:lnTo>
                    <a:pt x="0" y="762"/>
                  </a:lnTo>
                  <a:lnTo>
                    <a:pt x="0" y="698"/>
                  </a:lnTo>
                  <a:lnTo>
                    <a:pt x="83" y="649"/>
                  </a:lnTo>
                  <a:lnTo>
                    <a:pt x="131" y="649"/>
                  </a:lnTo>
                  <a:lnTo>
                    <a:pt x="131" y="345"/>
                  </a:lnTo>
                  <a:lnTo>
                    <a:pt x="207" y="0"/>
                  </a:lnTo>
                </a:path>
              </a:pathLst>
            </a:custGeom>
            <a:solidFill>
              <a:schemeClr val="bg2"/>
            </a:solidFill>
            <a:ln w="12700" cap="rnd" cmpd="sng">
              <a:solidFill>
                <a:srgbClr val="676767"/>
              </a:solidFill>
              <a:prstDash val="solid"/>
              <a:round/>
              <a:headEnd type="none" w="med" len="med"/>
              <a:tailEnd type="none" w="med" len="med"/>
            </a:ln>
          </p:spPr>
          <p:txBody>
            <a:bodyPr/>
            <a:lstStyle/>
            <a:p>
              <a:endParaRPr lang="en-US"/>
            </a:p>
          </p:txBody>
        </p:sp>
        <p:sp>
          <p:nvSpPr>
            <p:cNvPr id="19466" name="Line 37">
              <a:extLst>
                <a:ext uri="{FF2B5EF4-FFF2-40B4-BE49-F238E27FC236}">
                  <a16:creationId xmlns:a16="http://schemas.microsoft.com/office/drawing/2014/main" id="{A06FAC3F-CA63-4678-81BF-CB82DA4A317F}"/>
                </a:ext>
              </a:extLst>
            </p:cNvPr>
            <p:cNvSpPr>
              <a:spLocks noChangeShapeType="1"/>
            </p:cNvSpPr>
            <p:nvPr/>
          </p:nvSpPr>
          <p:spPr bwMode="auto">
            <a:xfrm>
              <a:off x="4014788" y="4776788"/>
              <a:ext cx="349250" cy="831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38">
              <a:extLst>
                <a:ext uri="{FF2B5EF4-FFF2-40B4-BE49-F238E27FC236}">
                  <a16:creationId xmlns:a16="http://schemas.microsoft.com/office/drawing/2014/main" id="{79844EE9-5A63-498D-9314-7A98A4507759}"/>
                </a:ext>
              </a:extLst>
            </p:cNvPr>
            <p:cNvSpPr>
              <a:spLocks noChangeShapeType="1"/>
            </p:cNvSpPr>
            <p:nvPr/>
          </p:nvSpPr>
          <p:spPr bwMode="auto">
            <a:xfrm>
              <a:off x="4005263" y="4776788"/>
              <a:ext cx="0" cy="8286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39">
              <a:extLst>
                <a:ext uri="{FF2B5EF4-FFF2-40B4-BE49-F238E27FC236}">
                  <a16:creationId xmlns:a16="http://schemas.microsoft.com/office/drawing/2014/main" id="{F6E16AEC-CAB1-4B5F-A37A-459D79332941}"/>
                </a:ext>
              </a:extLst>
            </p:cNvPr>
            <p:cNvSpPr>
              <a:spLocks noChangeShapeType="1"/>
            </p:cNvSpPr>
            <p:nvPr/>
          </p:nvSpPr>
          <p:spPr bwMode="auto">
            <a:xfrm flipH="1">
              <a:off x="3641725" y="4792663"/>
              <a:ext cx="366713" cy="822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Freeform 40">
              <a:extLst>
                <a:ext uri="{FF2B5EF4-FFF2-40B4-BE49-F238E27FC236}">
                  <a16:creationId xmlns:a16="http://schemas.microsoft.com/office/drawing/2014/main" id="{58B5D57C-3CE9-46B1-A062-E29868416870}"/>
                </a:ext>
              </a:extLst>
            </p:cNvPr>
            <p:cNvSpPr>
              <a:spLocks/>
            </p:cNvSpPr>
            <p:nvPr/>
          </p:nvSpPr>
          <p:spPr bwMode="auto">
            <a:xfrm>
              <a:off x="3617913" y="5594350"/>
              <a:ext cx="752475" cy="247650"/>
            </a:xfrm>
            <a:custGeom>
              <a:avLst/>
              <a:gdLst>
                <a:gd name="T0" fmla="*/ 2147483646 w 474"/>
                <a:gd name="T1" fmla="*/ 0 h 156"/>
                <a:gd name="T2" fmla="*/ 0 w 474"/>
                <a:gd name="T3" fmla="*/ 2147483646 h 156"/>
                <a:gd name="T4" fmla="*/ 2147483646 w 474"/>
                <a:gd name="T5" fmla="*/ 2147483646 h 156"/>
                <a:gd name="T6" fmla="*/ 2147483646 w 474"/>
                <a:gd name="T7" fmla="*/ 2147483646 h 156"/>
                <a:gd name="T8" fmla="*/ 2147483646 w 474"/>
                <a:gd name="T9" fmla="*/ 2147483646 h 156"/>
                <a:gd name="T10" fmla="*/ 2147483646 w 474"/>
                <a:gd name="T11" fmla="*/ 2147483646 h 156"/>
                <a:gd name="T12" fmla="*/ 2147483646 w 474"/>
                <a:gd name="T13" fmla="*/ 2147483646 h 156"/>
                <a:gd name="T14" fmla="*/ 2147483646 w 474"/>
                <a:gd name="T15" fmla="*/ 2147483646 h 156"/>
                <a:gd name="T16" fmla="*/ 2147483646 w 474"/>
                <a:gd name="T17" fmla="*/ 2147483646 h 156"/>
                <a:gd name="T18" fmla="*/ 2147483646 w 474"/>
                <a:gd name="T19" fmla="*/ 2147483646 h 156"/>
                <a:gd name="T20" fmla="*/ 2147483646 w 474"/>
                <a:gd name="T21" fmla="*/ 2147483646 h 156"/>
                <a:gd name="T22" fmla="*/ 2147483646 w 474"/>
                <a:gd name="T23" fmla="*/ 2147483646 h 156"/>
                <a:gd name="T24" fmla="*/ 2147483646 w 474"/>
                <a:gd name="T25" fmla="*/ 2147483646 h 156"/>
                <a:gd name="T26" fmla="*/ 2147483646 w 474"/>
                <a:gd name="T27" fmla="*/ 2147483646 h 156"/>
                <a:gd name="T28" fmla="*/ 2147483646 w 474"/>
                <a:gd name="T29" fmla="*/ 2147483646 h 156"/>
                <a:gd name="T30" fmla="*/ 2147483646 w 474"/>
                <a:gd name="T31" fmla="*/ 2147483646 h 156"/>
                <a:gd name="T32" fmla="*/ 2147483646 w 474"/>
                <a:gd name="T33" fmla="*/ 2147483646 h 156"/>
                <a:gd name="T34" fmla="*/ 2147483646 w 474"/>
                <a:gd name="T35" fmla="*/ 2147483646 h 156"/>
                <a:gd name="T36" fmla="*/ 2147483646 w 474"/>
                <a:gd name="T37" fmla="*/ 2147483646 h 156"/>
                <a:gd name="T38" fmla="*/ 2147483646 w 474"/>
                <a:gd name="T39" fmla="*/ 2147483646 h 156"/>
                <a:gd name="T40" fmla="*/ 2147483646 w 474"/>
                <a:gd name="T41" fmla="*/ 2147483646 h 156"/>
                <a:gd name="T42" fmla="*/ 2147483646 w 474"/>
                <a:gd name="T43" fmla="*/ 2147483646 h 156"/>
                <a:gd name="T44" fmla="*/ 2147483646 w 474"/>
                <a:gd name="T45" fmla="*/ 2147483646 h 156"/>
                <a:gd name="T46" fmla="*/ 2147483646 w 474"/>
                <a:gd name="T47" fmla="*/ 2147483646 h 156"/>
                <a:gd name="T48" fmla="*/ 2147483646 w 474"/>
                <a:gd name="T49" fmla="*/ 2147483646 h 156"/>
                <a:gd name="T50" fmla="*/ 2147483646 w 474"/>
                <a:gd name="T51" fmla="*/ 2147483646 h 156"/>
                <a:gd name="T52" fmla="*/ 2147483646 w 474"/>
                <a:gd name="T53" fmla="*/ 2147483646 h 156"/>
                <a:gd name="T54" fmla="*/ 2147483646 w 474"/>
                <a:gd name="T55" fmla="*/ 2147483646 h 156"/>
                <a:gd name="T56" fmla="*/ 2147483646 w 474"/>
                <a:gd name="T57" fmla="*/ 2147483646 h 156"/>
                <a:gd name="T58" fmla="*/ 2147483646 w 474"/>
                <a:gd name="T59" fmla="*/ 2147483646 h 156"/>
                <a:gd name="T60" fmla="*/ 2147483646 w 474"/>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4"/>
                <a:gd name="T94" fmla="*/ 0 h 156"/>
                <a:gd name="T95" fmla="*/ 474 w 474"/>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4" h="156">
                  <a:moveTo>
                    <a:pt x="2" y="0"/>
                  </a:moveTo>
                  <a:lnTo>
                    <a:pt x="0" y="16"/>
                  </a:lnTo>
                  <a:lnTo>
                    <a:pt x="2" y="37"/>
                  </a:lnTo>
                  <a:lnTo>
                    <a:pt x="9" y="58"/>
                  </a:lnTo>
                  <a:lnTo>
                    <a:pt x="22" y="79"/>
                  </a:lnTo>
                  <a:lnTo>
                    <a:pt x="42" y="97"/>
                  </a:lnTo>
                  <a:lnTo>
                    <a:pt x="67" y="114"/>
                  </a:lnTo>
                  <a:lnTo>
                    <a:pt x="91" y="126"/>
                  </a:lnTo>
                  <a:lnTo>
                    <a:pt x="113" y="134"/>
                  </a:lnTo>
                  <a:lnTo>
                    <a:pt x="136" y="142"/>
                  </a:lnTo>
                  <a:lnTo>
                    <a:pt x="159" y="146"/>
                  </a:lnTo>
                  <a:lnTo>
                    <a:pt x="181" y="150"/>
                  </a:lnTo>
                  <a:lnTo>
                    <a:pt x="203" y="152"/>
                  </a:lnTo>
                  <a:lnTo>
                    <a:pt x="229" y="155"/>
                  </a:lnTo>
                  <a:lnTo>
                    <a:pt x="256" y="154"/>
                  </a:lnTo>
                  <a:lnTo>
                    <a:pt x="280" y="152"/>
                  </a:lnTo>
                  <a:lnTo>
                    <a:pt x="310" y="149"/>
                  </a:lnTo>
                  <a:lnTo>
                    <a:pt x="331" y="145"/>
                  </a:lnTo>
                  <a:lnTo>
                    <a:pt x="354" y="138"/>
                  </a:lnTo>
                  <a:lnTo>
                    <a:pt x="377" y="129"/>
                  </a:lnTo>
                  <a:lnTo>
                    <a:pt x="392" y="124"/>
                  </a:lnTo>
                  <a:lnTo>
                    <a:pt x="408" y="113"/>
                  </a:lnTo>
                  <a:lnTo>
                    <a:pt x="422" y="106"/>
                  </a:lnTo>
                  <a:lnTo>
                    <a:pt x="436" y="94"/>
                  </a:lnTo>
                  <a:lnTo>
                    <a:pt x="448" y="84"/>
                  </a:lnTo>
                  <a:lnTo>
                    <a:pt x="457" y="70"/>
                  </a:lnTo>
                  <a:lnTo>
                    <a:pt x="465" y="57"/>
                  </a:lnTo>
                  <a:lnTo>
                    <a:pt x="471" y="42"/>
                  </a:lnTo>
                  <a:lnTo>
                    <a:pt x="473" y="24"/>
                  </a:lnTo>
                  <a:lnTo>
                    <a:pt x="472" y="2"/>
                  </a:lnTo>
                  <a:lnTo>
                    <a:pt x="2" y="0"/>
                  </a:lnTo>
                </a:path>
              </a:pathLst>
            </a:custGeom>
            <a:solidFill>
              <a:srgbClr val="FE9B03"/>
            </a:solidFill>
            <a:ln w="12700" cap="rnd" cmpd="sng">
              <a:solidFill>
                <a:schemeClr val="tx1"/>
              </a:solidFill>
              <a:prstDash val="solid"/>
              <a:round/>
              <a:headEnd type="none" w="med" len="med"/>
              <a:tailEnd type="none" w="med" len="med"/>
            </a:ln>
          </p:spPr>
          <p:txBody>
            <a:bodyPr/>
            <a:lstStyle/>
            <a:p>
              <a:endParaRPr lang="en-US"/>
            </a:p>
          </p:txBody>
        </p:sp>
        <p:sp>
          <p:nvSpPr>
            <p:cNvPr id="19470" name="Line 41">
              <a:extLst>
                <a:ext uri="{FF2B5EF4-FFF2-40B4-BE49-F238E27FC236}">
                  <a16:creationId xmlns:a16="http://schemas.microsoft.com/office/drawing/2014/main" id="{89F80C97-2D95-4F07-82BD-1E048890FEBB}"/>
                </a:ext>
              </a:extLst>
            </p:cNvPr>
            <p:cNvSpPr>
              <a:spLocks noChangeShapeType="1"/>
            </p:cNvSpPr>
            <p:nvPr/>
          </p:nvSpPr>
          <p:spPr bwMode="auto">
            <a:xfrm>
              <a:off x="5127625" y="4776788"/>
              <a:ext cx="336550" cy="8366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42">
              <a:extLst>
                <a:ext uri="{FF2B5EF4-FFF2-40B4-BE49-F238E27FC236}">
                  <a16:creationId xmlns:a16="http://schemas.microsoft.com/office/drawing/2014/main" id="{5FF2FAF7-9809-49D4-A35E-1D4AC9BD6AD0}"/>
                </a:ext>
              </a:extLst>
            </p:cNvPr>
            <p:cNvSpPr>
              <a:spLocks noChangeShapeType="1"/>
            </p:cNvSpPr>
            <p:nvPr/>
          </p:nvSpPr>
          <p:spPr bwMode="auto">
            <a:xfrm>
              <a:off x="5122863" y="4776788"/>
              <a:ext cx="0" cy="831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43">
              <a:extLst>
                <a:ext uri="{FF2B5EF4-FFF2-40B4-BE49-F238E27FC236}">
                  <a16:creationId xmlns:a16="http://schemas.microsoft.com/office/drawing/2014/main" id="{3AE8F592-4E67-4EB3-882F-842C37856485}"/>
                </a:ext>
              </a:extLst>
            </p:cNvPr>
            <p:cNvSpPr>
              <a:spLocks noChangeShapeType="1"/>
            </p:cNvSpPr>
            <p:nvPr/>
          </p:nvSpPr>
          <p:spPr bwMode="auto">
            <a:xfrm flipH="1">
              <a:off x="4745038" y="4749800"/>
              <a:ext cx="390525" cy="8651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Freeform 44">
              <a:extLst>
                <a:ext uri="{FF2B5EF4-FFF2-40B4-BE49-F238E27FC236}">
                  <a16:creationId xmlns:a16="http://schemas.microsoft.com/office/drawing/2014/main" id="{24B000AA-6BE4-432A-A616-CBFF7FB65C55}"/>
                </a:ext>
              </a:extLst>
            </p:cNvPr>
            <p:cNvSpPr>
              <a:spLocks/>
            </p:cNvSpPr>
            <p:nvPr/>
          </p:nvSpPr>
          <p:spPr bwMode="auto">
            <a:xfrm>
              <a:off x="4724400" y="5594350"/>
              <a:ext cx="754063" cy="247650"/>
            </a:xfrm>
            <a:custGeom>
              <a:avLst/>
              <a:gdLst>
                <a:gd name="T0" fmla="*/ 2147483646 w 475"/>
                <a:gd name="T1" fmla="*/ 0 h 156"/>
                <a:gd name="T2" fmla="*/ 0 w 475"/>
                <a:gd name="T3" fmla="*/ 2147483646 h 156"/>
                <a:gd name="T4" fmla="*/ 2147483646 w 475"/>
                <a:gd name="T5" fmla="*/ 2147483646 h 156"/>
                <a:gd name="T6" fmla="*/ 2147483646 w 475"/>
                <a:gd name="T7" fmla="*/ 2147483646 h 156"/>
                <a:gd name="T8" fmla="*/ 2147483646 w 475"/>
                <a:gd name="T9" fmla="*/ 2147483646 h 156"/>
                <a:gd name="T10" fmla="*/ 2147483646 w 475"/>
                <a:gd name="T11" fmla="*/ 2147483646 h 156"/>
                <a:gd name="T12" fmla="*/ 2147483646 w 475"/>
                <a:gd name="T13" fmla="*/ 2147483646 h 156"/>
                <a:gd name="T14" fmla="*/ 2147483646 w 475"/>
                <a:gd name="T15" fmla="*/ 2147483646 h 156"/>
                <a:gd name="T16" fmla="*/ 2147483646 w 475"/>
                <a:gd name="T17" fmla="*/ 2147483646 h 156"/>
                <a:gd name="T18" fmla="*/ 2147483646 w 475"/>
                <a:gd name="T19" fmla="*/ 2147483646 h 156"/>
                <a:gd name="T20" fmla="*/ 2147483646 w 475"/>
                <a:gd name="T21" fmla="*/ 2147483646 h 156"/>
                <a:gd name="T22" fmla="*/ 2147483646 w 475"/>
                <a:gd name="T23" fmla="*/ 2147483646 h 156"/>
                <a:gd name="T24" fmla="*/ 2147483646 w 475"/>
                <a:gd name="T25" fmla="*/ 2147483646 h 156"/>
                <a:gd name="T26" fmla="*/ 2147483646 w 475"/>
                <a:gd name="T27" fmla="*/ 2147483646 h 156"/>
                <a:gd name="T28" fmla="*/ 2147483646 w 475"/>
                <a:gd name="T29" fmla="*/ 2147483646 h 156"/>
                <a:gd name="T30" fmla="*/ 2147483646 w 475"/>
                <a:gd name="T31" fmla="*/ 2147483646 h 156"/>
                <a:gd name="T32" fmla="*/ 2147483646 w 475"/>
                <a:gd name="T33" fmla="*/ 2147483646 h 156"/>
                <a:gd name="T34" fmla="*/ 2147483646 w 475"/>
                <a:gd name="T35" fmla="*/ 2147483646 h 156"/>
                <a:gd name="T36" fmla="*/ 2147483646 w 475"/>
                <a:gd name="T37" fmla="*/ 2147483646 h 156"/>
                <a:gd name="T38" fmla="*/ 2147483646 w 475"/>
                <a:gd name="T39" fmla="*/ 2147483646 h 156"/>
                <a:gd name="T40" fmla="*/ 2147483646 w 475"/>
                <a:gd name="T41" fmla="*/ 2147483646 h 156"/>
                <a:gd name="T42" fmla="*/ 2147483646 w 475"/>
                <a:gd name="T43" fmla="*/ 2147483646 h 156"/>
                <a:gd name="T44" fmla="*/ 2147483646 w 475"/>
                <a:gd name="T45" fmla="*/ 2147483646 h 156"/>
                <a:gd name="T46" fmla="*/ 2147483646 w 475"/>
                <a:gd name="T47" fmla="*/ 2147483646 h 156"/>
                <a:gd name="T48" fmla="*/ 2147483646 w 475"/>
                <a:gd name="T49" fmla="*/ 2147483646 h 156"/>
                <a:gd name="T50" fmla="*/ 2147483646 w 475"/>
                <a:gd name="T51" fmla="*/ 2147483646 h 156"/>
                <a:gd name="T52" fmla="*/ 2147483646 w 475"/>
                <a:gd name="T53" fmla="*/ 2147483646 h 156"/>
                <a:gd name="T54" fmla="*/ 2147483646 w 475"/>
                <a:gd name="T55" fmla="*/ 2147483646 h 156"/>
                <a:gd name="T56" fmla="*/ 2147483646 w 475"/>
                <a:gd name="T57" fmla="*/ 2147483646 h 156"/>
                <a:gd name="T58" fmla="*/ 2147483646 w 475"/>
                <a:gd name="T59" fmla="*/ 2147483646 h 156"/>
                <a:gd name="T60" fmla="*/ 2147483646 w 475"/>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5"/>
                <a:gd name="T94" fmla="*/ 0 h 156"/>
                <a:gd name="T95" fmla="*/ 475 w 475"/>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5" h="156">
                  <a:moveTo>
                    <a:pt x="3" y="0"/>
                  </a:moveTo>
                  <a:lnTo>
                    <a:pt x="0" y="16"/>
                  </a:lnTo>
                  <a:lnTo>
                    <a:pt x="3" y="37"/>
                  </a:lnTo>
                  <a:lnTo>
                    <a:pt x="10" y="58"/>
                  </a:lnTo>
                  <a:lnTo>
                    <a:pt x="23" y="79"/>
                  </a:lnTo>
                  <a:lnTo>
                    <a:pt x="42" y="97"/>
                  </a:lnTo>
                  <a:lnTo>
                    <a:pt x="67" y="114"/>
                  </a:lnTo>
                  <a:lnTo>
                    <a:pt x="92" y="126"/>
                  </a:lnTo>
                  <a:lnTo>
                    <a:pt x="113" y="134"/>
                  </a:lnTo>
                  <a:lnTo>
                    <a:pt x="137" y="142"/>
                  </a:lnTo>
                  <a:lnTo>
                    <a:pt x="159" y="146"/>
                  </a:lnTo>
                  <a:lnTo>
                    <a:pt x="182" y="150"/>
                  </a:lnTo>
                  <a:lnTo>
                    <a:pt x="203" y="152"/>
                  </a:lnTo>
                  <a:lnTo>
                    <a:pt x="230" y="155"/>
                  </a:lnTo>
                  <a:lnTo>
                    <a:pt x="256" y="154"/>
                  </a:lnTo>
                  <a:lnTo>
                    <a:pt x="281" y="152"/>
                  </a:lnTo>
                  <a:lnTo>
                    <a:pt x="310" y="149"/>
                  </a:lnTo>
                  <a:lnTo>
                    <a:pt x="331" y="145"/>
                  </a:lnTo>
                  <a:lnTo>
                    <a:pt x="355" y="138"/>
                  </a:lnTo>
                  <a:lnTo>
                    <a:pt x="378" y="129"/>
                  </a:lnTo>
                  <a:lnTo>
                    <a:pt x="392" y="124"/>
                  </a:lnTo>
                  <a:lnTo>
                    <a:pt x="409" y="113"/>
                  </a:lnTo>
                  <a:lnTo>
                    <a:pt x="422" y="106"/>
                  </a:lnTo>
                  <a:lnTo>
                    <a:pt x="437" y="94"/>
                  </a:lnTo>
                  <a:lnTo>
                    <a:pt x="449" y="84"/>
                  </a:lnTo>
                  <a:lnTo>
                    <a:pt x="457" y="70"/>
                  </a:lnTo>
                  <a:lnTo>
                    <a:pt x="466" y="57"/>
                  </a:lnTo>
                  <a:lnTo>
                    <a:pt x="472" y="42"/>
                  </a:lnTo>
                  <a:lnTo>
                    <a:pt x="474" y="24"/>
                  </a:lnTo>
                  <a:lnTo>
                    <a:pt x="473" y="2"/>
                  </a:lnTo>
                  <a:lnTo>
                    <a:pt x="3" y="0"/>
                  </a:lnTo>
                </a:path>
              </a:pathLst>
            </a:custGeom>
            <a:solidFill>
              <a:srgbClr val="FE9B03"/>
            </a:solidFill>
            <a:ln w="12700" cap="rnd" cmpd="sng">
              <a:solidFill>
                <a:schemeClr val="tx1"/>
              </a:solidFill>
              <a:prstDash val="solid"/>
              <a:round/>
              <a:headEnd type="none" w="med" len="med"/>
              <a:tailEnd type="none" w="med" len="med"/>
            </a:ln>
          </p:spPr>
          <p:txBody>
            <a:bodyPr/>
            <a:lstStyle/>
            <a:p>
              <a:endParaRPr lang="en-US"/>
            </a:p>
          </p:txBody>
        </p:sp>
        <p:sp>
          <p:nvSpPr>
            <p:cNvPr id="19474" name="Oval 45">
              <a:extLst>
                <a:ext uri="{FF2B5EF4-FFF2-40B4-BE49-F238E27FC236}">
                  <a16:creationId xmlns:a16="http://schemas.microsoft.com/office/drawing/2014/main" id="{E6044580-F02F-4400-87AC-DF098B985938}"/>
                </a:ext>
              </a:extLst>
            </p:cNvPr>
            <p:cNvSpPr>
              <a:spLocks noChangeArrowheads="1"/>
            </p:cNvSpPr>
            <p:nvPr/>
          </p:nvSpPr>
          <p:spPr bwMode="auto">
            <a:xfrm>
              <a:off x="3833813" y="1033463"/>
              <a:ext cx="1339850" cy="1331912"/>
            </a:xfrm>
            <a:prstGeom prst="ellipse">
              <a:avLst/>
            </a:prstGeom>
            <a:solidFill>
              <a:srgbClr val="C8FEC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9475" name="Rectangle 46">
              <a:extLst>
                <a:ext uri="{FF2B5EF4-FFF2-40B4-BE49-F238E27FC236}">
                  <a16:creationId xmlns:a16="http://schemas.microsoft.com/office/drawing/2014/main" id="{6CE5B9A0-80B0-470B-BF14-19BC88133486}"/>
                </a:ext>
              </a:extLst>
            </p:cNvPr>
            <p:cNvSpPr>
              <a:spLocks noChangeArrowheads="1"/>
            </p:cNvSpPr>
            <p:nvPr/>
          </p:nvSpPr>
          <p:spPr bwMode="auto">
            <a:xfrm>
              <a:off x="3765989" y="1481617"/>
              <a:ext cx="1495878" cy="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spcBef>
                  <a:spcPct val="50000"/>
                </a:spcBef>
                <a:buFontTx/>
                <a:buNone/>
              </a:pPr>
              <a:r>
                <a:rPr lang="en-US" altLang="en-US" sz="2800" dirty="0">
                  <a:solidFill>
                    <a:schemeClr val="tx1"/>
                  </a:solidFill>
                </a:rPr>
                <a:t>VISION</a:t>
              </a:r>
            </a:p>
          </p:txBody>
        </p:sp>
        <p:grpSp>
          <p:nvGrpSpPr>
            <p:cNvPr id="19476" name="Group 47">
              <a:extLst>
                <a:ext uri="{FF2B5EF4-FFF2-40B4-BE49-F238E27FC236}">
                  <a16:creationId xmlns:a16="http://schemas.microsoft.com/office/drawing/2014/main" id="{6B566B57-5A43-4D8F-8644-A61F4FBAC482}"/>
                </a:ext>
              </a:extLst>
            </p:cNvPr>
            <p:cNvGrpSpPr>
              <a:grpSpLocks/>
            </p:cNvGrpSpPr>
            <p:nvPr/>
          </p:nvGrpSpPr>
          <p:grpSpPr bwMode="auto">
            <a:xfrm>
              <a:off x="6799262" y="2428462"/>
              <a:ext cx="1392238" cy="1627601"/>
              <a:chOff x="4178" y="1528"/>
              <a:chExt cx="1109" cy="1199"/>
            </a:xfrm>
          </p:grpSpPr>
          <p:sp>
            <p:nvSpPr>
              <p:cNvPr id="19482" name="Freeform 48">
                <a:extLst>
                  <a:ext uri="{FF2B5EF4-FFF2-40B4-BE49-F238E27FC236}">
                    <a16:creationId xmlns:a16="http://schemas.microsoft.com/office/drawing/2014/main" id="{6AC5FF0C-4B9A-4130-80F5-B93B3B931493}"/>
                  </a:ext>
                </a:extLst>
              </p:cNvPr>
              <p:cNvSpPr>
                <a:spLocks/>
              </p:cNvSpPr>
              <p:nvPr/>
            </p:nvSpPr>
            <p:spPr bwMode="auto">
              <a:xfrm>
                <a:off x="4451" y="1777"/>
                <a:ext cx="582" cy="729"/>
              </a:xfrm>
              <a:custGeom>
                <a:avLst/>
                <a:gdLst>
                  <a:gd name="T0" fmla="*/ 89 w 582"/>
                  <a:gd name="T1" fmla="*/ 479 h 729"/>
                  <a:gd name="T2" fmla="*/ 63 w 582"/>
                  <a:gd name="T3" fmla="*/ 438 h 729"/>
                  <a:gd name="T4" fmla="*/ 31 w 582"/>
                  <a:gd name="T5" fmla="*/ 388 h 729"/>
                  <a:gd name="T6" fmla="*/ 10 w 582"/>
                  <a:gd name="T7" fmla="*/ 347 h 729"/>
                  <a:gd name="T8" fmla="*/ 0 w 582"/>
                  <a:gd name="T9" fmla="*/ 296 h 729"/>
                  <a:gd name="T10" fmla="*/ 0 w 582"/>
                  <a:gd name="T11" fmla="*/ 252 h 729"/>
                  <a:gd name="T12" fmla="*/ 10 w 582"/>
                  <a:gd name="T13" fmla="*/ 188 h 729"/>
                  <a:gd name="T14" fmla="*/ 34 w 582"/>
                  <a:gd name="T15" fmla="*/ 138 h 729"/>
                  <a:gd name="T16" fmla="*/ 74 w 582"/>
                  <a:gd name="T17" fmla="*/ 87 h 729"/>
                  <a:gd name="T18" fmla="*/ 128 w 582"/>
                  <a:gd name="T19" fmla="*/ 49 h 729"/>
                  <a:gd name="T20" fmla="*/ 174 w 582"/>
                  <a:gd name="T21" fmla="*/ 25 h 729"/>
                  <a:gd name="T22" fmla="*/ 226 w 582"/>
                  <a:gd name="T23" fmla="*/ 8 h 729"/>
                  <a:gd name="T24" fmla="*/ 299 w 582"/>
                  <a:gd name="T25" fmla="*/ 0 h 729"/>
                  <a:gd name="T26" fmla="*/ 366 w 582"/>
                  <a:gd name="T27" fmla="*/ 8 h 729"/>
                  <a:gd name="T28" fmla="*/ 409 w 582"/>
                  <a:gd name="T29" fmla="*/ 23 h 729"/>
                  <a:gd name="T30" fmla="*/ 456 w 582"/>
                  <a:gd name="T31" fmla="*/ 47 h 729"/>
                  <a:gd name="T32" fmla="*/ 491 w 582"/>
                  <a:gd name="T33" fmla="*/ 72 h 729"/>
                  <a:gd name="T34" fmla="*/ 524 w 582"/>
                  <a:gd name="T35" fmla="*/ 106 h 729"/>
                  <a:gd name="T36" fmla="*/ 544 w 582"/>
                  <a:gd name="T37" fmla="*/ 136 h 729"/>
                  <a:gd name="T38" fmla="*/ 561 w 582"/>
                  <a:gd name="T39" fmla="*/ 170 h 729"/>
                  <a:gd name="T40" fmla="*/ 573 w 582"/>
                  <a:gd name="T41" fmla="*/ 208 h 729"/>
                  <a:gd name="T42" fmla="*/ 581 w 582"/>
                  <a:gd name="T43" fmla="*/ 252 h 729"/>
                  <a:gd name="T44" fmla="*/ 578 w 582"/>
                  <a:gd name="T45" fmla="*/ 299 h 729"/>
                  <a:gd name="T46" fmla="*/ 563 w 582"/>
                  <a:gd name="T47" fmla="*/ 342 h 729"/>
                  <a:gd name="T48" fmla="*/ 544 w 582"/>
                  <a:gd name="T49" fmla="*/ 391 h 729"/>
                  <a:gd name="T50" fmla="*/ 511 w 582"/>
                  <a:gd name="T51" fmla="*/ 444 h 729"/>
                  <a:gd name="T52" fmla="*/ 494 w 582"/>
                  <a:gd name="T53" fmla="*/ 479 h 729"/>
                  <a:gd name="T54" fmla="*/ 477 w 582"/>
                  <a:gd name="T55" fmla="*/ 522 h 729"/>
                  <a:gd name="T56" fmla="*/ 459 w 582"/>
                  <a:gd name="T57" fmla="*/ 574 h 729"/>
                  <a:gd name="T58" fmla="*/ 447 w 582"/>
                  <a:gd name="T59" fmla="*/ 618 h 729"/>
                  <a:gd name="T60" fmla="*/ 439 w 582"/>
                  <a:gd name="T61" fmla="*/ 667 h 729"/>
                  <a:gd name="T62" fmla="*/ 439 w 582"/>
                  <a:gd name="T63" fmla="*/ 728 h 729"/>
                  <a:gd name="T64" fmla="*/ 165 w 582"/>
                  <a:gd name="T65" fmla="*/ 728 h 729"/>
                  <a:gd name="T66" fmla="*/ 165 w 582"/>
                  <a:gd name="T67" fmla="*/ 679 h 729"/>
                  <a:gd name="T68" fmla="*/ 151 w 582"/>
                  <a:gd name="T69" fmla="*/ 615 h 729"/>
                  <a:gd name="T70" fmla="*/ 133 w 582"/>
                  <a:gd name="T71" fmla="*/ 568 h 729"/>
                  <a:gd name="T72" fmla="*/ 112 w 582"/>
                  <a:gd name="T73" fmla="*/ 520 h 729"/>
                  <a:gd name="T74" fmla="*/ 89 w 582"/>
                  <a:gd name="T75" fmla="*/ 479 h 7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2"/>
                  <a:gd name="T115" fmla="*/ 0 h 729"/>
                  <a:gd name="T116" fmla="*/ 582 w 582"/>
                  <a:gd name="T117" fmla="*/ 729 h 7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2" h="729">
                    <a:moveTo>
                      <a:pt x="89" y="479"/>
                    </a:moveTo>
                    <a:lnTo>
                      <a:pt x="63" y="438"/>
                    </a:lnTo>
                    <a:lnTo>
                      <a:pt x="31" y="388"/>
                    </a:lnTo>
                    <a:lnTo>
                      <a:pt x="10" y="347"/>
                    </a:lnTo>
                    <a:lnTo>
                      <a:pt x="0" y="296"/>
                    </a:lnTo>
                    <a:lnTo>
                      <a:pt x="0" y="252"/>
                    </a:lnTo>
                    <a:lnTo>
                      <a:pt x="10" y="188"/>
                    </a:lnTo>
                    <a:lnTo>
                      <a:pt x="34" y="138"/>
                    </a:lnTo>
                    <a:lnTo>
                      <a:pt x="74" y="87"/>
                    </a:lnTo>
                    <a:lnTo>
                      <a:pt x="128" y="49"/>
                    </a:lnTo>
                    <a:lnTo>
                      <a:pt x="174" y="25"/>
                    </a:lnTo>
                    <a:lnTo>
                      <a:pt x="226" y="8"/>
                    </a:lnTo>
                    <a:lnTo>
                      <a:pt x="299" y="0"/>
                    </a:lnTo>
                    <a:lnTo>
                      <a:pt x="366" y="8"/>
                    </a:lnTo>
                    <a:lnTo>
                      <a:pt x="409" y="23"/>
                    </a:lnTo>
                    <a:lnTo>
                      <a:pt x="456" y="47"/>
                    </a:lnTo>
                    <a:lnTo>
                      <a:pt x="491" y="72"/>
                    </a:lnTo>
                    <a:lnTo>
                      <a:pt x="524" y="106"/>
                    </a:lnTo>
                    <a:lnTo>
                      <a:pt x="544" y="136"/>
                    </a:lnTo>
                    <a:lnTo>
                      <a:pt x="561" y="170"/>
                    </a:lnTo>
                    <a:lnTo>
                      <a:pt x="573" y="208"/>
                    </a:lnTo>
                    <a:lnTo>
                      <a:pt x="581" y="252"/>
                    </a:lnTo>
                    <a:lnTo>
                      <a:pt x="578" y="299"/>
                    </a:lnTo>
                    <a:lnTo>
                      <a:pt x="563" y="342"/>
                    </a:lnTo>
                    <a:lnTo>
                      <a:pt x="544" y="391"/>
                    </a:lnTo>
                    <a:lnTo>
                      <a:pt x="511" y="444"/>
                    </a:lnTo>
                    <a:lnTo>
                      <a:pt x="494" y="479"/>
                    </a:lnTo>
                    <a:lnTo>
                      <a:pt x="477" y="522"/>
                    </a:lnTo>
                    <a:lnTo>
                      <a:pt x="459" y="574"/>
                    </a:lnTo>
                    <a:lnTo>
                      <a:pt x="447" y="618"/>
                    </a:lnTo>
                    <a:lnTo>
                      <a:pt x="439" y="667"/>
                    </a:lnTo>
                    <a:lnTo>
                      <a:pt x="439" y="728"/>
                    </a:lnTo>
                    <a:lnTo>
                      <a:pt x="165" y="728"/>
                    </a:lnTo>
                    <a:lnTo>
                      <a:pt x="165" y="679"/>
                    </a:lnTo>
                    <a:lnTo>
                      <a:pt x="151" y="615"/>
                    </a:lnTo>
                    <a:lnTo>
                      <a:pt x="133" y="568"/>
                    </a:lnTo>
                    <a:lnTo>
                      <a:pt x="112" y="520"/>
                    </a:lnTo>
                    <a:lnTo>
                      <a:pt x="89" y="479"/>
                    </a:lnTo>
                  </a:path>
                </a:pathLst>
              </a:custGeom>
              <a:solidFill>
                <a:srgbClr val="FCFEB9"/>
              </a:solidFill>
              <a:ln w="12700" cap="rnd" cmpd="sng">
                <a:solidFill>
                  <a:srgbClr val="000000"/>
                </a:solidFill>
                <a:prstDash val="solid"/>
                <a:round/>
                <a:headEnd type="none" w="med" len="med"/>
                <a:tailEnd type="none" w="med" len="med"/>
              </a:ln>
            </p:spPr>
            <p:txBody>
              <a:bodyPr/>
              <a:lstStyle/>
              <a:p>
                <a:endParaRPr lang="en-US"/>
              </a:p>
            </p:txBody>
          </p:sp>
          <p:grpSp>
            <p:nvGrpSpPr>
              <p:cNvPr id="19483" name="Group 49">
                <a:extLst>
                  <a:ext uri="{FF2B5EF4-FFF2-40B4-BE49-F238E27FC236}">
                    <a16:creationId xmlns:a16="http://schemas.microsoft.com/office/drawing/2014/main" id="{9EC520D5-567E-4F76-AE4A-44C3F1D2186E}"/>
                  </a:ext>
                </a:extLst>
              </p:cNvPr>
              <p:cNvGrpSpPr>
                <a:grpSpLocks/>
              </p:cNvGrpSpPr>
              <p:nvPr/>
            </p:nvGrpSpPr>
            <p:grpSpPr bwMode="auto">
              <a:xfrm>
                <a:off x="4616" y="2491"/>
                <a:ext cx="274" cy="236"/>
                <a:chOff x="4616" y="2491"/>
                <a:chExt cx="274" cy="236"/>
              </a:xfrm>
            </p:grpSpPr>
            <p:sp>
              <p:nvSpPr>
                <p:cNvPr id="19509" name="Oval 50">
                  <a:extLst>
                    <a:ext uri="{FF2B5EF4-FFF2-40B4-BE49-F238E27FC236}">
                      <a16:creationId xmlns:a16="http://schemas.microsoft.com/office/drawing/2014/main" id="{BD791303-1121-436C-B170-CCF4C3EA9501}"/>
                    </a:ext>
                  </a:extLst>
                </p:cNvPr>
                <p:cNvSpPr>
                  <a:spLocks noChangeArrowheads="1"/>
                </p:cNvSpPr>
                <p:nvPr/>
              </p:nvSpPr>
              <p:spPr bwMode="auto">
                <a:xfrm>
                  <a:off x="4662" y="2704"/>
                  <a:ext cx="171" cy="23"/>
                </a:xfrm>
                <a:prstGeom prst="ellipse">
                  <a:avLst/>
                </a:prstGeom>
                <a:solidFill>
                  <a:srgbClr val="000000"/>
                </a:solidFill>
                <a:ln w="12700">
                  <a:solidFill>
                    <a:srgbClr val="000000"/>
                  </a:solidFill>
                  <a:round/>
                  <a:headEnd/>
                  <a:tailEnd/>
                </a:ln>
              </p:spPr>
              <p:txBody>
                <a:bodyPr wrap="none" anchor="ct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9510" name="Freeform 51">
                  <a:extLst>
                    <a:ext uri="{FF2B5EF4-FFF2-40B4-BE49-F238E27FC236}">
                      <a16:creationId xmlns:a16="http://schemas.microsoft.com/office/drawing/2014/main" id="{2BF179C7-ABBD-4120-9D4D-CAA9EFC9C2FE}"/>
                    </a:ext>
                  </a:extLst>
                </p:cNvPr>
                <p:cNvSpPr>
                  <a:spLocks/>
                </p:cNvSpPr>
                <p:nvPr/>
              </p:nvSpPr>
              <p:spPr bwMode="auto">
                <a:xfrm>
                  <a:off x="4616" y="2491"/>
                  <a:ext cx="274" cy="69"/>
                </a:xfrm>
                <a:custGeom>
                  <a:avLst/>
                  <a:gdLst>
                    <a:gd name="T0" fmla="*/ 0 w 274"/>
                    <a:gd name="T1" fmla="*/ 0 h 69"/>
                    <a:gd name="T2" fmla="*/ 0 w 274"/>
                    <a:gd name="T3" fmla="*/ 68 h 69"/>
                    <a:gd name="T4" fmla="*/ 59 w 274"/>
                    <a:gd name="T5" fmla="*/ 68 h 69"/>
                    <a:gd name="T6" fmla="*/ 273 w 274"/>
                    <a:gd name="T7" fmla="*/ 23 h 69"/>
                    <a:gd name="T8" fmla="*/ 273 w 274"/>
                    <a:gd name="T9" fmla="*/ 0 h 69"/>
                    <a:gd name="T10" fmla="*/ 0 w 274"/>
                    <a:gd name="T11" fmla="*/ 0 h 69"/>
                    <a:gd name="T12" fmla="*/ 0 60000 65536"/>
                    <a:gd name="T13" fmla="*/ 0 60000 65536"/>
                    <a:gd name="T14" fmla="*/ 0 60000 65536"/>
                    <a:gd name="T15" fmla="*/ 0 60000 65536"/>
                    <a:gd name="T16" fmla="*/ 0 60000 65536"/>
                    <a:gd name="T17" fmla="*/ 0 60000 65536"/>
                    <a:gd name="T18" fmla="*/ 0 w 274"/>
                    <a:gd name="T19" fmla="*/ 0 h 69"/>
                    <a:gd name="T20" fmla="*/ 274 w 274"/>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274" h="69">
                      <a:moveTo>
                        <a:pt x="0" y="0"/>
                      </a:moveTo>
                      <a:lnTo>
                        <a:pt x="0" y="68"/>
                      </a:lnTo>
                      <a:lnTo>
                        <a:pt x="59" y="68"/>
                      </a:lnTo>
                      <a:lnTo>
                        <a:pt x="273" y="23"/>
                      </a:lnTo>
                      <a:lnTo>
                        <a:pt x="273" y="0"/>
                      </a:lnTo>
                      <a:lnTo>
                        <a:pt x="0" y="0"/>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19511" name="Freeform 52">
                  <a:extLst>
                    <a:ext uri="{FF2B5EF4-FFF2-40B4-BE49-F238E27FC236}">
                      <a16:creationId xmlns:a16="http://schemas.microsoft.com/office/drawing/2014/main" id="{40FF508A-15C1-40CC-B02C-DBDB8448818F}"/>
                    </a:ext>
                  </a:extLst>
                </p:cNvPr>
                <p:cNvSpPr>
                  <a:spLocks/>
                </p:cNvSpPr>
                <p:nvPr/>
              </p:nvSpPr>
              <p:spPr bwMode="auto">
                <a:xfrm>
                  <a:off x="4616" y="2514"/>
                  <a:ext cx="274" cy="90"/>
                </a:xfrm>
                <a:custGeom>
                  <a:avLst/>
                  <a:gdLst>
                    <a:gd name="T0" fmla="*/ 59 w 274"/>
                    <a:gd name="T1" fmla="*/ 45 h 90"/>
                    <a:gd name="T2" fmla="*/ 0 w 274"/>
                    <a:gd name="T3" fmla="*/ 45 h 90"/>
                    <a:gd name="T4" fmla="*/ 0 w 274"/>
                    <a:gd name="T5" fmla="*/ 89 h 90"/>
                    <a:gd name="T6" fmla="*/ 59 w 274"/>
                    <a:gd name="T7" fmla="*/ 89 h 90"/>
                    <a:gd name="T8" fmla="*/ 273 w 274"/>
                    <a:gd name="T9" fmla="*/ 45 h 90"/>
                    <a:gd name="T10" fmla="*/ 273 w 274"/>
                    <a:gd name="T11" fmla="*/ 0 h 90"/>
                    <a:gd name="T12" fmla="*/ 59 w 274"/>
                    <a:gd name="T13" fmla="*/ 45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59" y="45"/>
                      </a:moveTo>
                      <a:lnTo>
                        <a:pt x="0" y="45"/>
                      </a:lnTo>
                      <a:lnTo>
                        <a:pt x="0" y="89"/>
                      </a:lnTo>
                      <a:lnTo>
                        <a:pt x="59" y="89"/>
                      </a:lnTo>
                      <a:lnTo>
                        <a:pt x="273" y="45"/>
                      </a:lnTo>
                      <a:lnTo>
                        <a:pt x="273" y="0"/>
                      </a:lnTo>
                      <a:lnTo>
                        <a:pt x="59" y="45"/>
                      </a:lnTo>
                    </a:path>
                  </a:pathLst>
                </a:custGeom>
                <a:solidFill>
                  <a:srgbClr val="3F3F3F"/>
                </a:solidFill>
                <a:ln w="12700" cap="rnd" cmpd="sng">
                  <a:solidFill>
                    <a:srgbClr val="000000"/>
                  </a:solidFill>
                  <a:prstDash val="solid"/>
                  <a:round/>
                  <a:headEnd type="none" w="med" len="med"/>
                  <a:tailEnd type="none" w="med" len="med"/>
                </a:ln>
              </p:spPr>
              <p:txBody>
                <a:bodyPr/>
                <a:lstStyle/>
                <a:p>
                  <a:endParaRPr lang="en-US"/>
                </a:p>
              </p:txBody>
            </p:sp>
            <p:sp>
              <p:nvSpPr>
                <p:cNvPr id="19512" name="Freeform 53">
                  <a:extLst>
                    <a:ext uri="{FF2B5EF4-FFF2-40B4-BE49-F238E27FC236}">
                      <a16:creationId xmlns:a16="http://schemas.microsoft.com/office/drawing/2014/main" id="{B20484B7-B716-4CC5-8372-01E82958FD0B}"/>
                    </a:ext>
                  </a:extLst>
                </p:cNvPr>
                <p:cNvSpPr>
                  <a:spLocks/>
                </p:cNvSpPr>
                <p:nvPr/>
              </p:nvSpPr>
              <p:spPr bwMode="auto">
                <a:xfrm>
                  <a:off x="4616" y="2559"/>
                  <a:ext cx="274" cy="90"/>
                </a:xfrm>
                <a:custGeom>
                  <a:avLst/>
                  <a:gdLst>
                    <a:gd name="T0" fmla="*/ 59 w 274"/>
                    <a:gd name="T1" fmla="*/ 44 h 90"/>
                    <a:gd name="T2" fmla="*/ 0 w 274"/>
                    <a:gd name="T3" fmla="*/ 44 h 90"/>
                    <a:gd name="T4" fmla="*/ 0 w 274"/>
                    <a:gd name="T5" fmla="*/ 89 h 90"/>
                    <a:gd name="T6" fmla="*/ 59 w 274"/>
                    <a:gd name="T7" fmla="*/ 89 h 90"/>
                    <a:gd name="T8" fmla="*/ 273 w 274"/>
                    <a:gd name="T9" fmla="*/ 44 h 90"/>
                    <a:gd name="T10" fmla="*/ 273 w 274"/>
                    <a:gd name="T11" fmla="*/ 0 h 90"/>
                    <a:gd name="T12" fmla="*/ 59 w 274"/>
                    <a:gd name="T13" fmla="*/ 44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59" y="44"/>
                      </a:moveTo>
                      <a:lnTo>
                        <a:pt x="0" y="44"/>
                      </a:lnTo>
                      <a:lnTo>
                        <a:pt x="0" y="89"/>
                      </a:lnTo>
                      <a:lnTo>
                        <a:pt x="59" y="89"/>
                      </a:lnTo>
                      <a:lnTo>
                        <a:pt x="273" y="44"/>
                      </a:lnTo>
                      <a:lnTo>
                        <a:pt x="273" y="0"/>
                      </a:lnTo>
                      <a:lnTo>
                        <a:pt x="59" y="44"/>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19513" name="Freeform 54">
                  <a:extLst>
                    <a:ext uri="{FF2B5EF4-FFF2-40B4-BE49-F238E27FC236}">
                      <a16:creationId xmlns:a16="http://schemas.microsoft.com/office/drawing/2014/main" id="{1A662201-C2ED-4B61-868E-49E96016DDDD}"/>
                    </a:ext>
                  </a:extLst>
                </p:cNvPr>
                <p:cNvSpPr>
                  <a:spLocks/>
                </p:cNvSpPr>
                <p:nvPr/>
              </p:nvSpPr>
              <p:spPr bwMode="auto">
                <a:xfrm>
                  <a:off x="4616" y="2603"/>
                  <a:ext cx="274" cy="91"/>
                </a:xfrm>
                <a:custGeom>
                  <a:avLst/>
                  <a:gdLst>
                    <a:gd name="T0" fmla="*/ 59 w 274"/>
                    <a:gd name="T1" fmla="*/ 45 h 91"/>
                    <a:gd name="T2" fmla="*/ 52 w 274"/>
                    <a:gd name="T3" fmla="*/ 45 h 91"/>
                    <a:gd name="T4" fmla="*/ 0 w 274"/>
                    <a:gd name="T5" fmla="*/ 45 h 91"/>
                    <a:gd name="T6" fmla="*/ 0 w 274"/>
                    <a:gd name="T7" fmla="*/ 90 h 91"/>
                    <a:gd name="T8" fmla="*/ 59 w 274"/>
                    <a:gd name="T9" fmla="*/ 90 h 91"/>
                    <a:gd name="T10" fmla="*/ 273 w 274"/>
                    <a:gd name="T11" fmla="*/ 45 h 91"/>
                    <a:gd name="T12" fmla="*/ 273 w 274"/>
                    <a:gd name="T13" fmla="*/ 0 h 91"/>
                    <a:gd name="T14" fmla="*/ 59 w 274"/>
                    <a:gd name="T15" fmla="*/ 45 h 91"/>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91"/>
                    <a:gd name="T26" fmla="*/ 274 w 274"/>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91">
                      <a:moveTo>
                        <a:pt x="59" y="45"/>
                      </a:moveTo>
                      <a:lnTo>
                        <a:pt x="52" y="45"/>
                      </a:lnTo>
                      <a:lnTo>
                        <a:pt x="0" y="45"/>
                      </a:lnTo>
                      <a:lnTo>
                        <a:pt x="0" y="90"/>
                      </a:lnTo>
                      <a:lnTo>
                        <a:pt x="59" y="90"/>
                      </a:lnTo>
                      <a:lnTo>
                        <a:pt x="273" y="45"/>
                      </a:lnTo>
                      <a:lnTo>
                        <a:pt x="273" y="0"/>
                      </a:lnTo>
                      <a:lnTo>
                        <a:pt x="59" y="45"/>
                      </a:lnTo>
                    </a:path>
                  </a:pathLst>
                </a:custGeom>
                <a:solidFill>
                  <a:srgbClr val="3F3F3F"/>
                </a:solidFill>
                <a:ln w="12700" cap="rnd" cmpd="sng">
                  <a:solidFill>
                    <a:srgbClr val="000000"/>
                  </a:solidFill>
                  <a:prstDash val="solid"/>
                  <a:round/>
                  <a:headEnd type="none" w="med" len="med"/>
                  <a:tailEnd type="none" w="med" len="med"/>
                </a:ln>
              </p:spPr>
              <p:txBody>
                <a:bodyPr/>
                <a:lstStyle/>
                <a:p>
                  <a:endParaRPr lang="en-US"/>
                </a:p>
              </p:txBody>
            </p:sp>
            <p:sp>
              <p:nvSpPr>
                <p:cNvPr id="19514" name="Freeform 55">
                  <a:extLst>
                    <a:ext uri="{FF2B5EF4-FFF2-40B4-BE49-F238E27FC236}">
                      <a16:creationId xmlns:a16="http://schemas.microsoft.com/office/drawing/2014/main" id="{50C60398-B729-49EE-B2F4-0039CD8966FF}"/>
                    </a:ext>
                  </a:extLst>
                </p:cNvPr>
                <p:cNvSpPr>
                  <a:spLocks/>
                </p:cNvSpPr>
                <p:nvPr/>
              </p:nvSpPr>
              <p:spPr bwMode="auto">
                <a:xfrm>
                  <a:off x="4616" y="2648"/>
                  <a:ext cx="274" cy="68"/>
                </a:xfrm>
                <a:custGeom>
                  <a:avLst/>
                  <a:gdLst>
                    <a:gd name="T0" fmla="*/ 59 w 274"/>
                    <a:gd name="T1" fmla="*/ 45 h 68"/>
                    <a:gd name="T2" fmla="*/ 0 w 274"/>
                    <a:gd name="T3" fmla="*/ 45 h 68"/>
                    <a:gd name="T4" fmla="*/ 29 w 274"/>
                    <a:gd name="T5" fmla="*/ 67 h 68"/>
                    <a:gd name="T6" fmla="*/ 242 w 274"/>
                    <a:gd name="T7" fmla="*/ 67 h 68"/>
                    <a:gd name="T8" fmla="*/ 273 w 274"/>
                    <a:gd name="T9" fmla="*/ 45 h 68"/>
                    <a:gd name="T10" fmla="*/ 273 w 274"/>
                    <a:gd name="T11" fmla="*/ 0 h 68"/>
                    <a:gd name="T12" fmla="*/ 59 w 274"/>
                    <a:gd name="T13" fmla="*/ 45 h 68"/>
                    <a:gd name="T14" fmla="*/ 0 60000 65536"/>
                    <a:gd name="T15" fmla="*/ 0 60000 65536"/>
                    <a:gd name="T16" fmla="*/ 0 60000 65536"/>
                    <a:gd name="T17" fmla="*/ 0 60000 65536"/>
                    <a:gd name="T18" fmla="*/ 0 60000 65536"/>
                    <a:gd name="T19" fmla="*/ 0 60000 65536"/>
                    <a:gd name="T20" fmla="*/ 0 60000 65536"/>
                    <a:gd name="T21" fmla="*/ 0 w 274"/>
                    <a:gd name="T22" fmla="*/ 0 h 68"/>
                    <a:gd name="T23" fmla="*/ 274 w 274"/>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68">
                      <a:moveTo>
                        <a:pt x="59" y="45"/>
                      </a:moveTo>
                      <a:lnTo>
                        <a:pt x="0" y="45"/>
                      </a:lnTo>
                      <a:lnTo>
                        <a:pt x="29" y="67"/>
                      </a:lnTo>
                      <a:lnTo>
                        <a:pt x="242" y="67"/>
                      </a:lnTo>
                      <a:lnTo>
                        <a:pt x="273" y="45"/>
                      </a:lnTo>
                      <a:lnTo>
                        <a:pt x="273" y="0"/>
                      </a:lnTo>
                      <a:lnTo>
                        <a:pt x="59" y="45"/>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sp>
            <p:nvSpPr>
              <p:cNvPr id="19484" name="Line 56">
                <a:extLst>
                  <a:ext uri="{FF2B5EF4-FFF2-40B4-BE49-F238E27FC236}">
                    <a16:creationId xmlns:a16="http://schemas.microsoft.com/office/drawing/2014/main" id="{A5BA6277-22C4-47D6-BD65-1D1062336EAD}"/>
                  </a:ext>
                </a:extLst>
              </p:cNvPr>
              <p:cNvSpPr>
                <a:spLocks noChangeShapeType="1"/>
              </p:cNvSpPr>
              <p:nvPr/>
            </p:nvSpPr>
            <p:spPr bwMode="auto">
              <a:xfrm flipH="1">
                <a:off x="4915" y="1623"/>
                <a:ext cx="101" cy="1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 name="Line 57">
                <a:extLst>
                  <a:ext uri="{FF2B5EF4-FFF2-40B4-BE49-F238E27FC236}">
                    <a16:creationId xmlns:a16="http://schemas.microsoft.com/office/drawing/2014/main" id="{63CE744F-50D5-4E3F-9F78-93FF43554846}"/>
                  </a:ext>
                </a:extLst>
              </p:cNvPr>
              <p:cNvSpPr>
                <a:spLocks noChangeShapeType="1"/>
              </p:cNvSpPr>
              <p:nvPr/>
            </p:nvSpPr>
            <p:spPr bwMode="auto">
              <a:xfrm flipH="1">
                <a:off x="4869" y="1654"/>
                <a:ext cx="37"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 name="Line 58">
                <a:extLst>
                  <a:ext uri="{FF2B5EF4-FFF2-40B4-BE49-F238E27FC236}">
                    <a16:creationId xmlns:a16="http://schemas.microsoft.com/office/drawing/2014/main" id="{1192CE12-73E8-4FAE-B7D2-AECE30DD5BAA}"/>
                  </a:ext>
                </a:extLst>
              </p:cNvPr>
              <p:cNvSpPr>
                <a:spLocks noChangeShapeType="1"/>
              </p:cNvSpPr>
              <p:nvPr/>
            </p:nvSpPr>
            <p:spPr bwMode="auto">
              <a:xfrm flipH="1">
                <a:off x="4802" y="1542"/>
                <a:ext cx="23" cy="1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 name="Line 59">
                <a:extLst>
                  <a:ext uri="{FF2B5EF4-FFF2-40B4-BE49-F238E27FC236}">
                    <a16:creationId xmlns:a16="http://schemas.microsoft.com/office/drawing/2014/main" id="{15348C57-2ACC-4911-87AD-8AEEFEC27A3E}"/>
                  </a:ext>
                </a:extLst>
              </p:cNvPr>
              <p:cNvSpPr>
                <a:spLocks noChangeShapeType="1"/>
              </p:cNvSpPr>
              <p:nvPr/>
            </p:nvSpPr>
            <p:spPr bwMode="auto">
              <a:xfrm>
                <a:off x="4737" y="1633"/>
                <a:ext cx="2"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 name="Line 60">
                <a:extLst>
                  <a:ext uri="{FF2B5EF4-FFF2-40B4-BE49-F238E27FC236}">
                    <a16:creationId xmlns:a16="http://schemas.microsoft.com/office/drawing/2014/main" id="{3984090A-3413-41CE-942F-2B3068B7F6C1}"/>
                  </a:ext>
                </a:extLst>
              </p:cNvPr>
              <p:cNvSpPr>
                <a:spLocks noChangeShapeType="1"/>
              </p:cNvSpPr>
              <p:nvPr/>
            </p:nvSpPr>
            <p:spPr bwMode="auto">
              <a:xfrm>
                <a:off x="4651" y="1528"/>
                <a:ext cx="31" cy="2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 name="Line 61">
                <a:extLst>
                  <a:ext uri="{FF2B5EF4-FFF2-40B4-BE49-F238E27FC236}">
                    <a16:creationId xmlns:a16="http://schemas.microsoft.com/office/drawing/2014/main" id="{F40DF5C3-D2F7-41FA-9841-F0354D98D663}"/>
                  </a:ext>
                </a:extLst>
              </p:cNvPr>
              <p:cNvSpPr>
                <a:spLocks noChangeShapeType="1"/>
              </p:cNvSpPr>
              <p:nvPr/>
            </p:nvSpPr>
            <p:spPr bwMode="auto">
              <a:xfrm flipH="1" flipV="1">
                <a:off x="4590" y="1657"/>
                <a:ext cx="20"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62">
                <a:extLst>
                  <a:ext uri="{FF2B5EF4-FFF2-40B4-BE49-F238E27FC236}">
                    <a16:creationId xmlns:a16="http://schemas.microsoft.com/office/drawing/2014/main" id="{2A034B67-D5B8-403E-9FF0-D6B29312BD04}"/>
                  </a:ext>
                </a:extLst>
              </p:cNvPr>
              <p:cNvSpPr>
                <a:spLocks noChangeShapeType="1"/>
              </p:cNvSpPr>
              <p:nvPr/>
            </p:nvSpPr>
            <p:spPr bwMode="auto">
              <a:xfrm flipH="1" flipV="1">
                <a:off x="4469" y="1598"/>
                <a:ext cx="86" cy="18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Line 63">
                <a:extLst>
                  <a:ext uri="{FF2B5EF4-FFF2-40B4-BE49-F238E27FC236}">
                    <a16:creationId xmlns:a16="http://schemas.microsoft.com/office/drawing/2014/main" id="{BDEDF186-124E-4CD8-ADBC-066800D4F929}"/>
                  </a:ext>
                </a:extLst>
              </p:cNvPr>
              <p:cNvSpPr>
                <a:spLocks noChangeShapeType="1"/>
              </p:cNvSpPr>
              <p:nvPr/>
            </p:nvSpPr>
            <p:spPr bwMode="auto">
              <a:xfrm flipH="1" flipV="1">
                <a:off x="4453" y="1751"/>
                <a:ext cx="40"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Line 64">
                <a:extLst>
                  <a:ext uri="{FF2B5EF4-FFF2-40B4-BE49-F238E27FC236}">
                    <a16:creationId xmlns:a16="http://schemas.microsoft.com/office/drawing/2014/main" id="{B5AD7F90-614C-4F75-9BBE-1B52C945BFA3}"/>
                  </a:ext>
                </a:extLst>
              </p:cNvPr>
              <p:cNvSpPr>
                <a:spLocks noChangeShapeType="1"/>
              </p:cNvSpPr>
              <p:nvPr/>
            </p:nvSpPr>
            <p:spPr bwMode="auto">
              <a:xfrm flipH="1" flipV="1">
                <a:off x="4301" y="1759"/>
                <a:ext cx="154"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3" name="Line 65">
                <a:extLst>
                  <a:ext uri="{FF2B5EF4-FFF2-40B4-BE49-F238E27FC236}">
                    <a16:creationId xmlns:a16="http://schemas.microsoft.com/office/drawing/2014/main" id="{FCFFDF02-FE03-4D91-9B9C-EEFFD979FAED}"/>
                  </a:ext>
                </a:extLst>
              </p:cNvPr>
              <p:cNvSpPr>
                <a:spLocks noChangeShapeType="1"/>
              </p:cNvSpPr>
              <p:nvPr/>
            </p:nvSpPr>
            <p:spPr bwMode="auto">
              <a:xfrm flipH="1" flipV="1">
                <a:off x="4332" y="1871"/>
                <a:ext cx="80"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4" name="Line 66">
                <a:extLst>
                  <a:ext uri="{FF2B5EF4-FFF2-40B4-BE49-F238E27FC236}">
                    <a16:creationId xmlns:a16="http://schemas.microsoft.com/office/drawing/2014/main" id="{397A256C-C97C-4C36-A3D9-EE931E159210}"/>
                  </a:ext>
                </a:extLst>
              </p:cNvPr>
              <p:cNvSpPr>
                <a:spLocks noChangeShapeType="1"/>
              </p:cNvSpPr>
              <p:nvPr/>
            </p:nvSpPr>
            <p:spPr bwMode="auto">
              <a:xfrm flipH="1" flipV="1">
                <a:off x="4208" y="1913"/>
                <a:ext cx="192"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5" name="Line 67">
                <a:extLst>
                  <a:ext uri="{FF2B5EF4-FFF2-40B4-BE49-F238E27FC236}">
                    <a16:creationId xmlns:a16="http://schemas.microsoft.com/office/drawing/2014/main" id="{6836511D-EF65-42D5-91DF-67BC8BF30CC9}"/>
                  </a:ext>
                </a:extLst>
              </p:cNvPr>
              <p:cNvSpPr>
                <a:spLocks noChangeShapeType="1"/>
              </p:cNvSpPr>
              <p:nvPr/>
            </p:nvSpPr>
            <p:spPr bwMode="auto">
              <a:xfrm flipH="1" flipV="1">
                <a:off x="4295" y="2013"/>
                <a:ext cx="92"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6" name="Line 68">
                <a:extLst>
                  <a:ext uri="{FF2B5EF4-FFF2-40B4-BE49-F238E27FC236}">
                    <a16:creationId xmlns:a16="http://schemas.microsoft.com/office/drawing/2014/main" id="{F7B83F0C-E3D6-4F7D-98F2-B242CFBE25F7}"/>
                  </a:ext>
                </a:extLst>
              </p:cNvPr>
              <p:cNvSpPr>
                <a:spLocks noChangeShapeType="1"/>
              </p:cNvSpPr>
              <p:nvPr/>
            </p:nvSpPr>
            <p:spPr bwMode="auto">
              <a:xfrm flipH="1" flipV="1">
                <a:off x="4178" y="2075"/>
                <a:ext cx="209"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7" name="Line 69">
                <a:extLst>
                  <a:ext uri="{FF2B5EF4-FFF2-40B4-BE49-F238E27FC236}">
                    <a16:creationId xmlns:a16="http://schemas.microsoft.com/office/drawing/2014/main" id="{DC634889-337C-4237-9F8B-BC3FF13DFB9D}"/>
                  </a:ext>
                </a:extLst>
              </p:cNvPr>
              <p:cNvSpPr>
                <a:spLocks noChangeShapeType="1"/>
              </p:cNvSpPr>
              <p:nvPr/>
            </p:nvSpPr>
            <p:spPr bwMode="auto">
              <a:xfrm flipH="1">
                <a:off x="4307" y="2153"/>
                <a:ext cx="80"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8" name="Line 70">
                <a:extLst>
                  <a:ext uri="{FF2B5EF4-FFF2-40B4-BE49-F238E27FC236}">
                    <a16:creationId xmlns:a16="http://schemas.microsoft.com/office/drawing/2014/main" id="{F77E4955-4D40-479E-A4E2-9D204DDC07E4}"/>
                  </a:ext>
                </a:extLst>
              </p:cNvPr>
              <p:cNvSpPr>
                <a:spLocks noChangeShapeType="1"/>
              </p:cNvSpPr>
              <p:nvPr/>
            </p:nvSpPr>
            <p:spPr bwMode="auto">
              <a:xfrm flipH="1">
                <a:off x="4190" y="2208"/>
                <a:ext cx="240" cy="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Line 71">
                <a:extLst>
                  <a:ext uri="{FF2B5EF4-FFF2-40B4-BE49-F238E27FC236}">
                    <a16:creationId xmlns:a16="http://schemas.microsoft.com/office/drawing/2014/main" id="{A5252E4C-04A4-4BA4-8348-172BE0FA293B}"/>
                  </a:ext>
                </a:extLst>
              </p:cNvPr>
              <p:cNvSpPr>
                <a:spLocks noChangeShapeType="1"/>
              </p:cNvSpPr>
              <p:nvPr/>
            </p:nvSpPr>
            <p:spPr bwMode="auto">
              <a:xfrm flipH="1">
                <a:off x="4400" y="2272"/>
                <a:ext cx="63"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Line 72">
                <a:extLst>
                  <a:ext uri="{FF2B5EF4-FFF2-40B4-BE49-F238E27FC236}">
                    <a16:creationId xmlns:a16="http://schemas.microsoft.com/office/drawing/2014/main" id="{E5B6F701-D505-46D6-863E-13F2FFEE6F06}"/>
                  </a:ext>
                </a:extLst>
              </p:cNvPr>
              <p:cNvSpPr>
                <a:spLocks noChangeShapeType="1"/>
              </p:cNvSpPr>
              <p:nvPr/>
            </p:nvSpPr>
            <p:spPr bwMode="auto">
              <a:xfrm flipV="1">
                <a:off x="5011" y="1729"/>
                <a:ext cx="15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1" name="Line 73">
                <a:extLst>
                  <a:ext uri="{FF2B5EF4-FFF2-40B4-BE49-F238E27FC236}">
                    <a16:creationId xmlns:a16="http://schemas.microsoft.com/office/drawing/2014/main" id="{029B02CD-07DA-41C6-82E6-45F8457BACBF}"/>
                  </a:ext>
                </a:extLst>
              </p:cNvPr>
              <p:cNvSpPr>
                <a:spLocks noChangeShapeType="1"/>
              </p:cNvSpPr>
              <p:nvPr/>
            </p:nvSpPr>
            <p:spPr bwMode="auto">
              <a:xfrm flipV="1">
                <a:off x="5055" y="1841"/>
                <a:ext cx="74"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2" name="Line 74">
                <a:extLst>
                  <a:ext uri="{FF2B5EF4-FFF2-40B4-BE49-F238E27FC236}">
                    <a16:creationId xmlns:a16="http://schemas.microsoft.com/office/drawing/2014/main" id="{6EB5AA3D-A785-4E4F-8E47-7ED430477592}"/>
                  </a:ext>
                </a:extLst>
              </p:cNvPr>
              <p:cNvSpPr>
                <a:spLocks noChangeShapeType="1"/>
              </p:cNvSpPr>
              <p:nvPr/>
            </p:nvSpPr>
            <p:spPr bwMode="auto">
              <a:xfrm flipV="1">
                <a:off x="5067" y="1883"/>
                <a:ext cx="19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3" name="Line 75">
                <a:extLst>
                  <a:ext uri="{FF2B5EF4-FFF2-40B4-BE49-F238E27FC236}">
                    <a16:creationId xmlns:a16="http://schemas.microsoft.com/office/drawing/2014/main" id="{AABC4D38-2244-470E-A73F-C67C88CD007E}"/>
                  </a:ext>
                </a:extLst>
              </p:cNvPr>
              <p:cNvSpPr>
                <a:spLocks noChangeShapeType="1"/>
              </p:cNvSpPr>
              <p:nvPr/>
            </p:nvSpPr>
            <p:spPr bwMode="auto">
              <a:xfrm flipV="1">
                <a:off x="5080" y="1983"/>
                <a:ext cx="92"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4" name="Line 76">
                <a:extLst>
                  <a:ext uri="{FF2B5EF4-FFF2-40B4-BE49-F238E27FC236}">
                    <a16:creationId xmlns:a16="http://schemas.microsoft.com/office/drawing/2014/main" id="{885A3F39-75D8-467B-A6EC-79F6ECC1E0EE}"/>
                  </a:ext>
                </a:extLst>
              </p:cNvPr>
              <p:cNvSpPr>
                <a:spLocks noChangeShapeType="1"/>
              </p:cNvSpPr>
              <p:nvPr/>
            </p:nvSpPr>
            <p:spPr bwMode="auto">
              <a:xfrm flipV="1">
                <a:off x="5080" y="2047"/>
                <a:ext cx="207"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5" name="Line 77">
                <a:extLst>
                  <a:ext uri="{FF2B5EF4-FFF2-40B4-BE49-F238E27FC236}">
                    <a16:creationId xmlns:a16="http://schemas.microsoft.com/office/drawing/2014/main" id="{C542C5D5-7616-4F62-8ADD-72F5A3B9A038}"/>
                  </a:ext>
                </a:extLst>
              </p:cNvPr>
              <p:cNvSpPr>
                <a:spLocks noChangeShapeType="1"/>
              </p:cNvSpPr>
              <p:nvPr/>
            </p:nvSpPr>
            <p:spPr bwMode="auto">
              <a:xfrm>
                <a:off x="5080" y="2125"/>
                <a:ext cx="79"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6" name="Line 78">
                <a:extLst>
                  <a:ext uri="{FF2B5EF4-FFF2-40B4-BE49-F238E27FC236}">
                    <a16:creationId xmlns:a16="http://schemas.microsoft.com/office/drawing/2014/main" id="{9340B366-6C98-41F7-A73E-A6B0B50EAB47}"/>
                  </a:ext>
                </a:extLst>
              </p:cNvPr>
              <p:cNvSpPr>
                <a:spLocks noChangeShapeType="1"/>
              </p:cNvSpPr>
              <p:nvPr/>
            </p:nvSpPr>
            <p:spPr bwMode="auto">
              <a:xfrm>
                <a:off x="5036" y="2181"/>
                <a:ext cx="241" cy="8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7" name="Line 79">
                <a:extLst>
                  <a:ext uri="{FF2B5EF4-FFF2-40B4-BE49-F238E27FC236}">
                    <a16:creationId xmlns:a16="http://schemas.microsoft.com/office/drawing/2014/main" id="{2B4473AF-4355-4461-8C06-4FD5D7E5AAC5}"/>
                  </a:ext>
                </a:extLst>
              </p:cNvPr>
              <p:cNvSpPr>
                <a:spLocks noChangeShapeType="1"/>
              </p:cNvSpPr>
              <p:nvPr/>
            </p:nvSpPr>
            <p:spPr bwMode="auto">
              <a:xfrm>
                <a:off x="5001" y="2244"/>
                <a:ext cx="65"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8" name="Line 80">
                <a:extLst>
                  <a:ext uri="{FF2B5EF4-FFF2-40B4-BE49-F238E27FC236}">
                    <a16:creationId xmlns:a16="http://schemas.microsoft.com/office/drawing/2014/main" id="{AAA020CB-33FD-44A7-A951-E496A9450834}"/>
                  </a:ext>
                </a:extLst>
              </p:cNvPr>
              <p:cNvSpPr>
                <a:spLocks noChangeShapeType="1"/>
              </p:cNvSpPr>
              <p:nvPr/>
            </p:nvSpPr>
            <p:spPr bwMode="auto">
              <a:xfrm flipH="1">
                <a:off x="4973" y="1736"/>
                <a:ext cx="52"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77" name="Rectangle 81">
              <a:extLst>
                <a:ext uri="{FF2B5EF4-FFF2-40B4-BE49-F238E27FC236}">
                  <a16:creationId xmlns:a16="http://schemas.microsoft.com/office/drawing/2014/main" id="{D91DF785-19C1-4CEB-A979-6D6C70D447F6}"/>
                </a:ext>
              </a:extLst>
            </p:cNvPr>
            <p:cNvSpPr>
              <a:spLocks noChangeArrowheads="1"/>
            </p:cNvSpPr>
            <p:nvPr/>
          </p:nvSpPr>
          <p:spPr bwMode="auto">
            <a:xfrm>
              <a:off x="6689499" y="4155396"/>
              <a:ext cx="17414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50000"/>
                </a:spcBef>
                <a:buFontTx/>
                <a:buNone/>
              </a:pPr>
              <a:r>
                <a:rPr lang="en-US" altLang="en-US" sz="1800" dirty="0">
                  <a:solidFill>
                    <a:schemeClr val="tx1"/>
                  </a:solidFill>
                </a:rPr>
                <a:t>Brainstorm Options</a:t>
              </a:r>
            </a:p>
          </p:txBody>
        </p:sp>
        <p:sp>
          <p:nvSpPr>
            <p:cNvPr id="19478" name="Freeform 82">
              <a:extLst>
                <a:ext uri="{FF2B5EF4-FFF2-40B4-BE49-F238E27FC236}">
                  <a16:creationId xmlns:a16="http://schemas.microsoft.com/office/drawing/2014/main" id="{86FE9261-9637-4B78-9084-1C73D0DA675A}"/>
                </a:ext>
              </a:extLst>
            </p:cNvPr>
            <p:cNvSpPr>
              <a:spLocks/>
            </p:cNvSpPr>
            <p:nvPr/>
          </p:nvSpPr>
          <p:spPr bwMode="auto">
            <a:xfrm>
              <a:off x="1584325" y="4532313"/>
              <a:ext cx="1668463" cy="1625600"/>
            </a:xfrm>
            <a:custGeom>
              <a:avLst/>
              <a:gdLst>
                <a:gd name="T0" fmla="*/ 2147483646 w 1051"/>
                <a:gd name="T1" fmla="*/ 2147483646 h 1024"/>
                <a:gd name="T2" fmla="*/ 2147483646 w 1051"/>
                <a:gd name="T3" fmla="*/ 2147483646 h 1024"/>
                <a:gd name="T4" fmla="*/ 2147483646 w 1051"/>
                <a:gd name="T5" fmla="*/ 2147483646 h 1024"/>
                <a:gd name="T6" fmla="*/ 2147483646 w 1051"/>
                <a:gd name="T7" fmla="*/ 2147483646 h 1024"/>
                <a:gd name="T8" fmla="*/ 2147483646 w 1051"/>
                <a:gd name="T9" fmla="*/ 2147483646 h 1024"/>
                <a:gd name="T10" fmla="*/ 2147483646 w 1051"/>
                <a:gd name="T11" fmla="*/ 2147483646 h 1024"/>
                <a:gd name="T12" fmla="*/ 2147483646 w 1051"/>
                <a:gd name="T13" fmla="*/ 2147483646 h 1024"/>
                <a:gd name="T14" fmla="*/ 2147483646 w 1051"/>
                <a:gd name="T15" fmla="*/ 2147483646 h 1024"/>
                <a:gd name="T16" fmla="*/ 2147483646 w 1051"/>
                <a:gd name="T17" fmla="*/ 2147483646 h 1024"/>
                <a:gd name="T18" fmla="*/ 2147483646 w 1051"/>
                <a:gd name="T19" fmla="*/ 2147483646 h 1024"/>
                <a:gd name="T20" fmla="*/ 2147483646 w 1051"/>
                <a:gd name="T21" fmla="*/ 2147483646 h 1024"/>
                <a:gd name="T22" fmla="*/ 2147483646 w 1051"/>
                <a:gd name="T23" fmla="*/ 2147483646 h 1024"/>
                <a:gd name="T24" fmla="*/ 2147483646 w 1051"/>
                <a:gd name="T25" fmla="*/ 2147483646 h 1024"/>
                <a:gd name="T26" fmla="*/ 2147483646 w 1051"/>
                <a:gd name="T27" fmla="*/ 2147483646 h 1024"/>
                <a:gd name="T28" fmla="*/ 2147483646 w 1051"/>
                <a:gd name="T29" fmla="*/ 2147483646 h 1024"/>
                <a:gd name="T30" fmla="*/ 2147483646 w 1051"/>
                <a:gd name="T31" fmla="*/ 2147483646 h 1024"/>
                <a:gd name="T32" fmla="*/ 2147483646 w 1051"/>
                <a:gd name="T33" fmla="*/ 2147483646 h 1024"/>
                <a:gd name="T34" fmla="*/ 2147483646 w 1051"/>
                <a:gd name="T35" fmla="*/ 2147483646 h 1024"/>
                <a:gd name="T36" fmla="*/ 2147483646 w 1051"/>
                <a:gd name="T37" fmla="*/ 2147483646 h 1024"/>
                <a:gd name="T38" fmla="*/ 2147483646 w 1051"/>
                <a:gd name="T39" fmla="*/ 2147483646 h 1024"/>
                <a:gd name="T40" fmla="*/ 2147483646 w 1051"/>
                <a:gd name="T41" fmla="*/ 2147483646 h 1024"/>
                <a:gd name="T42" fmla="*/ 2147483646 w 1051"/>
                <a:gd name="T43" fmla="*/ 2147483646 h 1024"/>
                <a:gd name="T44" fmla="*/ 2147483646 w 1051"/>
                <a:gd name="T45" fmla="*/ 2147483646 h 1024"/>
                <a:gd name="T46" fmla="*/ 2147483646 w 1051"/>
                <a:gd name="T47" fmla="*/ 2147483646 h 1024"/>
                <a:gd name="T48" fmla="*/ 2147483646 w 1051"/>
                <a:gd name="T49" fmla="*/ 2147483646 h 1024"/>
                <a:gd name="T50" fmla="*/ 2147483646 w 1051"/>
                <a:gd name="T51" fmla="*/ 2147483646 h 1024"/>
                <a:gd name="T52" fmla="*/ 2147483646 w 1051"/>
                <a:gd name="T53" fmla="*/ 2147483646 h 1024"/>
                <a:gd name="T54" fmla="*/ 2147483646 w 1051"/>
                <a:gd name="T55" fmla="*/ 2147483646 h 1024"/>
                <a:gd name="T56" fmla="*/ 2147483646 w 1051"/>
                <a:gd name="T57" fmla="*/ 2147483646 h 1024"/>
                <a:gd name="T58" fmla="*/ 2147483646 w 1051"/>
                <a:gd name="T59" fmla="*/ 0 h 1024"/>
                <a:gd name="T60" fmla="*/ 2147483646 w 1051"/>
                <a:gd name="T61" fmla="*/ 2147483646 h 1024"/>
                <a:gd name="T62" fmla="*/ 2147483646 w 1051"/>
                <a:gd name="T63" fmla="*/ 2147483646 h 1024"/>
                <a:gd name="T64" fmla="*/ 2147483646 w 1051"/>
                <a:gd name="T65" fmla="*/ 2147483646 h 1024"/>
                <a:gd name="T66" fmla="*/ 2147483646 w 1051"/>
                <a:gd name="T67" fmla="*/ 2147483646 h 1024"/>
                <a:gd name="T68" fmla="*/ 2147483646 w 1051"/>
                <a:gd name="T69" fmla="*/ 2147483646 h 1024"/>
                <a:gd name="T70" fmla="*/ 2147483646 w 1051"/>
                <a:gd name="T71" fmla="*/ 2147483646 h 1024"/>
                <a:gd name="T72" fmla="*/ 2147483646 w 1051"/>
                <a:gd name="T73" fmla="*/ 2147483646 h 1024"/>
                <a:gd name="T74" fmla="*/ 2147483646 w 1051"/>
                <a:gd name="T75" fmla="*/ 2147483646 h 1024"/>
                <a:gd name="T76" fmla="*/ 2147483646 w 1051"/>
                <a:gd name="T77" fmla="*/ 2147483646 h 1024"/>
                <a:gd name="T78" fmla="*/ 2147483646 w 1051"/>
                <a:gd name="T79" fmla="*/ 2147483646 h 1024"/>
                <a:gd name="T80" fmla="*/ 2147483646 w 1051"/>
                <a:gd name="T81" fmla="*/ 2147483646 h 1024"/>
                <a:gd name="T82" fmla="*/ 2147483646 w 1051"/>
                <a:gd name="T83" fmla="*/ 2147483646 h 1024"/>
                <a:gd name="T84" fmla="*/ 2147483646 w 1051"/>
                <a:gd name="T85" fmla="*/ 2147483646 h 1024"/>
                <a:gd name="T86" fmla="*/ 2147483646 w 1051"/>
                <a:gd name="T87" fmla="*/ 2147483646 h 1024"/>
                <a:gd name="T88" fmla="*/ 2147483646 w 1051"/>
                <a:gd name="T89" fmla="*/ 2147483646 h 1024"/>
                <a:gd name="T90" fmla="*/ 2147483646 w 1051"/>
                <a:gd name="T91" fmla="*/ 2147483646 h 1024"/>
                <a:gd name="T92" fmla="*/ 2147483646 w 1051"/>
                <a:gd name="T93" fmla="*/ 2147483646 h 1024"/>
                <a:gd name="T94" fmla="*/ 2147483646 w 1051"/>
                <a:gd name="T95" fmla="*/ 2147483646 h 1024"/>
                <a:gd name="T96" fmla="*/ 2147483646 w 1051"/>
                <a:gd name="T97" fmla="*/ 2147483646 h 1024"/>
                <a:gd name="T98" fmla="*/ 2147483646 w 1051"/>
                <a:gd name="T99" fmla="*/ 2147483646 h 1024"/>
                <a:gd name="T100" fmla="*/ 2147483646 w 1051"/>
                <a:gd name="T101" fmla="*/ 2147483646 h 1024"/>
                <a:gd name="T102" fmla="*/ 2147483646 w 1051"/>
                <a:gd name="T103" fmla="*/ 2147483646 h 1024"/>
                <a:gd name="T104" fmla="*/ 2147483646 w 1051"/>
                <a:gd name="T105" fmla="*/ 2147483646 h 1024"/>
                <a:gd name="T106" fmla="*/ 2147483646 w 1051"/>
                <a:gd name="T107" fmla="*/ 2147483646 h 1024"/>
                <a:gd name="T108" fmla="*/ 2147483646 w 1051"/>
                <a:gd name="T109" fmla="*/ 2147483646 h 1024"/>
                <a:gd name="T110" fmla="*/ 2147483646 w 1051"/>
                <a:gd name="T111" fmla="*/ 2147483646 h 1024"/>
                <a:gd name="T112" fmla="*/ 2147483646 w 1051"/>
                <a:gd name="T113" fmla="*/ 2147483646 h 1024"/>
                <a:gd name="T114" fmla="*/ 2147483646 w 1051"/>
                <a:gd name="T115" fmla="*/ 2147483646 h 1024"/>
                <a:gd name="T116" fmla="*/ 2147483646 w 1051"/>
                <a:gd name="T117" fmla="*/ 2147483646 h 1024"/>
                <a:gd name="T118" fmla="*/ 2147483646 w 1051"/>
                <a:gd name="T119" fmla="*/ 2147483646 h 1024"/>
                <a:gd name="T120" fmla="*/ 2147483646 w 1051"/>
                <a:gd name="T121" fmla="*/ 2147483646 h 1024"/>
                <a:gd name="T122" fmla="*/ 2147483646 w 1051"/>
                <a:gd name="T123" fmla="*/ 2147483646 h 10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1"/>
                <a:gd name="T187" fmla="*/ 0 h 1024"/>
                <a:gd name="T188" fmla="*/ 1051 w 1051"/>
                <a:gd name="T189" fmla="*/ 1024 h 10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1" h="1024">
                  <a:moveTo>
                    <a:pt x="1008" y="1023"/>
                  </a:moveTo>
                  <a:lnTo>
                    <a:pt x="1027" y="1023"/>
                  </a:lnTo>
                  <a:lnTo>
                    <a:pt x="1050" y="851"/>
                  </a:lnTo>
                  <a:lnTo>
                    <a:pt x="1030" y="849"/>
                  </a:lnTo>
                  <a:lnTo>
                    <a:pt x="1015" y="848"/>
                  </a:lnTo>
                  <a:lnTo>
                    <a:pt x="1000" y="846"/>
                  </a:lnTo>
                  <a:lnTo>
                    <a:pt x="982" y="844"/>
                  </a:lnTo>
                  <a:lnTo>
                    <a:pt x="964" y="841"/>
                  </a:lnTo>
                  <a:lnTo>
                    <a:pt x="947" y="840"/>
                  </a:lnTo>
                  <a:lnTo>
                    <a:pt x="933" y="837"/>
                  </a:lnTo>
                  <a:lnTo>
                    <a:pt x="915" y="833"/>
                  </a:lnTo>
                  <a:lnTo>
                    <a:pt x="899" y="830"/>
                  </a:lnTo>
                  <a:lnTo>
                    <a:pt x="881" y="826"/>
                  </a:lnTo>
                  <a:lnTo>
                    <a:pt x="866" y="824"/>
                  </a:lnTo>
                  <a:lnTo>
                    <a:pt x="848" y="818"/>
                  </a:lnTo>
                  <a:lnTo>
                    <a:pt x="833" y="812"/>
                  </a:lnTo>
                  <a:lnTo>
                    <a:pt x="820" y="808"/>
                  </a:lnTo>
                  <a:lnTo>
                    <a:pt x="807" y="803"/>
                  </a:lnTo>
                  <a:lnTo>
                    <a:pt x="792" y="798"/>
                  </a:lnTo>
                  <a:lnTo>
                    <a:pt x="777" y="792"/>
                  </a:lnTo>
                  <a:lnTo>
                    <a:pt x="761" y="787"/>
                  </a:lnTo>
                  <a:lnTo>
                    <a:pt x="747" y="779"/>
                  </a:lnTo>
                  <a:lnTo>
                    <a:pt x="736" y="776"/>
                  </a:lnTo>
                  <a:lnTo>
                    <a:pt x="723" y="771"/>
                  </a:lnTo>
                  <a:lnTo>
                    <a:pt x="705" y="762"/>
                  </a:lnTo>
                  <a:lnTo>
                    <a:pt x="688" y="754"/>
                  </a:lnTo>
                  <a:lnTo>
                    <a:pt x="667" y="743"/>
                  </a:lnTo>
                  <a:lnTo>
                    <a:pt x="648" y="733"/>
                  </a:lnTo>
                  <a:lnTo>
                    <a:pt x="627" y="723"/>
                  </a:lnTo>
                  <a:lnTo>
                    <a:pt x="609" y="711"/>
                  </a:lnTo>
                  <a:lnTo>
                    <a:pt x="587" y="697"/>
                  </a:lnTo>
                  <a:lnTo>
                    <a:pt x="572" y="685"/>
                  </a:lnTo>
                  <a:lnTo>
                    <a:pt x="555" y="674"/>
                  </a:lnTo>
                  <a:lnTo>
                    <a:pt x="536" y="659"/>
                  </a:lnTo>
                  <a:lnTo>
                    <a:pt x="518" y="643"/>
                  </a:lnTo>
                  <a:lnTo>
                    <a:pt x="497" y="626"/>
                  </a:lnTo>
                  <a:lnTo>
                    <a:pt x="481" y="610"/>
                  </a:lnTo>
                  <a:lnTo>
                    <a:pt x="463" y="592"/>
                  </a:lnTo>
                  <a:lnTo>
                    <a:pt x="442" y="574"/>
                  </a:lnTo>
                  <a:lnTo>
                    <a:pt x="427" y="555"/>
                  </a:lnTo>
                  <a:lnTo>
                    <a:pt x="411" y="536"/>
                  </a:lnTo>
                  <a:lnTo>
                    <a:pt x="397" y="520"/>
                  </a:lnTo>
                  <a:lnTo>
                    <a:pt x="384" y="503"/>
                  </a:lnTo>
                  <a:lnTo>
                    <a:pt x="368" y="484"/>
                  </a:lnTo>
                  <a:lnTo>
                    <a:pt x="357" y="466"/>
                  </a:lnTo>
                  <a:lnTo>
                    <a:pt x="343" y="447"/>
                  </a:lnTo>
                  <a:lnTo>
                    <a:pt x="330" y="427"/>
                  </a:lnTo>
                  <a:lnTo>
                    <a:pt x="321" y="408"/>
                  </a:lnTo>
                  <a:lnTo>
                    <a:pt x="308" y="385"/>
                  </a:lnTo>
                  <a:lnTo>
                    <a:pt x="296" y="364"/>
                  </a:lnTo>
                  <a:lnTo>
                    <a:pt x="285" y="342"/>
                  </a:lnTo>
                  <a:lnTo>
                    <a:pt x="274" y="319"/>
                  </a:lnTo>
                  <a:lnTo>
                    <a:pt x="263" y="294"/>
                  </a:lnTo>
                  <a:lnTo>
                    <a:pt x="255" y="273"/>
                  </a:lnTo>
                  <a:lnTo>
                    <a:pt x="247" y="249"/>
                  </a:lnTo>
                  <a:lnTo>
                    <a:pt x="238" y="221"/>
                  </a:lnTo>
                  <a:lnTo>
                    <a:pt x="233" y="200"/>
                  </a:lnTo>
                  <a:lnTo>
                    <a:pt x="226" y="173"/>
                  </a:lnTo>
                  <a:lnTo>
                    <a:pt x="286" y="159"/>
                  </a:lnTo>
                  <a:lnTo>
                    <a:pt x="101" y="0"/>
                  </a:lnTo>
                  <a:lnTo>
                    <a:pt x="0" y="229"/>
                  </a:lnTo>
                  <a:lnTo>
                    <a:pt x="55" y="215"/>
                  </a:lnTo>
                  <a:lnTo>
                    <a:pt x="63" y="245"/>
                  </a:lnTo>
                  <a:lnTo>
                    <a:pt x="70" y="271"/>
                  </a:lnTo>
                  <a:lnTo>
                    <a:pt x="80" y="300"/>
                  </a:lnTo>
                  <a:lnTo>
                    <a:pt x="89" y="324"/>
                  </a:lnTo>
                  <a:lnTo>
                    <a:pt x="98" y="349"/>
                  </a:lnTo>
                  <a:lnTo>
                    <a:pt x="106" y="372"/>
                  </a:lnTo>
                  <a:lnTo>
                    <a:pt x="117" y="395"/>
                  </a:lnTo>
                  <a:lnTo>
                    <a:pt x="127" y="416"/>
                  </a:lnTo>
                  <a:lnTo>
                    <a:pt x="138" y="437"/>
                  </a:lnTo>
                  <a:lnTo>
                    <a:pt x="147" y="460"/>
                  </a:lnTo>
                  <a:lnTo>
                    <a:pt x="163" y="487"/>
                  </a:lnTo>
                  <a:lnTo>
                    <a:pt x="174" y="509"/>
                  </a:lnTo>
                  <a:lnTo>
                    <a:pt x="189" y="528"/>
                  </a:lnTo>
                  <a:lnTo>
                    <a:pt x="202" y="549"/>
                  </a:lnTo>
                  <a:lnTo>
                    <a:pt x="217" y="572"/>
                  </a:lnTo>
                  <a:lnTo>
                    <a:pt x="232" y="593"/>
                  </a:lnTo>
                  <a:lnTo>
                    <a:pt x="247" y="612"/>
                  </a:lnTo>
                  <a:lnTo>
                    <a:pt x="262" y="632"/>
                  </a:lnTo>
                  <a:lnTo>
                    <a:pt x="280" y="653"/>
                  </a:lnTo>
                  <a:lnTo>
                    <a:pt x="297" y="672"/>
                  </a:lnTo>
                  <a:lnTo>
                    <a:pt x="314" y="692"/>
                  </a:lnTo>
                  <a:lnTo>
                    <a:pt x="330" y="708"/>
                  </a:lnTo>
                  <a:lnTo>
                    <a:pt x="348" y="726"/>
                  </a:lnTo>
                  <a:lnTo>
                    <a:pt x="365" y="742"/>
                  </a:lnTo>
                  <a:lnTo>
                    <a:pt x="383" y="758"/>
                  </a:lnTo>
                  <a:lnTo>
                    <a:pt x="403" y="775"/>
                  </a:lnTo>
                  <a:lnTo>
                    <a:pt x="420" y="791"/>
                  </a:lnTo>
                  <a:lnTo>
                    <a:pt x="442" y="807"/>
                  </a:lnTo>
                  <a:lnTo>
                    <a:pt x="463" y="821"/>
                  </a:lnTo>
                  <a:lnTo>
                    <a:pt x="481" y="836"/>
                  </a:lnTo>
                  <a:lnTo>
                    <a:pt x="501" y="847"/>
                  </a:lnTo>
                  <a:lnTo>
                    <a:pt x="518" y="859"/>
                  </a:lnTo>
                  <a:lnTo>
                    <a:pt x="541" y="873"/>
                  </a:lnTo>
                  <a:lnTo>
                    <a:pt x="562" y="885"/>
                  </a:lnTo>
                  <a:lnTo>
                    <a:pt x="581" y="895"/>
                  </a:lnTo>
                  <a:lnTo>
                    <a:pt x="602" y="905"/>
                  </a:lnTo>
                  <a:lnTo>
                    <a:pt x="624" y="916"/>
                  </a:lnTo>
                  <a:lnTo>
                    <a:pt x="647" y="927"/>
                  </a:lnTo>
                  <a:lnTo>
                    <a:pt x="670" y="937"/>
                  </a:lnTo>
                  <a:lnTo>
                    <a:pt x="689" y="946"/>
                  </a:lnTo>
                  <a:lnTo>
                    <a:pt x="714" y="956"/>
                  </a:lnTo>
                  <a:lnTo>
                    <a:pt x="733" y="964"/>
                  </a:lnTo>
                  <a:lnTo>
                    <a:pt x="753" y="970"/>
                  </a:lnTo>
                  <a:lnTo>
                    <a:pt x="767" y="974"/>
                  </a:lnTo>
                  <a:lnTo>
                    <a:pt x="780" y="981"/>
                  </a:lnTo>
                  <a:lnTo>
                    <a:pt x="791" y="985"/>
                  </a:lnTo>
                  <a:lnTo>
                    <a:pt x="802" y="986"/>
                  </a:lnTo>
                  <a:lnTo>
                    <a:pt x="813" y="990"/>
                  </a:lnTo>
                  <a:lnTo>
                    <a:pt x="827" y="992"/>
                  </a:lnTo>
                  <a:lnTo>
                    <a:pt x="841" y="994"/>
                  </a:lnTo>
                  <a:lnTo>
                    <a:pt x="853" y="998"/>
                  </a:lnTo>
                  <a:lnTo>
                    <a:pt x="865" y="1001"/>
                  </a:lnTo>
                  <a:lnTo>
                    <a:pt x="878" y="1004"/>
                  </a:lnTo>
                  <a:lnTo>
                    <a:pt x="891" y="1006"/>
                  </a:lnTo>
                  <a:lnTo>
                    <a:pt x="906" y="1008"/>
                  </a:lnTo>
                  <a:lnTo>
                    <a:pt x="921" y="1012"/>
                  </a:lnTo>
                  <a:lnTo>
                    <a:pt x="932" y="1015"/>
                  </a:lnTo>
                  <a:lnTo>
                    <a:pt x="945" y="1017"/>
                  </a:lnTo>
                  <a:lnTo>
                    <a:pt x="959" y="1019"/>
                  </a:lnTo>
                  <a:lnTo>
                    <a:pt x="972" y="1020"/>
                  </a:lnTo>
                  <a:lnTo>
                    <a:pt x="986" y="1021"/>
                  </a:lnTo>
                  <a:lnTo>
                    <a:pt x="996" y="1022"/>
                  </a:lnTo>
                  <a:lnTo>
                    <a:pt x="1008" y="1023"/>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479" name="Freeform 83">
              <a:extLst>
                <a:ext uri="{FF2B5EF4-FFF2-40B4-BE49-F238E27FC236}">
                  <a16:creationId xmlns:a16="http://schemas.microsoft.com/office/drawing/2014/main" id="{1C4FFC4A-31F5-40CB-86BC-37E2C0BDCD62}"/>
                </a:ext>
              </a:extLst>
            </p:cNvPr>
            <p:cNvSpPr>
              <a:spLocks/>
            </p:cNvSpPr>
            <p:nvPr/>
          </p:nvSpPr>
          <p:spPr bwMode="auto">
            <a:xfrm>
              <a:off x="5502275" y="1308100"/>
              <a:ext cx="1798638" cy="1019175"/>
            </a:xfrm>
            <a:custGeom>
              <a:avLst/>
              <a:gdLst>
                <a:gd name="T0" fmla="*/ 0 w 1133"/>
                <a:gd name="T1" fmla="*/ 2147483646 h 642"/>
                <a:gd name="T2" fmla="*/ 2147483646 w 1133"/>
                <a:gd name="T3" fmla="*/ 2147483646 h 642"/>
                <a:gd name="T4" fmla="*/ 2147483646 w 1133"/>
                <a:gd name="T5" fmla="*/ 2147483646 h 642"/>
                <a:gd name="T6" fmla="*/ 2147483646 w 1133"/>
                <a:gd name="T7" fmla="*/ 2147483646 h 642"/>
                <a:gd name="T8" fmla="*/ 2147483646 w 1133"/>
                <a:gd name="T9" fmla="*/ 2147483646 h 642"/>
                <a:gd name="T10" fmla="*/ 2147483646 w 1133"/>
                <a:gd name="T11" fmla="*/ 2147483646 h 642"/>
                <a:gd name="T12" fmla="*/ 2147483646 w 1133"/>
                <a:gd name="T13" fmla="*/ 2147483646 h 642"/>
                <a:gd name="T14" fmla="*/ 2147483646 w 1133"/>
                <a:gd name="T15" fmla="*/ 2147483646 h 642"/>
                <a:gd name="T16" fmla="*/ 2147483646 w 1133"/>
                <a:gd name="T17" fmla="*/ 2147483646 h 642"/>
                <a:gd name="T18" fmla="*/ 2147483646 w 1133"/>
                <a:gd name="T19" fmla="*/ 2147483646 h 642"/>
                <a:gd name="T20" fmla="*/ 2147483646 w 1133"/>
                <a:gd name="T21" fmla="*/ 2147483646 h 642"/>
                <a:gd name="T22" fmla="*/ 2147483646 w 1133"/>
                <a:gd name="T23" fmla="*/ 2147483646 h 642"/>
                <a:gd name="T24" fmla="*/ 2147483646 w 1133"/>
                <a:gd name="T25" fmla="*/ 2147483646 h 642"/>
                <a:gd name="T26" fmla="*/ 2147483646 w 1133"/>
                <a:gd name="T27" fmla="*/ 2147483646 h 642"/>
                <a:gd name="T28" fmla="*/ 2147483646 w 1133"/>
                <a:gd name="T29" fmla="*/ 2147483646 h 642"/>
                <a:gd name="T30" fmla="*/ 2147483646 w 1133"/>
                <a:gd name="T31" fmla="*/ 2147483646 h 642"/>
                <a:gd name="T32" fmla="*/ 2147483646 w 1133"/>
                <a:gd name="T33" fmla="*/ 2147483646 h 642"/>
                <a:gd name="T34" fmla="*/ 2147483646 w 1133"/>
                <a:gd name="T35" fmla="*/ 2147483646 h 642"/>
                <a:gd name="T36" fmla="*/ 2147483646 w 1133"/>
                <a:gd name="T37" fmla="*/ 2147483646 h 642"/>
                <a:gd name="T38" fmla="*/ 2147483646 w 1133"/>
                <a:gd name="T39" fmla="*/ 2147483646 h 642"/>
                <a:gd name="T40" fmla="*/ 2147483646 w 1133"/>
                <a:gd name="T41" fmla="*/ 2147483646 h 642"/>
                <a:gd name="T42" fmla="*/ 2147483646 w 1133"/>
                <a:gd name="T43" fmla="*/ 2147483646 h 642"/>
                <a:gd name="T44" fmla="*/ 2147483646 w 1133"/>
                <a:gd name="T45" fmla="*/ 2147483646 h 642"/>
                <a:gd name="T46" fmla="*/ 2147483646 w 1133"/>
                <a:gd name="T47" fmla="*/ 2147483646 h 642"/>
                <a:gd name="T48" fmla="*/ 2147483646 w 1133"/>
                <a:gd name="T49" fmla="*/ 2147483646 h 642"/>
                <a:gd name="T50" fmla="*/ 2147483646 w 1133"/>
                <a:gd name="T51" fmla="*/ 2147483646 h 642"/>
                <a:gd name="T52" fmla="*/ 2147483646 w 1133"/>
                <a:gd name="T53" fmla="*/ 2147483646 h 642"/>
                <a:gd name="T54" fmla="*/ 2147483646 w 1133"/>
                <a:gd name="T55" fmla="*/ 2147483646 h 642"/>
                <a:gd name="T56" fmla="*/ 2147483646 w 1133"/>
                <a:gd name="T57" fmla="*/ 2147483646 h 642"/>
                <a:gd name="T58" fmla="*/ 2147483646 w 1133"/>
                <a:gd name="T59" fmla="*/ 2147483646 h 642"/>
                <a:gd name="T60" fmla="*/ 2147483646 w 1133"/>
                <a:gd name="T61" fmla="*/ 2147483646 h 642"/>
                <a:gd name="T62" fmla="*/ 2147483646 w 1133"/>
                <a:gd name="T63" fmla="*/ 2147483646 h 642"/>
                <a:gd name="T64" fmla="*/ 2147483646 w 1133"/>
                <a:gd name="T65" fmla="*/ 2147483646 h 642"/>
                <a:gd name="T66" fmla="*/ 2147483646 w 1133"/>
                <a:gd name="T67" fmla="*/ 2147483646 h 642"/>
                <a:gd name="T68" fmla="*/ 2147483646 w 1133"/>
                <a:gd name="T69" fmla="*/ 2147483646 h 642"/>
                <a:gd name="T70" fmla="*/ 2147483646 w 1133"/>
                <a:gd name="T71" fmla="*/ 2147483646 h 642"/>
                <a:gd name="T72" fmla="*/ 2147483646 w 1133"/>
                <a:gd name="T73" fmla="*/ 2147483646 h 642"/>
                <a:gd name="T74" fmla="*/ 2147483646 w 1133"/>
                <a:gd name="T75" fmla="*/ 2147483646 h 642"/>
                <a:gd name="T76" fmla="*/ 2147483646 w 1133"/>
                <a:gd name="T77" fmla="*/ 2147483646 h 642"/>
                <a:gd name="T78" fmla="*/ 2147483646 w 1133"/>
                <a:gd name="T79" fmla="*/ 2147483646 h 642"/>
                <a:gd name="T80" fmla="*/ 2147483646 w 1133"/>
                <a:gd name="T81" fmla="*/ 2147483646 h 642"/>
                <a:gd name="T82" fmla="*/ 2147483646 w 1133"/>
                <a:gd name="T83" fmla="*/ 2147483646 h 642"/>
                <a:gd name="T84" fmla="*/ 2147483646 w 1133"/>
                <a:gd name="T85" fmla="*/ 2147483646 h 642"/>
                <a:gd name="T86" fmla="*/ 2147483646 w 1133"/>
                <a:gd name="T87" fmla="*/ 2147483646 h 642"/>
                <a:gd name="T88" fmla="*/ 2147483646 w 1133"/>
                <a:gd name="T89" fmla="*/ 2147483646 h 642"/>
                <a:gd name="T90" fmla="*/ 2147483646 w 1133"/>
                <a:gd name="T91" fmla="*/ 2147483646 h 642"/>
                <a:gd name="T92" fmla="*/ 2147483646 w 1133"/>
                <a:gd name="T93" fmla="*/ 2147483646 h 642"/>
                <a:gd name="T94" fmla="*/ 2147483646 w 1133"/>
                <a:gd name="T95" fmla="*/ 2147483646 h 642"/>
                <a:gd name="T96" fmla="*/ 2147483646 w 1133"/>
                <a:gd name="T97" fmla="*/ 2147483646 h 642"/>
                <a:gd name="T98" fmla="*/ 2147483646 w 1133"/>
                <a:gd name="T99" fmla="*/ 2147483646 h 642"/>
                <a:gd name="T100" fmla="*/ 2147483646 w 1133"/>
                <a:gd name="T101" fmla="*/ 2147483646 h 642"/>
                <a:gd name="T102" fmla="*/ 2147483646 w 1133"/>
                <a:gd name="T103" fmla="*/ 2147483646 h 642"/>
                <a:gd name="T104" fmla="*/ 2147483646 w 1133"/>
                <a:gd name="T105" fmla="*/ 2147483646 h 642"/>
                <a:gd name="T106" fmla="*/ 2147483646 w 1133"/>
                <a:gd name="T107" fmla="*/ 0 h 642"/>
                <a:gd name="T108" fmla="*/ 2147483646 w 1133"/>
                <a:gd name="T109" fmla="*/ 2147483646 h 642"/>
                <a:gd name="T110" fmla="*/ 2147483646 w 1133"/>
                <a:gd name="T111" fmla="*/ 2147483646 h 642"/>
                <a:gd name="T112" fmla="*/ 2147483646 w 1133"/>
                <a:gd name="T113" fmla="*/ 2147483646 h 642"/>
                <a:gd name="T114" fmla="*/ 2147483646 w 1133"/>
                <a:gd name="T115" fmla="*/ 2147483646 h 642"/>
                <a:gd name="T116" fmla="*/ 2147483646 w 1133"/>
                <a:gd name="T117" fmla="*/ 2147483646 h 642"/>
                <a:gd name="T118" fmla="*/ 2147483646 w 1133"/>
                <a:gd name="T119" fmla="*/ 2147483646 h 642"/>
                <a:gd name="T120" fmla="*/ 2147483646 w 1133"/>
                <a:gd name="T121" fmla="*/ 2147483646 h 642"/>
                <a:gd name="T122" fmla="*/ 2147483646 w 113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3"/>
                <a:gd name="T187" fmla="*/ 0 h 642"/>
                <a:gd name="T188" fmla="*/ 1133 w 113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3" h="642">
                  <a:moveTo>
                    <a:pt x="16" y="21"/>
                  </a:moveTo>
                  <a:lnTo>
                    <a:pt x="0" y="26"/>
                  </a:lnTo>
                  <a:lnTo>
                    <a:pt x="28" y="173"/>
                  </a:lnTo>
                  <a:lnTo>
                    <a:pt x="46" y="171"/>
                  </a:lnTo>
                  <a:lnTo>
                    <a:pt x="59" y="167"/>
                  </a:lnTo>
                  <a:lnTo>
                    <a:pt x="73" y="165"/>
                  </a:lnTo>
                  <a:lnTo>
                    <a:pt x="90" y="163"/>
                  </a:lnTo>
                  <a:lnTo>
                    <a:pt x="105" y="160"/>
                  </a:lnTo>
                  <a:lnTo>
                    <a:pt x="122" y="158"/>
                  </a:lnTo>
                  <a:lnTo>
                    <a:pt x="136" y="156"/>
                  </a:lnTo>
                  <a:lnTo>
                    <a:pt x="153" y="154"/>
                  </a:lnTo>
                  <a:lnTo>
                    <a:pt x="167" y="153"/>
                  </a:lnTo>
                  <a:lnTo>
                    <a:pt x="184" y="152"/>
                  </a:lnTo>
                  <a:lnTo>
                    <a:pt x="198" y="151"/>
                  </a:lnTo>
                  <a:lnTo>
                    <a:pt x="215" y="152"/>
                  </a:lnTo>
                  <a:lnTo>
                    <a:pt x="231" y="152"/>
                  </a:lnTo>
                  <a:lnTo>
                    <a:pt x="244" y="152"/>
                  </a:lnTo>
                  <a:lnTo>
                    <a:pt x="256" y="152"/>
                  </a:lnTo>
                  <a:lnTo>
                    <a:pt x="271" y="153"/>
                  </a:lnTo>
                  <a:lnTo>
                    <a:pt x="286" y="155"/>
                  </a:lnTo>
                  <a:lnTo>
                    <a:pt x="302" y="155"/>
                  </a:lnTo>
                  <a:lnTo>
                    <a:pt x="316" y="157"/>
                  </a:lnTo>
                  <a:lnTo>
                    <a:pt x="326" y="158"/>
                  </a:lnTo>
                  <a:lnTo>
                    <a:pt x="341" y="159"/>
                  </a:lnTo>
                  <a:lnTo>
                    <a:pt x="358" y="161"/>
                  </a:lnTo>
                  <a:lnTo>
                    <a:pt x="375" y="164"/>
                  </a:lnTo>
                  <a:lnTo>
                    <a:pt x="397" y="168"/>
                  </a:lnTo>
                  <a:lnTo>
                    <a:pt x="417" y="172"/>
                  </a:lnTo>
                  <a:lnTo>
                    <a:pt x="438" y="175"/>
                  </a:lnTo>
                  <a:lnTo>
                    <a:pt x="458" y="181"/>
                  </a:lnTo>
                  <a:lnTo>
                    <a:pt x="480" y="187"/>
                  </a:lnTo>
                  <a:lnTo>
                    <a:pt x="497" y="193"/>
                  </a:lnTo>
                  <a:lnTo>
                    <a:pt x="516" y="199"/>
                  </a:lnTo>
                  <a:lnTo>
                    <a:pt x="536" y="205"/>
                  </a:lnTo>
                  <a:lnTo>
                    <a:pt x="557" y="215"/>
                  </a:lnTo>
                  <a:lnTo>
                    <a:pt x="581" y="223"/>
                  </a:lnTo>
                  <a:lnTo>
                    <a:pt x="599" y="232"/>
                  </a:lnTo>
                  <a:lnTo>
                    <a:pt x="620" y="241"/>
                  </a:lnTo>
                  <a:lnTo>
                    <a:pt x="643" y="252"/>
                  </a:lnTo>
                  <a:lnTo>
                    <a:pt x="662" y="264"/>
                  </a:lnTo>
                  <a:lnTo>
                    <a:pt x="682" y="275"/>
                  </a:lnTo>
                  <a:lnTo>
                    <a:pt x="698" y="286"/>
                  </a:lnTo>
                  <a:lnTo>
                    <a:pt x="715" y="296"/>
                  </a:lnTo>
                  <a:lnTo>
                    <a:pt x="734" y="309"/>
                  </a:lnTo>
                  <a:lnTo>
                    <a:pt x="749" y="320"/>
                  </a:lnTo>
                  <a:lnTo>
                    <a:pt x="766" y="332"/>
                  </a:lnTo>
                  <a:lnTo>
                    <a:pt x="783" y="346"/>
                  </a:lnTo>
                  <a:lnTo>
                    <a:pt x="798" y="359"/>
                  </a:lnTo>
                  <a:lnTo>
                    <a:pt x="815" y="373"/>
                  </a:lnTo>
                  <a:lnTo>
                    <a:pt x="831" y="389"/>
                  </a:lnTo>
                  <a:lnTo>
                    <a:pt x="848" y="404"/>
                  </a:lnTo>
                  <a:lnTo>
                    <a:pt x="863" y="421"/>
                  </a:lnTo>
                  <a:lnTo>
                    <a:pt x="880" y="438"/>
                  </a:lnTo>
                  <a:lnTo>
                    <a:pt x="892" y="455"/>
                  </a:lnTo>
                  <a:lnTo>
                    <a:pt x="906" y="472"/>
                  </a:lnTo>
                  <a:lnTo>
                    <a:pt x="921" y="493"/>
                  </a:lnTo>
                  <a:lnTo>
                    <a:pt x="932" y="510"/>
                  </a:lnTo>
                  <a:lnTo>
                    <a:pt x="945" y="530"/>
                  </a:lnTo>
                  <a:lnTo>
                    <a:pt x="897" y="556"/>
                  </a:lnTo>
                  <a:lnTo>
                    <a:pt x="1106" y="641"/>
                  </a:lnTo>
                  <a:lnTo>
                    <a:pt x="1132" y="427"/>
                  </a:lnTo>
                  <a:lnTo>
                    <a:pt x="1086" y="453"/>
                  </a:lnTo>
                  <a:lnTo>
                    <a:pt x="1072" y="431"/>
                  </a:lnTo>
                  <a:lnTo>
                    <a:pt x="1057" y="410"/>
                  </a:lnTo>
                  <a:lnTo>
                    <a:pt x="1041" y="389"/>
                  </a:lnTo>
                  <a:lnTo>
                    <a:pt x="1026" y="370"/>
                  </a:lnTo>
                  <a:lnTo>
                    <a:pt x="1011" y="352"/>
                  </a:lnTo>
                  <a:lnTo>
                    <a:pt x="996" y="336"/>
                  </a:lnTo>
                  <a:lnTo>
                    <a:pt x="981" y="320"/>
                  </a:lnTo>
                  <a:lnTo>
                    <a:pt x="966" y="304"/>
                  </a:lnTo>
                  <a:lnTo>
                    <a:pt x="952" y="289"/>
                  </a:lnTo>
                  <a:lnTo>
                    <a:pt x="935" y="274"/>
                  </a:lnTo>
                  <a:lnTo>
                    <a:pt x="914" y="254"/>
                  </a:lnTo>
                  <a:lnTo>
                    <a:pt x="898" y="239"/>
                  </a:lnTo>
                  <a:lnTo>
                    <a:pt x="881" y="226"/>
                  </a:lnTo>
                  <a:lnTo>
                    <a:pt x="864" y="214"/>
                  </a:lnTo>
                  <a:lnTo>
                    <a:pt x="844" y="198"/>
                  </a:lnTo>
                  <a:lnTo>
                    <a:pt x="824" y="184"/>
                  </a:lnTo>
                  <a:lnTo>
                    <a:pt x="806" y="173"/>
                  </a:lnTo>
                  <a:lnTo>
                    <a:pt x="786" y="160"/>
                  </a:lnTo>
                  <a:lnTo>
                    <a:pt x="764" y="147"/>
                  </a:lnTo>
                  <a:lnTo>
                    <a:pt x="745" y="135"/>
                  </a:lnTo>
                  <a:lnTo>
                    <a:pt x="725" y="124"/>
                  </a:lnTo>
                  <a:lnTo>
                    <a:pt x="705" y="113"/>
                  </a:lnTo>
                  <a:lnTo>
                    <a:pt x="685" y="104"/>
                  </a:lnTo>
                  <a:lnTo>
                    <a:pt x="665" y="95"/>
                  </a:lnTo>
                  <a:lnTo>
                    <a:pt x="646" y="86"/>
                  </a:lnTo>
                  <a:lnTo>
                    <a:pt x="623" y="76"/>
                  </a:lnTo>
                  <a:lnTo>
                    <a:pt x="602" y="68"/>
                  </a:lnTo>
                  <a:lnTo>
                    <a:pt x="580" y="60"/>
                  </a:lnTo>
                  <a:lnTo>
                    <a:pt x="557" y="53"/>
                  </a:lnTo>
                  <a:lnTo>
                    <a:pt x="536" y="47"/>
                  </a:lnTo>
                  <a:lnTo>
                    <a:pt x="516" y="41"/>
                  </a:lnTo>
                  <a:lnTo>
                    <a:pt x="497" y="36"/>
                  </a:lnTo>
                  <a:lnTo>
                    <a:pt x="473" y="30"/>
                  </a:lnTo>
                  <a:lnTo>
                    <a:pt x="451" y="26"/>
                  </a:lnTo>
                  <a:lnTo>
                    <a:pt x="432" y="21"/>
                  </a:lnTo>
                  <a:lnTo>
                    <a:pt x="409" y="18"/>
                  </a:lnTo>
                  <a:lnTo>
                    <a:pt x="387" y="16"/>
                  </a:lnTo>
                  <a:lnTo>
                    <a:pt x="365" y="12"/>
                  </a:lnTo>
                  <a:lnTo>
                    <a:pt x="342" y="9"/>
                  </a:lnTo>
                  <a:lnTo>
                    <a:pt x="321" y="6"/>
                  </a:lnTo>
                  <a:lnTo>
                    <a:pt x="297" y="4"/>
                  </a:lnTo>
                  <a:lnTo>
                    <a:pt x="277" y="3"/>
                  </a:lnTo>
                  <a:lnTo>
                    <a:pt x="258" y="2"/>
                  </a:lnTo>
                  <a:lnTo>
                    <a:pt x="244" y="2"/>
                  </a:lnTo>
                  <a:lnTo>
                    <a:pt x="231" y="0"/>
                  </a:lnTo>
                  <a:lnTo>
                    <a:pt x="221" y="0"/>
                  </a:lnTo>
                  <a:lnTo>
                    <a:pt x="211" y="1"/>
                  </a:lnTo>
                  <a:lnTo>
                    <a:pt x="200" y="1"/>
                  </a:lnTo>
                  <a:lnTo>
                    <a:pt x="187" y="2"/>
                  </a:lnTo>
                  <a:lnTo>
                    <a:pt x="174" y="4"/>
                  </a:lnTo>
                  <a:lnTo>
                    <a:pt x="161" y="5"/>
                  </a:lnTo>
                  <a:lnTo>
                    <a:pt x="151" y="5"/>
                  </a:lnTo>
                  <a:lnTo>
                    <a:pt x="139" y="5"/>
                  </a:lnTo>
                  <a:lnTo>
                    <a:pt x="126" y="5"/>
                  </a:lnTo>
                  <a:lnTo>
                    <a:pt x="111" y="8"/>
                  </a:lnTo>
                  <a:lnTo>
                    <a:pt x="96" y="8"/>
                  </a:lnTo>
                  <a:lnTo>
                    <a:pt x="86" y="10"/>
                  </a:lnTo>
                  <a:lnTo>
                    <a:pt x="75" y="11"/>
                  </a:lnTo>
                  <a:lnTo>
                    <a:pt x="63" y="14"/>
                  </a:lnTo>
                  <a:lnTo>
                    <a:pt x="50" y="16"/>
                  </a:lnTo>
                  <a:lnTo>
                    <a:pt x="37" y="17"/>
                  </a:lnTo>
                  <a:lnTo>
                    <a:pt x="29" y="20"/>
                  </a:lnTo>
                  <a:lnTo>
                    <a:pt x="16" y="21"/>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480" name="Freeform 84">
              <a:extLst>
                <a:ext uri="{FF2B5EF4-FFF2-40B4-BE49-F238E27FC236}">
                  <a16:creationId xmlns:a16="http://schemas.microsoft.com/office/drawing/2014/main" id="{178E8E90-50C0-452B-A038-78176782922C}"/>
                </a:ext>
              </a:extLst>
            </p:cNvPr>
            <p:cNvSpPr>
              <a:spLocks/>
            </p:cNvSpPr>
            <p:nvPr/>
          </p:nvSpPr>
          <p:spPr bwMode="auto">
            <a:xfrm>
              <a:off x="1547813" y="1363663"/>
              <a:ext cx="1811337" cy="1241425"/>
            </a:xfrm>
            <a:custGeom>
              <a:avLst/>
              <a:gdLst>
                <a:gd name="T0" fmla="*/ 2147483646 w 1141"/>
                <a:gd name="T1" fmla="*/ 2147483646 h 782"/>
                <a:gd name="T2" fmla="*/ 2147483646 w 1141"/>
                <a:gd name="T3" fmla="*/ 2147483646 h 782"/>
                <a:gd name="T4" fmla="*/ 2147483646 w 1141"/>
                <a:gd name="T5" fmla="*/ 2147483646 h 782"/>
                <a:gd name="T6" fmla="*/ 2147483646 w 1141"/>
                <a:gd name="T7" fmla="*/ 2147483646 h 782"/>
                <a:gd name="T8" fmla="*/ 2147483646 w 1141"/>
                <a:gd name="T9" fmla="*/ 2147483646 h 782"/>
                <a:gd name="T10" fmla="*/ 2147483646 w 1141"/>
                <a:gd name="T11" fmla="*/ 2147483646 h 782"/>
                <a:gd name="T12" fmla="*/ 2147483646 w 1141"/>
                <a:gd name="T13" fmla="*/ 2147483646 h 782"/>
                <a:gd name="T14" fmla="*/ 2147483646 w 1141"/>
                <a:gd name="T15" fmla="*/ 2147483646 h 782"/>
                <a:gd name="T16" fmla="*/ 2147483646 w 1141"/>
                <a:gd name="T17" fmla="*/ 2147483646 h 782"/>
                <a:gd name="T18" fmla="*/ 2147483646 w 1141"/>
                <a:gd name="T19" fmla="*/ 2147483646 h 782"/>
                <a:gd name="T20" fmla="*/ 2147483646 w 1141"/>
                <a:gd name="T21" fmla="*/ 2147483646 h 782"/>
                <a:gd name="T22" fmla="*/ 2147483646 w 1141"/>
                <a:gd name="T23" fmla="*/ 2147483646 h 782"/>
                <a:gd name="T24" fmla="*/ 2147483646 w 1141"/>
                <a:gd name="T25" fmla="*/ 2147483646 h 782"/>
                <a:gd name="T26" fmla="*/ 2147483646 w 1141"/>
                <a:gd name="T27" fmla="*/ 2147483646 h 782"/>
                <a:gd name="T28" fmla="*/ 2147483646 w 1141"/>
                <a:gd name="T29" fmla="*/ 2147483646 h 782"/>
                <a:gd name="T30" fmla="*/ 2147483646 w 1141"/>
                <a:gd name="T31" fmla="*/ 2147483646 h 782"/>
                <a:gd name="T32" fmla="*/ 2147483646 w 1141"/>
                <a:gd name="T33" fmla="*/ 2147483646 h 782"/>
                <a:gd name="T34" fmla="*/ 2147483646 w 1141"/>
                <a:gd name="T35" fmla="*/ 2147483646 h 782"/>
                <a:gd name="T36" fmla="*/ 2147483646 w 1141"/>
                <a:gd name="T37" fmla="*/ 2147483646 h 782"/>
                <a:gd name="T38" fmla="*/ 2147483646 w 1141"/>
                <a:gd name="T39" fmla="*/ 2147483646 h 782"/>
                <a:gd name="T40" fmla="*/ 2147483646 w 1141"/>
                <a:gd name="T41" fmla="*/ 2147483646 h 782"/>
                <a:gd name="T42" fmla="*/ 2147483646 w 1141"/>
                <a:gd name="T43" fmla="*/ 2147483646 h 782"/>
                <a:gd name="T44" fmla="*/ 2147483646 w 1141"/>
                <a:gd name="T45" fmla="*/ 2147483646 h 782"/>
                <a:gd name="T46" fmla="*/ 2147483646 w 1141"/>
                <a:gd name="T47" fmla="*/ 2147483646 h 782"/>
                <a:gd name="T48" fmla="*/ 2147483646 w 1141"/>
                <a:gd name="T49" fmla="*/ 2147483646 h 782"/>
                <a:gd name="T50" fmla="*/ 2147483646 w 1141"/>
                <a:gd name="T51" fmla="*/ 2147483646 h 782"/>
                <a:gd name="T52" fmla="*/ 2147483646 w 1141"/>
                <a:gd name="T53" fmla="*/ 2147483646 h 782"/>
                <a:gd name="T54" fmla="*/ 2147483646 w 1141"/>
                <a:gd name="T55" fmla="*/ 2147483646 h 782"/>
                <a:gd name="T56" fmla="*/ 2147483646 w 1141"/>
                <a:gd name="T57" fmla="*/ 2147483646 h 782"/>
                <a:gd name="T58" fmla="*/ 2147483646 w 1141"/>
                <a:gd name="T59" fmla="*/ 2147483646 h 782"/>
                <a:gd name="T60" fmla="*/ 2147483646 w 1141"/>
                <a:gd name="T61" fmla="*/ 2147483646 h 782"/>
                <a:gd name="T62" fmla="*/ 2147483646 w 1141"/>
                <a:gd name="T63" fmla="*/ 2147483646 h 782"/>
                <a:gd name="T64" fmla="*/ 2147483646 w 1141"/>
                <a:gd name="T65" fmla="*/ 2147483646 h 782"/>
                <a:gd name="T66" fmla="*/ 2147483646 w 1141"/>
                <a:gd name="T67" fmla="*/ 2147483646 h 782"/>
                <a:gd name="T68" fmla="*/ 2147483646 w 1141"/>
                <a:gd name="T69" fmla="*/ 2147483646 h 782"/>
                <a:gd name="T70" fmla="*/ 2147483646 w 1141"/>
                <a:gd name="T71" fmla="*/ 2147483646 h 782"/>
                <a:gd name="T72" fmla="*/ 2147483646 w 1141"/>
                <a:gd name="T73" fmla="*/ 2147483646 h 782"/>
                <a:gd name="T74" fmla="*/ 2147483646 w 1141"/>
                <a:gd name="T75" fmla="*/ 2147483646 h 782"/>
                <a:gd name="T76" fmla="*/ 2147483646 w 1141"/>
                <a:gd name="T77" fmla="*/ 2147483646 h 782"/>
                <a:gd name="T78" fmla="*/ 2147483646 w 1141"/>
                <a:gd name="T79" fmla="*/ 2147483646 h 782"/>
                <a:gd name="T80" fmla="*/ 2147483646 w 1141"/>
                <a:gd name="T81" fmla="*/ 2147483646 h 782"/>
                <a:gd name="T82" fmla="*/ 2147483646 w 1141"/>
                <a:gd name="T83" fmla="*/ 2147483646 h 782"/>
                <a:gd name="T84" fmla="*/ 2147483646 w 1141"/>
                <a:gd name="T85" fmla="*/ 2147483646 h 782"/>
                <a:gd name="T86" fmla="*/ 2147483646 w 1141"/>
                <a:gd name="T87" fmla="*/ 2147483646 h 782"/>
                <a:gd name="T88" fmla="*/ 2147483646 w 1141"/>
                <a:gd name="T89" fmla="*/ 2147483646 h 782"/>
                <a:gd name="T90" fmla="*/ 2147483646 w 1141"/>
                <a:gd name="T91" fmla="*/ 2147483646 h 782"/>
                <a:gd name="T92" fmla="*/ 2147483646 w 1141"/>
                <a:gd name="T93" fmla="*/ 2147483646 h 782"/>
                <a:gd name="T94" fmla="*/ 2147483646 w 1141"/>
                <a:gd name="T95" fmla="*/ 2147483646 h 782"/>
                <a:gd name="T96" fmla="*/ 2147483646 w 1141"/>
                <a:gd name="T97" fmla="*/ 2147483646 h 782"/>
                <a:gd name="T98" fmla="*/ 2147483646 w 1141"/>
                <a:gd name="T99" fmla="*/ 2147483646 h 782"/>
                <a:gd name="T100" fmla="*/ 2147483646 w 1141"/>
                <a:gd name="T101" fmla="*/ 2147483646 h 782"/>
                <a:gd name="T102" fmla="*/ 2147483646 w 1141"/>
                <a:gd name="T103" fmla="*/ 2147483646 h 782"/>
                <a:gd name="T104" fmla="*/ 2147483646 w 1141"/>
                <a:gd name="T105" fmla="*/ 2147483646 h 782"/>
                <a:gd name="T106" fmla="*/ 2147483646 w 1141"/>
                <a:gd name="T107" fmla="*/ 2147483646 h 782"/>
                <a:gd name="T108" fmla="*/ 2147483646 w 1141"/>
                <a:gd name="T109" fmla="*/ 2147483646 h 782"/>
                <a:gd name="T110" fmla="*/ 2147483646 w 1141"/>
                <a:gd name="T111" fmla="*/ 2147483646 h 782"/>
                <a:gd name="T112" fmla="*/ 2147483646 w 1141"/>
                <a:gd name="T113" fmla="*/ 2147483646 h 782"/>
                <a:gd name="T114" fmla="*/ 2147483646 w 1141"/>
                <a:gd name="T115" fmla="*/ 2147483646 h 782"/>
                <a:gd name="T116" fmla="*/ 2147483646 w 1141"/>
                <a:gd name="T117" fmla="*/ 2147483646 h 782"/>
                <a:gd name="T118" fmla="*/ 2147483646 w 1141"/>
                <a:gd name="T119" fmla="*/ 2147483646 h 782"/>
                <a:gd name="T120" fmla="*/ 2147483646 w 1141"/>
                <a:gd name="T121" fmla="*/ 2147483646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1"/>
                <a:gd name="T184" fmla="*/ 0 h 782"/>
                <a:gd name="T185" fmla="*/ 1141 w 1141"/>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1" h="782">
                  <a:moveTo>
                    <a:pt x="0" y="722"/>
                  </a:moveTo>
                  <a:lnTo>
                    <a:pt x="155" y="781"/>
                  </a:lnTo>
                  <a:lnTo>
                    <a:pt x="159" y="768"/>
                  </a:lnTo>
                  <a:lnTo>
                    <a:pt x="164" y="755"/>
                  </a:lnTo>
                  <a:lnTo>
                    <a:pt x="170" y="738"/>
                  </a:lnTo>
                  <a:lnTo>
                    <a:pt x="176" y="724"/>
                  </a:lnTo>
                  <a:lnTo>
                    <a:pt x="182" y="709"/>
                  </a:lnTo>
                  <a:lnTo>
                    <a:pt x="188" y="697"/>
                  </a:lnTo>
                  <a:lnTo>
                    <a:pt x="195" y="681"/>
                  </a:lnTo>
                  <a:lnTo>
                    <a:pt x="201" y="668"/>
                  </a:lnTo>
                  <a:lnTo>
                    <a:pt x="209" y="653"/>
                  </a:lnTo>
                  <a:lnTo>
                    <a:pt x="215" y="639"/>
                  </a:lnTo>
                  <a:lnTo>
                    <a:pt x="224" y="626"/>
                  </a:lnTo>
                  <a:lnTo>
                    <a:pt x="232" y="613"/>
                  </a:lnTo>
                  <a:lnTo>
                    <a:pt x="239" y="602"/>
                  </a:lnTo>
                  <a:lnTo>
                    <a:pt x="246" y="591"/>
                  </a:lnTo>
                  <a:lnTo>
                    <a:pt x="254" y="579"/>
                  </a:lnTo>
                  <a:lnTo>
                    <a:pt x="263" y="567"/>
                  </a:lnTo>
                  <a:lnTo>
                    <a:pt x="272" y="554"/>
                  </a:lnTo>
                  <a:lnTo>
                    <a:pt x="281" y="542"/>
                  </a:lnTo>
                  <a:lnTo>
                    <a:pt x="287" y="534"/>
                  </a:lnTo>
                  <a:lnTo>
                    <a:pt x="295" y="523"/>
                  </a:lnTo>
                  <a:lnTo>
                    <a:pt x="306" y="510"/>
                  </a:lnTo>
                  <a:lnTo>
                    <a:pt x="318" y="497"/>
                  </a:lnTo>
                  <a:lnTo>
                    <a:pt x="332" y="480"/>
                  </a:lnTo>
                  <a:lnTo>
                    <a:pt x="346" y="465"/>
                  </a:lnTo>
                  <a:lnTo>
                    <a:pt x="360" y="449"/>
                  </a:lnTo>
                  <a:lnTo>
                    <a:pt x="375" y="435"/>
                  </a:lnTo>
                  <a:lnTo>
                    <a:pt x="393" y="420"/>
                  </a:lnTo>
                  <a:lnTo>
                    <a:pt x="407" y="408"/>
                  </a:lnTo>
                  <a:lnTo>
                    <a:pt x="422" y="396"/>
                  </a:lnTo>
                  <a:lnTo>
                    <a:pt x="439" y="383"/>
                  </a:lnTo>
                  <a:lnTo>
                    <a:pt x="458" y="369"/>
                  </a:lnTo>
                  <a:lnTo>
                    <a:pt x="478" y="355"/>
                  </a:lnTo>
                  <a:lnTo>
                    <a:pt x="496" y="343"/>
                  </a:lnTo>
                  <a:lnTo>
                    <a:pt x="516" y="331"/>
                  </a:lnTo>
                  <a:lnTo>
                    <a:pt x="538" y="318"/>
                  </a:lnTo>
                  <a:lnTo>
                    <a:pt x="559" y="308"/>
                  </a:lnTo>
                  <a:lnTo>
                    <a:pt x="579" y="298"/>
                  </a:lnTo>
                  <a:lnTo>
                    <a:pt x="598" y="289"/>
                  </a:lnTo>
                  <a:lnTo>
                    <a:pt x="616" y="281"/>
                  </a:lnTo>
                  <a:lnTo>
                    <a:pt x="637" y="272"/>
                  </a:lnTo>
                  <a:lnTo>
                    <a:pt x="656" y="265"/>
                  </a:lnTo>
                  <a:lnTo>
                    <a:pt x="676" y="258"/>
                  </a:lnTo>
                  <a:lnTo>
                    <a:pt x="698" y="251"/>
                  </a:lnTo>
                  <a:lnTo>
                    <a:pt x="717" y="245"/>
                  </a:lnTo>
                  <a:lnTo>
                    <a:pt x="740" y="240"/>
                  </a:lnTo>
                  <a:lnTo>
                    <a:pt x="763" y="234"/>
                  </a:lnTo>
                  <a:lnTo>
                    <a:pt x="785" y="229"/>
                  </a:lnTo>
                  <a:lnTo>
                    <a:pt x="809" y="225"/>
                  </a:lnTo>
                  <a:lnTo>
                    <a:pt x="834" y="221"/>
                  </a:lnTo>
                  <a:lnTo>
                    <a:pt x="856" y="219"/>
                  </a:lnTo>
                  <a:lnTo>
                    <a:pt x="879" y="217"/>
                  </a:lnTo>
                  <a:lnTo>
                    <a:pt x="906" y="216"/>
                  </a:lnTo>
                  <a:lnTo>
                    <a:pt x="927" y="216"/>
                  </a:lnTo>
                  <a:lnTo>
                    <a:pt x="953" y="216"/>
                  </a:lnTo>
                  <a:lnTo>
                    <a:pt x="953" y="272"/>
                  </a:lnTo>
                  <a:lnTo>
                    <a:pt x="1140" y="142"/>
                  </a:lnTo>
                  <a:lnTo>
                    <a:pt x="953" y="0"/>
                  </a:lnTo>
                  <a:lnTo>
                    <a:pt x="953" y="53"/>
                  </a:lnTo>
                  <a:lnTo>
                    <a:pt x="925" y="53"/>
                  </a:lnTo>
                  <a:lnTo>
                    <a:pt x="898" y="54"/>
                  </a:lnTo>
                  <a:lnTo>
                    <a:pt x="870" y="56"/>
                  </a:lnTo>
                  <a:lnTo>
                    <a:pt x="845" y="58"/>
                  </a:lnTo>
                  <a:lnTo>
                    <a:pt x="821" y="60"/>
                  </a:lnTo>
                  <a:lnTo>
                    <a:pt x="798" y="63"/>
                  </a:lnTo>
                  <a:lnTo>
                    <a:pt x="774" y="67"/>
                  </a:lnTo>
                  <a:lnTo>
                    <a:pt x="752" y="71"/>
                  </a:lnTo>
                  <a:lnTo>
                    <a:pt x="731" y="75"/>
                  </a:lnTo>
                  <a:lnTo>
                    <a:pt x="708" y="80"/>
                  </a:lnTo>
                  <a:lnTo>
                    <a:pt x="679" y="87"/>
                  </a:lnTo>
                  <a:lnTo>
                    <a:pt x="657" y="93"/>
                  </a:lnTo>
                  <a:lnTo>
                    <a:pt x="636" y="100"/>
                  </a:lnTo>
                  <a:lnTo>
                    <a:pt x="615" y="107"/>
                  </a:lnTo>
                  <a:lnTo>
                    <a:pt x="590" y="116"/>
                  </a:lnTo>
                  <a:lnTo>
                    <a:pt x="567" y="125"/>
                  </a:lnTo>
                  <a:lnTo>
                    <a:pt x="546" y="134"/>
                  </a:lnTo>
                  <a:lnTo>
                    <a:pt x="525" y="143"/>
                  </a:lnTo>
                  <a:lnTo>
                    <a:pt x="501" y="154"/>
                  </a:lnTo>
                  <a:lnTo>
                    <a:pt x="480" y="165"/>
                  </a:lnTo>
                  <a:lnTo>
                    <a:pt x="459" y="175"/>
                  </a:lnTo>
                  <a:lnTo>
                    <a:pt x="439" y="187"/>
                  </a:lnTo>
                  <a:lnTo>
                    <a:pt x="420" y="197"/>
                  </a:lnTo>
                  <a:lnTo>
                    <a:pt x="401" y="210"/>
                  </a:lnTo>
                  <a:lnTo>
                    <a:pt x="383" y="222"/>
                  </a:lnTo>
                  <a:lnTo>
                    <a:pt x="362" y="236"/>
                  </a:lnTo>
                  <a:lnTo>
                    <a:pt x="343" y="249"/>
                  </a:lnTo>
                  <a:lnTo>
                    <a:pt x="325" y="264"/>
                  </a:lnTo>
                  <a:lnTo>
                    <a:pt x="307" y="279"/>
                  </a:lnTo>
                  <a:lnTo>
                    <a:pt x="290" y="293"/>
                  </a:lnTo>
                  <a:lnTo>
                    <a:pt x="274" y="307"/>
                  </a:lnTo>
                  <a:lnTo>
                    <a:pt x="260" y="320"/>
                  </a:lnTo>
                  <a:lnTo>
                    <a:pt x="242" y="337"/>
                  </a:lnTo>
                  <a:lnTo>
                    <a:pt x="226" y="354"/>
                  </a:lnTo>
                  <a:lnTo>
                    <a:pt x="213" y="368"/>
                  </a:lnTo>
                  <a:lnTo>
                    <a:pt x="198" y="385"/>
                  </a:lnTo>
                  <a:lnTo>
                    <a:pt x="184" y="402"/>
                  </a:lnTo>
                  <a:lnTo>
                    <a:pt x="169" y="420"/>
                  </a:lnTo>
                  <a:lnTo>
                    <a:pt x="155" y="438"/>
                  </a:lnTo>
                  <a:lnTo>
                    <a:pt x="142" y="454"/>
                  </a:lnTo>
                  <a:lnTo>
                    <a:pt x="127" y="473"/>
                  </a:lnTo>
                  <a:lnTo>
                    <a:pt x="116" y="489"/>
                  </a:lnTo>
                  <a:lnTo>
                    <a:pt x="105" y="505"/>
                  </a:lnTo>
                  <a:lnTo>
                    <a:pt x="98" y="516"/>
                  </a:lnTo>
                  <a:lnTo>
                    <a:pt x="90" y="527"/>
                  </a:lnTo>
                  <a:lnTo>
                    <a:pt x="84" y="536"/>
                  </a:lnTo>
                  <a:lnTo>
                    <a:pt x="80" y="544"/>
                  </a:lnTo>
                  <a:lnTo>
                    <a:pt x="74" y="554"/>
                  </a:lnTo>
                  <a:lnTo>
                    <a:pt x="70" y="566"/>
                  </a:lnTo>
                  <a:lnTo>
                    <a:pt x="64" y="578"/>
                  </a:lnTo>
                  <a:lnTo>
                    <a:pt x="58" y="588"/>
                  </a:lnTo>
                  <a:lnTo>
                    <a:pt x="53" y="597"/>
                  </a:lnTo>
                  <a:lnTo>
                    <a:pt x="47" y="609"/>
                  </a:lnTo>
                  <a:lnTo>
                    <a:pt x="41" y="621"/>
                  </a:lnTo>
                  <a:lnTo>
                    <a:pt x="36" y="633"/>
                  </a:lnTo>
                  <a:lnTo>
                    <a:pt x="29" y="645"/>
                  </a:lnTo>
                  <a:lnTo>
                    <a:pt x="25" y="656"/>
                  </a:lnTo>
                  <a:lnTo>
                    <a:pt x="20" y="666"/>
                  </a:lnTo>
                  <a:lnTo>
                    <a:pt x="16" y="678"/>
                  </a:lnTo>
                  <a:lnTo>
                    <a:pt x="11" y="690"/>
                  </a:lnTo>
                  <a:lnTo>
                    <a:pt x="7" y="702"/>
                  </a:lnTo>
                  <a:lnTo>
                    <a:pt x="4" y="711"/>
                  </a:lnTo>
                  <a:lnTo>
                    <a:pt x="0" y="722"/>
                  </a:lnTo>
                </a:path>
              </a:pathLst>
            </a:custGeom>
            <a:solidFill>
              <a:srgbClr val="FF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9481" name="Freeform 85">
              <a:extLst>
                <a:ext uri="{FF2B5EF4-FFF2-40B4-BE49-F238E27FC236}">
                  <a16:creationId xmlns:a16="http://schemas.microsoft.com/office/drawing/2014/main" id="{C277388E-B88C-4267-8A83-DE17BAC72922}"/>
                </a:ext>
              </a:extLst>
            </p:cNvPr>
            <p:cNvSpPr>
              <a:spLocks/>
            </p:cNvSpPr>
            <p:nvPr/>
          </p:nvSpPr>
          <p:spPr bwMode="auto">
            <a:xfrm>
              <a:off x="5783263" y="4857750"/>
              <a:ext cx="1863725" cy="1473200"/>
            </a:xfrm>
            <a:custGeom>
              <a:avLst/>
              <a:gdLst>
                <a:gd name="T0" fmla="*/ 2147483646 w 1174"/>
                <a:gd name="T1" fmla="*/ 0 h 928"/>
                <a:gd name="T2" fmla="*/ 2147483646 w 1174"/>
                <a:gd name="T3" fmla="*/ 2147483646 h 928"/>
                <a:gd name="T4" fmla="*/ 2147483646 w 1174"/>
                <a:gd name="T5" fmla="*/ 2147483646 h 928"/>
                <a:gd name="T6" fmla="*/ 2147483646 w 1174"/>
                <a:gd name="T7" fmla="*/ 2147483646 h 928"/>
                <a:gd name="T8" fmla="*/ 2147483646 w 1174"/>
                <a:gd name="T9" fmla="*/ 2147483646 h 928"/>
                <a:gd name="T10" fmla="*/ 2147483646 w 1174"/>
                <a:gd name="T11" fmla="*/ 2147483646 h 928"/>
                <a:gd name="T12" fmla="*/ 2147483646 w 1174"/>
                <a:gd name="T13" fmla="*/ 2147483646 h 928"/>
                <a:gd name="T14" fmla="*/ 2147483646 w 1174"/>
                <a:gd name="T15" fmla="*/ 2147483646 h 928"/>
                <a:gd name="T16" fmla="*/ 2147483646 w 1174"/>
                <a:gd name="T17" fmla="*/ 2147483646 h 928"/>
                <a:gd name="T18" fmla="*/ 2147483646 w 1174"/>
                <a:gd name="T19" fmla="*/ 2147483646 h 928"/>
                <a:gd name="T20" fmla="*/ 2147483646 w 1174"/>
                <a:gd name="T21" fmla="*/ 2147483646 h 928"/>
                <a:gd name="T22" fmla="*/ 2147483646 w 1174"/>
                <a:gd name="T23" fmla="*/ 2147483646 h 928"/>
                <a:gd name="T24" fmla="*/ 2147483646 w 1174"/>
                <a:gd name="T25" fmla="*/ 2147483646 h 928"/>
                <a:gd name="T26" fmla="*/ 2147483646 w 1174"/>
                <a:gd name="T27" fmla="*/ 2147483646 h 928"/>
                <a:gd name="T28" fmla="*/ 2147483646 w 1174"/>
                <a:gd name="T29" fmla="*/ 2147483646 h 928"/>
                <a:gd name="T30" fmla="*/ 2147483646 w 1174"/>
                <a:gd name="T31" fmla="*/ 2147483646 h 928"/>
                <a:gd name="T32" fmla="*/ 2147483646 w 1174"/>
                <a:gd name="T33" fmla="*/ 2147483646 h 928"/>
                <a:gd name="T34" fmla="*/ 2147483646 w 1174"/>
                <a:gd name="T35" fmla="*/ 2147483646 h 928"/>
                <a:gd name="T36" fmla="*/ 2147483646 w 1174"/>
                <a:gd name="T37" fmla="*/ 2147483646 h 928"/>
                <a:gd name="T38" fmla="*/ 2147483646 w 1174"/>
                <a:gd name="T39" fmla="*/ 2147483646 h 928"/>
                <a:gd name="T40" fmla="*/ 2147483646 w 1174"/>
                <a:gd name="T41" fmla="*/ 2147483646 h 928"/>
                <a:gd name="T42" fmla="*/ 2147483646 w 1174"/>
                <a:gd name="T43" fmla="*/ 2147483646 h 928"/>
                <a:gd name="T44" fmla="*/ 2147483646 w 1174"/>
                <a:gd name="T45" fmla="*/ 2147483646 h 928"/>
                <a:gd name="T46" fmla="*/ 2147483646 w 1174"/>
                <a:gd name="T47" fmla="*/ 2147483646 h 928"/>
                <a:gd name="T48" fmla="*/ 2147483646 w 1174"/>
                <a:gd name="T49" fmla="*/ 2147483646 h 928"/>
                <a:gd name="T50" fmla="*/ 2147483646 w 1174"/>
                <a:gd name="T51" fmla="*/ 2147483646 h 928"/>
                <a:gd name="T52" fmla="*/ 2147483646 w 1174"/>
                <a:gd name="T53" fmla="*/ 2147483646 h 928"/>
                <a:gd name="T54" fmla="*/ 2147483646 w 1174"/>
                <a:gd name="T55" fmla="*/ 2147483646 h 928"/>
                <a:gd name="T56" fmla="*/ 0 w 1174"/>
                <a:gd name="T57" fmla="*/ 2147483646 h 928"/>
                <a:gd name="T58" fmla="*/ 2147483646 w 1174"/>
                <a:gd name="T59" fmla="*/ 2147483646 h 928"/>
                <a:gd name="T60" fmla="*/ 2147483646 w 1174"/>
                <a:gd name="T61" fmla="*/ 2147483646 h 928"/>
                <a:gd name="T62" fmla="*/ 2147483646 w 1174"/>
                <a:gd name="T63" fmla="*/ 2147483646 h 928"/>
                <a:gd name="T64" fmla="*/ 2147483646 w 1174"/>
                <a:gd name="T65" fmla="*/ 2147483646 h 928"/>
                <a:gd name="T66" fmla="*/ 2147483646 w 1174"/>
                <a:gd name="T67" fmla="*/ 2147483646 h 928"/>
                <a:gd name="T68" fmla="*/ 2147483646 w 1174"/>
                <a:gd name="T69" fmla="*/ 2147483646 h 928"/>
                <a:gd name="T70" fmla="*/ 2147483646 w 1174"/>
                <a:gd name="T71" fmla="*/ 2147483646 h 928"/>
                <a:gd name="T72" fmla="*/ 2147483646 w 1174"/>
                <a:gd name="T73" fmla="*/ 2147483646 h 928"/>
                <a:gd name="T74" fmla="*/ 2147483646 w 1174"/>
                <a:gd name="T75" fmla="*/ 2147483646 h 928"/>
                <a:gd name="T76" fmla="*/ 2147483646 w 1174"/>
                <a:gd name="T77" fmla="*/ 2147483646 h 928"/>
                <a:gd name="T78" fmla="*/ 2147483646 w 1174"/>
                <a:gd name="T79" fmla="*/ 2147483646 h 928"/>
                <a:gd name="T80" fmla="*/ 2147483646 w 1174"/>
                <a:gd name="T81" fmla="*/ 2147483646 h 928"/>
                <a:gd name="T82" fmla="*/ 2147483646 w 1174"/>
                <a:gd name="T83" fmla="*/ 2147483646 h 928"/>
                <a:gd name="T84" fmla="*/ 2147483646 w 1174"/>
                <a:gd name="T85" fmla="*/ 2147483646 h 928"/>
                <a:gd name="T86" fmla="*/ 2147483646 w 1174"/>
                <a:gd name="T87" fmla="*/ 2147483646 h 928"/>
                <a:gd name="T88" fmla="*/ 2147483646 w 1174"/>
                <a:gd name="T89" fmla="*/ 2147483646 h 928"/>
                <a:gd name="T90" fmla="*/ 2147483646 w 1174"/>
                <a:gd name="T91" fmla="*/ 2147483646 h 928"/>
                <a:gd name="T92" fmla="*/ 2147483646 w 1174"/>
                <a:gd name="T93" fmla="*/ 2147483646 h 928"/>
                <a:gd name="T94" fmla="*/ 2147483646 w 1174"/>
                <a:gd name="T95" fmla="*/ 2147483646 h 928"/>
                <a:gd name="T96" fmla="*/ 2147483646 w 1174"/>
                <a:gd name="T97" fmla="*/ 2147483646 h 928"/>
                <a:gd name="T98" fmla="*/ 2147483646 w 1174"/>
                <a:gd name="T99" fmla="*/ 2147483646 h 928"/>
                <a:gd name="T100" fmla="*/ 2147483646 w 1174"/>
                <a:gd name="T101" fmla="*/ 2147483646 h 928"/>
                <a:gd name="T102" fmla="*/ 2147483646 w 1174"/>
                <a:gd name="T103" fmla="*/ 2147483646 h 928"/>
                <a:gd name="T104" fmla="*/ 2147483646 w 1174"/>
                <a:gd name="T105" fmla="*/ 2147483646 h 928"/>
                <a:gd name="T106" fmla="*/ 2147483646 w 1174"/>
                <a:gd name="T107" fmla="*/ 2147483646 h 928"/>
                <a:gd name="T108" fmla="*/ 2147483646 w 1174"/>
                <a:gd name="T109" fmla="*/ 2147483646 h 928"/>
                <a:gd name="T110" fmla="*/ 2147483646 w 1174"/>
                <a:gd name="T111" fmla="*/ 2147483646 h 928"/>
                <a:gd name="T112" fmla="*/ 2147483646 w 1174"/>
                <a:gd name="T113" fmla="*/ 2147483646 h 928"/>
                <a:gd name="T114" fmla="*/ 2147483646 w 1174"/>
                <a:gd name="T115" fmla="*/ 2147483646 h 928"/>
                <a:gd name="T116" fmla="*/ 2147483646 w 1174"/>
                <a:gd name="T117" fmla="*/ 2147483646 h 928"/>
                <a:gd name="T118" fmla="*/ 2147483646 w 1174"/>
                <a:gd name="T119" fmla="*/ 2147483646 h 928"/>
                <a:gd name="T120" fmla="*/ 2147483646 w 1174"/>
                <a:gd name="T121" fmla="*/ 2147483646 h 9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4"/>
                <a:gd name="T184" fmla="*/ 0 h 928"/>
                <a:gd name="T185" fmla="*/ 1174 w 1174"/>
                <a:gd name="T186" fmla="*/ 928 h 9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4" h="928">
                  <a:moveTo>
                    <a:pt x="1173" y="35"/>
                  </a:moveTo>
                  <a:lnTo>
                    <a:pt x="989" y="0"/>
                  </a:lnTo>
                  <a:lnTo>
                    <a:pt x="987" y="14"/>
                  </a:lnTo>
                  <a:lnTo>
                    <a:pt x="984" y="28"/>
                  </a:lnTo>
                  <a:lnTo>
                    <a:pt x="980" y="45"/>
                  </a:lnTo>
                  <a:lnTo>
                    <a:pt x="976" y="61"/>
                  </a:lnTo>
                  <a:lnTo>
                    <a:pt x="971" y="78"/>
                  </a:lnTo>
                  <a:lnTo>
                    <a:pt x="967" y="91"/>
                  </a:lnTo>
                  <a:lnTo>
                    <a:pt x="961" y="109"/>
                  </a:lnTo>
                  <a:lnTo>
                    <a:pt x="958" y="122"/>
                  </a:lnTo>
                  <a:lnTo>
                    <a:pt x="952" y="140"/>
                  </a:lnTo>
                  <a:lnTo>
                    <a:pt x="947" y="154"/>
                  </a:lnTo>
                  <a:lnTo>
                    <a:pt x="940" y="169"/>
                  </a:lnTo>
                  <a:lnTo>
                    <a:pt x="933" y="184"/>
                  </a:lnTo>
                  <a:lnTo>
                    <a:pt x="927" y="196"/>
                  </a:lnTo>
                  <a:lnTo>
                    <a:pt x="921" y="208"/>
                  </a:lnTo>
                  <a:lnTo>
                    <a:pt x="913" y="222"/>
                  </a:lnTo>
                  <a:lnTo>
                    <a:pt x="906" y="236"/>
                  </a:lnTo>
                  <a:lnTo>
                    <a:pt x="898" y="250"/>
                  </a:lnTo>
                  <a:lnTo>
                    <a:pt x="890" y="265"/>
                  </a:lnTo>
                  <a:lnTo>
                    <a:pt x="885" y="274"/>
                  </a:lnTo>
                  <a:lnTo>
                    <a:pt x="878" y="286"/>
                  </a:lnTo>
                  <a:lnTo>
                    <a:pt x="868" y="301"/>
                  </a:lnTo>
                  <a:lnTo>
                    <a:pt x="857" y="316"/>
                  </a:lnTo>
                  <a:lnTo>
                    <a:pt x="844" y="336"/>
                  </a:lnTo>
                  <a:lnTo>
                    <a:pt x="831" y="353"/>
                  </a:lnTo>
                  <a:lnTo>
                    <a:pt x="818" y="372"/>
                  </a:lnTo>
                  <a:lnTo>
                    <a:pt x="805" y="390"/>
                  </a:lnTo>
                  <a:lnTo>
                    <a:pt x="787" y="406"/>
                  </a:lnTo>
                  <a:lnTo>
                    <a:pt x="773" y="422"/>
                  </a:lnTo>
                  <a:lnTo>
                    <a:pt x="758" y="436"/>
                  </a:lnTo>
                  <a:lnTo>
                    <a:pt x="741" y="453"/>
                  </a:lnTo>
                  <a:lnTo>
                    <a:pt x="723" y="469"/>
                  </a:lnTo>
                  <a:lnTo>
                    <a:pt x="703" y="488"/>
                  </a:lnTo>
                  <a:lnTo>
                    <a:pt x="685" y="501"/>
                  </a:lnTo>
                  <a:lnTo>
                    <a:pt x="664" y="518"/>
                  </a:lnTo>
                  <a:lnTo>
                    <a:pt x="643" y="534"/>
                  </a:lnTo>
                  <a:lnTo>
                    <a:pt x="621" y="548"/>
                  </a:lnTo>
                  <a:lnTo>
                    <a:pt x="600" y="561"/>
                  </a:lnTo>
                  <a:lnTo>
                    <a:pt x="580" y="574"/>
                  </a:lnTo>
                  <a:lnTo>
                    <a:pt x="562" y="585"/>
                  </a:lnTo>
                  <a:lnTo>
                    <a:pt x="539" y="597"/>
                  </a:lnTo>
                  <a:lnTo>
                    <a:pt x="520" y="607"/>
                  </a:lnTo>
                  <a:lnTo>
                    <a:pt x="499" y="618"/>
                  </a:lnTo>
                  <a:lnTo>
                    <a:pt x="476" y="628"/>
                  </a:lnTo>
                  <a:lnTo>
                    <a:pt x="456" y="638"/>
                  </a:lnTo>
                  <a:lnTo>
                    <a:pt x="430" y="647"/>
                  </a:lnTo>
                  <a:lnTo>
                    <a:pt x="405" y="656"/>
                  </a:lnTo>
                  <a:lnTo>
                    <a:pt x="382" y="666"/>
                  </a:lnTo>
                  <a:lnTo>
                    <a:pt x="356" y="673"/>
                  </a:lnTo>
                  <a:lnTo>
                    <a:pt x="328" y="681"/>
                  </a:lnTo>
                  <a:lnTo>
                    <a:pt x="305" y="687"/>
                  </a:lnTo>
                  <a:lnTo>
                    <a:pt x="279" y="692"/>
                  </a:lnTo>
                  <a:lnTo>
                    <a:pt x="248" y="699"/>
                  </a:lnTo>
                  <a:lnTo>
                    <a:pt x="224" y="702"/>
                  </a:lnTo>
                  <a:lnTo>
                    <a:pt x="196" y="706"/>
                  </a:lnTo>
                  <a:lnTo>
                    <a:pt x="186" y="649"/>
                  </a:lnTo>
                  <a:lnTo>
                    <a:pt x="0" y="811"/>
                  </a:lnTo>
                  <a:lnTo>
                    <a:pt x="235" y="927"/>
                  </a:lnTo>
                  <a:lnTo>
                    <a:pt x="226" y="872"/>
                  </a:lnTo>
                  <a:lnTo>
                    <a:pt x="256" y="868"/>
                  </a:lnTo>
                  <a:lnTo>
                    <a:pt x="287" y="862"/>
                  </a:lnTo>
                  <a:lnTo>
                    <a:pt x="317" y="856"/>
                  </a:lnTo>
                  <a:lnTo>
                    <a:pt x="345" y="849"/>
                  </a:lnTo>
                  <a:lnTo>
                    <a:pt x="372" y="843"/>
                  </a:lnTo>
                  <a:lnTo>
                    <a:pt x="397" y="837"/>
                  </a:lnTo>
                  <a:lnTo>
                    <a:pt x="424" y="829"/>
                  </a:lnTo>
                  <a:lnTo>
                    <a:pt x="447" y="821"/>
                  </a:lnTo>
                  <a:lnTo>
                    <a:pt x="469" y="813"/>
                  </a:lnTo>
                  <a:lnTo>
                    <a:pt x="494" y="805"/>
                  </a:lnTo>
                  <a:lnTo>
                    <a:pt x="525" y="793"/>
                  </a:lnTo>
                  <a:lnTo>
                    <a:pt x="549" y="783"/>
                  </a:lnTo>
                  <a:lnTo>
                    <a:pt x="571" y="772"/>
                  </a:lnTo>
                  <a:lnTo>
                    <a:pt x="594" y="763"/>
                  </a:lnTo>
                  <a:lnTo>
                    <a:pt x="620" y="749"/>
                  </a:lnTo>
                  <a:lnTo>
                    <a:pt x="644" y="737"/>
                  </a:lnTo>
                  <a:lnTo>
                    <a:pt x="666" y="723"/>
                  </a:lnTo>
                  <a:lnTo>
                    <a:pt x="688" y="711"/>
                  </a:lnTo>
                  <a:lnTo>
                    <a:pt x="713" y="696"/>
                  </a:lnTo>
                  <a:lnTo>
                    <a:pt x="734" y="681"/>
                  </a:lnTo>
                  <a:lnTo>
                    <a:pt x="757" y="668"/>
                  </a:lnTo>
                  <a:lnTo>
                    <a:pt x="776" y="652"/>
                  </a:lnTo>
                  <a:lnTo>
                    <a:pt x="794" y="640"/>
                  </a:lnTo>
                  <a:lnTo>
                    <a:pt x="815" y="623"/>
                  </a:lnTo>
                  <a:lnTo>
                    <a:pt x="833" y="608"/>
                  </a:lnTo>
                  <a:lnTo>
                    <a:pt x="853" y="589"/>
                  </a:lnTo>
                  <a:lnTo>
                    <a:pt x="873" y="573"/>
                  </a:lnTo>
                  <a:lnTo>
                    <a:pt x="891" y="555"/>
                  </a:lnTo>
                  <a:lnTo>
                    <a:pt x="908" y="537"/>
                  </a:lnTo>
                  <a:lnTo>
                    <a:pt x="925" y="520"/>
                  </a:lnTo>
                  <a:lnTo>
                    <a:pt x="940" y="503"/>
                  </a:lnTo>
                  <a:lnTo>
                    <a:pt x="953" y="488"/>
                  </a:lnTo>
                  <a:lnTo>
                    <a:pt x="970" y="467"/>
                  </a:lnTo>
                  <a:lnTo>
                    <a:pt x="986" y="447"/>
                  </a:lnTo>
                  <a:lnTo>
                    <a:pt x="997" y="431"/>
                  </a:lnTo>
                  <a:lnTo>
                    <a:pt x="1011" y="411"/>
                  </a:lnTo>
                  <a:lnTo>
                    <a:pt x="1023" y="392"/>
                  </a:lnTo>
                  <a:lnTo>
                    <a:pt x="1037" y="370"/>
                  </a:lnTo>
                  <a:lnTo>
                    <a:pt x="1049" y="350"/>
                  </a:lnTo>
                  <a:lnTo>
                    <a:pt x="1062" y="332"/>
                  </a:lnTo>
                  <a:lnTo>
                    <a:pt x="1076" y="310"/>
                  </a:lnTo>
                  <a:lnTo>
                    <a:pt x="1085" y="291"/>
                  </a:lnTo>
                  <a:lnTo>
                    <a:pt x="1094" y="273"/>
                  </a:lnTo>
                  <a:lnTo>
                    <a:pt x="1099" y="261"/>
                  </a:lnTo>
                  <a:lnTo>
                    <a:pt x="1107" y="249"/>
                  </a:lnTo>
                  <a:lnTo>
                    <a:pt x="1112" y="239"/>
                  </a:lnTo>
                  <a:lnTo>
                    <a:pt x="1115" y="229"/>
                  </a:lnTo>
                  <a:lnTo>
                    <a:pt x="1120" y="218"/>
                  </a:lnTo>
                  <a:lnTo>
                    <a:pt x="1122" y="206"/>
                  </a:lnTo>
                  <a:lnTo>
                    <a:pt x="1128" y="192"/>
                  </a:lnTo>
                  <a:lnTo>
                    <a:pt x="1132" y="181"/>
                  </a:lnTo>
                  <a:lnTo>
                    <a:pt x="1137" y="172"/>
                  </a:lnTo>
                  <a:lnTo>
                    <a:pt x="1141" y="158"/>
                  </a:lnTo>
                  <a:lnTo>
                    <a:pt x="1145" y="145"/>
                  </a:lnTo>
                  <a:lnTo>
                    <a:pt x="1148" y="131"/>
                  </a:lnTo>
                  <a:lnTo>
                    <a:pt x="1154" y="118"/>
                  </a:lnTo>
                  <a:lnTo>
                    <a:pt x="1156" y="106"/>
                  </a:lnTo>
                  <a:lnTo>
                    <a:pt x="1161" y="95"/>
                  </a:lnTo>
                  <a:lnTo>
                    <a:pt x="1163" y="83"/>
                  </a:lnTo>
                  <a:lnTo>
                    <a:pt x="1166" y="70"/>
                  </a:lnTo>
                  <a:lnTo>
                    <a:pt x="1168" y="57"/>
                  </a:lnTo>
                  <a:lnTo>
                    <a:pt x="1171" y="47"/>
                  </a:lnTo>
                  <a:lnTo>
                    <a:pt x="1173" y="35"/>
                  </a:lnTo>
                </a:path>
              </a:pathLst>
            </a:custGeom>
            <a:solidFill>
              <a:srgbClr val="00F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Celebrating Success</a:t>
            </a:r>
          </a:p>
        </p:txBody>
      </p:sp>
      <p:sp>
        <p:nvSpPr>
          <p:cNvPr id="4" name="Content Placeholder 3">
            <a:extLst>
              <a:ext uri="{FF2B5EF4-FFF2-40B4-BE49-F238E27FC236}">
                <a16:creationId xmlns:a16="http://schemas.microsoft.com/office/drawing/2014/main" id="{E862A225-46AE-4A4F-9D9A-630567456393}"/>
              </a:ext>
            </a:extLst>
          </p:cNvPr>
          <p:cNvSpPr>
            <a:spLocks noGrp="1"/>
          </p:cNvSpPr>
          <p:nvPr>
            <p:ph idx="1"/>
          </p:nvPr>
        </p:nvSpPr>
        <p:spPr/>
        <p:txBody>
          <a:bodyPr/>
          <a:lstStyle/>
          <a:p>
            <a:pPr>
              <a:spcBef>
                <a:spcPct val="50000"/>
              </a:spcBef>
            </a:pPr>
            <a:r>
              <a:rPr lang="en-US" altLang="en-US" sz="2800" dirty="0">
                <a:solidFill>
                  <a:schemeClr val="tx1"/>
                </a:solidFill>
              </a:rPr>
              <a:t> </a:t>
            </a:r>
            <a:r>
              <a:rPr lang="en-US" altLang="en-US" sz="2000" dirty="0">
                <a:solidFill>
                  <a:schemeClr val="tx1"/>
                </a:solidFill>
              </a:rPr>
              <a:t>Celebrate Progress</a:t>
            </a:r>
          </a:p>
          <a:p>
            <a:pPr>
              <a:spcBef>
                <a:spcPct val="50000"/>
              </a:spcBef>
            </a:pPr>
            <a:r>
              <a:rPr lang="en-US" altLang="en-US" sz="2000" dirty="0">
                <a:solidFill>
                  <a:schemeClr val="tx1"/>
                </a:solidFill>
              </a:rPr>
              <a:t>  Acknowledge Group Members’ Contributions</a:t>
            </a:r>
          </a:p>
          <a:p>
            <a:pPr>
              <a:spcBef>
                <a:spcPct val="50000"/>
              </a:spcBef>
            </a:pPr>
            <a:r>
              <a:rPr lang="en-US" altLang="en-US" sz="2000" dirty="0">
                <a:solidFill>
                  <a:schemeClr val="tx1"/>
                </a:solidFill>
              </a:rPr>
              <a:t>  Develop the “Joy Quotient”</a:t>
            </a:r>
            <a:endParaRPr lang="en-US" sz="2000" dirty="0"/>
          </a:p>
        </p:txBody>
      </p:sp>
      <p:grpSp>
        <p:nvGrpSpPr>
          <p:cNvPr id="6" name="Group 5" descr="Multi colored confetti with blue and red fireworks.">
            <a:extLst>
              <a:ext uri="{FF2B5EF4-FFF2-40B4-BE49-F238E27FC236}">
                <a16:creationId xmlns:a16="http://schemas.microsoft.com/office/drawing/2014/main" id="{4F5B8FF4-40A3-40DB-B06B-FED8978D8F2A}"/>
              </a:ext>
            </a:extLst>
          </p:cNvPr>
          <p:cNvGrpSpPr/>
          <p:nvPr/>
        </p:nvGrpSpPr>
        <p:grpSpPr>
          <a:xfrm>
            <a:off x="914400" y="3125464"/>
            <a:ext cx="6762749" cy="3051499"/>
            <a:chOff x="0" y="2467299"/>
            <a:chExt cx="9124949" cy="4318001"/>
          </a:xfrm>
        </p:grpSpPr>
        <p:graphicFrame>
          <p:nvGraphicFramePr>
            <p:cNvPr id="20483" name="Object 2" title="Confetti">
              <a:extLst>
                <a:ext uri="{FF2B5EF4-FFF2-40B4-BE49-F238E27FC236}">
                  <a16:creationId xmlns:a16="http://schemas.microsoft.com/office/drawing/2014/main" id="{8E04EBC8-8508-449E-A75B-AA3CB31F2E3C}"/>
                </a:ext>
              </a:extLst>
            </p:cNvPr>
            <p:cNvGraphicFramePr>
              <a:graphicFrameLocks/>
            </p:cNvGraphicFramePr>
            <p:nvPr>
              <p:extLst>
                <p:ext uri="{D42A27DB-BD31-4B8C-83A1-F6EECF244321}">
                  <p14:modId xmlns:p14="http://schemas.microsoft.com/office/powerpoint/2010/main" val="210868224"/>
                </p:ext>
              </p:extLst>
            </p:nvPr>
          </p:nvGraphicFramePr>
          <p:xfrm>
            <a:off x="0" y="2467299"/>
            <a:ext cx="9124949" cy="4318001"/>
          </p:xfrm>
          <a:graphic>
            <a:graphicData uri="http://schemas.openxmlformats.org/presentationml/2006/ole">
              <mc:AlternateContent xmlns:mc="http://schemas.openxmlformats.org/markup-compatibility/2006">
                <mc:Choice xmlns:v="urn:schemas-microsoft-com:vml" Requires="v">
                  <p:oleObj name="Microsoft ClipArt Gallery" r:id="rId3" imgW="7207250" imgH="5692775" progId="MS_ClipArt_Gallery">
                    <p:embed/>
                  </p:oleObj>
                </mc:Choice>
                <mc:Fallback>
                  <p:oleObj name="Microsoft ClipArt Gallery" r:id="rId3" imgW="7207250" imgH="5692775"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67299"/>
                          <a:ext cx="9124949" cy="4318001"/>
                        </a:xfrm>
                        <a:prstGeom prst="rect">
                          <a:avLst/>
                        </a:prstGeom>
                        <a:noFill/>
                        <a:ln>
                          <a:noFill/>
                        </a:ln>
                        <a:effectLst/>
                      </p:spPr>
                    </p:pic>
                  </p:oleObj>
                </mc:Fallback>
              </mc:AlternateContent>
            </a:graphicData>
          </a:graphic>
        </p:graphicFrame>
        <p:grpSp>
          <p:nvGrpSpPr>
            <p:cNvPr id="5" name="Group 4">
              <a:extLst>
                <a:ext uri="{FF2B5EF4-FFF2-40B4-BE49-F238E27FC236}">
                  <a16:creationId xmlns:a16="http://schemas.microsoft.com/office/drawing/2014/main" id="{344C32FA-2534-4192-8816-12B9B72B80A2}"/>
                </a:ext>
              </a:extLst>
            </p:cNvPr>
            <p:cNvGrpSpPr/>
            <p:nvPr/>
          </p:nvGrpSpPr>
          <p:grpSpPr>
            <a:xfrm>
              <a:off x="1524000" y="2676824"/>
              <a:ext cx="6311792" cy="3898899"/>
              <a:chOff x="1524000" y="2676824"/>
              <a:chExt cx="6311792" cy="3898899"/>
            </a:xfrm>
          </p:grpSpPr>
          <p:grpSp>
            <p:nvGrpSpPr>
              <p:cNvPr id="20484" name="Group 4" title="Blue Firework">
                <a:extLst>
                  <a:ext uri="{FF2B5EF4-FFF2-40B4-BE49-F238E27FC236}">
                    <a16:creationId xmlns:a16="http://schemas.microsoft.com/office/drawing/2014/main" id="{EDF4C7F4-2702-4B79-AD29-8893B2317DCF}"/>
                  </a:ext>
                </a:extLst>
              </p:cNvPr>
              <p:cNvGrpSpPr>
                <a:grpSpLocks/>
              </p:cNvGrpSpPr>
              <p:nvPr/>
            </p:nvGrpSpPr>
            <p:grpSpPr bwMode="auto">
              <a:xfrm>
                <a:off x="1524000" y="2889605"/>
                <a:ext cx="5260276" cy="3686117"/>
                <a:chOff x="569" y="925"/>
                <a:chExt cx="3761" cy="3171"/>
              </a:xfrm>
            </p:grpSpPr>
            <p:sp>
              <p:nvSpPr>
                <p:cNvPr id="20511" name="Freeform 5">
                  <a:extLst>
                    <a:ext uri="{FF2B5EF4-FFF2-40B4-BE49-F238E27FC236}">
                      <a16:creationId xmlns:a16="http://schemas.microsoft.com/office/drawing/2014/main" id="{9C999464-B7AD-48D0-B678-799D11F13D24}"/>
                    </a:ext>
                  </a:extLst>
                </p:cNvPr>
                <p:cNvSpPr>
                  <a:spLocks/>
                </p:cNvSpPr>
                <p:nvPr/>
              </p:nvSpPr>
              <p:spPr bwMode="auto">
                <a:xfrm>
                  <a:off x="1408" y="1711"/>
                  <a:ext cx="2884" cy="2385"/>
                </a:xfrm>
                <a:custGeom>
                  <a:avLst/>
                  <a:gdLst>
                    <a:gd name="T0" fmla="*/ 0 w 2884"/>
                    <a:gd name="T1" fmla="*/ 66 h 2385"/>
                    <a:gd name="T2" fmla="*/ 261 w 2884"/>
                    <a:gd name="T3" fmla="*/ 0 h 2385"/>
                    <a:gd name="T4" fmla="*/ 490 w 2884"/>
                    <a:gd name="T5" fmla="*/ 6 h 2385"/>
                    <a:gd name="T6" fmla="*/ 723 w 2884"/>
                    <a:gd name="T7" fmla="*/ 74 h 2385"/>
                    <a:gd name="T8" fmla="*/ 1015 w 2884"/>
                    <a:gd name="T9" fmla="*/ 199 h 2385"/>
                    <a:gd name="T10" fmla="*/ 1339 w 2884"/>
                    <a:gd name="T11" fmla="*/ 413 h 2385"/>
                    <a:gd name="T12" fmla="*/ 1657 w 2884"/>
                    <a:gd name="T13" fmla="*/ 680 h 2385"/>
                    <a:gd name="T14" fmla="*/ 1911 w 2884"/>
                    <a:gd name="T15" fmla="*/ 943 h 2385"/>
                    <a:gd name="T16" fmla="*/ 2170 w 2884"/>
                    <a:gd name="T17" fmla="*/ 1257 h 2385"/>
                    <a:gd name="T18" fmla="*/ 2339 w 2884"/>
                    <a:gd name="T19" fmla="*/ 1478 h 2385"/>
                    <a:gd name="T20" fmla="*/ 2513 w 2884"/>
                    <a:gd name="T21" fmla="*/ 1734 h 2385"/>
                    <a:gd name="T22" fmla="*/ 2725 w 2884"/>
                    <a:gd name="T23" fmla="*/ 2088 h 2385"/>
                    <a:gd name="T24" fmla="*/ 2877 w 2884"/>
                    <a:gd name="T25" fmla="*/ 2371 h 2385"/>
                    <a:gd name="T26" fmla="*/ 2883 w 2884"/>
                    <a:gd name="T27" fmla="*/ 2384 h 2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4"/>
                    <a:gd name="T43" fmla="*/ 0 h 2385"/>
                    <a:gd name="T44" fmla="*/ 2884 w 2884"/>
                    <a:gd name="T45" fmla="*/ 2385 h 23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4" h="2385">
                      <a:moveTo>
                        <a:pt x="0" y="66"/>
                      </a:moveTo>
                      <a:lnTo>
                        <a:pt x="261" y="0"/>
                      </a:lnTo>
                      <a:lnTo>
                        <a:pt x="490" y="6"/>
                      </a:lnTo>
                      <a:lnTo>
                        <a:pt x="723" y="74"/>
                      </a:lnTo>
                      <a:lnTo>
                        <a:pt x="1015" y="199"/>
                      </a:lnTo>
                      <a:lnTo>
                        <a:pt x="1339" y="413"/>
                      </a:lnTo>
                      <a:lnTo>
                        <a:pt x="1657" y="680"/>
                      </a:lnTo>
                      <a:lnTo>
                        <a:pt x="1911" y="943"/>
                      </a:lnTo>
                      <a:lnTo>
                        <a:pt x="2170" y="1257"/>
                      </a:lnTo>
                      <a:lnTo>
                        <a:pt x="2339" y="1478"/>
                      </a:lnTo>
                      <a:lnTo>
                        <a:pt x="2513" y="1734"/>
                      </a:lnTo>
                      <a:lnTo>
                        <a:pt x="2725" y="2088"/>
                      </a:lnTo>
                      <a:lnTo>
                        <a:pt x="2877" y="2371"/>
                      </a:lnTo>
                      <a:lnTo>
                        <a:pt x="2883" y="2384"/>
                      </a:lnTo>
                    </a:path>
                  </a:pathLst>
                </a:custGeom>
                <a:noFill/>
                <a:ln w="25400" cap="rnd" cmpd="sng">
                  <a:solidFill>
                    <a:srgbClr val="808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6">
                  <a:extLst>
                    <a:ext uri="{FF2B5EF4-FFF2-40B4-BE49-F238E27FC236}">
                      <a16:creationId xmlns:a16="http://schemas.microsoft.com/office/drawing/2014/main" id="{3AFFF818-FBFA-46F7-BE1E-9D38223BAD7A}"/>
                    </a:ext>
                  </a:extLst>
                </p:cNvPr>
                <p:cNvSpPr>
                  <a:spLocks/>
                </p:cNvSpPr>
                <p:nvPr/>
              </p:nvSpPr>
              <p:spPr bwMode="auto">
                <a:xfrm>
                  <a:off x="1392" y="1695"/>
                  <a:ext cx="2921" cy="2368"/>
                </a:xfrm>
                <a:custGeom>
                  <a:avLst/>
                  <a:gdLst>
                    <a:gd name="T0" fmla="*/ 0 w 2921"/>
                    <a:gd name="T1" fmla="*/ 67 h 2368"/>
                    <a:gd name="T2" fmla="*/ 269 w 2921"/>
                    <a:gd name="T3" fmla="*/ 0 h 2368"/>
                    <a:gd name="T4" fmla="*/ 499 w 2921"/>
                    <a:gd name="T5" fmla="*/ 0 h 2368"/>
                    <a:gd name="T6" fmla="*/ 739 w 2921"/>
                    <a:gd name="T7" fmla="*/ 67 h 2368"/>
                    <a:gd name="T8" fmla="*/ 1033 w 2921"/>
                    <a:gd name="T9" fmla="*/ 192 h 2368"/>
                    <a:gd name="T10" fmla="*/ 1361 w 2921"/>
                    <a:gd name="T11" fmla="*/ 401 h 2368"/>
                    <a:gd name="T12" fmla="*/ 1685 w 2921"/>
                    <a:gd name="T13" fmla="*/ 663 h 2368"/>
                    <a:gd name="T14" fmla="*/ 1939 w 2921"/>
                    <a:gd name="T15" fmla="*/ 929 h 2368"/>
                    <a:gd name="T16" fmla="*/ 2203 w 2921"/>
                    <a:gd name="T17" fmla="*/ 1241 h 2368"/>
                    <a:gd name="T18" fmla="*/ 2370 w 2921"/>
                    <a:gd name="T19" fmla="*/ 1465 h 2368"/>
                    <a:gd name="T20" fmla="*/ 2545 w 2921"/>
                    <a:gd name="T21" fmla="*/ 1718 h 2368"/>
                    <a:gd name="T22" fmla="*/ 2758 w 2921"/>
                    <a:gd name="T23" fmla="*/ 2072 h 2368"/>
                    <a:gd name="T24" fmla="*/ 2914 w 2921"/>
                    <a:gd name="T25" fmla="*/ 2353 h 2368"/>
                    <a:gd name="T26" fmla="*/ 2920 w 2921"/>
                    <a:gd name="T27" fmla="*/ 2367 h 2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1"/>
                    <a:gd name="T43" fmla="*/ 0 h 2368"/>
                    <a:gd name="T44" fmla="*/ 2921 w 2921"/>
                    <a:gd name="T45" fmla="*/ 2368 h 2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1" h="2368">
                      <a:moveTo>
                        <a:pt x="0" y="67"/>
                      </a:moveTo>
                      <a:lnTo>
                        <a:pt x="269" y="0"/>
                      </a:lnTo>
                      <a:lnTo>
                        <a:pt x="499" y="0"/>
                      </a:lnTo>
                      <a:lnTo>
                        <a:pt x="739" y="67"/>
                      </a:lnTo>
                      <a:lnTo>
                        <a:pt x="1033" y="192"/>
                      </a:lnTo>
                      <a:lnTo>
                        <a:pt x="1361" y="401"/>
                      </a:lnTo>
                      <a:lnTo>
                        <a:pt x="1685" y="663"/>
                      </a:lnTo>
                      <a:lnTo>
                        <a:pt x="1939" y="929"/>
                      </a:lnTo>
                      <a:lnTo>
                        <a:pt x="2203" y="1241"/>
                      </a:lnTo>
                      <a:lnTo>
                        <a:pt x="2370" y="1465"/>
                      </a:lnTo>
                      <a:lnTo>
                        <a:pt x="2545" y="1718"/>
                      </a:lnTo>
                      <a:lnTo>
                        <a:pt x="2758" y="2072"/>
                      </a:lnTo>
                      <a:lnTo>
                        <a:pt x="2914" y="2353"/>
                      </a:lnTo>
                      <a:lnTo>
                        <a:pt x="2920" y="2367"/>
                      </a:lnTo>
                    </a:path>
                  </a:pathLst>
                </a:custGeom>
                <a:noFill/>
                <a:ln w="25400" cap="rnd"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7">
                  <a:extLst>
                    <a:ext uri="{FF2B5EF4-FFF2-40B4-BE49-F238E27FC236}">
                      <a16:creationId xmlns:a16="http://schemas.microsoft.com/office/drawing/2014/main" id="{7DFD9D5A-12F1-4B53-88A4-4CBF08B92A99}"/>
                    </a:ext>
                  </a:extLst>
                </p:cNvPr>
                <p:cNvSpPr>
                  <a:spLocks/>
                </p:cNvSpPr>
                <p:nvPr/>
              </p:nvSpPr>
              <p:spPr bwMode="auto">
                <a:xfrm>
                  <a:off x="1406" y="1679"/>
                  <a:ext cx="2924" cy="2355"/>
                </a:xfrm>
                <a:custGeom>
                  <a:avLst/>
                  <a:gdLst>
                    <a:gd name="T0" fmla="*/ 0 w 2924"/>
                    <a:gd name="T1" fmla="*/ 72 h 2355"/>
                    <a:gd name="T2" fmla="*/ 269 w 2924"/>
                    <a:gd name="T3" fmla="*/ 0 h 2355"/>
                    <a:gd name="T4" fmla="*/ 503 w 2924"/>
                    <a:gd name="T5" fmla="*/ 2 h 2355"/>
                    <a:gd name="T6" fmla="*/ 741 w 2924"/>
                    <a:gd name="T7" fmla="*/ 67 h 2355"/>
                    <a:gd name="T8" fmla="*/ 1038 w 2924"/>
                    <a:gd name="T9" fmla="*/ 191 h 2355"/>
                    <a:gd name="T10" fmla="*/ 1366 w 2924"/>
                    <a:gd name="T11" fmla="*/ 399 h 2355"/>
                    <a:gd name="T12" fmla="*/ 1691 w 2924"/>
                    <a:gd name="T13" fmla="*/ 663 h 2355"/>
                    <a:gd name="T14" fmla="*/ 1946 w 2924"/>
                    <a:gd name="T15" fmla="*/ 924 h 2355"/>
                    <a:gd name="T16" fmla="*/ 2207 w 2924"/>
                    <a:gd name="T17" fmla="*/ 1231 h 2355"/>
                    <a:gd name="T18" fmla="*/ 2379 w 2924"/>
                    <a:gd name="T19" fmla="*/ 1454 h 2355"/>
                    <a:gd name="T20" fmla="*/ 2551 w 2924"/>
                    <a:gd name="T21" fmla="*/ 1710 h 2355"/>
                    <a:gd name="T22" fmla="*/ 2765 w 2924"/>
                    <a:gd name="T23" fmla="*/ 2062 h 2355"/>
                    <a:gd name="T24" fmla="*/ 2917 w 2924"/>
                    <a:gd name="T25" fmla="*/ 2345 h 2355"/>
                    <a:gd name="T26" fmla="*/ 2923 w 2924"/>
                    <a:gd name="T27" fmla="*/ 2354 h 2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4"/>
                    <a:gd name="T43" fmla="*/ 0 h 2355"/>
                    <a:gd name="T44" fmla="*/ 2924 w 2924"/>
                    <a:gd name="T45" fmla="*/ 2355 h 2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4" h="2355">
                      <a:moveTo>
                        <a:pt x="0" y="72"/>
                      </a:moveTo>
                      <a:lnTo>
                        <a:pt x="269" y="0"/>
                      </a:lnTo>
                      <a:lnTo>
                        <a:pt x="503" y="2"/>
                      </a:lnTo>
                      <a:lnTo>
                        <a:pt x="741" y="67"/>
                      </a:lnTo>
                      <a:lnTo>
                        <a:pt x="1038" y="191"/>
                      </a:lnTo>
                      <a:lnTo>
                        <a:pt x="1366" y="399"/>
                      </a:lnTo>
                      <a:lnTo>
                        <a:pt x="1691" y="663"/>
                      </a:lnTo>
                      <a:lnTo>
                        <a:pt x="1946" y="924"/>
                      </a:lnTo>
                      <a:lnTo>
                        <a:pt x="2207" y="1231"/>
                      </a:lnTo>
                      <a:lnTo>
                        <a:pt x="2379" y="1454"/>
                      </a:lnTo>
                      <a:lnTo>
                        <a:pt x="2551" y="1710"/>
                      </a:lnTo>
                      <a:lnTo>
                        <a:pt x="2765" y="2062"/>
                      </a:lnTo>
                      <a:lnTo>
                        <a:pt x="2917" y="2345"/>
                      </a:lnTo>
                      <a:lnTo>
                        <a:pt x="2923" y="2354"/>
                      </a:lnTo>
                    </a:path>
                  </a:pathLst>
                </a:custGeom>
                <a:noFill/>
                <a:ln w="25400" cap="rnd" cmpd="sng">
                  <a:solidFill>
                    <a:srgbClr val="808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8">
                  <a:extLst>
                    <a:ext uri="{FF2B5EF4-FFF2-40B4-BE49-F238E27FC236}">
                      <a16:creationId xmlns:a16="http://schemas.microsoft.com/office/drawing/2014/main" id="{1F1FE526-9EB7-478B-9D65-5F66A22FED31}"/>
                    </a:ext>
                  </a:extLst>
                </p:cNvPr>
                <p:cNvSpPr>
                  <a:spLocks/>
                </p:cNvSpPr>
                <p:nvPr/>
              </p:nvSpPr>
              <p:spPr bwMode="auto">
                <a:xfrm>
                  <a:off x="774" y="1120"/>
                  <a:ext cx="1276" cy="1283"/>
                </a:xfrm>
                <a:custGeom>
                  <a:avLst/>
                  <a:gdLst>
                    <a:gd name="T0" fmla="*/ 274 w 1276"/>
                    <a:gd name="T1" fmla="*/ 184 h 1283"/>
                    <a:gd name="T2" fmla="*/ 234 w 1276"/>
                    <a:gd name="T3" fmla="*/ 214 h 1283"/>
                    <a:gd name="T4" fmla="*/ 158 w 1276"/>
                    <a:gd name="T5" fmla="*/ 289 h 1283"/>
                    <a:gd name="T6" fmla="*/ 122 w 1276"/>
                    <a:gd name="T7" fmla="*/ 338 h 1283"/>
                    <a:gd name="T8" fmla="*/ 73 w 1276"/>
                    <a:gd name="T9" fmla="*/ 382 h 1283"/>
                    <a:gd name="T10" fmla="*/ 0 w 1276"/>
                    <a:gd name="T11" fmla="*/ 473 h 1283"/>
                    <a:gd name="T12" fmla="*/ 35 w 1276"/>
                    <a:gd name="T13" fmla="*/ 598 h 1283"/>
                    <a:gd name="T14" fmla="*/ 23 w 1276"/>
                    <a:gd name="T15" fmla="*/ 685 h 1283"/>
                    <a:gd name="T16" fmla="*/ 72 w 1276"/>
                    <a:gd name="T17" fmla="*/ 796 h 1283"/>
                    <a:gd name="T18" fmla="*/ 447 w 1276"/>
                    <a:gd name="T19" fmla="*/ 736 h 1283"/>
                    <a:gd name="T20" fmla="*/ 416 w 1276"/>
                    <a:gd name="T21" fmla="*/ 804 h 1283"/>
                    <a:gd name="T22" fmla="*/ 460 w 1276"/>
                    <a:gd name="T23" fmla="*/ 817 h 1283"/>
                    <a:gd name="T24" fmla="*/ 501 w 1276"/>
                    <a:gd name="T25" fmla="*/ 824 h 1283"/>
                    <a:gd name="T26" fmla="*/ 559 w 1276"/>
                    <a:gd name="T27" fmla="*/ 837 h 1283"/>
                    <a:gd name="T28" fmla="*/ 557 w 1276"/>
                    <a:gd name="T29" fmla="*/ 890 h 1283"/>
                    <a:gd name="T30" fmla="*/ 571 w 1276"/>
                    <a:gd name="T31" fmla="*/ 866 h 1283"/>
                    <a:gd name="T32" fmla="*/ 626 w 1276"/>
                    <a:gd name="T33" fmla="*/ 858 h 1283"/>
                    <a:gd name="T34" fmla="*/ 688 w 1276"/>
                    <a:gd name="T35" fmla="*/ 899 h 1283"/>
                    <a:gd name="T36" fmla="*/ 934 w 1276"/>
                    <a:gd name="T37" fmla="*/ 1232 h 1283"/>
                    <a:gd name="T38" fmla="*/ 952 w 1276"/>
                    <a:gd name="T39" fmla="*/ 1134 h 1283"/>
                    <a:gd name="T40" fmla="*/ 994 w 1276"/>
                    <a:gd name="T41" fmla="*/ 1105 h 1283"/>
                    <a:gd name="T42" fmla="*/ 1084 w 1276"/>
                    <a:gd name="T43" fmla="*/ 1039 h 1283"/>
                    <a:gd name="T44" fmla="*/ 1114 w 1276"/>
                    <a:gd name="T45" fmla="*/ 982 h 1283"/>
                    <a:gd name="T46" fmla="*/ 1217 w 1276"/>
                    <a:gd name="T47" fmla="*/ 962 h 1283"/>
                    <a:gd name="T48" fmla="*/ 1275 w 1276"/>
                    <a:gd name="T49" fmla="*/ 849 h 1283"/>
                    <a:gd name="T50" fmla="*/ 1165 w 1276"/>
                    <a:gd name="T51" fmla="*/ 716 h 1283"/>
                    <a:gd name="T52" fmla="*/ 1161 w 1276"/>
                    <a:gd name="T53" fmla="*/ 635 h 1283"/>
                    <a:gd name="T54" fmla="*/ 1144 w 1276"/>
                    <a:gd name="T55" fmla="*/ 517 h 1283"/>
                    <a:gd name="T56" fmla="*/ 1226 w 1276"/>
                    <a:gd name="T57" fmla="*/ 304 h 1283"/>
                    <a:gd name="T58" fmla="*/ 1084 w 1276"/>
                    <a:gd name="T59" fmla="*/ 301 h 1283"/>
                    <a:gd name="T60" fmla="*/ 959 w 1276"/>
                    <a:gd name="T61" fmla="*/ 218 h 1283"/>
                    <a:gd name="T62" fmla="*/ 882 w 1276"/>
                    <a:gd name="T63" fmla="*/ 5 h 1283"/>
                    <a:gd name="T64" fmla="*/ 745 w 1276"/>
                    <a:gd name="T65" fmla="*/ 0 h 1283"/>
                    <a:gd name="T66" fmla="*/ 643 w 1276"/>
                    <a:gd name="T67" fmla="*/ 87 h 1283"/>
                    <a:gd name="T68" fmla="*/ 575 w 1276"/>
                    <a:gd name="T69" fmla="*/ 8 h 1283"/>
                    <a:gd name="T70" fmla="*/ 452 w 1276"/>
                    <a:gd name="T71" fmla="*/ 35 h 1283"/>
                    <a:gd name="T72" fmla="*/ 356 w 1276"/>
                    <a:gd name="T73" fmla="*/ 61 h 1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6"/>
                    <a:gd name="T112" fmla="*/ 0 h 1283"/>
                    <a:gd name="T113" fmla="*/ 1276 w 1276"/>
                    <a:gd name="T114" fmla="*/ 1283 h 12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6" h="1283">
                      <a:moveTo>
                        <a:pt x="429" y="357"/>
                      </a:moveTo>
                      <a:lnTo>
                        <a:pt x="274" y="184"/>
                      </a:lnTo>
                      <a:lnTo>
                        <a:pt x="460" y="463"/>
                      </a:lnTo>
                      <a:lnTo>
                        <a:pt x="234" y="214"/>
                      </a:lnTo>
                      <a:lnTo>
                        <a:pt x="383" y="440"/>
                      </a:lnTo>
                      <a:lnTo>
                        <a:pt x="158" y="289"/>
                      </a:lnTo>
                      <a:lnTo>
                        <a:pt x="391" y="514"/>
                      </a:lnTo>
                      <a:lnTo>
                        <a:pt x="122" y="338"/>
                      </a:lnTo>
                      <a:lnTo>
                        <a:pt x="382" y="563"/>
                      </a:lnTo>
                      <a:lnTo>
                        <a:pt x="73" y="382"/>
                      </a:lnTo>
                      <a:lnTo>
                        <a:pt x="381" y="586"/>
                      </a:lnTo>
                      <a:lnTo>
                        <a:pt x="0" y="473"/>
                      </a:lnTo>
                      <a:lnTo>
                        <a:pt x="374" y="611"/>
                      </a:lnTo>
                      <a:lnTo>
                        <a:pt x="35" y="598"/>
                      </a:lnTo>
                      <a:lnTo>
                        <a:pt x="365" y="651"/>
                      </a:lnTo>
                      <a:lnTo>
                        <a:pt x="23" y="685"/>
                      </a:lnTo>
                      <a:lnTo>
                        <a:pt x="349" y="699"/>
                      </a:lnTo>
                      <a:lnTo>
                        <a:pt x="72" y="796"/>
                      </a:lnTo>
                      <a:lnTo>
                        <a:pt x="411" y="714"/>
                      </a:lnTo>
                      <a:lnTo>
                        <a:pt x="447" y="736"/>
                      </a:lnTo>
                      <a:lnTo>
                        <a:pt x="166" y="967"/>
                      </a:lnTo>
                      <a:lnTo>
                        <a:pt x="416" y="804"/>
                      </a:lnTo>
                      <a:lnTo>
                        <a:pt x="217" y="988"/>
                      </a:lnTo>
                      <a:lnTo>
                        <a:pt x="460" y="817"/>
                      </a:lnTo>
                      <a:lnTo>
                        <a:pt x="282" y="1082"/>
                      </a:lnTo>
                      <a:lnTo>
                        <a:pt x="501" y="824"/>
                      </a:lnTo>
                      <a:lnTo>
                        <a:pt x="352" y="1114"/>
                      </a:lnTo>
                      <a:lnTo>
                        <a:pt x="559" y="837"/>
                      </a:lnTo>
                      <a:lnTo>
                        <a:pt x="382" y="1233"/>
                      </a:lnTo>
                      <a:lnTo>
                        <a:pt x="557" y="890"/>
                      </a:lnTo>
                      <a:lnTo>
                        <a:pt x="492" y="1282"/>
                      </a:lnTo>
                      <a:lnTo>
                        <a:pt x="571" y="866"/>
                      </a:lnTo>
                      <a:lnTo>
                        <a:pt x="586" y="1181"/>
                      </a:lnTo>
                      <a:lnTo>
                        <a:pt x="626" y="858"/>
                      </a:lnTo>
                      <a:lnTo>
                        <a:pt x="743" y="1190"/>
                      </a:lnTo>
                      <a:lnTo>
                        <a:pt x="688" y="899"/>
                      </a:lnTo>
                      <a:lnTo>
                        <a:pt x="794" y="1015"/>
                      </a:lnTo>
                      <a:lnTo>
                        <a:pt x="934" y="1232"/>
                      </a:lnTo>
                      <a:lnTo>
                        <a:pt x="764" y="898"/>
                      </a:lnTo>
                      <a:lnTo>
                        <a:pt x="952" y="1134"/>
                      </a:lnTo>
                      <a:lnTo>
                        <a:pt x="779" y="862"/>
                      </a:lnTo>
                      <a:lnTo>
                        <a:pt x="994" y="1105"/>
                      </a:lnTo>
                      <a:lnTo>
                        <a:pt x="818" y="845"/>
                      </a:lnTo>
                      <a:lnTo>
                        <a:pt x="1084" y="1039"/>
                      </a:lnTo>
                      <a:lnTo>
                        <a:pt x="866" y="821"/>
                      </a:lnTo>
                      <a:lnTo>
                        <a:pt x="1114" y="982"/>
                      </a:lnTo>
                      <a:lnTo>
                        <a:pt x="885" y="780"/>
                      </a:lnTo>
                      <a:lnTo>
                        <a:pt x="1217" y="962"/>
                      </a:lnTo>
                      <a:lnTo>
                        <a:pt x="928" y="763"/>
                      </a:lnTo>
                      <a:lnTo>
                        <a:pt x="1275" y="849"/>
                      </a:lnTo>
                      <a:lnTo>
                        <a:pt x="872" y="717"/>
                      </a:lnTo>
                      <a:lnTo>
                        <a:pt x="1165" y="716"/>
                      </a:lnTo>
                      <a:lnTo>
                        <a:pt x="827" y="663"/>
                      </a:lnTo>
                      <a:lnTo>
                        <a:pt x="1161" y="635"/>
                      </a:lnTo>
                      <a:lnTo>
                        <a:pt x="839" y="614"/>
                      </a:lnTo>
                      <a:lnTo>
                        <a:pt x="1144" y="517"/>
                      </a:lnTo>
                      <a:lnTo>
                        <a:pt x="797" y="597"/>
                      </a:lnTo>
                      <a:lnTo>
                        <a:pt x="1226" y="304"/>
                      </a:lnTo>
                      <a:lnTo>
                        <a:pt x="828" y="524"/>
                      </a:lnTo>
                      <a:lnTo>
                        <a:pt x="1084" y="301"/>
                      </a:lnTo>
                      <a:lnTo>
                        <a:pt x="729" y="553"/>
                      </a:lnTo>
                      <a:lnTo>
                        <a:pt x="959" y="218"/>
                      </a:lnTo>
                      <a:lnTo>
                        <a:pt x="691" y="537"/>
                      </a:lnTo>
                      <a:lnTo>
                        <a:pt x="882" y="5"/>
                      </a:lnTo>
                      <a:lnTo>
                        <a:pt x="694" y="465"/>
                      </a:lnTo>
                      <a:lnTo>
                        <a:pt x="745" y="0"/>
                      </a:lnTo>
                      <a:lnTo>
                        <a:pt x="680" y="419"/>
                      </a:lnTo>
                      <a:lnTo>
                        <a:pt x="643" y="87"/>
                      </a:lnTo>
                      <a:lnTo>
                        <a:pt x="637" y="432"/>
                      </a:lnTo>
                      <a:lnTo>
                        <a:pt x="575" y="8"/>
                      </a:lnTo>
                      <a:lnTo>
                        <a:pt x="588" y="436"/>
                      </a:lnTo>
                      <a:lnTo>
                        <a:pt x="452" y="35"/>
                      </a:lnTo>
                      <a:lnTo>
                        <a:pt x="553" y="449"/>
                      </a:lnTo>
                      <a:lnTo>
                        <a:pt x="356" y="61"/>
                      </a:lnTo>
                      <a:lnTo>
                        <a:pt x="429" y="357"/>
                      </a:lnTo>
                    </a:path>
                  </a:pathLst>
                </a:custGeom>
                <a:solidFill>
                  <a:srgbClr val="404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15" name="Freeform 9">
                  <a:extLst>
                    <a:ext uri="{FF2B5EF4-FFF2-40B4-BE49-F238E27FC236}">
                      <a16:creationId xmlns:a16="http://schemas.microsoft.com/office/drawing/2014/main" id="{591598E5-0803-46D4-A505-5A0E63CE0188}"/>
                    </a:ext>
                  </a:extLst>
                </p:cNvPr>
                <p:cNvSpPr>
                  <a:spLocks/>
                </p:cNvSpPr>
                <p:nvPr/>
              </p:nvSpPr>
              <p:spPr bwMode="auto">
                <a:xfrm>
                  <a:off x="1397" y="1166"/>
                  <a:ext cx="606" cy="580"/>
                </a:xfrm>
                <a:custGeom>
                  <a:avLst/>
                  <a:gdLst>
                    <a:gd name="T0" fmla="*/ 0 w 606"/>
                    <a:gd name="T1" fmla="*/ 579 h 580"/>
                    <a:gd name="T2" fmla="*/ 514 w 606"/>
                    <a:gd name="T3" fmla="*/ 0 h 580"/>
                    <a:gd name="T4" fmla="*/ 296 w 606"/>
                    <a:gd name="T5" fmla="*/ 279 h 580"/>
                    <a:gd name="T6" fmla="*/ 605 w 606"/>
                    <a:gd name="T7" fmla="*/ 51 h 580"/>
                    <a:gd name="T8" fmla="*/ 0 w 606"/>
                    <a:gd name="T9" fmla="*/ 579 h 580"/>
                    <a:gd name="T10" fmla="*/ 0 60000 65536"/>
                    <a:gd name="T11" fmla="*/ 0 60000 65536"/>
                    <a:gd name="T12" fmla="*/ 0 60000 65536"/>
                    <a:gd name="T13" fmla="*/ 0 60000 65536"/>
                    <a:gd name="T14" fmla="*/ 0 60000 65536"/>
                    <a:gd name="T15" fmla="*/ 0 w 606"/>
                    <a:gd name="T16" fmla="*/ 0 h 580"/>
                    <a:gd name="T17" fmla="*/ 606 w 606"/>
                    <a:gd name="T18" fmla="*/ 580 h 580"/>
                  </a:gdLst>
                  <a:ahLst/>
                  <a:cxnLst>
                    <a:cxn ang="T10">
                      <a:pos x="T0" y="T1"/>
                    </a:cxn>
                    <a:cxn ang="T11">
                      <a:pos x="T2" y="T3"/>
                    </a:cxn>
                    <a:cxn ang="T12">
                      <a:pos x="T4" y="T5"/>
                    </a:cxn>
                    <a:cxn ang="T13">
                      <a:pos x="T6" y="T7"/>
                    </a:cxn>
                    <a:cxn ang="T14">
                      <a:pos x="T8" y="T9"/>
                    </a:cxn>
                  </a:cxnLst>
                  <a:rect l="T15" t="T16" r="T17" b="T18"/>
                  <a:pathLst>
                    <a:path w="606" h="580">
                      <a:moveTo>
                        <a:pt x="0" y="579"/>
                      </a:moveTo>
                      <a:lnTo>
                        <a:pt x="514" y="0"/>
                      </a:lnTo>
                      <a:lnTo>
                        <a:pt x="296" y="279"/>
                      </a:lnTo>
                      <a:lnTo>
                        <a:pt x="605" y="51"/>
                      </a:lnTo>
                      <a:lnTo>
                        <a:pt x="0" y="579"/>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16" name="Freeform 10">
                  <a:extLst>
                    <a:ext uri="{FF2B5EF4-FFF2-40B4-BE49-F238E27FC236}">
                      <a16:creationId xmlns:a16="http://schemas.microsoft.com/office/drawing/2014/main" id="{A2DE0DF3-B9F7-4F1A-A561-C0D5AFA22393}"/>
                    </a:ext>
                  </a:extLst>
                </p:cNvPr>
                <p:cNvSpPr>
                  <a:spLocks/>
                </p:cNvSpPr>
                <p:nvPr/>
              </p:nvSpPr>
              <p:spPr bwMode="auto">
                <a:xfrm>
                  <a:off x="1418" y="1589"/>
                  <a:ext cx="784" cy="181"/>
                </a:xfrm>
                <a:custGeom>
                  <a:avLst/>
                  <a:gdLst>
                    <a:gd name="T0" fmla="*/ 0 w 784"/>
                    <a:gd name="T1" fmla="*/ 180 h 181"/>
                    <a:gd name="T2" fmla="*/ 770 w 784"/>
                    <a:gd name="T3" fmla="*/ 104 h 181"/>
                    <a:gd name="T4" fmla="*/ 417 w 784"/>
                    <a:gd name="T5" fmla="*/ 117 h 181"/>
                    <a:gd name="T6" fmla="*/ 783 w 784"/>
                    <a:gd name="T7" fmla="*/ 0 h 181"/>
                    <a:gd name="T8" fmla="*/ 0 w 784"/>
                    <a:gd name="T9" fmla="*/ 180 h 181"/>
                    <a:gd name="T10" fmla="*/ 0 60000 65536"/>
                    <a:gd name="T11" fmla="*/ 0 60000 65536"/>
                    <a:gd name="T12" fmla="*/ 0 60000 65536"/>
                    <a:gd name="T13" fmla="*/ 0 60000 65536"/>
                    <a:gd name="T14" fmla="*/ 0 60000 65536"/>
                    <a:gd name="T15" fmla="*/ 0 w 784"/>
                    <a:gd name="T16" fmla="*/ 0 h 181"/>
                    <a:gd name="T17" fmla="*/ 784 w 784"/>
                    <a:gd name="T18" fmla="*/ 181 h 181"/>
                  </a:gdLst>
                  <a:ahLst/>
                  <a:cxnLst>
                    <a:cxn ang="T10">
                      <a:pos x="T0" y="T1"/>
                    </a:cxn>
                    <a:cxn ang="T11">
                      <a:pos x="T2" y="T3"/>
                    </a:cxn>
                    <a:cxn ang="T12">
                      <a:pos x="T4" y="T5"/>
                    </a:cxn>
                    <a:cxn ang="T13">
                      <a:pos x="T6" y="T7"/>
                    </a:cxn>
                    <a:cxn ang="T14">
                      <a:pos x="T8" y="T9"/>
                    </a:cxn>
                  </a:cxnLst>
                  <a:rect l="T15" t="T16" r="T17" b="T18"/>
                  <a:pathLst>
                    <a:path w="784" h="181">
                      <a:moveTo>
                        <a:pt x="0" y="180"/>
                      </a:moveTo>
                      <a:lnTo>
                        <a:pt x="770" y="104"/>
                      </a:lnTo>
                      <a:lnTo>
                        <a:pt x="417" y="117"/>
                      </a:lnTo>
                      <a:lnTo>
                        <a:pt x="783" y="0"/>
                      </a:lnTo>
                      <a:lnTo>
                        <a:pt x="0" y="18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17" name="Freeform 11">
                  <a:extLst>
                    <a:ext uri="{FF2B5EF4-FFF2-40B4-BE49-F238E27FC236}">
                      <a16:creationId xmlns:a16="http://schemas.microsoft.com/office/drawing/2014/main" id="{147E220E-0311-4DDF-BDE0-610E8F4759EB}"/>
                    </a:ext>
                  </a:extLst>
                </p:cNvPr>
                <p:cNvSpPr>
                  <a:spLocks/>
                </p:cNvSpPr>
                <p:nvPr/>
              </p:nvSpPr>
              <p:spPr bwMode="auto">
                <a:xfrm>
                  <a:off x="1414" y="1784"/>
                  <a:ext cx="585" cy="635"/>
                </a:xfrm>
                <a:custGeom>
                  <a:avLst/>
                  <a:gdLst>
                    <a:gd name="T0" fmla="*/ 0 w 585"/>
                    <a:gd name="T1" fmla="*/ 0 h 635"/>
                    <a:gd name="T2" fmla="*/ 584 w 585"/>
                    <a:gd name="T3" fmla="*/ 541 h 635"/>
                    <a:gd name="T4" fmla="*/ 306 w 585"/>
                    <a:gd name="T5" fmla="*/ 309 h 635"/>
                    <a:gd name="T6" fmla="*/ 537 w 585"/>
                    <a:gd name="T7" fmla="*/ 634 h 635"/>
                    <a:gd name="T8" fmla="*/ 0 w 585"/>
                    <a:gd name="T9" fmla="*/ 0 h 635"/>
                    <a:gd name="T10" fmla="*/ 0 60000 65536"/>
                    <a:gd name="T11" fmla="*/ 0 60000 65536"/>
                    <a:gd name="T12" fmla="*/ 0 60000 65536"/>
                    <a:gd name="T13" fmla="*/ 0 60000 65536"/>
                    <a:gd name="T14" fmla="*/ 0 60000 65536"/>
                    <a:gd name="T15" fmla="*/ 0 w 585"/>
                    <a:gd name="T16" fmla="*/ 0 h 635"/>
                    <a:gd name="T17" fmla="*/ 585 w 585"/>
                    <a:gd name="T18" fmla="*/ 635 h 635"/>
                  </a:gdLst>
                  <a:ahLst/>
                  <a:cxnLst>
                    <a:cxn ang="T10">
                      <a:pos x="T0" y="T1"/>
                    </a:cxn>
                    <a:cxn ang="T11">
                      <a:pos x="T2" y="T3"/>
                    </a:cxn>
                    <a:cxn ang="T12">
                      <a:pos x="T4" y="T5"/>
                    </a:cxn>
                    <a:cxn ang="T13">
                      <a:pos x="T6" y="T7"/>
                    </a:cxn>
                    <a:cxn ang="T14">
                      <a:pos x="T8" y="T9"/>
                    </a:cxn>
                  </a:cxnLst>
                  <a:rect l="T15" t="T16" r="T17" b="T18"/>
                  <a:pathLst>
                    <a:path w="585" h="635">
                      <a:moveTo>
                        <a:pt x="0" y="0"/>
                      </a:moveTo>
                      <a:lnTo>
                        <a:pt x="584" y="541"/>
                      </a:lnTo>
                      <a:lnTo>
                        <a:pt x="306" y="309"/>
                      </a:lnTo>
                      <a:lnTo>
                        <a:pt x="537" y="634"/>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18" name="Freeform 12">
                  <a:extLst>
                    <a:ext uri="{FF2B5EF4-FFF2-40B4-BE49-F238E27FC236}">
                      <a16:creationId xmlns:a16="http://schemas.microsoft.com/office/drawing/2014/main" id="{605EE353-61A5-42BB-8686-A5B62199081C}"/>
                    </a:ext>
                  </a:extLst>
                </p:cNvPr>
                <p:cNvSpPr>
                  <a:spLocks/>
                </p:cNvSpPr>
                <p:nvPr/>
              </p:nvSpPr>
              <p:spPr bwMode="auto">
                <a:xfrm>
                  <a:off x="1193" y="929"/>
                  <a:ext cx="197" cy="807"/>
                </a:xfrm>
                <a:custGeom>
                  <a:avLst/>
                  <a:gdLst>
                    <a:gd name="T0" fmla="*/ 196 w 197"/>
                    <a:gd name="T1" fmla="*/ 806 h 807"/>
                    <a:gd name="T2" fmla="*/ 102 w 197"/>
                    <a:gd name="T3" fmla="*/ 17 h 807"/>
                    <a:gd name="T4" fmla="*/ 126 w 197"/>
                    <a:gd name="T5" fmla="*/ 376 h 807"/>
                    <a:gd name="T6" fmla="*/ 0 w 197"/>
                    <a:gd name="T7" fmla="*/ 0 h 807"/>
                    <a:gd name="T8" fmla="*/ 196 w 197"/>
                    <a:gd name="T9" fmla="*/ 806 h 807"/>
                    <a:gd name="T10" fmla="*/ 0 60000 65536"/>
                    <a:gd name="T11" fmla="*/ 0 60000 65536"/>
                    <a:gd name="T12" fmla="*/ 0 60000 65536"/>
                    <a:gd name="T13" fmla="*/ 0 60000 65536"/>
                    <a:gd name="T14" fmla="*/ 0 60000 65536"/>
                    <a:gd name="T15" fmla="*/ 0 w 197"/>
                    <a:gd name="T16" fmla="*/ 0 h 807"/>
                    <a:gd name="T17" fmla="*/ 197 w 197"/>
                    <a:gd name="T18" fmla="*/ 807 h 807"/>
                  </a:gdLst>
                  <a:ahLst/>
                  <a:cxnLst>
                    <a:cxn ang="T10">
                      <a:pos x="T0" y="T1"/>
                    </a:cxn>
                    <a:cxn ang="T11">
                      <a:pos x="T2" y="T3"/>
                    </a:cxn>
                    <a:cxn ang="T12">
                      <a:pos x="T4" y="T5"/>
                    </a:cxn>
                    <a:cxn ang="T13">
                      <a:pos x="T6" y="T7"/>
                    </a:cxn>
                    <a:cxn ang="T14">
                      <a:pos x="T8" y="T9"/>
                    </a:cxn>
                  </a:cxnLst>
                  <a:rect l="T15" t="T16" r="T17" b="T18"/>
                  <a:pathLst>
                    <a:path w="197" h="807">
                      <a:moveTo>
                        <a:pt x="196" y="806"/>
                      </a:moveTo>
                      <a:lnTo>
                        <a:pt x="102" y="17"/>
                      </a:lnTo>
                      <a:lnTo>
                        <a:pt x="126" y="376"/>
                      </a:lnTo>
                      <a:lnTo>
                        <a:pt x="0" y="0"/>
                      </a:lnTo>
                      <a:lnTo>
                        <a:pt x="196" y="806"/>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19" name="Freeform 13">
                  <a:extLst>
                    <a:ext uri="{FF2B5EF4-FFF2-40B4-BE49-F238E27FC236}">
                      <a16:creationId xmlns:a16="http://schemas.microsoft.com/office/drawing/2014/main" id="{F962FE7F-1F87-4B7C-BA26-CF5217407C66}"/>
                    </a:ext>
                  </a:extLst>
                </p:cNvPr>
                <p:cNvSpPr>
                  <a:spLocks/>
                </p:cNvSpPr>
                <p:nvPr/>
              </p:nvSpPr>
              <p:spPr bwMode="auto">
                <a:xfrm>
                  <a:off x="1048" y="1828"/>
                  <a:ext cx="315" cy="810"/>
                </a:xfrm>
                <a:custGeom>
                  <a:avLst/>
                  <a:gdLst>
                    <a:gd name="T0" fmla="*/ 314 w 315"/>
                    <a:gd name="T1" fmla="*/ 0 h 810"/>
                    <a:gd name="T2" fmla="*/ 275 w 315"/>
                    <a:gd name="T3" fmla="*/ 733 h 810"/>
                    <a:gd name="T4" fmla="*/ 267 w 315"/>
                    <a:gd name="T5" fmla="*/ 334 h 810"/>
                    <a:gd name="T6" fmla="*/ 128 w 315"/>
                    <a:gd name="T7" fmla="*/ 809 h 810"/>
                    <a:gd name="T8" fmla="*/ 201 w 315"/>
                    <a:gd name="T9" fmla="*/ 324 h 810"/>
                    <a:gd name="T10" fmla="*/ 0 w 315"/>
                    <a:gd name="T11" fmla="*/ 637 h 810"/>
                    <a:gd name="T12" fmla="*/ 314 w 315"/>
                    <a:gd name="T13" fmla="*/ 0 h 810"/>
                    <a:gd name="T14" fmla="*/ 0 60000 65536"/>
                    <a:gd name="T15" fmla="*/ 0 60000 65536"/>
                    <a:gd name="T16" fmla="*/ 0 60000 65536"/>
                    <a:gd name="T17" fmla="*/ 0 60000 65536"/>
                    <a:gd name="T18" fmla="*/ 0 60000 65536"/>
                    <a:gd name="T19" fmla="*/ 0 60000 65536"/>
                    <a:gd name="T20" fmla="*/ 0 60000 65536"/>
                    <a:gd name="T21" fmla="*/ 0 w 315"/>
                    <a:gd name="T22" fmla="*/ 0 h 810"/>
                    <a:gd name="T23" fmla="*/ 315 w 315"/>
                    <a:gd name="T24" fmla="*/ 810 h 8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810">
                      <a:moveTo>
                        <a:pt x="314" y="0"/>
                      </a:moveTo>
                      <a:lnTo>
                        <a:pt x="275" y="733"/>
                      </a:lnTo>
                      <a:lnTo>
                        <a:pt x="267" y="334"/>
                      </a:lnTo>
                      <a:lnTo>
                        <a:pt x="128" y="809"/>
                      </a:lnTo>
                      <a:lnTo>
                        <a:pt x="201" y="324"/>
                      </a:lnTo>
                      <a:lnTo>
                        <a:pt x="0" y="637"/>
                      </a:lnTo>
                      <a:lnTo>
                        <a:pt x="314"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0" name="Freeform 14">
                  <a:extLst>
                    <a:ext uri="{FF2B5EF4-FFF2-40B4-BE49-F238E27FC236}">
                      <a16:creationId xmlns:a16="http://schemas.microsoft.com/office/drawing/2014/main" id="{417B9657-3D30-441C-A29E-D1E99D16C04E}"/>
                    </a:ext>
                  </a:extLst>
                </p:cNvPr>
                <p:cNvSpPr>
                  <a:spLocks/>
                </p:cNvSpPr>
                <p:nvPr/>
              </p:nvSpPr>
              <p:spPr bwMode="auto">
                <a:xfrm>
                  <a:off x="1448" y="1784"/>
                  <a:ext cx="767" cy="400"/>
                </a:xfrm>
                <a:custGeom>
                  <a:avLst/>
                  <a:gdLst>
                    <a:gd name="T0" fmla="*/ 0 w 767"/>
                    <a:gd name="T1" fmla="*/ 0 h 400"/>
                    <a:gd name="T2" fmla="*/ 618 w 767"/>
                    <a:gd name="T3" fmla="*/ 399 h 400"/>
                    <a:gd name="T4" fmla="*/ 297 w 767"/>
                    <a:gd name="T5" fmla="*/ 159 h 400"/>
                    <a:gd name="T6" fmla="*/ 766 w 767"/>
                    <a:gd name="T7" fmla="*/ 324 h 400"/>
                    <a:gd name="T8" fmla="*/ 330 w 767"/>
                    <a:gd name="T9" fmla="*/ 99 h 400"/>
                    <a:gd name="T10" fmla="*/ 702 w 767"/>
                    <a:gd name="T11" fmla="*/ 122 h 400"/>
                    <a:gd name="T12" fmla="*/ 0 w 767"/>
                    <a:gd name="T13" fmla="*/ 0 h 400"/>
                    <a:gd name="T14" fmla="*/ 0 60000 65536"/>
                    <a:gd name="T15" fmla="*/ 0 60000 65536"/>
                    <a:gd name="T16" fmla="*/ 0 60000 65536"/>
                    <a:gd name="T17" fmla="*/ 0 60000 65536"/>
                    <a:gd name="T18" fmla="*/ 0 60000 65536"/>
                    <a:gd name="T19" fmla="*/ 0 60000 65536"/>
                    <a:gd name="T20" fmla="*/ 0 60000 65536"/>
                    <a:gd name="T21" fmla="*/ 0 w 767"/>
                    <a:gd name="T22" fmla="*/ 0 h 400"/>
                    <a:gd name="T23" fmla="*/ 767 w 767"/>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7" h="400">
                      <a:moveTo>
                        <a:pt x="0" y="0"/>
                      </a:moveTo>
                      <a:lnTo>
                        <a:pt x="618" y="399"/>
                      </a:lnTo>
                      <a:lnTo>
                        <a:pt x="297" y="159"/>
                      </a:lnTo>
                      <a:lnTo>
                        <a:pt x="766" y="324"/>
                      </a:lnTo>
                      <a:lnTo>
                        <a:pt x="330" y="99"/>
                      </a:lnTo>
                      <a:lnTo>
                        <a:pt x="702" y="122"/>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1" name="Freeform 15">
                  <a:extLst>
                    <a:ext uri="{FF2B5EF4-FFF2-40B4-BE49-F238E27FC236}">
                      <a16:creationId xmlns:a16="http://schemas.microsoft.com/office/drawing/2014/main" id="{C5902C59-E030-4801-BEA9-8BEBBD3333D9}"/>
                    </a:ext>
                  </a:extLst>
                </p:cNvPr>
                <p:cNvSpPr>
                  <a:spLocks/>
                </p:cNvSpPr>
                <p:nvPr/>
              </p:nvSpPr>
              <p:spPr bwMode="auto">
                <a:xfrm>
                  <a:off x="569" y="1783"/>
                  <a:ext cx="783" cy="179"/>
                </a:xfrm>
                <a:custGeom>
                  <a:avLst/>
                  <a:gdLst>
                    <a:gd name="T0" fmla="*/ 782 w 783"/>
                    <a:gd name="T1" fmla="*/ 0 h 179"/>
                    <a:gd name="T2" fmla="*/ 12 w 783"/>
                    <a:gd name="T3" fmla="*/ 76 h 179"/>
                    <a:gd name="T4" fmla="*/ 364 w 783"/>
                    <a:gd name="T5" fmla="*/ 61 h 179"/>
                    <a:gd name="T6" fmla="*/ 0 w 783"/>
                    <a:gd name="T7" fmla="*/ 178 h 179"/>
                    <a:gd name="T8" fmla="*/ 782 w 783"/>
                    <a:gd name="T9" fmla="*/ 0 h 179"/>
                    <a:gd name="T10" fmla="*/ 0 60000 65536"/>
                    <a:gd name="T11" fmla="*/ 0 60000 65536"/>
                    <a:gd name="T12" fmla="*/ 0 60000 65536"/>
                    <a:gd name="T13" fmla="*/ 0 60000 65536"/>
                    <a:gd name="T14" fmla="*/ 0 60000 65536"/>
                    <a:gd name="T15" fmla="*/ 0 w 783"/>
                    <a:gd name="T16" fmla="*/ 0 h 179"/>
                    <a:gd name="T17" fmla="*/ 783 w 783"/>
                    <a:gd name="T18" fmla="*/ 179 h 179"/>
                  </a:gdLst>
                  <a:ahLst/>
                  <a:cxnLst>
                    <a:cxn ang="T10">
                      <a:pos x="T0" y="T1"/>
                    </a:cxn>
                    <a:cxn ang="T11">
                      <a:pos x="T2" y="T3"/>
                    </a:cxn>
                    <a:cxn ang="T12">
                      <a:pos x="T4" y="T5"/>
                    </a:cxn>
                    <a:cxn ang="T13">
                      <a:pos x="T6" y="T7"/>
                    </a:cxn>
                    <a:cxn ang="T14">
                      <a:pos x="T8" y="T9"/>
                    </a:cxn>
                  </a:cxnLst>
                  <a:rect l="T15" t="T16" r="T17" b="T18"/>
                  <a:pathLst>
                    <a:path w="783" h="179">
                      <a:moveTo>
                        <a:pt x="782" y="0"/>
                      </a:moveTo>
                      <a:lnTo>
                        <a:pt x="12" y="76"/>
                      </a:lnTo>
                      <a:lnTo>
                        <a:pt x="364" y="61"/>
                      </a:lnTo>
                      <a:lnTo>
                        <a:pt x="0" y="178"/>
                      </a:lnTo>
                      <a:lnTo>
                        <a:pt x="782"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2" name="Freeform 16">
                  <a:extLst>
                    <a:ext uri="{FF2B5EF4-FFF2-40B4-BE49-F238E27FC236}">
                      <a16:creationId xmlns:a16="http://schemas.microsoft.com/office/drawing/2014/main" id="{2C161D43-8BC8-46AD-929E-664BA8233FA8}"/>
                    </a:ext>
                  </a:extLst>
                </p:cNvPr>
                <p:cNvSpPr>
                  <a:spLocks/>
                </p:cNvSpPr>
                <p:nvPr/>
              </p:nvSpPr>
              <p:spPr bwMode="auto">
                <a:xfrm>
                  <a:off x="753" y="1812"/>
                  <a:ext cx="605" cy="582"/>
                </a:xfrm>
                <a:custGeom>
                  <a:avLst/>
                  <a:gdLst>
                    <a:gd name="T0" fmla="*/ 604 w 605"/>
                    <a:gd name="T1" fmla="*/ 0 h 582"/>
                    <a:gd name="T2" fmla="*/ 90 w 605"/>
                    <a:gd name="T3" fmla="*/ 581 h 582"/>
                    <a:gd name="T4" fmla="*/ 309 w 605"/>
                    <a:gd name="T5" fmla="*/ 303 h 582"/>
                    <a:gd name="T6" fmla="*/ 0 w 605"/>
                    <a:gd name="T7" fmla="*/ 531 h 582"/>
                    <a:gd name="T8" fmla="*/ 604 w 605"/>
                    <a:gd name="T9" fmla="*/ 0 h 582"/>
                    <a:gd name="T10" fmla="*/ 0 60000 65536"/>
                    <a:gd name="T11" fmla="*/ 0 60000 65536"/>
                    <a:gd name="T12" fmla="*/ 0 60000 65536"/>
                    <a:gd name="T13" fmla="*/ 0 60000 65536"/>
                    <a:gd name="T14" fmla="*/ 0 60000 65536"/>
                    <a:gd name="T15" fmla="*/ 0 w 605"/>
                    <a:gd name="T16" fmla="*/ 0 h 582"/>
                    <a:gd name="T17" fmla="*/ 605 w 605"/>
                    <a:gd name="T18" fmla="*/ 582 h 582"/>
                  </a:gdLst>
                  <a:ahLst/>
                  <a:cxnLst>
                    <a:cxn ang="T10">
                      <a:pos x="T0" y="T1"/>
                    </a:cxn>
                    <a:cxn ang="T11">
                      <a:pos x="T2" y="T3"/>
                    </a:cxn>
                    <a:cxn ang="T12">
                      <a:pos x="T4" y="T5"/>
                    </a:cxn>
                    <a:cxn ang="T13">
                      <a:pos x="T6" y="T7"/>
                    </a:cxn>
                    <a:cxn ang="T14">
                      <a:pos x="T8" y="T9"/>
                    </a:cxn>
                  </a:cxnLst>
                  <a:rect l="T15" t="T16" r="T17" b="T18"/>
                  <a:pathLst>
                    <a:path w="605" h="582">
                      <a:moveTo>
                        <a:pt x="604" y="0"/>
                      </a:moveTo>
                      <a:lnTo>
                        <a:pt x="90" y="581"/>
                      </a:lnTo>
                      <a:lnTo>
                        <a:pt x="309" y="303"/>
                      </a:lnTo>
                      <a:lnTo>
                        <a:pt x="0" y="531"/>
                      </a:lnTo>
                      <a:lnTo>
                        <a:pt x="604"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3" name="Freeform 17">
                  <a:extLst>
                    <a:ext uri="{FF2B5EF4-FFF2-40B4-BE49-F238E27FC236}">
                      <a16:creationId xmlns:a16="http://schemas.microsoft.com/office/drawing/2014/main" id="{4369F492-ABCA-427D-BCBD-7BE9CADE3FE2}"/>
                    </a:ext>
                  </a:extLst>
                </p:cNvPr>
                <p:cNvSpPr>
                  <a:spLocks/>
                </p:cNvSpPr>
                <p:nvPr/>
              </p:nvSpPr>
              <p:spPr bwMode="auto">
                <a:xfrm>
                  <a:off x="1374" y="1819"/>
                  <a:ext cx="198" cy="808"/>
                </a:xfrm>
                <a:custGeom>
                  <a:avLst/>
                  <a:gdLst>
                    <a:gd name="T0" fmla="*/ 0 w 198"/>
                    <a:gd name="T1" fmla="*/ 0 h 808"/>
                    <a:gd name="T2" fmla="*/ 93 w 198"/>
                    <a:gd name="T3" fmla="*/ 790 h 808"/>
                    <a:gd name="T4" fmla="*/ 72 w 198"/>
                    <a:gd name="T5" fmla="*/ 430 h 808"/>
                    <a:gd name="T6" fmla="*/ 197 w 198"/>
                    <a:gd name="T7" fmla="*/ 807 h 808"/>
                    <a:gd name="T8" fmla="*/ 0 w 198"/>
                    <a:gd name="T9" fmla="*/ 0 h 808"/>
                    <a:gd name="T10" fmla="*/ 0 60000 65536"/>
                    <a:gd name="T11" fmla="*/ 0 60000 65536"/>
                    <a:gd name="T12" fmla="*/ 0 60000 65536"/>
                    <a:gd name="T13" fmla="*/ 0 60000 65536"/>
                    <a:gd name="T14" fmla="*/ 0 60000 65536"/>
                    <a:gd name="T15" fmla="*/ 0 w 198"/>
                    <a:gd name="T16" fmla="*/ 0 h 808"/>
                    <a:gd name="T17" fmla="*/ 198 w 198"/>
                    <a:gd name="T18" fmla="*/ 808 h 808"/>
                  </a:gdLst>
                  <a:ahLst/>
                  <a:cxnLst>
                    <a:cxn ang="T10">
                      <a:pos x="T0" y="T1"/>
                    </a:cxn>
                    <a:cxn ang="T11">
                      <a:pos x="T2" y="T3"/>
                    </a:cxn>
                    <a:cxn ang="T12">
                      <a:pos x="T4" y="T5"/>
                    </a:cxn>
                    <a:cxn ang="T13">
                      <a:pos x="T6" y="T7"/>
                    </a:cxn>
                    <a:cxn ang="T14">
                      <a:pos x="T8" y="T9"/>
                    </a:cxn>
                  </a:cxnLst>
                  <a:rect l="T15" t="T16" r="T17" b="T18"/>
                  <a:pathLst>
                    <a:path w="198" h="808">
                      <a:moveTo>
                        <a:pt x="0" y="0"/>
                      </a:moveTo>
                      <a:lnTo>
                        <a:pt x="93" y="790"/>
                      </a:lnTo>
                      <a:lnTo>
                        <a:pt x="72" y="430"/>
                      </a:lnTo>
                      <a:lnTo>
                        <a:pt x="197" y="807"/>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4" name="Freeform 18">
                  <a:extLst>
                    <a:ext uri="{FF2B5EF4-FFF2-40B4-BE49-F238E27FC236}">
                      <a16:creationId xmlns:a16="http://schemas.microsoft.com/office/drawing/2014/main" id="{77509E31-6E44-4808-ACAE-3F694113E37C}"/>
                    </a:ext>
                  </a:extLst>
                </p:cNvPr>
                <p:cNvSpPr>
                  <a:spLocks/>
                </p:cNvSpPr>
                <p:nvPr/>
              </p:nvSpPr>
              <p:spPr bwMode="auto">
                <a:xfrm>
                  <a:off x="762" y="1136"/>
                  <a:ext cx="586" cy="634"/>
                </a:xfrm>
                <a:custGeom>
                  <a:avLst/>
                  <a:gdLst>
                    <a:gd name="T0" fmla="*/ 585 w 586"/>
                    <a:gd name="T1" fmla="*/ 633 h 634"/>
                    <a:gd name="T2" fmla="*/ 0 w 586"/>
                    <a:gd name="T3" fmla="*/ 91 h 634"/>
                    <a:gd name="T4" fmla="*/ 281 w 586"/>
                    <a:gd name="T5" fmla="*/ 324 h 634"/>
                    <a:gd name="T6" fmla="*/ 50 w 586"/>
                    <a:gd name="T7" fmla="*/ 0 h 634"/>
                    <a:gd name="T8" fmla="*/ 585 w 586"/>
                    <a:gd name="T9" fmla="*/ 633 h 634"/>
                    <a:gd name="T10" fmla="*/ 0 60000 65536"/>
                    <a:gd name="T11" fmla="*/ 0 60000 65536"/>
                    <a:gd name="T12" fmla="*/ 0 60000 65536"/>
                    <a:gd name="T13" fmla="*/ 0 60000 65536"/>
                    <a:gd name="T14" fmla="*/ 0 60000 65536"/>
                    <a:gd name="T15" fmla="*/ 0 w 586"/>
                    <a:gd name="T16" fmla="*/ 0 h 634"/>
                    <a:gd name="T17" fmla="*/ 586 w 586"/>
                    <a:gd name="T18" fmla="*/ 634 h 634"/>
                  </a:gdLst>
                  <a:ahLst/>
                  <a:cxnLst>
                    <a:cxn ang="T10">
                      <a:pos x="T0" y="T1"/>
                    </a:cxn>
                    <a:cxn ang="T11">
                      <a:pos x="T2" y="T3"/>
                    </a:cxn>
                    <a:cxn ang="T12">
                      <a:pos x="T4" y="T5"/>
                    </a:cxn>
                    <a:cxn ang="T13">
                      <a:pos x="T6" y="T7"/>
                    </a:cxn>
                    <a:cxn ang="T14">
                      <a:pos x="T8" y="T9"/>
                    </a:cxn>
                  </a:cxnLst>
                  <a:rect l="T15" t="T16" r="T17" b="T18"/>
                  <a:pathLst>
                    <a:path w="586" h="634">
                      <a:moveTo>
                        <a:pt x="585" y="633"/>
                      </a:moveTo>
                      <a:lnTo>
                        <a:pt x="0" y="91"/>
                      </a:lnTo>
                      <a:lnTo>
                        <a:pt x="281" y="324"/>
                      </a:lnTo>
                      <a:lnTo>
                        <a:pt x="50" y="0"/>
                      </a:lnTo>
                      <a:lnTo>
                        <a:pt x="585" y="633"/>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5" name="Freeform 19">
                  <a:extLst>
                    <a:ext uri="{FF2B5EF4-FFF2-40B4-BE49-F238E27FC236}">
                      <a16:creationId xmlns:a16="http://schemas.microsoft.com/office/drawing/2014/main" id="{E877C27A-1BD4-4C00-8A6D-EFF80C8FE8F3}"/>
                    </a:ext>
                  </a:extLst>
                </p:cNvPr>
                <p:cNvSpPr>
                  <a:spLocks/>
                </p:cNvSpPr>
                <p:nvPr/>
              </p:nvSpPr>
              <p:spPr bwMode="auto">
                <a:xfrm>
                  <a:off x="573" y="1378"/>
                  <a:ext cx="764" cy="400"/>
                </a:xfrm>
                <a:custGeom>
                  <a:avLst/>
                  <a:gdLst>
                    <a:gd name="T0" fmla="*/ 763 w 764"/>
                    <a:gd name="T1" fmla="*/ 399 h 400"/>
                    <a:gd name="T2" fmla="*/ 147 w 764"/>
                    <a:gd name="T3" fmla="*/ 0 h 400"/>
                    <a:gd name="T4" fmla="*/ 465 w 764"/>
                    <a:gd name="T5" fmla="*/ 239 h 400"/>
                    <a:gd name="T6" fmla="*/ 0 w 764"/>
                    <a:gd name="T7" fmla="*/ 75 h 400"/>
                    <a:gd name="T8" fmla="*/ 434 w 764"/>
                    <a:gd name="T9" fmla="*/ 300 h 400"/>
                    <a:gd name="T10" fmla="*/ 63 w 764"/>
                    <a:gd name="T11" fmla="*/ 278 h 400"/>
                    <a:gd name="T12" fmla="*/ 763 w 764"/>
                    <a:gd name="T13" fmla="*/ 399 h 400"/>
                    <a:gd name="T14" fmla="*/ 0 60000 65536"/>
                    <a:gd name="T15" fmla="*/ 0 60000 65536"/>
                    <a:gd name="T16" fmla="*/ 0 60000 65536"/>
                    <a:gd name="T17" fmla="*/ 0 60000 65536"/>
                    <a:gd name="T18" fmla="*/ 0 60000 65536"/>
                    <a:gd name="T19" fmla="*/ 0 60000 65536"/>
                    <a:gd name="T20" fmla="*/ 0 60000 65536"/>
                    <a:gd name="T21" fmla="*/ 0 w 764"/>
                    <a:gd name="T22" fmla="*/ 0 h 400"/>
                    <a:gd name="T23" fmla="*/ 764 w 764"/>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4" h="400">
                      <a:moveTo>
                        <a:pt x="763" y="399"/>
                      </a:moveTo>
                      <a:lnTo>
                        <a:pt x="147" y="0"/>
                      </a:lnTo>
                      <a:lnTo>
                        <a:pt x="465" y="239"/>
                      </a:lnTo>
                      <a:lnTo>
                        <a:pt x="0" y="75"/>
                      </a:lnTo>
                      <a:lnTo>
                        <a:pt x="434" y="300"/>
                      </a:lnTo>
                      <a:lnTo>
                        <a:pt x="63" y="278"/>
                      </a:lnTo>
                      <a:lnTo>
                        <a:pt x="763" y="399"/>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6" name="Freeform 20">
                  <a:extLst>
                    <a:ext uri="{FF2B5EF4-FFF2-40B4-BE49-F238E27FC236}">
                      <a16:creationId xmlns:a16="http://schemas.microsoft.com/office/drawing/2014/main" id="{8B54C7C4-C408-45C8-9D57-651BE0F2C09C}"/>
                    </a:ext>
                  </a:extLst>
                </p:cNvPr>
                <p:cNvSpPr>
                  <a:spLocks/>
                </p:cNvSpPr>
                <p:nvPr/>
              </p:nvSpPr>
              <p:spPr bwMode="auto">
                <a:xfrm>
                  <a:off x="645" y="1793"/>
                  <a:ext cx="700" cy="396"/>
                </a:xfrm>
                <a:custGeom>
                  <a:avLst/>
                  <a:gdLst>
                    <a:gd name="T0" fmla="*/ 699 w 700"/>
                    <a:gd name="T1" fmla="*/ 0 h 396"/>
                    <a:gd name="T2" fmla="*/ 68 w 700"/>
                    <a:gd name="T3" fmla="*/ 217 h 396"/>
                    <a:gd name="T4" fmla="*/ 373 w 700"/>
                    <a:gd name="T5" fmla="*/ 137 h 396"/>
                    <a:gd name="T6" fmla="*/ 0 w 700"/>
                    <a:gd name="T7" fmla="*/ 395 h 396"/>
                    <a:gd name="T8" fmla="*/ 387 w 700"/>
                    <a:gd name="T9" fmla="*/ 193 h 396"/>
                    <a:gd name="T10" fmla="*/ 142 w 700"/>
                    <a:gd name="T11" fmla="*/ 393 h 396"/>
                    <a:gd name="T12" fmla="*/ 699 w 700"/>
                    <a:gd name="T13" fmla="*/ 0 h 396"/>
                    <a:gd name="T14" fmla="*/ 0 60000 65536"/>
                    <a:gd name="T15" fmla="*/ 0 60000 65536"/>
                    <a:gd name="T16" fmla="*/ 0 60000 65536"/>
                    <a:gd name="T17" fmla="*/ 0 60000 65536"/>
                    <a:gd name="T18" fmla="*/ 0 60000 65536"/>
                    <a:gd name="T19" fmla="*/ 0 60000 65536"/>
                    <a:gd name="T20" fmla="*/ 0 60000 65536"/>
                    <a:gd name="T21" fmla="*/ 0 w 700"/>
                    <a:gd name="T22" fmla="*/ 0 h 396"/>
                    <a:gd name="T23" fmla="*/ 700 w 700"/>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396">
                      <a:moveTo>
                        <a:pt x="699" y="0"/>
                      </a:moveTo>
                      <a:lnTo>
                        <a:pt x="68" y="217"/>
                      </a:lnTo>
                      <a:lnTo>
                        <a:pt x="373" y="137"/>
                      </a:lnTo>
                      <a:lnTo>
                        <a:pt x="0" y="395"/>
                      </a:lnTo>
                      <a:lnTo>
                        <a:pt x="387" y="193"/>
                      </a:lnTo>
                      <a:lnTo>
                        <a:pt x="142" y="393"/>
                      </a:lnTo>
                      <a:lnTo>
                        <a:pt x="699"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7" name="Freeform 21">
                  <a:extLst>
                    <a:ext uri="{FF2B5EF4-FFF2-40B4-BE49-F238E27FC236}">
                      <a16:creationId xmlns:a16="http://schemas.microsoft.com/office/drawing/2014/main" id="{09E57ACB-28AA-4A22-9470-472F63487BF8}"/>
                    </a:ext>
                  </a:extLst>
                </p:cNvPr>
                <p:cNvSpPr>
                  <a:spLocks/>
                </p:cNvSpPr>
                <p:nvPr/>
              </p:nvSpPr>
              <p:spPr bwMode="auto">
                <a:xfrm>
                  <a:off x="1422" y="925"/>
                  <a:ext cx="317" cy="809"/>
                </a:xfrm>
                <a:custGeom>
                  <a:avLst/>
                  <a:gdLst>
                    <a:gd name="T0" fmla="*/ 0 w 317"/>
                    <a:gd name="T1" fmla="*/ 808 h 809"/>
                    <a:gd name="T2" fmla="*/ 41 w 317"/>
                    <a:gd name="T3" fmla="*/ 75 h 809"/>
                    <a:gd name="T4" fmla="*/ 45 w 317"/>
                    <a:gd name="T5" fmla="*/ 474 h 809"/>
                    <a:gd name="T6" fmla="*/ 189 w 317"/>
                    <a:gd name="T7" fmla="*/ 0 h 809"/>
                    <a:gd name="T8" fmla="*/ 114 w 317"/>
                    <a:gd name="T9" fmla="*/ 483 h 809"/>
                    <a:gd name="T10" fmla="*/ 316 w 317"/>
                    <a:gd name="T11" fmla="*/ 171 h 809"/>
                    <a:gd name="T12" fmla="*/ 0 w 317"/>
                    <a:gd name="T13" fmla="*/ 808 h 809"/>
                    <a:gd name="T14" fmla="*/ 0 60000 65536"/>
                    <a:gd name="T15" fmla="*/ 0 60000 65536"/>
                    <a:gd name="T16" fmla="*/ 0 60000 65536"/>
                    <a:gd name="T17" fmla="*/ 0 60000 65536"/>
                    <a:gd name="T18" fmla="*/ 0 60000 65536"/>
                    <a:gd name="T19" fmla="*/ 0 60000 65536"/>
                    <a:gd name="T20" fmla="*/ 0 60000 65536"/>
                    <a:gd name="T21" fmla="*/ 0 w 317"/>
                    <a:gd name="T22" fmla="*/ 0 h 809"/>
                    <a:gd name="T23" fmla="*/ 317 w 317"/>
                    <a:gd name="T24" fmla="*/ 809 h 8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809">
                      <a:moveTo>
                        <a:pt x="0" y="808"/>
                      </a:moveTo>
                      <a:lnTo>
                        <a:pt x="41" y="75"/>
                      </a:lnTo>
                      <a:lnTo>
                        <a:pt x="45" y="474"/>
                      </a:lnTo>
                      <a:lnTo>
                        <a:pt x="189" y="0"/>
                      </a:lnTo>
                      <a:lnTo>
                        <a:pt x="114" y="483"/>
                      </a:lnTo>
                      <a:lnTo>
                        <a:pt x="316" y="171"/>
                      </a:lnTo>
                      <a:lnTo>
                        <a:pt x="0" y="808"/>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8" name="Freeform 22">
                  <a:extLst>
                    <a:ext uri="{FF2B5EF4-FFF2-40B4-BE49-F238E27FC236}">
                      <a16:creationId xmlns:a16="http://schemas.microsoft.com/office/drawing/2014/main" id="{13272DD0-A51A-439A-ADDF-52717A420D3C}"/>
                    </a:ext>
                  </a:extLst>
                </p:cNvPr>
                <p:cNvSpPr>
                  <a:spLocks/>
                </p:cNvSpPr>
                <p:nvPr/>
              </p:nvSpPr>
              <p:spPr bwMode="auto">
                <a:xfrm>
                  <a:off x="1430" y="1365"/>
                  <a:ext cx="732" cy="386"/>
                </a:xfrm>
                <a:custGeom>
                  <a:avLst/>
                  <a:gdLst>
                    <a:gd name="T0" fmla="*/ 0 w 732"/>
                    <a:gd name="T1" fmla="*/ 385 h 386"/>
                    <a:gd name="T2" fmla="*/ 548 w 732"/>
                    <a:gd name="T3" fmla="*/ 0 h 386"/>
                    <a:gd name="T4" fmla="*/ 303 w 732"/>
                    <a:gd name="T5" fmla="*/ 200 h 386"/>
                    <a:gd name="T6" fmla="*/ 731 w 732"/>
                    <a:gd name="T7" fmla="*/ 49 h 386"/>
                    <a:gd name="T8" fmla="*/ 341 w 732"/>
                    <a:gd name="T9" fmla="*/ 245 h 386"/>
                    <a:gd name="T10" fmla="*/ 648 w 732"/>
                    <a:gd name="T11" fmla="*/ 163 h 386"/>
                    <a:gd name="T12" fmla="*/ 0 w 732"/>
                    <a:gd name="T13" fmla="*/ 385 h 386"/>
                    <a:gd name="T14" fmla="*/ 0 60000 65536"/>
                    <a:gd name="T15" fmla="*/ 0 60000 65536"/>
                    <a:gd name="T16" fmla="*/ 0 60000 65536"/>
                    <a:gd name="T17" fmla="*/ 0 60000 65536"/>
                    <a:gd name="T18" fmla="*/ 0 60000 65536"/>
                    <a:gd name="T19" fmla="*/ 0 60000 65536"/>
                    <a:gd name="T20" fmla="*/ 0 60000 65536"/>
                    <a:gd name="T21" fmla="*/ 0 w 732"/>
                    <a:gd name="T22" fmla="*/ 0 h 386"/>
                    <a:gd name="T23" fmla="*/ 732 w 732"/>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386">
                      <a:moveTo>
                        <a:pt x="0" y="385"/>
                      </a:moveTo>
                      <a:lnTo>
                        <a:pt x="548" y="0"/>
                      </a:lnTo>
                      <a:lnTo>
                        <a:pt x="303" y="200"/>
                      </a:lnTo>
                      <a:lnTo>
                        <a:pt x="731" y="49"/>
                      </a:lnTo>
                      <a:lnTo>
                        <a:pt x="341" y="245"/>
                      </a:lnTo>
                      <a:lnTo>
                        <a:pt x="648" y="163"/>
                      </a:lnTo>
                      <a:lnTo>
                        <a:pt x="0" y="385"/>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29" name="Freeform 23">
                  <a:extLst>
                    <a:ext uri="{FF2B5EF4-FFF2-40B4-BE49-F238E27FC236}">
                      <a16:creationId xmlns:a16="http://schemas.microsoft.com/office/drawing/2014/main" id="{3AE122DF-8020-4A53-89D8-7DEE539F6D35}"/>
                    </a:ext>
                  </a:extLst>
                </p:cNvPr>
                <p:cNvSpPr>
                  <a:spLocks/>
                </p:cNvSpPr>
                <p:nvPr/>
              </p:nvSpPr>
              <p:spPr bwMode="auto">
                <a:xfrm>
                  <a:off x="954" y="1012"/>
                  <a:ext cx="407" cy="725"/>
                </a:xfrm>
                <a:custGeom>
                  <a:avLst/>
                  <a:gdLst>
                    <a:gd name="T0" fmla="*/ 406 w 407"/>
                    <a:gd name="T1" fmla="*/ 724 h 725"/>
                    <a:gd name="T2" fmla="*/ 174 w 407"/>
                    <a:gd name="T3" fmla="*/ 73 h 725"/>
                    <a:gd name="T4" fmla="*/ 263 w 407"/>
                    <a:gd name="T5" fmla="*/ 386 h 725"/>
                    <a:gd name="T6" fmla="*/ 0 w 407"/>
                    <a:gd name="T7" fmla="*/ 0 h 725"/>
                    <a:gd name="T8" fmla="*/ 208 w 407"/>
                    <a:gd name="T9" fmla="*/ 399 h 725"/>
                    <a:gd name="T10" fmla="*/ 6 w 407"/>
                    <a:gd name="T11" fmla="*/ 144 h 725"/>
                    <a:gd name="T12" fmla="*/ 406 w 407"/>
                    <a:gd name="T13" fmla="*/ 724 h 725"/>
                    <a:gd name="T14" fmla="*/ 0 60000 65536"/>
                    <a:gd name="T15" fmla="*/ 0 60000 65536"/>
                    <a:gd name="T16" fmla="*/ 0 60000 65536"/>
                    <a:gd name="T17" fmla="*/ 0 60000 65536"/>
                    <a:gd name="T18" fmla="*/ 0 60000 65536"/>
                    <a:gd name="T19" fmla="*/ 0 60000 65536"/>
                    <a:gd name="T20" fmla="*/ 0 60000 65536"/>
                    <a:gd name="T21" fmla="*/ 0 w 407"/>
                    <a:gd name="T22" fmla="*/ 0 h 725"/>
                    <a:gd name="T23" fmla="*/ 407 w 407"/>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725">
                      <a:moveTo>
                        <a:pt x="406" y="724"/>
                      </a:moveTo>
                      <a:lnTo>
                        <a:pt x="174" y="73"/>
                      </a:lnTo>
                      <a:lnTo>
                        <a:pt x="263" y="386"/>
                      </a:lnTo>
                      <a:lnTo>
                        <a:pt x="0" y="0"/>
                      </a:lnTo>
                      <a:lnTo>
                        <a:pt x="208" y="399"/>
                      </a:lnTo>
                      <a:lnTo>
                        <a:pt x="6" y="144"/>
                      </a:lnTo>
                      <a:lnTo>
                        <a:pt x="406" y="724"/>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30" name="Freeform 24">
                  <a:extLst>
                    <a:ext uri="{FF2B5EF4-FFF2-40B4-BE49-F238E27FC236}">
                      <a16:creationId xmlns:a16="http://schemas.microsoft.com/office/drawing/2014/main" id="{2AC9B960-6DC8-4E4C-A1CE-105819788527}"/>
                    </a:ext>
                  </a:extLst>
                </p:cNvPr>
                <p:cNvSpPr>
                  <a:spLocks/>
                </p:cNvSpPr>
                <p:nvPr/>
              </p:nvSpPr>
              <p:spPr bwMode="auto">
                <a:xfrm>
                  <a:off x="1407" y="1821"/>
                  <a:ext cx="392" cy="757"/>
                </a:xfrm>
                <a:custGeom>
                  <a:avLst/>
                  <a:gdLst>
                    <a:gd name="T0" fmla="*/ 0 w 392"/>
                    <a:gd name="T1" fmla="*/ 0 h 757"/>
                    <a:gd name="T2" fmla="*/ 391 w 392"/>
                    <a:gd name="T3" fmla="*/ 567 h 757"/>
                    <a:gd name="T4" fmla="*/ 190 w 392"/>
                    <a:gd name="T5" fmla="*/ 315 h 757"/>
                    <a:gd name="T6" fmla="*/ 349 w 392"/>
                    <a:gd name="T7" fmla="*/ 756 h 757"/>
                    <a:gd name="T8" fmla="*/ 146 w 392"/>
                    <a:gd name="T9" fmla="*/ 350 h 757"/>
                    <a:gd name="T10" fmla="*/ 235 w 392"/>
                    <a:gd name="T11" fmla="*/ 665 h 757"/>
                    <a:gd name="T12" fmla="*/ 0 w 392"/>
                    <a:gd name="T13" fmla="*/ 0 h 757"/>
                    <a:gd name="T14" fmla="*/ 0 60000 65536"/>
                    <a:gd name="T15" fmla="*/ 0 60000 65536"/>
                    <a:gd name="T16" fmla="*/ 0 60000 65536"/>
                    <a:gd name="T17" fmla="*/ 0 60000 65536"/>
                    <a:gd name="T18" fmla="*/ 0 60000 65536"/>
                    <a:gd name="T19" fmla="*/ 0 60000 65536"/>
                    <a:gd name="T20" fmla="*/ 0 60000 65536"/>
                    <a:gd name="T21" fmla="*/ 0 w 392"/>
                    <a:gd name="T22" fmla="*/ 0 h 757"/>
                    <a:gd name="T23" fmla="*/ 392 w 392"/>
                    <a:gd name="T24" fmla="*/ 757 h 7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757">
                      <a:moveTo>
                        <a:pt x="0" y="0"/>
                      </a:moveTo>
                      <a:lnTo>
                        <a:pt x="391" y="567"/>
                      </a:lnTo>
                      <a:lnTo>
                        <a:pt x="190" y="315"/>
                      </a:lnTo>
                      <a:lnTo>
                        <a:pt x="349" y="756"/>
                      </a:lnTo>
                      <a:lnTo>
                        <a:pt x="146" y="350"/>
                      </a:lnTo>
                      <a:lnTo>
                        <a:pt x="235" y="665"/>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31" name="Freeform 25">
                  <a:extLst>
                    <a:ext uri="{FF2B5EF4-FFF2-40B4-BE49-F238E27FC236}">
                      <a16:creationId xmlns:a16="http://schemas.microsoft.com/office/drawing/2014/main" id="{988D0F7F-C9C4-41AF-B75B-D81A95F2A43F}"/>
                    </a:ext>
                  </a:extLst>
                </p:cNvPr>
                <p:cNvSpPr>
                  <a:spLocks/>
                </p:cNvSpPr>
                <p:nvPr/>
              </p:nvSpPr>
              <p:spPr bwMode="auto">
                <a:xfrm>
                  <a:off x="957" y="1333"/>
                  <a:ext cx="887" cy="927"/>
                </a:xfrm>
                <a:custGeom>
                  <a:avLst/>
                  <a:gdLst>
                    <a:gd name="T0" fmla="*/ 225 w 887"/>
                    <a:gd name="T1" fmla="*/ 47 h 927"/>
                    <a:gd name="T2" fmla="*/ 423 w 887"/>
                    <a:gd name="T3" fmla="*/ 394 h 927"/>
                    <a:gd name="T4" fmla="*/ 375 w 887"/>
                    <a:gd name="T5" fmla="*/ 32 h 927"/>
                    <a:gd name="T6" fmla="*/ 461 w 887"/>
                    <a:gd name="T7" fmla="*/ 384 h 927"/>
                    <a:gd name="T8" fmla="*/ 568 w 887"/>
                    <a:gd name="T9" fmla="*/ 0 h 927"/>
                    <a:gd name="T10" fmla="*/ 482 w 887"/>
                    <a:gd name="T11" fmla="*/ 374 h 927"/>
                    <a:gd name="T12" fmla="*/ 723 w 887"/>
                    <a:gd name="T13" fmla="*/ 136 h 927"/>
                    <a:gd name="T14" fmla="*/ 503 w 887"/>
                    <a:gd name="T15" fmla="*/ 389 h 927"/>
                    <a:gd name="T16" fmla="*/ 830 w 887"/>
                    <a:gd name="T17" fmla="*/ 242 h 927"/>
                    <a:gd name="T18" fmla="*/ 489 w 887"/>
                    <a:gd name="T19" fmla="*/ 433 h 927"/>
                    <a:gd name="T20" fmla="*/ 848 w 887"/>
                    <a:gd name="T21" fmla="*/ 374 h 927"/>
                    <a:gd name="T22" fmla="*/ 519 w 887"/>
                    <a:gd name="T23" fmla="*/ 440 h 927"/>
                    <a:gd name="T24" fmla="*/ 886 w 887"/>
                    <a:gd name="T25" fmla="*/ 617 h 927"/>
                    <a:gd name="T26" fmla="*/ 507 w 887"/>
                    <a:gd name="T27" fmla="*/ 473 h 927"/>
                    <a:gd name="T28" fmla="*/ 737 w 887"/>
                    <a:gd name="T29" fmla="*/ 736 h 927"/>
                    <a:gd name="T30" fmla="*/ 478 w 887"/>
                    <a:gd name="T31" fmla="*/ 492 h 927"/>
                    <a:gd name="T32" fmla="*/ 674 w 887"/>
                    <a:gd name="T33" fmla="*/ 926 h 927"/>
                    <a:gd name="T34" fmla="*/ 445 w 887"/>
                    <a:gd name="T35" fmla="*/ 488 h 927"/>
                    <a:gd name="T36" fmla="*/ 487 w 887"/>
                    <a:gd name="T37" fmla="*/ 892 h 927"/>
                    <a:gd name="T38" fmla="*/ 429 w 887"/>
                    <a:gd name="T39" fmla="*/ 497 h 927"/>
                    <a:gd name="T40" fmla="*/ 307 w 887"/>
                    <a:gd name="T41" fmla="*/ 920 h 927"/>
                    <a:gd name="T42" fmla="*/ 384 w 887"/>
                    <a:gd name="T43" fmla="*/ 510 h 927"/>
                    <a:gd name="T44" fmla="*/ 123 w 887"/>
                    <a:gd name="T45" fmla="*/ 759 h 927"/>
                    <a:gd name="T46" fmla="*/ 380 w 887"/>
                    <a:gd name="T47" fmla="*/ 478 h 927"/>
                    <a:gd name="T48" fmla="*/ 0 w 887"/>
                    <a:gd name="T49" fmla="*/ 666 h 927"/>
                    <a:gd name="T50" fmla="*/ 375 w 887"/>
                    <a:gd name="T51" fmla="*/ 458 h 927"/>
                    <a:gd name="T52" fmla="*/ 18 w 887"/>
                    <a:gd name="T53" fmla="*/ 509 h 927"/>
                    <a:gd name="T54" fmla="*/ 356 w 887"/>
                    <a:gd name="T55" fmla="*/ 447 h 927"/>
                    <a:gd name="T56" fmla="*/ 35 w 887"/>
                    <a:gd name="T57" fmla="*/ 306 h 927"/>
                    <a:gd name="T58" fmla="*/ 383 w 887"/>
                    <a:gd name="T59" fmla="*/ 433 h 927"/>
                    <a:gd name="T60" fmla="*/ 110 w 887"/>
                    <a:gd name="T61" fmla="*/ 142 h 927"/>
                    <a:gd name="T62" fmla="*/ 391 w 887"/>
                    <a:gd name="T63" fmla="*/ 402 h 927"/>
                    <a:gd name="T64" fmla="*/ 225 w 887"/>
                    <a:gd name="T65" fmla="*/ 47 h 9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7"/>
                    <a:gd name="T100" fmla="*/ 0 h 927"/>
                    <a:gd name="T101" fmla="*/ 887 w 887"/>
                    <a:gd name="T102" fmla="*/ 927 h 9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7" h="927">
                      <a:moveTo>
                        <a:pt x="225" y="47"/>
                      </a:moveTo>
                      <a:lnTo>
                        <a:pt x="423" y="394"/>
                      </a:lnTo>
                      <a:lnTo>
                        <a:pt x="375" y="32"/>
                      </a:lnTo>
                      <a:lnTo>
                        <a:pt x="461" y="384"/>
                      </a:lnTo>
                      <a:lnTo>
                        <a:pt x="568" y="0"/>
                      </a:lnTo>
                      <a:lnTo>
                        <a:pt x="482" y="374"/>
                      </a:lnTo>
                      <a:lnTo>
                        <a:pt x="723" y="136"/>
                      </a:lnTo>
                      <a:lnTo>
                        <a:pt x="503" y="389"/>
                      </a:lnTo>
                      <a:lnTo>
                        <a:pt x="830" y="242"/>
                      </a:lnTo>
                      <a:lnTo>
                        <a:pt x="489" y="433"/>
                      </a:lnTo>
                      <a:lnTo>
                        <a:pt x="848" y="374"/>
                      </a:lnTo>
                      <a:lnTo>
                        <a:pt x="519" y="440"/>
                      </a:lnTo>
                      <a:lnTo>
                        <a:pt x="886" y="617"/>
                      </a:lnTo>
                      <a:lnTo>
                        <a:pt x="507" y="473"/>
                      </a:lnTo>
                      <a:lnTo>
                        <a:pt x="737" y="736"/>
                      </a:lnTo>
                      <a:lnTo>
                        <a:pt x="478" y="492"/>
                      </a:lnTo>
                      <a:lnTo>
                        <a:pt x="674" y="926"/>
                      </a:lnTo>
                      <a:lnTo>
                        <a:pt x="445" y="488"/>
                      </a:lnTo>
                      <a:lnTo>
                        <a:pt x="487" y="892"/>
                      </a:lnTo>
                      <a:lnTo>
                        <a:pt x="429" y="497"/>
                      </a:lnTo>
                      <a:lnTo>
                        <a:pt x="307" y="920"/>
                      </a:lnTo>
                      <a:lnTo>
                        <a:pt x="384" y="510"/>
                      </a:lnTo>
                      <a:lnTo>
                        <a:pt x="123" y="759"/>
                      </a:lnTo>
                      <a:lnTo>
                        <a:pt x="380" y="478"/>
                      </a:lnTo>
                      <a:lnTo>
                        <a:pt x="0" y="666"/>
                      </a:lnTo>
                      <a:lnTo>
                        <a:pt x="375" y="458"/>
                      </a:lnTo>
                      <a:lnTo>
                        <a:pt x="18" y="509"/>
                      </a:lnTo>
                      <a:lnTo>
                        <a:pt x="356" y="447"/>
                      </a:lnTo>
                      <a:lnTo>
                        <a:pt x="35" y="306"/>
                      </a:lnTo>
                      <a:lnTo>
                        <a:pt x="383" y="433"/>
                      </a:lnTo>
                      <a:lnTo>
                        <a:pt x="110" y="142"/>
                      </a:lnTo>
                      <a:lnTo>
                        <a:pt x="391" y="402"/>
                      </a:lnTo>
                      <a:lnTo>
                        <a:pt x="225" y="4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32" name="Freeform 26">
                  <a:extLst>
                    <a:ext uri="{FF2B5EF4-FFF2-40B4-BE49-F238E27FC236}">
                      <a16:creationId xmlns:a16="http://schemas.microsoft.com/office/drawing/2014/main" id="{CA23D965-F333-4E6D-891E-0670272ABD3E}"/>
                    </a:ext>
                  </a:extLst>
                </p:cNvPr>
                <p:cNvSpPr>
                  <a:spLocks/>
                </p:cNvSpPr>
                <p:nvPr/>
              </p:nvSpPr>
              <p:spPr bwMode="auto">
                <a:xfrm>
                  <a:off x="638" y="1104"/>
                  <a:ext cx="1410" cy="1413"/>
                </a:xfrm>
                <a:custGeom>
                  <a:avLst/>
                  <a:gdLst>
                    <a:gd name="T0" fmla="*/ 204 w 1410"/>
                    <a:gd name="T1" fmla="*/ 270 h 1413"/>
                    <a:gd name="T2" fmla="*/ 686 w 1410"/>
                    <a:gd name="T3" fmla="*/ 630 h 1413"/>
                    <a:gd name="T4" fmla="*/ 338 w 1410"/>
                    <a:gd name="T5" fmla="*/ 154 h 1413"/>
                    <a:gd name="T6" fmla="*/ 705 w 1410"/>
                    <a:gd name="T7" fmla="*/ 599 h 1413"/>
                    <a:gd name="T8" fmla="*/ 557 w 1410"/>
                    <a:gd name="T9" fmla="*/ 58 h 1413"/>
                    <a:gd name="T10" fmla="*/ 755 w 1410"/>
                    <a:gd name="T11" fmla="*/ 590 h 1413"/>
                    <a:gd name="T12" fmla="*/ 735 w 1410"/>
                    <a:gd name="T13" fmla="*/ 0 h 1413"/>
                    <a:gd name="T14" fmla="*/ 796 w 1410"/>
                    <a:gd name="T15" fmla="*/ 577 h 1413"/>
                    <a:gd name="T16" fmla="*/ 1118 w 1410"/>
                    <a:gd name="T17" fmla="*/ 100 h 1413"/>
                    <a:gd name="T18" fmla="*/ 820 w 1410"/>
                    <a:gd name="T19" fmla="*/ 596 h 1413"/>
                    <a:gd name="T20" fmla="*/ 1264 w 1410"/>
                    <a:gd name="T21" fmla="*/ 246 h 1413"/>
                    <a:gd name="T22" fmla="*/ 830 w 1410"/>
                    <a:gd name="T23" fmla="*/ 627 h 1413"/>
                    <a:gd name="T24" fmla="*/ 1409 w 1410"/>
                    <a:gd name="T25" fmla="*/ 470 h 1413"/>
                    <a:gd name="T26" fmla="*/ 841 w 1410"/>
                    <a:gd name="T27" fmla="*/ 659 h 1413"/>
                    <a:gd name="T28" fmla="*/ 1405 w 1410"/>
                    <a:gd name="T29" fmla="*/ 679 h 1413"/>
                    <a:gd name="T30" fmla="*/ 846 w 1410"/>
                    <a:gd name="T31" fmla="*/ 692 h 1413"/>
                    <a:gd name="T32" fmla="*/ 1315 w 1410"/>
                    <a:gd name="T33" fmla="*/ 1088 h 1413"/>
                    <a:gd name="T34" fmla="*/ 810 w 1410"/>
                    <a:gd name="T35" fmla="*/ 719 h 1413"/>
                    <a:gd name="T36" fmla="*/ 1165 w 1410"/>
                    <a:gd name="T37" fmla="*/ 1203 h 1413"/>
                    <a:gd name="T38" fmla="*/ 782 w 1410"/>
                    <a:gd name="T39" fmla="*/ 724 h 1413"/>
                    <a:gd name="T40" fmla="*/ 928 w 1410"/>
                    <a:gd name="T41" fmla="*/ 1286 h 1413"/>
                    <a:gd name="T42" fmla="*/ 751 w 1410"/>
                    <a:gd name="T43" fmla="*/ 720 h 1413"/>
                    <a:gd name="T44" fmla="*/ 775 w 1410"/>
                    <a:gd name="T45" fmla="*/ 1412 h 1413"/>
                    <a:gd name="T46" fmla="*/ 726 w 1410"/>
                    <a:gd name="T47" fmla="*/ 727 h 1413"/>
                    <a:gd name="T48" fmla="*/ 352 w 1410"/>
                    <a:gd name="T49" fmla="*/ 1305 h 1413"/>
                    <a:gd name="T50" fmla="*/ 700 w 1410"/>
                    <a:gd name="T51" fmla="*/ 717 h 1413"/>
                    <a:gd name="T52" fmla="*/ 191 w 1410"/>
                    <a:gd name="T53" fmla="*/ 1113 h 1413"/>
                    <a:gd name="T54" fmla="*/ 668 w 1410"/>
                    <a:gd name="T55" fmla="*/ 709 h 1413"/>
                    <a:gd name="T56" fmla="*/ 59 w 1410"/>
                    <a:gd name="T57" fmla="*/ 883 h 1413"/>
                    <a:gd name="T58" fmla="*/ 668 w 1410"/>
                    <a:gd name="T59" fmla="*/ 684 h 1413"/>
                    <a:gd name="T60" fmla="*/ 0 w 1410"/>
                    <a:gd name="T61" fmla="*/ 670 h 1413"/>
                    <a:gd name="T62" fmla="*/ 645 w 1410"/>
                    <a:gd name="T63" fmla="*/ 658 h 1413"/>
                    <a:gd name="T64" fmla="*/ 204 w 1410"/>
                    <a:gd name="T65" fmla="*/ 270 h 1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0"/>
                    <a:gd name="T100" fmla="*/ 0 h 1413"/>
                    <a:gd name="T101" fmla="*/ 1410 w 1410"/>
                    <a:gd name="T102" fmla="*/ 1413 h 1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0" h="1413">
                      <a:moveTo>
                        <a:pt x="204" y="270"/>
                      </a:moveTo>
                      <a:lnTo>
                        <a:pt x="686" y="630"/>
                      </a:lnTo>
                      <a:lnTo>
                        <a:pt x="338" y="154"/>
                      </a:lnTo>
                      <a:lnTo>
                        <a:pt x="705" y="599"/>
                      </a:lnTo>
                      <a:lnTo>
                        <a:pt x="557" y="58"/>
                      </a:lnTo>
                      <a:lnTo>
                        <a:pt x="755" y="590"/>
                      </a:lnTo>
                      <a:lnTo>
                        <a:pt x="735" y="0"/>
                      </a:lnTo>
                      <a:lnTo>
                        <a:pt x="796" y="577"/>
                      </a:lnTo>
                      <a:lnTo>
                        <a:pt x="1118" y="100"/>
                      </a:lnTo>
                      <a:lnTo>
                        <a:pt x="820" y="596"/>
                      </a:lnTo>
                      <a:lnTo>
                        <a:pt x="1264" y="246"/>
                      </a:lnTo>
                      <a:lnTo>
                        <a:pt x="830" y="627"/>
                      </a:lnTo>
                      <a:lnTo>
                        <a:pt x="1409" y="470"/>
                      </a:lnTo>
                      <a:lnTo>
                        <a:pt x="841" y="659"/>
                      </a:lnTo>
                      <a:lnTo>
                        <a:pt x="1405" y="679"/>
                      </a:lnTo>
                      <a:lnTo>
                        <a:pt x="846" y="692"/>
                      </a:lnTo>
                      <a:lnTo>
                        <a:pt x="1315" y="1088"/>
                      </a:lnTo>
                      <a:lnTo>
                        <a:pt x="810" y="719"/>
                      </a:lnTo>
                      <a:lnTo>
                        <a:pt x="1165" y="1203"/>
                      </a:lnTo>
                      <a:lnTo>
                        <a:pt x="782" y="724"/>
                      </a:lnTo>
                      <a:lnTo>
                        <a:pt x="928" y="1286"/>
                      </a:lnTo>
                      <a:lnTo>
                        <a:pt x="751" y="720"/>
                      </a:lnTo>
                      <a:lnTo>
                        <a:pt x="775" y="1412"/>
                      </a:lnTo>
                      <a:lnTo>
                        <a:pt x="726" y="727"/>
                      </a:lnTo>
                      <a:lnTo>
                        <a:pt x="352" y="1305"/>
                      </a:lnTo>
                      <a:lnTo>
                        <a:pt x="700" y="717"/>
                      </a:lnTo>
                      <a:lnTo>
                        <a:pt x="191" y="1113"/>
                      </a:lnTo>
                      <a:lnTo>
                        <a:pt x="668" y="709"/>
                      </a:lnTo>
                      <a:lnTo>
                        <a:pt x="59" y="883"/>
                      </a:lnTo>
                      <a:lnTo>
                        <a:pt x="668" y="684"/>
                      </a:lnTo>
                      <a:lnTo>
                        <a:pt x="0" y="670"/>
                      </a:lnTo>
                      <a:lnTo>
                        <a:pt x="645" y="658"/>
                      </a:lnTo>
                      <a:lnTo>
                        <a:pt x="204" y="270"/>
                      </a:lnTo>
                    </a:path>
                  </a:pathLst>
                </a:custGeom>
                <a:solidFill>
                  <a:srgbClr val="808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33" name="Freeform 27">
                  <a:extLst>
                    <a:ext uri="{FF2B5EF4-FFF2-40B4-BE49-F238E27FC236}">
                      <a16:creationId xmlns:a16="http://schemas.microsoft.com/office/drawing/2014/main" id="{FD71B421-C920-4E3A-BD2E-342615B7ED3F}"/>
                    </a:ext>
                  </a:extLst>
                </p:cNvPr>
                <p:cNvSpPr>
                  <a:spLocks/>
                </p:cNvSpPr>
                <p:nvPr/>
              </p:nvSpPr>
              <p:spPr bwMode="auto">
                <a:xfrm>
                  <a:off x="1111" y="1496"/>
                  <a:ext cx="548" cy="575"/>
                </a:xfrm>
                <a:custGeom>
                  <a:avLst/>
                  <a:gdLst>
                    <a:gd name="T0" fmla="*/ 140 w 548"/>
                    <a:gd name="T1" fmla="*/ 30 h 575"/>
                    <a:gd name="T2" fmla="*/ 262 w 548"/>
                    <a:gd name="T3" fmla="*/ 243 h 575"/>
                    <a:gd name="T4" fmla="*/ 232 w 548"/>
                    <a:gd name="T5" fmla="*/ 21 h 575"/>
                    <a:gd name="T6" fmla="*/ 283 w 548"/>
                    <a:gd name="T7" fmla="*/ 238 h 575"/>
                    <a:gd name="T8" fmla="*/ 347 w 548"/>
                    <a:gd name="T9" fmla="*/ 0 h 575"/>
                    <a:gd name="T10" fmla="*/ 295 w 548"/>
                    <a:gd name="T11" fmla="*/ 231 h 575"/>
                    <a:gd name="T12" fmla="*/ 446 w 548"/>
                    <a:gd name="T13" fmla="*/ 84 h 575"/>
                    <a:gd name="T14" fmla="*/ 310 w 548"/>
                    <a:gd name="T15" fmla="*/ 241 h 575"/>
                    <a:gd name="T16" fmla="*/ 511 w 548"/>
                    <a:gd name="T17" fmla="*/ 151 h 575"/>
                    <a:gd name="T18" fmla="*/ 303 w 548"/>
                    <a:gd name="T19" fmla="*/ 266 h 575"/>
                    <a:gd name="T20" fmla="*/ 525 w 548"/>
                    <a:gd name="T21" fmla="*/ 230 h 575"/>
                    <a:gd name="T22" fmla="*/ 319 w 548"/>
                    <a:gd name="T23" fmla="*/ 275 h 575"/>
                    <a:gd name="T24" fmla="*/ 547 w 548"/>
                    <a:gd name="T25" fmla="*/ 384 h 575"/>
                    <a:gd name="T26" fmla="*/ 311 w 548"/>
                    <a:gd name="T27" fmla="*/ 294 h 575"/>
                    <a:gd name="T28" fmla="*/ 456 w 548"/>
                    <a:gd name="T29" fmla="*/ 456 h 575"/>
                    <a:gd name="T30" fmla="*/ 295 w 548"/>
                    <a:gd name="T31" fmla="*/ 305 h 575"/>
                    <a:gd name="T32" fmla="*/ 416 w 548"/>
                    <a:gd name="T33" fmla="*/ 574 h 575"/>
                    <a:gd name="T34" fmla="*/ 273 w 548"/>
                    <a:gd name="T35" fmla="*/ 301 h 575"/>
                    <a:gd name="T36" fmla="*/ 302 w 548"/>
                    <a:gd name="T37" fmla="*/ 552 h 575"/>
                    <a:gd name="T38" fmla="*/ 264 w 548"/>
                    <a:gd name="T39" fmla="*/ 306 h 575"/>
                    <a:gd name="T40" fmla="*/ 190 w 548"/>
                    <a:gd name="T41" fmla="*/ 573 h 575"/>
                    <a:gd name="T42" fmla="*/ 240 w 548"/>
                    <a:gd name="T43" fmla="*/ 315 h 575"/>
                    <a:gd name="T44" fmla="*/ 77 w 548"/>
                    <a:gd name="T45" fmla="*/ 471 h 575"/>
                    <a:gd name="T46" fmla="*/ 235 w 548"/>
                    <a:gd name="T47" fmla="*/ 294 h 575"/>
                    <a:gd name="T48" fmla="*/ 0 w 548"/>
                    <a:gd name="T49" fmla="*/ 412 h 575"/>
                    <a:gd name="T50" fmla="*/ 230 w 548"/>
                    <a:gd name="T51" fmla="*/ 284 h 575"/>
                    <a:gd name="T52" fmla="*/ 12 w 548"/>
                    <a:gd name="T53" fmla="*/ 315 h 575"/>
                    <a:gd name="T54" fmla="*/ 222 w 548"/>
                    <a:gd name="T55" fmla="*/ 276 h 575"/>
                    <a:gd name="T56" fmla="*/ 22 w 548"/>
                    <a:gd name="T57" fmla="*/ 189 h 575"/>
                    <a:gd name="T58" fmla="*/ 238 w 548"/>
                    <a:gd name="T59" fmla="*/ 268 h 575"/>
                    <a:gd name="T60" fmla="*/ 67 w 548"/>
                    <a:gd name="T61" fmla="*/ 86 h 575"/>
                    <a:gd name="T62" fmla="*/ 243 w 548"/>
                    <a:gd name="T63" fmla="*/ 250 h 575"/>
                    <a:gd name="T64" fmla="*/ 140 w 548"/>
                    <a:gd name="T65" fmla="*/ 30 h 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8"/>
                    <a:gd name="T100" fmla="*/ 0 h 575"/>
                    <a:gd name="T101" fmla="*/ 548 w 548"/>
                    <a:gd name="T102" fmla="*/ 575 h 5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8" h="575">
                      <a:moveTo>
                        <a:pt x="140" y="30"/>
                      </a:moveTo>
                      <a:lnTo>
                        <a:pt x="262" y="243"/>
                      </a:lnTo>
                      <a:lnTo>
                        <a:pt x="232" y="21"/>
                      </a:lnTo>
                      <a:lnTo>
                        <a:pt x="283" y="238"/>
                      </a:lnTo>
                      <a:lnTo>
                        <a:pt x="347" y="0"/>
                      </a:lnTo>
                      <a:lnTo>
                        <a:pt x="295" y="231"/>
                      </a:lnTo>
                      <a:lnTo>
                        <a:pt x="446" y="84"/>
                      </a:lnTo>
                      <a:lnTo>
                        <a:pt x="310" y="241"/>
                      </a:lnTo>
                      <a:lnTo>
                        <a:pt x="511" y="151"/>
                      </a:lnTo>
                      <a:lnTo>
                        <a:pt x="303" y="266"/>
                      </a:lnTo>
                      <a:lnTo>
                        <a:pt x="525" y="230"/>
                      </a:lnTo>
                      <a:lnTo>
                        <a:pt x="319" y="275"/>
                      </a:lnTo>
                      <a:lnTo>
                        <a:pt x="547" y="384"/>
                      </a:lnTo>
                      <a:lnTo>
                        <a:pt x="311" y="294"/>
                      </a:lnTo>
                      <a:lnTo>
                        <a:pt x="456" y="456"/>
                      </a:lnTo>
                      <a:lnTo>
                        <a:pt x="295" y="305"/>
                      </a:lnTo>
                      <a:lnTo>
                        <a:pt x="416" y="574"/>
                      </a:lnTo>
                      <a:lnTo>
                        <a:pt x="273" y="301"/>
                      </a:lnTo>
                      <a:lnTo>
                        <a:pt x="302" y="552"/>
                      </a:lnTo>
                      <a:lnTo>
                        <a:pt x="264" y="306"/>
                      </a:lnTo>
                      <a:lnTo>
                        <a:pt x="190" y="573"/>
                      </a:lnTo>
                      <a:lnTo>
                        <a:pt x="240" y="315"/>
                      </a:lnTo>
                      <a:lnTo>
                        <a:pt x="77" y="471"/>
                      </a:lnTo>
                      <a:lnTo>
                        <a:pt x="235" y="294"/>
                      </a:lnTo>
                      <a:lnTo>
                        <a:pt x="0" y="412"/>
                      </a:lnTo>
                      <a:lnTo>
                        <a:pt x="230" y="284"/>
                      </a:lnTo>
                      <a:lnTo>
                        <a:pt x="12" y="315"/>
                      </a:lnTo>
                      <a:lnTo>
                        <a:pt x="222" y="276"/>
                      </a:lnTo>
                      <a:lnTo>
                        <a:pt x="22" y="189"/>
                      </a:lnTo>
                      <a:lnTo>
                        <a:pt x="238" y="268"/>
                      </a:lnTo>
                      <a:lnTo>
                        <a:pt x="67" y="86"/>
                      </a:lnTo>
                      <a:lnTo>
                        <a:pt x="243" y="250"/>
                      </a:lnTo>
                      <a:lnTo>
                        <a:pt x="140" y="30"/>
                      </a:lnTo>
                    </a:path>
                  </a:pathLst>
                </a:custGeom>
                <a:solidFill>
                  <a:srgbClr val="C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485" name="Group 28" title="Red and orange firework">
                <a:extLst>
                  <a:ext uri="{FF2B5EF4-FFF2-40B4-BE49-F238E27FC236}">
                    <a16:creationId xmlns:a16="http://schemas.microsoft.com/office/drawing/2014/main" id="{4BC3DA58-C407-49C4-8D9F-11CD1481A72E}"/>
                  </a:ext>
                </a:extLst>
              </p:cNvPr>
              <p:cNvGrpSpPr>
                <a:grpSpLocks/>
              </p:cNvGrpSpPr>
              <p:nvPr/>
            </p:nvGrpSpPr>
            <p:grpSpPr bwMode="auto">
              <a:xfrm>
                <a:off x="2450993" y="2676824"/>
                <a:ext cx="5384799" cy="3898899"/>
                <a:chOff x="256" y="919"/>
                <a:chExt cx="5418" cy="3115"/>
              </a:xfrm>
            </p:grpSpPr>
            <p:sp>
              <p:nvSpPr>
                <p:cNvPr id="20488" name="Freeform 29">
                  <a:extLst>
                    <a:ext uri="{FF2B5EF4-FFF2-40B4-BE49-F238E27FC236}">
                      <a16:creationId xmlns:a16="http://schemas.microsoft.com/office/drawing/2014/main" id="{76BCDEF2-043D-4436-A6BD-D9D4626B7E4B}"/>
                    </a:ext>
                  </a:extLst>
                </p:cNvPr>
                <p:cNvSpPr>
                  <a:spLocks/>
                </p:cNvSpPr>
                <p:nvPr/>
              </p:nvSpPr>
              <p:spPr bwMode="auto">
                <a:xfrm>
                  <a:off x="371" y="2124"/>
                  <a:ext cx="3990" cy="1910"/>
                </a:xfrm>
                <a:custGeom>
                  <a:avLst/>
                  <a:gdLst>
                    <a:gd name="T0" fmla="*/ 3989 w 3990"/>
                    <a:gd name="T1" fmla="*/ 98 h 1910"/>
                    <a:gd name="T2" fmla="*/ 3380 w 3990"/>
                    <a:gd name="T3" fmla="*/ 17 h 1910"/>
                    <a:gd name="T4" fmla="*/ 2905 w 3990"/>
                    <a:gd name="T5" fmla="*/ 0 h 1910"/>
                    <a:gd name="T6" fmla="*/ 2476 w 3990"/>
                    <a:gd name="T7" fmla="*/ 42 h 1910"/>
                    <a:gd name="T8" fmla="*/ 1979 w 3990"/>
                    <a:gd name="T9" fmla="*/ 127 h 1910"/>
                    <a:gd name="T10" fmla="*/ 1492 w 3990"/>
                    <a:gd name="T11" fmla="*/ 288 h 1910"/>
                    <a:gd name="T12" fmla="*/ 1060 w 3990"/>
                    <a:gd name="T13" fmla="*/ 498 h 1910"/>
                    <a:gd name="T14" fmla="*/ 766 w 3990"/>
                    <a:gd name="T15" fmla="*/ 712 h 1910"/>
                    <a:gd name="T16" fmla="*/ 495 w 3990"/>
                    <a:gd name="T17" fmla="*/ 967 h 1910"/>
                    <a:gd name="T18" fmla="*/ 342 w 3990"/>
                    <a:gd name="T19" fmla="*/ 1153 h 1910"/>
                    <a:gd name="T20" fmla="*/ 205 w 3990"/>
                    <a:gd name="T21" fmla="*/ 1363 h 1910"/>
                    <a:gd name="T22" fmla="*/ 73 w 3990"/>
                    <a:gd name="T23" fmla="*/ 1661 h 1910"/>
                    <a:gd name="T24" fmla="*/ 3 w 3990"/>
                    <a:gd name="T25" fmla="*/ 1899 h 1910"/>
                    <a:gd name="T26" fmla="*/ 0 w 3990"/>
                    <a:gd name="T27" fmla="*/ 1909 h 19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90"/>
                    <a:gd name="T43" fmla="*/ 0 h 1910"/>
                    <a:gd name="T44" fmla="*/ 3990 w 3990"/>
                    <a:gd name="T45" fmla="*/ 1910 h 19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90" h="1910">
                      <a:moveTo>
                        <a:pt x="3989" y="98"/>
                      </a:moveTo>
                      <a:lnTo>
                        <a:pt x="3380" y="17"/>
                      </a:lnTo>
                      <a:lnTo>
                        <a:pt x="2905" y="0"/>
                      </a:lnTo>
                      <a:lnTo>
                        <a:pt x="2476" y="42"/>
                      </a:lnTo>
                      <a:lnTo>
                        <a:pt x="1979" y="127"/>
                      </a:lnTo>
                      <a:lnTo>
                        <a:pt x="1492" y="288"/>
                      </a:lnTo>
                      <a:lnTo>
                        <a:pt x="1060" y="498"/>
                      </a:lnTo>
                      <a:lnTo>
                        <a:pt x="766" y="712"/>
                      </a:lnTo>
                      <a:lnTo>
                        <a:pt x="495" y="967"/>
                      </a:lnTo>
                      <a:lnTo>
                        <a:pt x="342" y="1153"/>
                      </a:lnTo>
                      <a:lnTo>
                        <a:pt x="205" y="1363"/>
                      </a:lnTo>
                      <a:lnTo>
                        <a:pt x="73" y="1661"/>
                      </a:lnTo>
                      <a:lnTo>
                        <a:pt x="3" y="1899"/>
                      </a:lnTo>
                      <a:lnTo>
                        <a:pt x="0" y="1909"/>
                      </a:lnTo>
                    </a:path>
                  </a:pathLst>
                </a:custGeom>
                <a:noFill/>
                <a:ln w="25400" cap="rnd"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30">
                  <a:extLst>
                    <a:ext uri="{FF2B5EF4-FFF2-40B4-BE49-F238E27FC236}">
                      <a16:creationId xmlns:a16="http://schemas.microsoft.com/office/drawing/2014/main" id="{C51471AB-1A19-495D-B264-D32804C9B7D8}"/>
                    </a:ext>
                  </a:extLst>
                </p:cNvPr>
                <p:cNvSpPr>
                  <a:spLocks/>
                </p:cNvSpPr>
                <p:nvPr/>
              </p:nvSpPr>
              <p:spPr bwMode="auto">
                <a:xfrm>
                  <a:off x="303" y="2105"/>
                  <a:ext cx="4080" cy="1899"/>
                </a:xfrm>
                <a:custGeom>
                  <a:avLst/>
                  <a:gdLst>
                    <a:gd name="T0" fmla="*/ 4079 w 4080"/>
                    <a:gd name="T1" fmla="*/ 105 h 1899"/>
                    <a:gd name="T2" fmla="*/ 3454 w 4080"/>
                    <a:gd name="T3" fmla="*/ 20 h 1899"/>
                    <a:gd name="T4" fmla="*/ 2969 w 4080"/>
                    <a:gd name="T5" fmla="*/ 0 h 1899"/>
                    <a:gd name="T6" fmla="*/ 2529 w 4080"/>
                    <a:gd name="T7" fmla="*/ 40 h 1899"/>
                    <a:gd name="T8" fmla="*/ 2022 w 4080"/>
                    <a:gd name="T9" fmla="*/ 124 h 1899"/>
                    <a:gd name="T10" fmla="*/ 1520 w 4080"/>
                    <a:gd name="T11" fmla="*/ 283 h 1899"/>
                    <a:gd name="T12" fmla="*/ 1079 w 4080"/>
                    <a:gd name="T13" fmla="*/ 489 h 1899"/>
                    <a:gd name="T14" fmla="*/ 777 w 4080"/>
                    <a:gd name="T15" fmla="*/ 703 h 1899"/>
                    <a:gd name="T16" fmla="*/ 502 w 4080"/>
                    <a:gd name="T17" fmla="*/ 957 h 1899"/>
                    <a:gd name="T18" fmla="*/ 346 w 4080"/>
                    <a:gd name="T19" fmla="*/ 1140 h 1899"/>
                    <a:gd name="T20" fmla="*/ 206 w 4080"/>
                    <a:gd name="T21" fmla="*/ 1353 h 1899"/>
                    <a:gd name="T22" fmla="*/ 75 w 4080"/>
                    <a:gd name="T23" fmla="*/ 1649 h 1899"/>
                    <a:gd name="T24" fmla="*/ 2 w 4080"/>
                    <a:gd name="T25" fmla="*/ 1887 h 1899"/>
                    <a:gd name="T26" fmla="*/ 0 w 4080"/>
                    <a:gd name="T27" fmla="*/ 1898 h 18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0"/>
                    <a:gd name="T43" fmla="*/ 0 h 1899"/>
                    <a:gd name="T44" fmla="*/ 4080 w 4080"/>
                    <a:gd name="T45" fmla="*/ 1899 h 18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0" h="1899">
                      <a:moveTo>
                        <a:pt x="4079" y="105"/>
                      </a:moveTo>
                      <a:lnTo>
                        <a:pt x="3454" y="20"/>
                      </a:lnTo>
                      <a:lnTo>
                        <a:pt x="2969" y="0"/>
                      </a:lnTo>
                      <a:lnTo>
                        <a:pt x="2529" y="40"/>
                      </a:lnTo>
                      <a:lnTo>
                        <a:pt x="2022" y="124"/>
                      </a:lnTo>
                      <a:lnTo>
                        <a:pt x="1520" y="283"/>
                      </a:lnTo>
                      <a:lnTo>
                        <a:pt x="1079" y="489"/>
                      </a:lnTo>
                      <a:lnTo>
                        <a:pt x="777" y="703"/>
                      </a:lnTo>
                      <a:lnTo>
                        <a:pt x="502" y="957"/>
                      </a:lnTo>
                      <a:lnTo>
                        <a:pt x="346" y="1140"/>
                      </a:lnTo>
                      <a:lnTo>
                        <a:pt x="206" y="1353"/>
                      </a:lnTo>
                      <a:lnTo>
                        <a:pt x="75" y="1649"/>
                      </a:lnTo>
                      <a:lnTo>
                        <a:pt x="2" y="1887"/>
                      </a:lnTo>
                      <a:lnTo>
                        <a:pt x="0" y="1898"/>
                      </a:lnTo>
                    </a:path>
                  </a:pathLst>
                </a:custGeom>
                <a:noFill/>
                <a:ln w="25400" cap="rnd"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0" name="Freeform 31">
                  <a:extLst>
                    <a:ext uri="{FF2B5EF4-FFF2-40B4-BE49-F238E27FC236}">
                      <a16:creationId xmlns:a16="http://schemas.microsoft.com/office/drawing/2014/main" id="{F6957721-79E7-4F2D-9939-AAB5C7207846}"/>
                    </a:ext>
                  </a:extLst>
                </p:cNvPr>
                <p:cNvSpPr>
                  <a:spLocks/>
                </p:cNvSpPr>
                <p:nvPr/>
              </p:nvSpPr>
              <p:spPr bwMode="auto">
                <a:xfrm>
                  <a:off x="256" y="2084"/>
                  <a:ext cx="4110" cy="1884"/>
                </a:xfrm>
                <a:custGeom>
                  <a:avLst/>
                  <a:gdLst>
                    <a:gd name="T0" fmla="*/ 4109 w 4110"/>
                    <a:gd name="T1" fmla="*/ 107 h 1884"/>
                    <a:gd name="T2" fmla="*/ 3480 w 4110"/>
                    <a:gd name="T3" fmla="*/ 21 h 1884"/>
                    <a:gd name="T4" fmla="*/ 2989 w 4110"/>
                    <a:gd name="T5" fmla="*/ 0 h 1884"/>
                    <a:gd name="T6" fmla="*/ 2544 w 4110"/>
                    <a:gd name="T7" fmla="*/ 38 h 1884"/>
                    <a:gd name="T8" fmla="*/ 2034 w 4110"/>
                    <a:gd name="T9" fmla="*/ 123 h 1884"/>
                    <a:gd name="T10" fmla="*/ 1530 w 4110"/>
                    <a:gd name="T11" fmla="*/ 279 h 1884"/>
                    <a:gd name="T12" fmla="*/ 1086 w 4110"/>
                    <a:gd name="T13" fmla="*/ 486 h 1884"/>
                    <a:gd name="T14" fmla="*/ 782 w 4110"/>
                    <a:gd name="T15" fmla="*/ 695 h 1884"/>
                    <a:gd name="T16" fmla="*/ 505 w 4110"/>
                    <a:gd name="T17" fmla="*/ 947 h 1884"/>
                    <a:gd name="T18" fmla="*/ 347 w 4110"/>
                    <a:gd name="T19" fmla="*/ 1132 h 1884"/>
                    <a:gd name="T20" fmla="*/ 208 w 4110"/>
                    <a:gd name="T21" fmla="*/ 1340 h 1884"/>
                    <a:gd name="T22" fmla="*/ 77 w 4110"/>
                    <a:gd name="T23" fmla="*/ 1638 h 1884"/>
                    <a:gd name="T24" fmla="*/ 2 w 4110"/>
                    <a:gd name="T25" fmla="*/ 1874 h 1884"/>
                    <a:gd name="T26" fmla="*/ 0 w 4110"/>
                    <a:gd name="T27" fmla="*/ 1883 h 18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10"/>
                    <a:gd name="T43" fmla="*/ 0 h 1884"/>
                    <a:gd name="T44" fmla="*/ 4110 w 4110"/>
                    <a:gd name="T45" fmla="*/ 1884 h 18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10" h="1884">
                      <a:moveTo>
                        <a:pt x="4109" y="107"/>
                      </a:moveTo>
                      <a:lnTo>
                        <a:pt x="3480" y="21"/>
                      </a:lnTo>
                      <a:lnTo>
                        <a:pt x="2989" y="0"/>
                      </a:lnTo>
                      <a:lnTo>
                        <a:pt x="2544" y="38"/>
                      </a:lnTo>
                      <a:lnTo>
                        <a:pt x="2034" y="123"/>
                      </a:lnTo>
                      <a:lnTo>
                        <a:pt x="1530" y="279"/>
                      </a:lnTo>
                      <a:lnTo>
                        <a:pt x="1086" y="486"/>
                      </a:lnTo>
                      <a:lnTo>
                        <a:pt x="782" y="695"/>
                      </a:lnTo>
                      <a:lnTo>
                        <a:pt x="505" y="947"/>
                      </a:lnTo>
                      <a:lnTo>
                        <a:pt x="347" y="1132"/>
                      </a:lnTo>
                      <a:lnTo>
                        <a:pt x="208" y="1340"/>
                      </a:lnTo>
                      <a:lnTo>
                        <a:pt x="77" y="1638"/>
                      </a:lnTo>
                      <a:lnTo>
                        <a:pt x="2" y="1874"/>
                      </a:lnTo>
                      <a:lnTo>
                        <a:pt x="0" y="1883"/>
                      </a:lnTo>
                    </a:path>
                  </a:pathLst>
                </a:custGeom>
                <a:noFill/>
                <a:ln w="25400" cap="rnd"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Freeform 32">
                  <a:extLst>
                    <a:ext uri="{FF2B5EF4-FFF2-40B4-BE49-F238E27FC236}">
                      <a16:creationId xmlns:a16="http://schemas.microsoft.com/office/drawing/2014/main" id="{BC2A5902-322A-49BB-9B33-FB4B6585D405}"/>
                    </a:ext>
                  </a:extLst>
                </p:cNvPr>
                <p:cNvSpPr>
                  <a:spLocks/>
                </p:cNvSpPr>
                <p:nvPr/>
              </p:nvSpPr>
              <p:spPr bwMode="auto">
                <a:xfrm>
                  <a:off x="3381" y="1260"/>
                  <a:ext cx="1898" cy="1926"/>
                </a:xfrm>
                <a:custGeom>
                  <a:avLst/>
                  <a:gdLst>
                    <a:gd name="T0" fmla="*/ 1337 w 1898"/>
                    <a:gd name="T1" fmla="*/ 145 h 1926"/>
                    <a:gd name="T2" fmla="*/ 1409 w 1898"/>
                    <a:gd name="T3" fmla="*/ 171 h 1926"/>
                    <a:gd name="T4" fmla="*/ 1544 w 1898"/>
                    <a:gd name="T5" fmla="*/ 254 h 1926"/>
                    <a:gd name="T6" fmla="*/ 1619 w 1898"/>
                    <a:gd name="T7" fmla="*/ 312 h 1926"/>
                    <a:gd name="T8" fmla="*/ 1706 w 1898"/>
                    <a:gd name="T9" fmla="*/ 355 h 1926"/>
                    <a:gd name="T10" fmla="*/ 1848 w 1898"/>
                    <a:gd name="T11" fmla="*/ 458 h 1926"/>
                    <a:gd name="T12" fmla="*/ 1847 w 1898"/>
                    <a:gd name="T13" fmla="*/ 655 h 1926"/>
                    <a:gd name="T14" fmla="*/ 1897 w 1898"/>
                    <a:gd name="T15" fmla="*/ 776 h 1926"/>
                    <a:gd name="T16" fmla="*/ 1871 w 1898"/>
                    <a:gd name="T17" fmla="*/ 955 h 1926"/>
                    <a:gd name="T18" fmla="*/ 1298 w 1898"/>
                    <a:gd name="T19" fmla="*/ 1013 h 1926"/>
                    <a:gd name="T20" fmla="*/ 1368 w 1898"/>
                    <a:gd name="T21" fmla="*/ 1100 h 1926"/>
                    <a:gd name="T22" fmla="*/ 1313 w 1898"/>
                    <a:gd name="T23" fmla="*/ 1136 h 1926"/>
                    <a:gd name="T24" fmla="*/ 1255 w 1898"/>
                    <a:gd name="T25" fmla="*/ 1164 h 1926"/>
                    <a:gd name="T26" fmla="*/ 1177 w 1898"/>
                    <a:gd name="T27" fmla="*/ 1203 h 1926"/>
                    <a:gd name="T28" fmla="*/ 1200 w 1898"/>
                    <a:gd name="T29" fmla="*/ 1279 h 1926"/>
                    <a:gd name="T30" fmla="*/ 1173 w 1898"/>
                    <a:gd name="T31" fmla="*/ 1251 h 1926"/>
                    <a:gd name="T32" fmla="*/ 1089 w 1898"/>
                    <a:gd name="T33" fmla="*/ 1262 h 1926"/>
                    <a:gd name="T34" fmla="*/ 1013 w 1898"/>
                    <a:gd name="T35" fmla="*/ 1343 h 1926"/>
                    <a:gd name="T36" fmla="*/ 785 w 1898"/>
                    <a:gd name="T37" fmla="*/ 1925 h 1926"/>
                    <a:gd name="T38" fmla="*/ 719 w 1898"/>
                    <a:gd name="T39" fmla="*/ 1791 h 1926"/>
                    <a:gd name="T40" fmla="*/ 651 w 1898"/>
                    <a:gd name="T41" fmla="*/ 1765 h 1926"/>
                    <a:gd name="T42" fmla="*/ 495 w 1898"/>
                    <a:gd name="T43" fmla="*/ 1702 h 1926"/>
                    <a:gd name="T44" fmla="*/ 428 w 1898"/>
                    <a:gd name="T45" fmla="*/ 1634 h 1926"/>
                    <a:gd name="T46" fmla="*/ 267 w 1898"/>
                    <a:gd name="T47" fmla="*/ 1641 h 1926"/>
                    <a:gd name="T48" fmla="*/ 141 w 1898"/>
                    <a:gd name="T49" fmla="*/ 1502 h 1926"/>
                    <a:gd name="T50" fmla="*/ 249 w 1898"/>
                    <a:gd name="T51" fmla="*/ 1263 h 1926"/>
                    <a:gd name="T52" fmla="*/ 221 w 1898"/>
                    <a:gd name="T53" fmla="*/ 1145 h 1926"/>
                    <a:gd name="T54" fmla="*/ 202 w 1898"/>
                    <a:gd name="T55" fmla="*/ 966 h 1926"/>
                    <a:gd name="T56" fmla="*/ 0 w 1898"/>
                    <a:gd name="T57" fmla="*/ 688 h 1926"/>
                    <a:gd name="T58" fmla="*/ 204 w 1898"/>
                    <a:gd name="T59" fmla="*/ 632 h 1926"/>
                    <a:gd name="T60" fmla="*/ 357 w 1898"/>
                    <a:gd name="T61" fmla="*/ 458 h 1926"/>
                    <a:gd name="T62" fmla="*/ 382 w 1898"/>
                    <a:gd name="T63" fmla="*/ 120 h 1926"/>
                    <a:gd name="T64" fmla="*/ 580 w 1898"/>
                    <a:gd name="T65" fmla="*/ 61 h 1926"/>
                    <a:gd name="T66" fmla="*/ 762 w 1898"/>
                    <a:gd name="T67" fmla="*/ 148 h 1926"/>
                    <a:gd name="T68" fmla="*/ 832 w 1898"/>
                    <a:gd name="T69" fmla="*/ 6 h 1926"/>
                    <a:gd name="T70" fmla="*/ 1020 w 1898"/>
                    <a:gd name="T71" fmla="*/ 0 h 1926"/>
                    <a:gd name="T72" fmla="*/ 1171 w 1898"/>
                    <a:gd name="T73" fmla="*/ 0 h 19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98"/>
                    <a:gd name="T112" fmla="*/ 0 h 1926"/>
                    <a:gd name="T113" fmla="*/ 1898 w 1898"/>
                    <a:gd name="T114" fmla="*/ 1926 h 19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98" h="1926">
                      <a:moveTo>
                        <a:pt x="1177" y="459"/>
                      </a:moveTo>
                      <a:lnTo>
                        <a:pt x="1337" y="145"/>
                      </a:lnTo>
                      <a:lnTo>
                        <a:pt x="1177" y="623"/>
                      </a:lnTo>
                      <a:lnTo>
                        <a:pt x="1409" y="171"/>
                      </a:lnTo>
                      <a:lnTo>
                        <a:pt x="1278" y="560"/>
                      </a:lnTo>
                      <a:lnTo>
                        <a:pt x="1544" y="254"/>
                      </a:lnTo>
                      <a:lnTo>
                        <a:pt x="1296" y="671"/>
                      </a:lnTo>
                      <a:lnTo>
                        <a:pt x="1619" y="312"/>
                      </a:lnTo>
                      <a:lnTo>
                        <a:pt x="1326" y="737"/>
                      </a:lnTo>
                      <a:lnTo>
                        <a:pt x="1706" y="355"/>
                      </a:lnTo>
                      <a:lnTo>
                        <a:pt x="1339" y="770"/>
                      </a:lnTo>
                      <a:lnTo>
                        <a:pt x="1848" y="458"/>
                      </a:lnTo>
                      <a:lnTo>
                        <a:pt x="1354" y="803"/>
                      </a:lnTo>
                      <a:lnTo>
                        <a:pt x="1847" y="655"/>
                      </a:lnTo>
                      <a:lnTo>
                        <a:pt x="1388" y="858"/>
                      </a:lnTo>
                      <a:lnTo>
                        <a:pt x="1897" y="776"/>
                      </a:lnTo>
                      <a:lnTo>
                        <a:pt x="1431" y="922"/>
                      </a:lnTo>
                      <a:lnTo>
                        <a:pt x="1871" y="955"/>
                      </a:lnTo>
                      <a:lnTo>
                        <a:pt x="1342" y="967"/>
                      </a:lnTo>
                      <a:lnTo>
                        <a:pt x="1298" y="1013"/>
                      </a:lnTo>
                      <a:lnTo>
                        <a:pt x="1798" y="1239"/>
                      </a:lnTo>
                      <a:lnTo>
                        <a:pt x="1368" y="1100"/>
                      </a:lnTo>
                      <a:lnTo>
                        <a:pt x="1735" y="1292"/>
                      </a:lnTo>
                      <a:lnTo>
                        <a:pt x="1313" y="1136"/>
                      </a:lnTo>
                      <a:lnTo>
                        <a:pt x="1677" y="1455"/>
                      </a:lnTo>
                      <a:lnTo>
                        <a:pt x="1255" y="1164"/>
                      </a:lnTo>
                      <a:lnTo>
                        <a:pt x="1586" y="1525"/>
                      </a:lnTo>
                      <a:lnTo>
                        <a:pt x="1177" y="1203"/>
                      </a:lnTo>
                      <a:lnTo>
                        <a:pt x="1588" y="1713"/>
                      </a:lnTo>
                      <a:lnTo>
                        <a:pt x="1200" y="1279"/>
                      </a:lnTo>
                      <a:lnTo>
                        <a:pt x="1448" y="1827"/>
                      </a:lnTo>
                      <a:lnTo>
                        <a:pt x="1173" y="1251"/>
                      </a:lnTo>
                      <a:lnTo>
                        <a:pt x="1272" y="1716"/>
                      </a:lnTo>
                      <a:lnTo>
                        <a:pt x="1089" y="1262"/>
                      </a:lnTo>
                      <a:lnTo>
                        <a:pt x="1045" y="1789"/>
                      </a:lnTo>
                      <a:lnTo>
                        <a:pt x="1013" y="1343"/>
                      </a:lnTo>
                      <a:lnTo>
                        <a:pt x="904" y="1554"/>
                      </a:lnTo>
                      <a:lnTo>
                        <a:pt x="785" y="1925"/>
                      </a:lnTo>
                      <a:lnTo>
                        <a:pt x="902" y="1373"/>
                      </a:lnTo>
                      <a:lnTo>
                        <a:pt x="719" y="1791"/>
                      </a:lnTo>
                      <a:lnTo>
                        <a:pt x="867" y="1324"/>
                      </a:lnTo>
                      <a:lnTo>
                        <a:pt x="651" y="1765"/>
                      </a:lnTo>
                      <a:lnTo>
                        <a:pt x="805" y="1314"/>
                      </a:lnTo>
                      <a:lnTo>
                        <a:pt x="495" y="1702"/>
                      </a:lnTo>
                      <a:lnTo>
                        <a:pt x="726" y="1298"/>
                      </a:lnTo>
                      <a:lnTo>
                        <a:pt x="428" y="1634"/>
                      </a:lnTo>
                      <a:lnTo>
                        <a:pt x="678" y="1246"/>
                      </a:lnTo>
                      <a:lnTo>
                        <a:pt x="267" y="1641"/>
                      </a:lnTo>
                      <a:lnTo>
                        <a:pt x="611" y="1238"/>
                      </a:lnTo>
                      <a:lnTo>
                        <a:pt x="141" y="1502"/>
                      </a:lnTo>
                      <a:lnTo>
                        <a:pt x="676" y="1150"/>
                      </a:lnTo>
                      <a:lnTo>
                        <a:pt x="249" y="1263"/>
                      </a:lnTo>
                      <a:lnTo>
                        <a:pt x="718" y="1058"/>
                      </a:lnTo>
                      <a:lnTo>
                        <a:pt x="221" y="1145"/>
                      </a:lnTo>
                      <a:lnTo>
                        <a:pt x="681" y="991"/>
                      </a:lnTo>
                      <a:lnTo>
                        <a:pt x="202" y="966"/>
                      </a:lnTo>
                      <a:lnTo>
                        <a:pt x="738" y="948"/>
                      </a:lnTo>
                      <a:lnTo>
                        <a:pt x="0" y="688"/>
                      </a:lnTo>
                      <a:lnTo>
                        <a:pt x="664" y="855"/>
                      </a:lnTo>
                      <a:lnTo>
                        <a:pt x="204" y="632"/>
                      </a:lnTo>
                      <a:lnTo>
                        <a:pt x="820" y="856"/>
                      </a:lnTo>
                      <a:lnTo>
                        <a:pt x="357" y="458"/>
                      </a:lnTo>
                      <a:lnTo>
                        <a:pt x="869" y="818"/>
                      </a:lnTo>
                      <a:lnTo>
                        <a:pt x="382" y="120"/>
                      </a:lnTo>
                      <a:lnTo>
                        <a:pt x="838" y="717"/>
                      </a:lnTo>
                      <a:lnTo>
                        <a:pt x="580" y="61"/>
                      </a:lnTo>
                      <a:lnTo>
                        <a:pt x="836" y="644"/>
                      </a:lnTo>
                      <a:lnTo>
                        <a:pt x="762" y="148"/>
                      </a:lnTo>
                      <a:lnTo>
                        <a:pt x="905" y="648"/>
                      </a:lnTo>
                      <a:lnTo>
                        <a:pt x="832" y="6"/>
                      </a:lnTo>
                      <a:lnTo>
                        <a:pt x="978" y="632"/>
                      </a:lnTo>
                      <a:lnTo>
                        <a:pt x="1020" y="0"/>
                      </a:lnTo>
                      <a:lnTo>
                        <a:pt x="1035" y="640"/>
                      </a:lnTo>
                      <a:lnTo>
                        <a:pt x="1171" y="0"/>
                      </a:lnTo>
                      <a:lnTo>
                        <a:pt x="1177" y="459"/>
                      </a:lnTo>
                    </a:path>
                  </a:pathLst>
                </a:custGeom>
                <a:solidFill>
                  <a:srgbClr val="FFC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2" name="Freeform 33">
                  <a:extLst>
                    <a:ext uri="{FF2B5EF4-FFF2-40B4-BE49-F238E27FC236}">
                      <a16:creationId xmlns:a16="http://schemas.microsoft.com/office/drawing/2014/main" id="{9B2AB885-63C5-4B55-899E-D8AA8562F575}"/>
                    </a:ext>
                  </a:extLst>
                </p:cNvPr>
                <p:cNvSpPr>
                  <a:spLocks/>
                </p:cNvSpPr>
                <p:nvPr/>
              </p:nvSpPr>
              <p:spPr bwMode="auto">
                <a:xfrm>
                  <a:off x="3294" y="1541"/>
                  <a:ext cx="1090" cy="645"/>
                </a:xfrm>
                <a:custGeom>
                  <a:avLst/>
                  <a:gdLst>
                    <a:gd name="T0" fmla="*/ 1089 w 1090"/>
                    <a:gd name="T1" fmla="*/ 644 h 645"/>
                    <a:gd name="T2" fmla="*/ 111 w 1090"/>
                    <a:gd name="T3" fmla="*/ 0 h 645"/>
                    <a:gd name="T4" fmla="*/ 539 w 1090"/>
                    <a:gd name="T5" fmla="*/ 318 h 645"/>
                    <a:gd name="T6" fmla="*/ 0 w 1090"/>
                    <a:gd name="T7" fmla="*/ 109 h 645"/>
                    <a:gd name="T8" fmla="*/ 1089 w 1090"/>
                    <a:gd name="T9" fmla="*/ 644 h 645"/>
                    <a:gd name="T10" fmla="*/ 0 60000 65536"/>
                    <a:gd name="T11" fmla="*/ 0 60000 65536"/>
                    <a:gd name="T12" fmla="*/ 0 60000 65536"/>
                    <a:gd name="T13" fmla="*/ 0 60000 65536"/>
                    <a:gd name="T14" fmla="*/ 0 60000 65536"/>
                    <a:gd name="T15" fmla="*/ 0 w 1090"/>
                    <a:gd name="T16" fmla="*/ 0 h 645"/>
                    <a:gd name="T17" fmla="*/ 1090 w 1090"/>
                    <a:gd name="T18" fmla="*/ 645 h 645"/>
                  </a:gdLst>
                  <a:ahLst/>
                  <a:cxnLst>
                    <a:cxn ang="T10">
                      <a:pos x="T0" y="T1"/>
                    </a:cxn>
                    <a:cxn ang="T11">
                      <a:pos x="T2" y="T3"/>
                    </a:cxn>
                    <a:cxn ang="T12">
                      <a:pos x="T4" y="T5"/>
                    </a:cxn>
                    <a:cxn ang="T13">
                      <a:pos x="T6" y="T7"/>
                    </a:cxn>
                    <a:cxn ang="T14">
                      <a:pos x="T8" y="T9"/>
                    </a:cxn>
                  </a:cxnLst>
                  <a:rect l="T15" t="T16" r="T17" b="T18"/>
                  <a:pathLst>
                    <a:path w="1090" h="645">
                      <a:moveTo>
                        <a:pt x="1089" y="644"/>
                      </a:moveTo>
                      <a:lnTo>
                        <a:pt x="111" y="0"/>
                      </a:lnTo>
                      <a:lnTo>
                        <a:pt x="539" y="318"/>
                      </a:lnTo>
                      <a:lnTo>
                        <a:pt x="0" y="109"/>
                      </a:lnTo>
                      <a:lnTo>
                        <a:pt x="1089" y="644"/>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3" name="Freeform 34">
                  <a:extLst>
                    <a:ext uri="{FF2B5EF4-FFF2-40B4-BE49-F238E27FC236}">
                      <a16:creationId xmlns:a16="http://schemas.microsoft.com/office/drawing/2014/main" id="{9411860A-A847-4484-9C7F-DE86DBB12818}"/>
                    </a:ext>
                  </a:extLst>
                </p:cNvPr>
                <p:cNvSpPr>
                  <a:spLocks/>
                </p:cNvSpPr>
                <p:nvPr/>
              </p:nvSpPr>
              <p:spPr bwMode="auto">
                <a:xfrm>
                  <a:off x="3152" y="2224"/>
                  <a:ext cx="1211" cy="191"/>
                </a:xfrm>
                <a:custGeom>
                  <a:avLst/>
                  <a:gdLst>
                    <a:gd name="T0" fmla="*/ 1210 w 1211"/>
                    <a:gd name="T1" fmla="*/ 0 h 191"/>
                    <a:gd name="T2" fmla="*/ 57 w 1211"/>
                    <a:gd name="T3" fmla="*/ 190 h 191"/>
                    <a:gd name="T4" fmla="*/ 576 w 1211"/>
                    <a:gd name="T5" fmla="*/ 73 h 191"/>
                    <a:gd name="T6" fmla="*/ 0 w 1211"/>
                    <a:gd name="T7" fmla="*/ 46 h 191"/>
                    <a:gd name="T8" fmla="*/ 1210 w 1211"/>
                    <a:gd name="T9" fmla="*/ 0 h 191"/>
                    <a:gd name="T10" fmla="*/ 0 60000 65536"/>
                    <a:gd name="T11" fmla="*/ 0 60000 65536"/>
                    <a:gd name="T12" fmla="*/ 0 60000 65536"/>
                    <a:gd name="T13" fmla="*/ 0 60000 65536"/>
                    <a:gd name="T14" fmla="*/ 0 60000 65536"/>
                    <a:gd name="T15" fmla="*/ 0 w 1211"/>
                    <a:gd name="T16" fmla="*/ 0 h 191"/>
                    <a:gd name="T17" fmla="*/ 1211 w 1211"/>
                    <a:gd name="T18" fmla="*/ 191 h 191"/>
                  </a:gdLst>
                  <a:ahLst/>
                  <a:cxnLst>
                    <a:cxn ang="T10">
                      <a:pos x="T0" y="T1"/>
                    </a:cxn>
                    <a:cxn ang="T11">
                      <a:pos x="T2" y="T3"/>
                    </a:cxn>
                    <a:cxn ang="T12">
                      <a:pos x="T4" y="T5"/>
                    </a:cxn>
                    <a:cxn ang="T13">
                      <a:pos x="T6" y="T7"/>
                    </a:cxn>
                    <a:cxn ang="T14">
                      <a:pos x="T8" y="T9"/>
                    </a:cxn>
                  </a:cxnLst>
                  <a:rect l="T15" t="T16" r="T17" b="T18"/>
                  <a:pathLst>
                    <a:path w="1211" h="191">
                      <a:moveTo>
                        <a:pt x="1210" y="0"/>
                      </a:moveTo>
                      <a:lnTo>
                        <a:pt x="57" y="190"/>
                      </a:lnTo>
                      <a:lnTo>
                        <a:pt x="576" y="73"/>
                      </a:lnTo>
                      <a:lnTo>
                        <a:pt x="0" y="46"/>
                      </a:lnTo>
                      <a:lnTo>
                        <a:pt x="121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4" name="Freeform 35">
                  <a:extLst>
                    <a:ext uri="{FF2B5EF4-FFF2-40B4-BE49-F238E27FC236}">
                      <a16:creationId xmlns:a16="http://schemas.microsoft.com/office/drawing/2014/main" id="{24D81EFF-8EA1-4790-9BFF-4F2520998F55}"/>
                    </a:ext>
                  </a:extLst>
                </p:cNvPr>
                <p:cNvSpPr>
                  <a:spLocks/>
                </p:cNvSpPr>
                <p:nvPr/>
              </p:nvSpPr>
              <p:spPr bwMode="auto">
                <a:xfrm>
                  <a:off x="3734" y="2245"/>
                  <a:ext cx="639" cy="1128"/>
                </a:xfrm>
                <a:custGeom>
                  <a:avLst/>
                  <a:gdLst>
                    <a:gd name="T0" fmla="*/ 638 w 639"/>
                    <a:gd name="T1" fmla="*/ 0 h 1128"/>
                    <a:gd name="T2" fmla="*/ 0 w 639"/>
                    <a:gd name="T3" fmla="*/ 1013 h 1128"/>
                    <a:gd name="T4" fmla="*/ 315 w 639"/>
                    <a:gd name="T5" fmla="*/ 570 h 1128"/>
                    <a:gd name="T6" fmla="*/ 105 w 639"/>
                    <a:gd name="T7" fmla="*/ 1127 h 1128"/>
                    <a:gd name="T8" fmla="*/ 638 w 639"/>
                    <a:gd name="T9" fmla="*/ 0 h 1128"/>
                    <a:gd name="T10" fmla="*/ 0 60000 65536"/>
                    <a:gd name="T11" fmla="*/ 0 60000 65536"/>
                    <a:gd name="T12" fmla="*/ 0 60000 65536"/>
                    <a:gd name="T13" fmla="*/ 0 60000 65536"/>
                    <a:gd name="T14" fmla="*/ 0 60000 65536"/>
                    <a:gd name="T15" fmla="*/ 0 w 639"/>
                    <a:gd name="T16" fmla="*/ 0 h 1128"/>
                    <a:gd name="T17" fmla="*/ 639 w 639"/>
                    <a:gd name="T18" fmla="*/ 1128 h 1128"/>
                  </a:gdLst>
                  <a:ahLst/>
                  <a:cxnLst>
                    <a:cxn ang="T10">
                      <a:pos x="T0" y="T1"/>
                    </a:cxn>
                    <a:cxn ang="T11">
                      <a:pos x="T2" y="T3"/>
                    </a:cxn>
                    <a:cxn ang="T12">
                      <a:pos x="T4" y="T5"/>
                    </a:cxn>
                    <a:cxn ang="T13">
                      <a:pos x="T6" y="T7"/>
                    </a:cxn>
                    <a:cxn ang="T14">
                      <a:pos x="T8" y="T9"/>
                    </a:cxn>
                  </a:cxnLst>
                  <a:rect l="T15" t="T16" r="T17" b="T18"/>
                  <a:pathLst>
                    <a:path w="639" h="1128">
                      <a:moveTo>
                        <a:pt x="638" y="0"/>
                      </a:moveTo>
                      <a:lnTo>
                        <a:pt x="0" y="1013"/>
                      </a:lnTo>
                      <a:lnTo>
                        <a:pt x="315" y="570"/>
                      </a:lnTo>
                      <a:lnTo>
                        <a:pt x="105" y="1127"/>
                      </a:lnTo>
                      <a:lnTo>
                        <a:pt x="638"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5" name="Freeform 36">
                  <a:extLst>
                    <a:ext uri="{FF2B5EF4-FFF2-40B4-BE49-F238E27FC236}">
                      <a16:creationId xmlns:a16="http://schemas.microsoft.com/office/drawing/2014/main" id="{D88944DC-5D2C-4EA8-BD2B-E11466F407DF}"/>
                    </a:ext>
                  </a:extLst>
                </p:cNvPr>
                <p:cNvSpPr>
                  <a:spLocks/>
                </p:cNvSpPr>
                <p:nvPr/>
              </p:nvSpPr>
              <p:spPr bwMode="auto">
                <a:xfrm>
                  <a:off x="4219" y="919"/>
                  <a:ext cx="171" cy="1247"/>
                </a:xfrm>
                <a:custGeom>
                  <a:avLst/>
                  <a:gdLst>
                    <a:gd name="T0" fmla="*/ 170 w 171"/>
                    <a:gd name="T1" fmla="*/ 1246 h 1247"/>
                    <a:gd name="T2" fmla="*/ 0 w 171"/>
                    <a:gd name="T3" fmla="*/ 61 h 1247"/>
                    <a:gd name="T4" fmla="*/ 107 w 171"/>
                    <a:gd name="T5" fmla="*/ 595 h 1247"/>
                    <a:gd name="T6" fmla="*/ 141 w 171"/>
                    <a:gd name="T7" fmla="*/ 0 h 1247"/>
                    <a:gd name="T8" fmla="*/ 170 w 171"/>
                    <a:gd name="T9" fmla="*/ 1246 h 1247"/>
                    <a:gd name="T10" fmla="*/ 0 60000 65536"/>
                    <a:gd name="T11" fmla="*/ 0 60000 65536"/>
                    <a:gd name="T12" fmla="*/ 0 60000 65536"/>
                    <a:gd name="T13" fmla="*/ 0 60000 65536"/>
                    <a:gd name="T14" fmla="*/ 0 60000 65536"/>
                    <a:gd name="T15" fmla="*/ 0 w 171"/>
                    <a:gd name="T16" fmla="*/ 0 h 1247"/>
                    <a:gd name="T17" fmla="*/ 171 w 171"/>
                    <a:gd name="T18" fmla="*/ 1247 h 1247"/>
                  </a:gdLst>
                  <a:ahLst/>
                  <a:cxnLst>
                    <a:cxn ang="T10">
                      <a:pos x="T0" y="T1"/>
                    </a:cxn>
                    <a:cxn ang="T11">
                      <a:pos x="T2" y="T3"/>
                    </a:cxn>
                    <a:cxn ang="T12">
                      <a:pos x="T4" y="T5"/>
                    </a:cxn>
                    <a:cxn ang="T13">
                      <a:pos x="T6" y="T7"/>
                    </a:cxn>
                    <a:cxn ang="T14">
                      <a:pos x="T8" y="T9"/>
                    </a:cxn>
                  </a:cxnLst>
                  <a:rect l="T15" t="T16" r="T17" b="T18"/>
                  <a:pathLst>
                    <a:path w="171" h="1247">
                      <a:moveTo>
                        <a:pt x="170" y="1246"/>
                      </a:moveTo>
                      <a:lnTo>
                        <a:pt x="0" y="61"/>
                      </a:lnTo>
                      <a:lnTo>
                        <a:pt x="107" y="595"/>
                      </a:lnTo>
                      <a:lnTo>
                        <a:pt x="141" y="0"/>
                      </a:lnTo>
                      <a:lnTo>
                        <a:pt x="170" y="1246"/>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6" name="Freeform 37">
                  <a:extLst>
                    <a:ext uri="{FF2B5EF4-FFF2-40B4-BE49-F238E27FC236}">
                      <a16:creationId xmlns:a16="http://schemas.microsoft.com/office/drawing/2014/main" id="{9BAF7384-F744-4B50-A99B-0E2086829E72}"/>
                    </a:ext>
                  </a:extLst>
                </p:cNvPr>
                <p:cNvSpPr>
                  <a:spLocks/>
                </p:cNvSpPr>
                <p:nvPr/>
              </p:nvSpPr>
              <p:spPr bwMode="auto">
                <a:xfrm>
                  <a:off x="4464" y="2288"/>
                  <a:ext cx="707" cy="1103"/>
                </a:xfrm>
                <a:custGeom>
                  <a:avLst/>
                  <a:gdLst>
                    <a:gd name="T0" fmla="*/ 0 w 707"/>
                    <a:gd name="T1" fmla="*/ 0 h 1103"/>
                    <a:gd name="T2" fmla="*/ 345 w 707"/>
                    <a:gd name="T3" fmla="*/ 1050 h 1103"/>
                    <a:gd name="T4" fmla="*/ 198 w 707"/>
                    <a:gd name="T5" fmla="*/ 468 h 1103"/>
                    <a:gd name="T6" fmla="*/ 590 w 707"/>
                    <a:gd name="T7" fmla="*/ 1102 h 1103"/>
                    <a:gd name="T8" fmla="*/ 293 w 707"/>
                    <a:gd name="T9" fmla="*/ 428 h 1103"/>
                    <a:gd name="T10" fmla="*/ 706 w 707"/>
                    <a:gd name="T11" fmla="*/ 802 h 1103"/>
                    <a:gd name="T12" fmla="*/ 0 w 707"/>
                    <a:gd name="T13" fmla="*/ 0 h 1103"/>
                    <a:gd name="T14" fmla="*/ 0 60000 65536"/>
                    <a:gd name="T15" fmla="*/ 0 60000 65536"/>
                    <a:gd name="T16" fmla="*/ 0 60000 65536"/>
                    <a:gd name="T17" fmla="*/ 0 60000 65536"/>
                    <a:gd name="T18" fmla="*/ 0 60000 65536"/>
                    <a:gd name="T19" fmla="*/ 0 60000 65536"/>
                    <a:gd name="T20" fmla="*/ 0 60000 65536"/>
                    <a:gd name="T21" fmla="*/ 0 w 707"/>
                    <a:gd name="T22" fmla="*/ 0 h 1103"/>
                    <a:gd name="T23" fmla="*/ 707 w 707"/>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7" h="1103">
                      <a:moveTo>
                        <a:pt x="0" y="0"/>
                      </a:moveTo>
                      <a:lnTo>
                        <a:pt x="345" y="1050"/>
                      </a:lnTo>
                      <a:lnTo>
                        <a:pt x="198" y="468"/>
                      </a:lnTo>
                      <a:lnTo>
                        <a:pt x="590" y="1102"/>
                      </a:lnTo>
                      <a:lnTo>
                        <a:pt x="293" y="428"/>
                      </a:lnTo>
                      <a:lnTo>
                        <a:pt x="706" y="802"/>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7" name="Freeform 38">
                  <a:extLst>
                    <a:ext uri="{FF2B5EF4-FFF2-40B4-BE49-F238E27FC236}">
                      <a16:creationId xmlns:a16="http://schemas.microsoft.com/office/drawing/2014/main" id="{142B271B-3C0B-4B24-9E04-AA534C1505BB}"/>
                    </a:ext>
                  </a:extLst>
                </p:cNvPr>
                <p:cNvSpPr>
                  <a:spLocks/>
                </p:cNvSpPr>
                <p:nvPr/>
              </p:nvSpPr>
              <p:spPr bwMode="auto">
                <a:xfrm>
                  <a:off x="3337" y="2258"/>
                  <a:ext cx="987" cy="820"/>
                </a:xfrm>
                <a:custGeom>
                  <a:avLst/>
                  <a:gdLst>
                    <a:gd name="T0" fmla="*/ 986 w 987"/>
                    <a:gd name="T1" fmla="*/ 0 h 820"/>
                    <a:gd name="T2" fmla="*/ 243 w 987"/>
                    <a:gd name="T3" fmla="*/ 819 h 820"/>
                    <a:gd name="T4" fmla="*/ 617 w 987"/>
                    <a:gd name="T5" fmla="*/ 347 h 820"/>
                    <a:gd name="T6" fmla="*/ 0 w 987"/>
                    <a:gd name="T7" fmla="*/ 767 h 820"/>
                    <a:gd name="T8" fmla="*/ 545 w 987"/>
                    <a:gd name="T9" fmla="*/ 272 h 820"/>
                    <a:gd name="T10" fmla="*/ 16 w 987"/>
                    <a:gd name="T11" fmla="*/ 446 h 820"/>
                    <a:gd name="T12" fmla="*/ 986 w 987"/>
                    <a:gd name="T13" fmla="*/ 0 h 820"/>
                    <a:gd name="T14" fmla="*/ 0 60000 65536"/>
                    <a:gd name="T15" fmla="*/ 0 60000 65536"/>
                    <a:gd name="T16" fmla="*/ 0 60000 65536"/>
                    <a:gd name="T17" fmla="*/ 0 60000 65536"/>
                    <a:gd name="T18" fmla="*/ 0 60000 65536"/>
                    <a:gd name="T19" fmla="*/ 0 60000 65536"/>
                    <a:gd name="T20" fmla="*/ 0 60000 65536"/>
                    <a:gd name="T21" fmla="*/ 0 w 987"/>
                    <a:gd name="T22" fmla="*/ 0 h 820"/>
                    <a:gd name="T23" fmla="*/ 987 w 987"/>
                    <a:gd name="T24" fmla="*/ 820 h 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820">
                      <a:moveTo>
                        <a:pt x="986" y="0"/>
                      </a:moveTo>
                      <a:lnTo>
                        <a:pt x="243" y="819"/>
                      </a:lnTo>
                      <a:lnTo>
                        <a:pt x="617" y="347"/>
                      </a:lnTo>
                      <a:lnTo>
                        <a:pt x="0" y="767"/>
                      </a:lnTo>
                      <a:lnTo>
                        <a:pt x="545" y="272"/>
                      </a:lnTo>
                      <a:lnTo>
                        <a:pt x="16" y="446"/>
                      </a:lnTo>
                      <a:lnTo>
                        <a:pt x="986"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8" name="Freeform 39">
                  <a:extLst>
                    <a:ext uri="{FF2B5EF4-FFF2-40B4-BE49-F238E27FC236}">
                      <a16:creationId xmlns:a16="http://schemas.microsoft.com/office/drawing/2014/main" id="{7FE5C749-3222-4546-8DA8-6D7628B9B17E}"/>
                    </a:ext>
                  </a:extLst>
                </p:cNvPr>
                <p:cNvSpPr>
                  <a:spLocks/>
                </p:cNvSpPr>
                <p:nvPr/>
              </p:nvSpPr>
              <p:spPr bwMode="auto">
                <a:xfrm>
                  <a:off x="4460" y="2029"/>
                  <a:ext cx="1214" cy="190"/>
                </a:xfrm>
                <a:custGeom>
                  <a:avLst/>
                  <a:gdLst>
                    <a:gd name="T0" fmla="*/ 0 w 1214"/>
                    <a:gd name="T1" fmla="*/ 189 h 190"/>
                    <a:gd name="T2" fmla="*/ 1155 w 1214"/>
                    <a:gd name="T3" fmla="*/ 0 h 190"/>
                    <a:gd name="T4" fmla="*/ 634 w 1214"/>
                    <a:gd name="T5" fmla="*/ 116 h 190"/>
                    <a:gd name="T6" fmla="*/ 1213 w 1214"/>
                    <a:gd name="T7" fmla="*/ 143 h 190"/>
                    <a:gd name="T8" fmla="*/ 0 w 1214"/>
                    <a:gd name="T9" fmla="*/ 189 h 190"/>
                    <a:gd name="T10" fmla="*/ 0 60000 65536"/>
                    <a:gd name="T11" fmla="*/ 0 60000 65536"/>
                    <a:gd name="T12" fmla="*/ 0 60000 65536"/>
                    <a:gd name="T13" fmla="*/ 0 60000 65536"/>
                    <a:gd name="T14" fmla="*/ 0 60000 65536"/>
                    <a:gd name="T15" fmla="*/ 0 w 1214"/>
                    <a:gd name="T16" fmla="*/ 0 h 190"/>
                    <a:gd name="T17" fmla="*/ 1214 w 1214"/>
                    <a:gd name="T18" fmla="*/ 190 h 190"/>
                  </a:gdLst>
                  <a:ahLst/>
                  <a:cxnLst>
                    <a:cxn ang="T10">
                      <a:pos x="T0" y="T1"/>
                    </a:cxn>
                    <a:cxn ang="T11">
                      <a:pos x="T2" y="T3"/>
                    </a:cxn>
                    <a:cxn ang="T12">
                      <a:pos x="T4" y="T5"/>
                    </a:cxn>
                    <a:cxn ang="T13">
                      <a:pos x="T6" y="T7"/>
                    </a:cxn>
                    <a:cxn ang="T14">
                      <a:pos x="T8" y="T9"/>
                    </a:cxn>
                  </a:cxnLst>
                  <a:rect l="T15" t="T16" r="T17" b="T18"/>
                  <a:pathLst>
                    <a:path w="1214" h="190">
                      <a:moveTo>
                        <a:pt x="0" y="189"/>
                      </a:moveTo>
                      <a:lnTo>
                        <a:pt x="1155" y="0"/>
                      </a:lnTo>
                      <a:lnTo>
                        <a:pt x="634" y="116"/>
                      </a:lnTo>
                      <a:lnTo>
                        <a:pt x="1213" y="143"/>
                      </a:lnTo>
                      <a:lnTo>
                        <a:pt x="0" y="189"/>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499" name="Freeform 40">
                  <a:extLst>
                    <a:ext uri="{FF2B5EF4-FFF2-40B4-BE49-F238E27FC236}">
                      <a16:creationId xmlns:a16="http://schemas.microsoft.com/office/drawing/2014/main" id="{D6B1FF20-58A8-44AC-953F-31F3D45A4286}"/>
                    </a:ext>
                  </a:extLst>
                </p:cNvPr>
                <p:cNvSpPr>
                  <a:spLocks/>
                </p:cNvSpPr>
                <p:nvPr/>
              </p:nvSpPr>
              <p:spPr bwMode="auto">
                <a:xfrm>
                  <a:off x="4463" y="2263"/>
                  <a:ext cx="1088" cy="644"/>
                </a:xfrm>
                <a:custGeom>
                  <a:avLst/>
                  <a:gdLst>
                    <a:gd name="T0" fmla="*/ 0 w 1088"/>
                    <a:gd name="T1" fmla="*/ 0 h 644"/>
                    <a:gd name="T2" fmla="*/ 976 w 1088"/>
                    <a:gd name="T3" fmla="*/ 643 h 644"/>
                    <a:gd name="T4" fmla="*/ 549 w 1088"/>
                    <a:gd name="T5" fmla="*/ 325 h 644"/>
                    <a:gd name="T6" fmla="*/ 1087 w 1088"/>
                    <a:gd name="T7" fmla="*/ 534 h 644"/>
                    <a:gd name="T8" fmla="*/ 0 w 1088"/>
                    <a:gd name="T9" fmla="*/ 0 h 644"/>
                    <a:gd name="T10" fmla="*/ 0 60000 65536"/>
                    <a:gd name="T11" fmla="*/ 0 60000 65536"/>
                    <a:gd name="T12" fmla="*/ 0 60000 65536"/>
                    <a:gd name="T13" fmla="*/ 0 60000 65536"/>
                    <a:gd name="T14" fmla="*/ 0 60000 65536"/>
                    <a:gd name="T15" fmla="*/ 0 w 1088"/>
                    <a:gd name="T16" fmla="*/ 0 h 644"/>
                    <a:gd name="T17" fmla="*/ 1088 w 1088"/>
                    <a:gd name="T18" fmla="*/ 644 h 644"/>
                  </a:gdLst>
                  <a:ahLst/>
                  <a:cxnLst>
                    <a:cxn ang="T10">
                      <a:pos x="T0" y="T1"/>
                    </a:cxn>
                    <a:cxn ang="T11">
                      <a:pos x="T2" y="T3"/>
                    </a:cxn>
                    <a:cxn ang="T12">
                      <a:pos x="T4" y="T5"/>
                    </a:cxn>
                    <a:cxn ang="T13">
                      <a:pos x="T6" y="T7"/>
                    </a:cxn>
                    <a:cxn ang="T14">
                      <a:pos x="T8" y="T9"/>
                    </a:cxn>
                  </a:cxnLst>
                  <a:rect l="T15" t="T16" r="T17" b="T18"/>
                  <a:pathLst>
                    <a:path w="1088" h="644">
                      <a:moveTo>
                        <a:pt x="0" y="0"/>
                      </a:moveTo>
                      <a:lnTo>
                        <a:pt x="976" y="643"/>
                      </a:lnTo>
                      <a:lnTo>
                        <a:pt x="549" y="325"/>
                      </a:lnTo>
                      <a:lnTo>
                        <a:pt x="1087" y="534"/>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0" name="Freeform 41">
                  <a:extLst>
                    <a:ext uri="{FF2B5EF4-FFF2-40B4-BE49-F238E27FC236}">
                      <a16:creationId xmlns:a16="http://schemas.microsoft.com/office/drawing/2014/main" id="{FDD2CF79-1482-443E-94E4-9DC82BE26BB1}"/>
                    </a:ext>
                  </a:extLst>
                </p:cNvPr>
                <p:cNvSpPr>
                  <a:spLocks/>
                </p:cNvSpPr>
                <p:nvPr/>
              </p:nvSpPr>
              <p:spPr bwMode="auto">
                <a:xfrm>
                  <a:off x="4445" y="2280"/>
                  <a:ext cx="171" cy="1247"/>
                </a:xfrm>
                <a:custGeom>
                  <a:avLst/>
                  <a:gdLst>
                    <a:gd name="T0" fmla="*/ 0 w 171"/>
                    <a:gd name="T1" fmla="*/ 0 h 1247"/>
                    <a:gd name="T2" fmla="*/ 170 w 171"/>
                    <a:gd name="T3" fmla="*/ 1184 h 1247"/>
                    <a:gd name="T4" fmla="*/ 63 w 171"/>
                    <a:gd name="T5" fmla="*/ 650 h 1247"/>
                    <a:gd name="T6" fmla="*/ 29 w 171"/>
                    <a:gd name="T7" fmla="*/ 1246 h 1247"/>
                    <a:gd name="T8" fmla="*/ 0 w 171"/>
                    <a:gd name="T9" fmla="*/ 0 h 1247"/>
                    <a:gd name="T10" fmla="*/ 0 60000 65536"/>
                    <a:gd name="T11" fmla="*/ 0 60000 65536"/>
                    <a:gd name="T12" fmla="*/ 0 60000 65536"/>
                    <a:gd name="T13" fmla="*/ 0 60000 65536"/>
                    <a:gd name="T14" fmla="*/ 0 60000 65536"/>
                    <a:gd name="T15" fmla="*/ 0 w 171"/>
                    <a:gd name="T16" fmla="*/ 0 h 1247"/>
                    <a:gd name="T17" fmla="*/ 171 w 171"/>
                    <a:gd name="T18" fmla="*/ 1247 h 1247"/>
                  </a:gdLst>
                  <a:ahLst/>
                  <a:cxnLst>
                    <a:cxn ang="T10">
                      <a:pos x="T0" y="T1"/>
                    </a:cxn>
                    <a:cxn ang="T11">
                      <a:pos x="T2" y="T3"/>
                    </a:cxn>
                    <a:cxn ang="T12">
                      <a:pos x="T4" y="T5"/>
                    </a:cxn>
                    <a:cxn ang="T13">
                      <a:pos x="T6" y="T7"/>
                    </a:cxn>
                    <a:cxn ang="T14">
                      <a:pos x="T8" y="T9"/>
                    </a:cxn>
                  </a:cxnLst>
                  <a:rect l="T15" t="T16" r="T17" b="T18"/>
                  <a:pathLst>
                    <a:path w="171" h="1247">
                      <a:moveTo>
                        <a:pt x="0" y="0"/>
                      </a:moveTo>
                      <a:lnTo>
                        <a:pt x="170" y="1184"/>
                      </a:lnTo>
                      <a:lnTo>
                        <a:pt x="63" y="650"/>
                      </a:lnTo>
                      <a:lnTo>
                        <a:pt x="29" y="1246"/>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1" name="Freeform 42">
                  <a:extLst>
                    <a:ext uri="{FF2B5EF4-FFF2-40B4-BE49-F238E27FC236}">
                      <a16:creationId xmlns:a16="http://schemas.microsoft.com/office/drawing/2014/main" id="{A5F4A674-801F-4483-9F29-8BAE1ECE5FD9}"/>
                    </a:ext>
                  </a:extLst>
                </p:cNvPr>
                <p:cNvSpPr>
                  <a:spLocks/>
                </p:cNvSpPr>
                <p:nvPr/>
              </p:nvSpPr>
              <p:spPr bwMode="auto">
                <a:xfrm>
                  <a:off x="4462" y="1072"/>
                  <a:ext cx="639" cy="1129"/>
                </a:xfrm>
                <a:custGeom>
                  <a:avLst/>
                  <a:gdLst>
                    <a:gd name="T0" fmla="*/ 0 w 639"/>
                    <a:gd name="T1" fmla="*/ 1128 h 1129"/>
                    <a:gd name="T2" fmla="*/ 638 w 639"/>
                    <a:gd name="T3" fmla="*/ 114 h 1129"/>
                    <a:gd name="T4" fmla="*/ 323 w 639"/>
                    <a:gd name="T5" fmla="*/ 558 h 1129"/>
                    <a:gd name="T6" fmla="*/ 533 w 639"/>
                    <a:gd name="T7" fmla="*/ 0 h 1129"/>
                    <a:gd name="T8" fmla="*/ 0 w 639"/>
                    <a:gd name="T9" fmla="*/ 1128 h 1129"/>
                    <a:gd name="T10" fmla="*/ 0 60000 65536"/>
                    <a:gd name="T11" fmla="*/ 0 60000 65536"/>
                    <a:gd name="T12" fmla="*/ 0 60000 65536"/>
                    <a:gd name="T13" fmla="*/ 0 60000 65536"/>
                    <a:gd name="T14" fmla="*/ 0 60000 65536"/>
                    <a:gd name="T15" fmla="*/ 0 w 639"/>
                    <a:gd name="T16" fmla="*/ 0 h 1129"/>
                    <a:gd name="T17" fmla="*/ 639 w 639"/>
                    <a:gd name="T18" fmla="*/ 1129 h 1129"/>
                  </a:gdLst>
                  <a:ahLst/>
                  <a:cxnLst>
                    <a:cxn ang="T10">
                      <a:pos x="T0" y="T1"/>
                    </a:cxn>
                    <a:cxn ang="T11">
                      <a:pos x="T2" y="T3"/>
                    </a:cxn>
                    <a:cxn ang="T12">
                      <a:pos x="T4" y="T5"/>
                    </a:cxn>
                    <a:cxn ang="T13">
                      <a:pos x="T6" y="T7"/>
                    </a:cxn>
                    <a:cxn ang="T14">
                      <a:pos x="T8" y="T9"/>
                    </a:cxn>
                  </a:cxnLst>
                  <a:rect l="T15" t="T16" r="T17" b="T18"/>
                  <a:pathLst>
                    <a:path w="639" h="1129">
                      <a:moveTo>
                        <a:pt x="0" y="1128"/>
                      </a:moveTo>
                      <a:lnTo>
                        <a:pt x="638" y="114"/>
                      </a:lnTo>
                      <a:lnTo>
                        <a:pt x="323" y="558"/>
                      </a:lnTo>
                      <a:lnTo>
                        <a:pt x="533" y="0"/>
                      </a:lnTo>
                      <a:lnTo>
                        <a:pt x="0" y="1128"/>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2" name="Freeform 43">
                  <a:extLst>
                    <a:ext uri="{FF2B5EF4-FFF2-40B4-BE49-F238E27FC236}">
                      <a16:creationId xmlns:a16="http://schemas.microsoft.com/office/drawing/2014/main" id="{CEB45588-0434-4DC1-8B40-8B190F4995DA}"/>
                    </a:ext>
                  </a:extLst>
                </p:cNvPr>
                <p:cNvSpPr>
                  <a:spLocks/>
                </p:cNvSpPr>
                <p:nvPr/>
              </p:nvSpPr>
              <p:spPr bwMode="auto">
                <a:xfrm>
                  <a:off x="4482" y="1387"/>
                  <a:ext cx="987" cy="820"/>
                </a:xfrm>
                <a:custGeom>
                  <a:avLst/>
                  <a:gdLst>
                    <a:gd name="T0" fmla="*/ 0 w 987"/>
                    <a:gd name="T1" fmla="*/ 819 h 820"/>
                    <a:gd name="T2" fmla="*/ 741 w 987"/>
                    <a:gd name="T3" fmla="*/ 0 h 820"/>
                    <a:gd name="T4" fmla="*/ 370 w 987"/>
                    <a:gd name="T5" fmla="*/ 471 h 820"/>
                    <a:gd name="T6" fmla="*/ 986 w 987"/>
                    <a:gd name="T7" fmla="*/ 52 h 820"/>
                    <a:gd name="T8" fmla="*/ 441 w 987"/>
                    <a:gd name="T9" fmla="*/ 546 h 820"/>
                    <a:gd name="T10" fmla="*/ 971 w 987"/>
                    <a:gd name="T11" fmla="*/ 372 h 820"/>
                    <a:gd name="T12" fmla="*/ 0 w 987"/>
                    <a:gd name="T13" fmla="*/ 819 h 820"/>
                    <a:gd name="T14" fmla="*/ 0 60000 65536"/>
                    <a:gd name="T15" fmla="*/ 0 60000 65536"/>
                    <a:gd name="T16" fmla="*/ 0 60000 65536"/>
                    <a:gd name="T17" fmla="*/ 0 60000 65536"/>
                    <a:gd name="T18" fmla="*/ 0 60000 65536"/>
                    <a:gd name="T19" fmla="*/ 0 60000 65536"/>
                    <a:gd name="T20" fmla="*/ 0 60000 65536"/>
                    <a:gd name="T21" fmla="*/ 0 w 987"/>
                    <a:gd name="T22" fmla="*/ 0 h 820"/>
                    <a:gd name="T23" fmla="*/ 987 w 987"/>
                    <a:gd name="T24" fmla="*/ 820 h 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820">
                      <a:moveTo>
                        <a:pt x="0" y="819"/>
                      </a:moveTo>
                      <a:lnTo>
                        <a:pt x="741" y="0"/>
                      </a:lnTo>
                      <a:lnTo>
                        <a:pt x="370" y="471"/>
                      </a:lnTo>
                      <a:lnTo>
                        <a:pt x="986" y="52"/>
                      </a:lnTo>
                      <a:lnTo>
                        <a:pt x="441" y="546"/>
                      </a:lnTo>
                      <a:lnTo>
                        <a:pt x="971" y="372"/>
                      </a:lnTo>
                      <a:lnTo>
                        <a:pt x="0" y="819"/>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3" name="Freeform 44">
                  <a:extLst>
                    <a:ext uri="{FF2B5EF4-FFF2-40B4-BE49-F238E27FC236}">
                      <a16:creationId xmlns:a16="http://schemas.microsoft.com/office/drawing/2014/main" id="{9136774D-EB78-446D-AF8E-AC42BC625D14}"/>
                    </a:ext>
                  </a:extLst>
                </p:cNvPr>
                <p:cNvSpPr>
                  <a:spLocks/>
                </p:cNvSpPr>
                <p:nvPr/>
              </p:nvSpPr>
              <p:spPr bwMode="auto">
                <a:xfrm>
                  <a:off x="4477" y="2230"/>
                  <a:ext cx="1175" cy="356"/>
                </a:xfrm>
                <a:custGeom>
                  <a:avLst/>
                  <a:gdLst>
                    <a:gd name="T0" fmla="*/ 0 w 1175"/>
                    <a:gd name="T1" fmla="*/ 0 h 356"/>
                    <a:gd name="T2" fmla="*/ 1001 w 1175"/>
                    <a:gd name="T3" fmla="*/ 69 h 356"/>
                    <a:gd name="T4" fmla="*/ 529 w 1175"/>
                    <a:gd name="T5" fmla="*/ 71 h 356"/>
                    <a:gd name="T6" fmla="*/ 1174 w 1175"/>
                    <a:gd name="T7" fmla="*/ 302 h 356"/>
                    <a:gd name="T8" fmla="*/ 530 w 1175"/>
                    <a:gd name="T9" fmla="*/ 159 h 356"/>
                    <a:gd name="T10" fmla="*/ 966 w 1175"/>
                    <a:gd name="T11" fmla="*/ 355 h 356"/>
                    <a:gd name="T12" fmla="*/ 0 w 1175"/>
                    <a:gd name="T13" fmla="*/ 0 h 356"/>
                    <a:gd name="T14" fmla="*/ 0 60000 65536"/>
                    <a:gd name="T15" fmla="*/ 0 60000 65536"/>
                    <a:gd name="T16" fmla="*/ 0 60000 65536"/>
                    <a:gd name="T17" fmla="*/ 0 60000 65536"/>
                    <a:gd name="T18" fmla="*/ 0 60000 65536"/>
                    <a:gd name="T19" fmla="*/ 0 60000 65536"/>
                    <a:gd name="T20" fmla="*/ 0 60000 65536"/>
                    <a:gd name="T21" fmla="*/ 0 w 1175"/>
                    <a:gd name="T22" fmla="*/ 0 h 356"/>
                    <a:gd name="T23" fmla="*/ 1175 w 1175"/>
                    <a:gd name="T24" fmla="*/ 356 h 3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356">
                      <a:moveTo>
                        <a:pt x="0" y="0"/>
                      </a:moveTo>
                      <a:lnTo>
                        <a:pt x="1001" y="69"/>
                      </a:lnTo>
                      <a:lnTo>
                        <a:pt x="529" y="71"/>
                      </a:lnTo>
                      <a:lnTo>
                        <a:pt x="1174" y="302"/>
                      </a:lnTo>
                      <a:lnTo>
                        <a:pt x="530" y="159"/>
                      </a:lnTo>
                      <a:lnTo>
                        <a:pt x="966" y="355"/>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4" name="Freeform 45">
                  <a:extLst>
                    <a:ext uri="{FF2B5EF4-FFF2-40B4-BE49-F238E27FC236}">
                      <a16:creationId xmlns:a16="http://schemas.microsoft.com/office/drawing/2014/main" id="{73C7E9DA-5EF7-4F3A-952E-E3EE7279BC85}"/>
                    </a:ext>
                  </a:extLst>
                </p:cNvPr>
                <p:cNvSpPr>
                  <a:spLocks/>
                </p:cNvSpPr>
                <p:nvPr/>
              </p:nvSpPr>
              <p:spPr bwMode="auto">
                <a:xfrm>
                  <a:off x="3636" y="1074"/>
                  <a:ext cx="706" cy="1103"/>
                </a:xfrm>
                <a:custGeom>
                  <a:avLst/>
                  <a:gdLst>
                    <a:gd name="T0" fmla="*/ 705 w 706"/>
                    <a:gd name="T1" fmla="*/ 1102 h 1103"/>
                    <a:gd name="T2" fmla="*/ 358 w 706"/>
                    <a:gd name="T3" fmla="*/ 52 h 1103"/>
                    <a:gd name="T4" fmla="*/ 508 w 706"/>
                    <a:gd name="T5" fmla="*/ 633 h 1103"/>
                    <a:gd name="T6" fmla="*/ 115 w 706"/>
                    <a:gd name="T7" fmla="*/ 0 h 1103"/>
                    <a:gd name="T8" fmla="*/ 412 w 706"/>
                    <a:gd name="T9" fmla="*/ 673 h 1103"/>
                    <a:gd name="T10" fmla="*/ 0 w 706"/>
                    <a:gd name="T11" fmla="*/ 299 h 1103"/>
                    <a:gd name="T12" fmla="*/ 705 w 706"/>
                    <a:gd name="T13" fmla="*/ 1102 h 1103"/>
                    <a:gd name="T14" fmla="*/ 0 60000 65536"/>
                    <a:gd name="T15" fmla="*/ 0 60000 65536"/>
                    <a:gd name="T16" fmla="*/ 0 60000 65536"/>
                    <a:gd name="T17" fmla="*/ 0 60000 65536"/>
                    <a:gd name="T18" fmla="*/ 0 60000 65536"/>
                    <a:gd name="T19" fmla="*/ 0 60000 65536"/>
                    <a:gd name="T20" fmla="*/ 0 60000 65536"/>
                    <a:gd name="T21" fmla="*/ 0 w 706"/>
                    <a:gd name="T22" fmla="*/ 0 h 1103"/>
                    <a:gd name="T23" fmla="*/ 706 w 706"/>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6" h="1103">
                      <a:moveTo>
                        <a:pt x="705" y="1102"/>
                      </a:moveTo>
                      <a:lnTo>
                        <a:pt x="358" y="52"/>
                      </a:lnTo>
                      <a:lnTo>
                        <a:pt x="508" y="633"/>
                      </a:lnTo>
                      <a:lnTo>
                        <a:pt x="115" y="0"/>
                      </a:lnTo>
                      <a:lnTo>
                        <a:pt x="412" y="673"/>
                      </a:lnTo>
                      <a:lnTo>
                        <a:pt x="0" y="299"/>
                      </a:lnTo>
                      <a:lnTo>
                        <a:pt x="705" y="1102"/>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5" name="Freeform 46">
                  <a:extLst>
                    <a:ext uri="{FF2B5EF4-FFF2-40B4-BE49-F238E27FC236}">
                      <a16:creationId xmlns:a16="http://schemas.microsoft.com/office/drawing/2014/main" id="{E943A8E7-61AA-4362-A9F6-347D899F093F}"/>
                    </a:ext>
                  </a:extLst>
                </p:cNvPr>
                <p:cNvSpPr>
                  <a:spLocks/>
                </p:cNvSpPr>
                <p:nvPr/>
              </p:nvSpPr>
              <p:spPr bwMode="auto">
                <a:xfrm>
                  <a:off x="3141" y="1856"/>
                  <a:ext cx="1196" cy="345"/>
                </a:xfrm>
                <a:custGeom>
                  <a:avLst/>
                  <a:gdLst>
                    <a:gd name="T0" fmla="*/ 1195 w 1196"/>
                    <a:gd name="T1" fmla="*/ 344 h 345"/>
                    <a:gd name="T2" fmla="*/ 250 w 1196"/>
                    <a:gd name="T3" fmla="*/ 0 h 345"/>
                    <a:gd name="T4" fmla="*/ 682 w 1196"/>
                    <a:gd name="T5" fmla="*/ 194 h 345"/>
                    <a:gd name="T6" fmla="*/ 0 w 1196"/>
                    <a:gd name="T7" fmla="*/ 143 h 345"/>
                    <a:gd name="T8" fmla="*/ 646 w 1196"/>
                    <a:gd name="T9" fmla="*/ 274 h 345"/>
                    <a:gd name="T10" fmla="*/ 168 w 1196"/>
                    <a:gd name="T11" fmla="*/ 275 h 345"/>
                    <a:gd name="T12" fmla="*/ 1195 w 1196"/>
                    <a:gd name="T13" fmla="*/ 344 h 345"/>
                    <a:gd name="T14" fmla="*/ 0 60000 65536"/>
                    <a:gd name="T15" fmla="*/ 0 60000 65536"/>
                    <a:gd name="T16" fmla="*/ 0 60000 65536"/>
                    <a:gd name="T17" fmla="*/ 0 60000 65536"/>
                    <a:gd name="T18" fmla="*/ 0 60000 65536"/>
                    <a:gd name="T19" fmla="*/ 0 60000 65536"/>
                    <a:gd name="T20" fmla="*/ 0 60000 65536"/>
                    <a:gd name="T21" fmla="*/ 0 w 1196"/>
                    <a:gd name="T22" fmla="*/ 0 h 345"/>
                    <a:gd name="T23" fmla="*/ 1196 w 1196"/>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345">
                      <a:moveTo>
                        <a:pt x="1195" y="344"/>
                      </a:moveTo>
                      <a:lnTo>
                        <a:pt x="250" y="0"/>
                      </a:lnTo>
                      <a:lnTo>
                        <a:pt x="682" y="194"/>
                      </a:lnTo>
                      <a:lnTo>
                        <a:pt x="0" y="143"/>
                      </a:lnTo>
                      <a:lnTo>
                        <a:pt x="646" y="274"/>
                      </a:lnTo>
                      <a:lnTo>
                        <a:pt x="168" y="275"/>
                      </a:lnTo>
                      <a:lnTo>
                        <a:pt x="1195" y="344"/>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6" name="Freeform 47">
                  <a:extLst>
                    <a:ext uri="{FF2B5EF4-FFF2-40B4-BE49-F238E27FC236}">
                      <a16:creationId xmlns:a16="http://schemas.microsoft.com/office/drawing/2014/main" id="{D2AB4DD4-424E-47BD-BFFD-1E4BADCEEBF2}"/>
                    </a:ext>
                  </a:extLst>
                </p:cNvPr>
                <p:cNvSpPr>
                  <a:spLocks/>
                </p:cNvSpPr>
                <p:nvPr/>
              </p:nvSpPr>
              <p:spPr bwMode="auto">
                <a:xfrm>
                  <a:off x="4431" y="945"/>
                  <a:ext cx="358" cy="1213"/>
                </a:xfrm>
                <a:custGeom>
                  <a:avLst/>
                  <a:gdLst>
                    <a:gd name="T0" fmla="*/ 0 w 358"/>
                    <a:gd name="T1" fmla="*/ 1212 h 1213"/>
                    <a:gd name="T2" fmla="*/ 81 w 358"/>
                    <a:gd name="T3" fmla="*/ 177 h 1213"/>
                    <a:gd name="T4" fmla="*/ 77 w 358"/>
                    <a:gd name="T5" fmla="*/ 664 h 1213"/>
                    <a:gd name="T6" fmla="*/ 309 w 358"/>
                    <a:gd name="T7" fmla="*/ 0 h 1213"/>
                    <a:gd name="T8" fmla="*/ 162 w 358"/>
                    <a:gd name="T9" fmla="*/ 664 h 1213"/>
                    <a:gd name="T10" fmla="*/ 357 w 358"/>
                    <a:gd name="T11" fmla="*/ 214 h 1213"/>
                    <a:gd name="T12" fmla="*/ 0 w 358"/>
                    <a:gd name="T13" fmla="*/ 1212 h 1213"/>
                    <a:gd name="T14" fmla="*/ 0 60000 65536"/>
                    <a:gd name="T15" fmla="*/ 0 60000 65536"/>
                    <a:gd name="T16" fmla="*/ 0 60000 65536"/>
                    <a:gd name="T17" fmla="*/ 0 60000 65536"/>
                    <a:gd name="T18" fmla="*/ 0 60000 65536"/>
                    <a:gd name="T19" fmla="*/ 0 60000 65536"/>
                    <a:gd name="T20" fmla="*/ 0 60000 65536"/>
                    <a:gd name="T21" fmla="*/ 0 w 358"/>
                    <a:gd name="T22" fmla="*/ 0 h 1213"/>
                    <a:gd name="T23" fmla="*/ 358 w 358"/>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1213">
                      <a:moveTo>
                        <a:pt x="0" y="1212"/>
                      </a:moveTo>
                      <a:lnTo>
                        <a:pt x="81" y="177"/>
                      </a:lnTo>
                      <a:lnTo>
                        <a:pt x="77" y="664"/>
                      </a:lnTo>
                      <a:lnTo>
                        <a:pt x="309" y="0"/>
                      </a:lnTo>
                      <a:lnTo>
                        <a:pt x="162" y="664"/>
                      </a:lnTo>
                      <a:lnTo>
                        <a:pt x="357" y="214"/>
                      </a:lnTo>
                      <a:lnTo>
                        <a:pt x="0" y="1212"/>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7" name="Freeform 48">
                  <a:extLst>
                    <a:ext uri="{FF2B5EF4-FFF2-40B4-BE49-F238E27FC236}">
                      <a16:creationId xmlns:a16="http://schemas.microsoft.com/office/drawing/2014/main" id="{78643D1E-9E87-4E4C-B635-528E87D091B5}"/>
                    </a:ext>
                  </a:extLst>
                </p:cNvPr>
                <p:cNvSpPr>
                  <a:spLocks/>
                </p:cNvSpPr>
                <p:nvPr/>
              </p:nvSpPr>
              <p:spPr bwMode="auto">
                <a:xfrm>
                  <a:off x="4049" y="2295"/>
                  <a:ext cx="348" cy="1234"/>
                </a:xfrm>
                <a:custGeom>
                  <a:avLst/>
                  <a:gdLst>
                    <a:gd name="T0" fmla="*/ 347 w 348"/>
                    <a:gd name="T1" fmla="*/ 0 h 1234"/>
                    <a:gd name="T2" fmla="*/ 0 w 348"/>
                    <a:gd name="T3" fmla="*/ 978 h 1234"/>
                    <a:gd name="T4" fmla="*/ 194 w 348"/>
                    <a:gd name="T5" fmla="*/ 531 h 1234"/>
                    <a:gd name="T6" fmla="*/ 136 w 348"/>
                    <a:gd name="T7" fmla="*/ 1233 h 1234"/>
                    <a:gd name="T8" fmla="*/ 271 w 348"/>
                    <a:gd name="T9" fmla="*/ 567 h 1234"/>
                    <a:gd name="T10" fmla="*/ 266 w 348"/>
                    <a:gd name="T11" fmla="*/ 1057 h 1234"/>
                    <a:gd name="T12" fmla="*/ 347 w 348"/>
                    <a:gd name="T13" fmla="*/ 0 h 1234"/>
                    <a:gd name="T14" fmla="*/ 0 60000 65536"/>
                    <a:gd name="T15" fmla="*/ 0 60000 65536"/>
                    <a:gd name="T16" fmla="*/ 0 60000 65536"/>
                    <a:gd name="T17" fmla="*/ 0 60000 65536"/>
                    <a:gd name="T18" fmla="*/ 0 60000 65536"/>
                    <a:gd name="T19" fmla="*/ 0 60000 65536"/>
                    <a:gd name="T20" fmla="*/ 0 60000 65536"/>
                    <a:gd name="T21" fmla="*/ 0 w 348"/>
                    <a:gd name="T22" fmla="*/ 0 h 1234"/>
                    <a:gd name="T23" fmla="*/ 348 w 348"/>
                    <a:gd name="T24" fmla="*/ 1234 h 1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1234">
                      <a:moveTo>
                        <a:pt x="347" y="0"/>
                      </a:moveTo>
                      <a:lnTo>
                        <a:pt x="0" y="978"/>
                      </a:lnTo>
                      <a:lnTo>
                        <a:pt x="194" y="531"/>
                      </a:lnTo>
                      <a:lnTo>
                        <a:pt x="136" y="1233"/>
                      </a:lnTo>
                      <a:lnTo>
                        <a:pt x="271" y="567"/>
                      </a:lnTo>
                      <a:lnTo>
                        <a:pt x="266" y="1057"/>
                      </a:lnTo>
                      <a:lnTo>
                        <a:pt x="347"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8" name="Freeform 49">
                  <a:extLst>
                    <a:ext uri="{FF2B5EF4-FFF2-40B4-BE49-F238E27FC236}">
                      <a16:creationId xmlns:a16="http://schemas.microsoft.com/office/drawing/2014/main" id="{24FD6523-5CF9-4C88-B373-AFB70ECDEDFB}"/>
                    </a:ext>
                  </a:extLst>
                </p:cNvPr>
                <p:cNvSpPr>
                  <a:spLocks/>
                </p:cNvSpPr>
                <p:nvPr/>
              </p:nvSpPr>
              <p:spPr bwMode="auto">
                <a:xfrm>
                  <a:off x="3748" y="1568"/>
                  <a:ext cx="1377" cy="1453"/>
                </a:xfrm>
                <a:custGeom>
                  <a:avLst/>
                  <a:gdLst>
                    <a:gd name="T0" fmla="*/ 802 w 1377"/>
                    <a:gd name="T1" fmla="*/ 0 h 1453"/>
                    <a:gd name="T2" fmla="*/ 651 w 1377"/>
                    <a:gd name="T3" fmla="*/ 581 h 1453"/>
                    <a:gd name="T4" fmla="*/ 580 w 1377"/>
                    <a:gd name="T5" fmla="*/ 37 h 1453"/>
                    <a:gd name="T6" fmla="*/ 594 w 1377"/>
                    <a:gd name="T7" fmla="*/ 579 h 1453"/>
                    <a:gd name="T8" fmla="*/ 287 w 1377"/>
                    <a:gd name="T9" fmla="*/ 64 h 1453"/>
                    <a:gd name="T10" fmla="*/ 560 w 1377"/>
                    <a:gd name="T11" fmla="*/ 571 h 1453"/>
                    <a:gd name="T12" fmla="*/ 113 w 1377"/>
                    <a:gd name="T13" fmla="*/ 323 h 1453"/>
                    <a:gd name="T14" fmla="*/ 534 w 1377"/>
                    <a:gd name="T15" fmla="*/ 605 h 1453"/>
                    <a:gd name="T16" fmla="*/ 0 w 1377"/>
                    <a:gd name="T17" fmla="*/ 519 h 1453"/>
                    <a:gd name="T18" fmla="*/ 571 w 1377"/>
                    <a:gd name="T19" fmla="*/ 658 h 1453"/>
                    <a:gd name="T20" fmla="*/ 23 w 1377"/>
                    <a:gd name="T21" fmla="*/ 716 h 1453"/>
                    <a:gd name="T22" fmla="*/ 529 w 1377"/>
                    <a:gd name="T23" fmla="*/ 687 h 1453"/>
                    <a:gd name="T24" fmla="*/ 66 w 1377"/>
                    <a:gd name="T25" fmla="*/ 1086 h 1453"/>
                    <a:gd name="T26" fmla="*/ 562 w 1377"/>
                    <a:gd name="T27" fmla="*/ 730 h 1453"/>
                    <a:gd name="T28" fmla="*/ 327 w 1377"/>
                    <a:gd name="T29" fmla="*/ 1200 h 1453"/>
                    <a:gd name="T30" fmla="*/ 609 w 1377"/>
                    <a:gd name="T31" fmla="*/ 746 h 1453"/>
                    <a:gd name="T32" fmla="*/ 494 w 1377"/>
                    <a:gd name="T33" fmla="*/ 1452 h 1453"/>
                    <a:gd name="T34" fmla="*/ 655 w 1377"/>
                    <a:gd name="T35" fmla="*/ 724 h 1453"/>
                    <a:gd name="T36" fmla="*/ 752 w 1377"/>
                    <a:gd name="T37" fmla="*/ 1329 h 1453"/>
                    <a:gd name="T38" fmla="*/ 684 w 1377"/>
                    <a:gd name="T39" fmla="*/ 730 h 1453"/>
                    <a:gd name="T40" fmla="*/ 1027 w 1377"/>
                    <a:gd name="T41" fmla="*/ 1303 h 1453"/>
                    <a:gd name="T42" fmla="*/ 751 w 1377"/>
                    <a:gd name="T43" fmla="*/ 734 h 1453"/>
                    <a:gd name="T44" fmla="*/ 1231 w 1377"/>
                    <a:gd name="T45" fmla="*/ 996 h 1453"/>
                    <a:gd name="T46" fmla="*/ 746 w 1377"/>
                    <a:gd name="T47" fmla="*/ 684 h 1453"/>
                    <a:gd name="T48" fmla="*/ 1376 w 1377"/>
                    <a:gd name="T49" fmla="*/ 812 h 1453"/>
                    <a:gd name="T50" fmla="*/ 746 w 1377"/>
                    <a:gd name="T51" fmla="*/ 653 h 1453"/>
                    <a:gd name="T52" fmla="*/ 1287 w 1377"/>
                    <a:gd name="T53" fmla="*/ 589 h 1453"/>
                    <a:gd name="T54" fmla="*/ 767 w 1377"/>
                    <a:gd name="T55" fmla="*/ 629 h 1453"/>
                    <a:gd name="T56" fmla="*/ 1182 w 1377"/>
                    <a:gd name="T57" fmla="*/ 302 h 1453"/>
                    <a:gd name="T58" fmla="*/ 723 w 1377"/>
                    <a:gd name="T59" fmla="*/ 620 h 1453"/>
                    <a:gd name="T60" fmla="*/ 1010 w 1377"/>
                    <a:gd name="T61" fmla="*/ 92 h 1453"/>
                    <a:gd name="T62" fmla="*/ 703 w 1377"/>
                    <a:gd name="T63" fmla="*/ 580 h 1453"/>
                    <a:gd name="T64" fmla="*/ 802 w 1377"/>
                    <a:gd name="T65" fmla="*/ 0 h 1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1453"/>
                    <a:gd name="T101" fmla="*/ 1377 w 1377"/>
                    <a:gd name="T102" fmla="*/ 1453 h 1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1453">
                      <a:moveTo>
                        <a:pt x="802" y="0"/>
                      </a:moveTo>
                      <a:lnTo>
                        <a:pt x="651" y="581"/>
                      </a:lnTo>
                      <a:lnTo>
                        <a:pt x="580" y="37"/>
                      </a:lnTo>
                      <a:lnTo>
                        <a:pt x="594" y="579"/>
                      </a:lnTo>
                      <a:lnTo>
                        <a:pt x="287" y="64"/>
                      </a:lnTo>
                      <a:lnTo>
                        <a:pt x="560" y="571"/>
                      </a:lnTo>
                      <a:lnTo>
                        <a:pt x="113" y="323"/>
                      </a:lnTo>
                      <a:lnTo>
                        <a:pt x="534" y="605"/>
                      </a:lnTo>
                      <a:lnTo>
                        <a:pt x="0" y="519"/>
                      </a:lnTo>
                      <a:lnTo>
                        <a:pt x="571" y="658"/>
                      </a:lnTo>
                      <a:lnTo>
                        <a:pt x="23" y="716"/>
                      </a:lnTo>
                      <a:lnTo>
                        <a:pt x="529" y="687"/>
                      </a:lnTo>
                      <a:lnTo>
                        <a:pt x="66" y="1086"/>
                      </a:lnTo>
                      <a:lnTo>
                        <a:pt x="562" y="730"/>
                      </a:lnTo>
                      <a:lnTo>
                        <a:pt x="327" y="1200"/>
                      </a:lnTo>
                      <a:lnTo>
                        <a:pt x="609" y="746"/>
                      </a:lnTo>
                      <a:lnTo>
                        <a:pt x="494" y="1452"/>
                      </a:lnTo>
                      <a:lnTo>
                        <a:pt x="655" y="724"/>
                      </a:lnTo>
                      <a:lnTo>
                        <a:pt x="752" y="1329"/>
                      </a:lnTo>
                      <a:lnTo>
                        <a:pt x="684" y="730"/>
                      </a:lnTo>
                      <a:lnTo>
                        <a:pt x="1027" y="1303"/>
                      </a:lnTo>
                      <a:lnTo>
                        <a:pt x="751" y="734"/>
                      </a:lnTo>
                      <a:lnTo>
                        <a:pt x="1231" y="996"/>
                      </a:lnTo>
                      <a:lnTo>
                        <a:pt x="746" y="684"/>
                      </a:lnTo>
                      <a:lnTo>
                        <a:pt x="1376" y="812"/>
                      </a:lnTo>
                      <a:lnTo>
                        <a:pt x="746" y="653"/>
                      </a:lnTo>
                      <a:lnTo>
                        <a:pt x="1287" y="589"/>
                      </a:lnTo>
                      <a:lnTo>
                        <a:pt x="767" y="629"/>
                      </a:lnTo>
                      <a:lnTo>
                        <a:pt x="1182" y="302"/>
                      </a:lnTo>
                      <a:lnTo>
                        <a:pt x="723" y="620"/>
                      </a:lnTo>
                      <a:lnTo>
                        <a:pt x="1010" y="92"/>
                      </a:lnTo>
                      <a:lnTo>
                        <a:pt x="703" y="580"/>
                      </a:lnTo>
                      <a:lnTo>
                        <a:pt x="802"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09" name="Freeform 50">
                  <a:extLst>
                    <a:ext uri="{FF2B5EF4-FFF2-40B4-BE49-F238E27FC236}">
                      <a16:creationId xmlns:a16="http://schemas.microsoft.com/office/drawing/2014/main" id="{B90734A4-38E5-42B8-8DE9-0CC9791263B1}"/>
                    </a:ext>
                  </a:extLst>
                </p:cNvPr>
                <p:cNvSpPr>
                  <a:spLocks/>
                </p:cNvSpPr>
                <p:nvPr/>
              </p:nvSpPr>
              <p:spPr bwMode="auto">
                <a:xfrm>
                  <a:off x="3371" y="1240"/>
                  <a:ext cx="2128" cy="2070"/>
                </a:xfrm>
                <a:custGeom>
                  <a:avLst/>
                  <a:gdLst>
                    <a:gd name="T0" fmla="*/ 1674 w 2128"/>
                    <a:gd name="T1" fmla="*/ 187 h 2070"/>
                    <a:gd name="T2" fmla="*/ 1111 w 2128"/>
                    <a:gd name="T3" fmla="*/ 894 h 2070"/>
                    <a:gd name="T4" fmla="*/ 1432 w 2128"/>
                    <a:gd name="T5" fmla="*/ 67 h 2070"/>
                    <a:gd name="T6" fmla="*/ 1073 w 2128"/>
                    <a:gd name="T7" fmla="*/ 857 h 2070"/>
                    <a:gd name="T8" fmla="*/ 1076 w 2128"/>
                    <a:gd name="T9" fmla="*/ 18 h 2070"/>
                    <a:gd name="T10" fmla="*/ 996 w 2128"/>
                    <a:gd name="T11" fmla="*/ 863 h 2070"/>
                    <a:gd name="T12" fmla="*/ 796 w 2128"/>
                    <a:gd name="T13" fmla="*/ 0 h 2070"/>
                    <a:gd name="T14" fmla="*/ 932 w 2128"/>
                    <a:gd name="T15" fmla="*/ 862 h 2070"/>
                    <a:gd name="T16" fmla="*/ 277 w 2128"/>
                    <a:gd name="T17" fmla="*/ 295 h 2070"/>
                    <a:gd name="T18" fmla="*/ 909 w 2128"/>
                    <a:gd name="T19" fmla="*/ 899 h 2070"/>
                    <a:gd name="T20" fmla="*/ 121 w 2128"/>
                    <a:gd name="T21" fmla="*/ 565 h 2070"/>
                    <a:gd name="T22" fmla="*/ 905 w 2128"/>
                    <a:gd name="T23" fmla="*/ 947 h 2070"/>
                    <a:gd name="T24" fmla="*/ 0 w 2128"/>
                    <a:gd name="T25" fmla="*/ 947 h 2070"/>
                    <a:gd name="T26" fmla="*/ 897 w 2128"/>
                    <a:gd name="T27" fmla="*/ 1000 h 2070"/>
                    <a:gd name="T28" fmla="*/ 87 w 2128"/>
                    <a:gd name="T29" fmla="*/ 1247 h 2070"/>
                    <a:gd name="T30" fmla="*/ 905 w 2128"/>
                    <a:gd name="T31" fmla="*/ 1050 h 2070"/>
                    <a:gd name="T32" fmla="*/ 377 w 2128"/>
                    <a:gd name="T33" fmla="*/ 1807 h 2070"/>
                    <a:gd name="T34" fmla="*/ 967 w 2128"/>
                    <a:gd name="T35" fmla="*/ 1074 h 2070"/>
                    <a:gd name="T36" fmla="*/ 640 w 2128"/>
                    <a:gd name="T37" fmla="*/ 1918 h 2070"/>
                    <a:gd name="T38" fmla="*/ 1010 w 2128"/>
                    <a:gd name="T39" fmla="*/ 1073 h 2070"/>
                    <a:gd name="T40" fmla="*/ 1017 w 2128"/>
                    <a:gd name="T41" fmla="*/ 1943 h 2070"/>
                    <a:gd name="T42" fmla="*/ 1056 w 2128"/>
                    <a:gd name="T43" fmla="*/ 1051 h 2070"/>
                    <a:gd name="T44" fmla="*/ 1292 w 2128"/>
                    <a:gd name="T45" fmla="*/ 2069 h 2070"/>
                    <a:gd name="T46" fmla="*/ 1094 w 2128"/>
                    <a:gd name="T47" fmla="*/ 1055 h 2070"/>
                    <a:gd name="T48" fmla="*/ 1862 w 2128"/>
                    <a:gd name="T49" fmla="*/ 1747 h 2070"/>
                    <a:gd name="T50" fmla="*/ 1124 w 2128"/>
                    <a:gd name="T51" fmla="*/ 1030 h 2070"/>
                    <a:gd name="T52" fmla="*/ 2022 w 2128"/>
                    <a:gd name="T53" fmla="*/ 1407 h 2070"/>
                    <a:gd name="T54" fmla="*/ 1170 w 2128"/>
                    <a:gd name="T55" fmla="*/ 1003 h 2070"/>
                    <a:gd name="T56" fmla="*/ 2120 w 2128"/>
                    <a:gd name="T57" fmla="*/ 1019 h 2070"/>
                    <a:gd name="T58" fmla="*/ 1161 w 2128"/>
                    <a:gd name="T59" fmla="*/ 966 h 2070"/>
                    <a:gd name="T60" fmla="*/ 2127 w 2128"/>
                    <a:gd name="T61" fmla="*/ 688 h 2070"/>
                    <a:gd name="T62" fmla="*/ 1181 w 2128"/>
                    <a:gd name="T63" fmla="*/ 921 h 2070"/>
                    <a:gd name="T64" fmla="*/ 1674 w 2128"/>
                    <a:gd name="T65" fmla="*/ 187 h 20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8"/>
                    <a:gd name="T100" fmla="*/ 0 h 2070"/>
                    <a:gd name="T101" fmla="*/ 2128 w 2128"/>
                    <a:gd name="T102" fmla="*/ 2070 h 20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8" h="2070">
                      <a:moveTo>
                        <a:pt x="1674" y="187"/>
                      </a:moveTo>
                      <a:lnTo>
                        <a:pt x="1111" y="894"/>
                      </a:lnTo>
                      <a:lnTo>
                        <a:pt x="1432" y="67"/>
                      </a:lnTo>
                      <a:lnTo>
                        <a:pt x="1073" y="857"/>
                      </a:lnTo>
                      <a:lnTo>
                        <a:pt x="1076" y="18"/>
                      </a:lnTo>
                      <a:lnTo>
                        <a:pt x="996" y="863"/>
                      </a:lnTo>
                      <a:lnTo>
                        <a:pt x="796" y="0"/>
                      </a:lnTo>
                      <a:lnTo>
                        <a:pt x="932" y="862"/>
                      </a:lnTo>
                      <a:lnTo>
                        <a:pt x="277" y="295"/>
                      </a:lnTo>
                      <a:lnTo>
                        <a:pt x="909" y="899"/>
                      </a:lnTo>
                      <a:lnTo>
                        <a:pt x="121" y="565"/>
                      </a:lnTo>
                      <a:lnTo>
                        <a:pt x="905" y="947"/>
                      </a:lnTo>
                      <a:lnTo>
                        <a:pt x="0" y="947"/>
                      </a:lnTo>
                      <a:lnTo>
                        <a:pt x="897" y="1000"/>
                      </a:lnTo>
                      <a:lnTo>
                        <a:pt x="87" y="1247"/>
                      </a:lnTo>
                      <a:lnTo>
                        <a:pt x="905" y="1050"/>
                      </a:lnTo>
                      <a:lnTo>
                        <a:pt x="377" y="1807"/>
                      </a:lnTo>
                      <a:lnTo>
                        <a:pt x="967" y="1074"/>
                      </a:lnTo>
                      <a:lnTo>
                        <a:pt x="640" y="1918"/>
                      </a:lnTo>
                      <a:lnTo>
                        <a:pt x="1010" y="1073"/>
                      </a:lnTo>
                      <a:lnTo>
                        <a:pt x="1017" y="1943"/>
                      </a:lnTo>
                      <a:lnTo>
                        <a:pt x="1056" y="1051"/>
                      </a:lnTo>
                      <a:lnTo>
                        <a:pt x="1292" y="2069"/>
                      </a:lnTo>
                      <a:lnTo>
                        <a:pt x="1094" y="1055"/>
                      </a:lnTo>
                      <a:lnTo>
                        <a:pt x="1862" y="1747"/>
                      </a:lnTo>
                      <a:lnTo>
                        <a:pt x="1124" y="1030"/>
                      </a:lnTo>
                      <a:lnTo>
                        <a:pt x="2022" y="1407"/>
                      </a:lnTo>
                      <a:lnTo>
                        <a:pt x="1170" y="1003"/>
                      </a:lnTo>
                      <a:lnTo>
                        <a:pt x="2120" y="1019"/>
                      </a:lnTo>
                      <a:lnTo>
                        <a:pt x="1161" y="966"/>
                      </a:lnTo>
                      <a:lnTo>
                        <a:pt x="2127" y="688"/>
                      </a:lnTo>
                      <a:lnTo>
                        <a:pt x="1181" y="921"/>
                      </a:lnTo>
                      <a:lnTo>
                        <a:pt x="1674" y="187"/>
                      </a:lnTo>
                    </a:path>
                  </a:pathLst>
                </a:custGeom>
                <a:solidFill>
                  <a:srgbClr val="FF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10" name="Freeform 51">
                  <a:extLst>
                    <a:ext uri="{FF2B5EF4-FFF2-40B4-BE49-F238E27FC236}">
                      <a16:creationId xmlns:a16="http://schemas.microsoft.com/office/drawing/2014/main" id="{886295C7-26B5-4E15-9C00-96163DD5DB9F}"/>
                    </a:ext>
                  </a:extLst>
                </p:cNvPr>
                <p:cNvSpPr>
                  <a:spLocks/>
                </p:cNvSpPr>
                <p:nvPr/>
              </p:nvSpPr>
              <p:spPr bwMode="auto">
                <a:xfrm>
                  <a:off x="4015" y="1806"/>
                  <a:ext cx="845" cy="898"/>
                </a:xfrm>
                <a:custGeom>
                  <a:avLst/>
                  <a:gdLst>
                    <a:gd name="T0" fmla="*/ 493 w 845"/>
                    <a:gd name="T1" fmla="*/ 0 h 898"/>
                    <a:gd name="T2" fmla="*/ 400 w 845"/>
                    <a:gd name="T3" fmla="*/ 356 h 898"/>
                    <a:gd name="T4" fmla="*/ 357 w 845"/>
                    <a:gd name="T5" fmla="*/ 22 h 898"/>
                    <a:gd name="T6" fmla="*/ 364 w 845"/>
                    <a:gd name="T7" fmla="*/ 358 h 898"/>
                    <a:gd name="T8" fmla="*/ 179 w 845"/>
                    <a:gd name="T9" fmla="*/ 38 h 898"/>
                    <a:gd name="T10" fmla="*/ 345 w 845"/>
                    <a:gd name="T11" fmla="*/ 354 h 898"/>
                    <a:gd name="T12" fmla="*/ 68 w 845"/>
                    <a:gd name="T13" fmla="*/ 199 h 898"/>
                    <a:gd name="T14" fmla="*/ 328 w 845"/>
                    <a:gd name="T15" fmla="*/ 373 h 898"/>
                    <a:gd name="T16" fmla="*/ 0 w 845"/>
                    <a:gd name="T17" fmla="*/ 322 h 898"/>
                    <a:gd name="T18" fmla="*/ 350 w 845"/>
                    <a:gd name="T19" fmla="*/ 406 h 898"/>
                    <a:gd name="T20" fmla="*/ 14 w 845"/>
                    <a:gd name="T21" fmla="*/ 441 h 898"/>
                    <a:gd name="T22" fmla="*/ 326 w 845"/>
                    <a:gd name="T23" fmla="*/ 423 h 898"/>
                    <a:gd name="T24" fmla="*/ 40 w 845"/>
                    <a:gd name="T25" fmla="*/ 672 h 898"/>
                    <a:gd name="T26" fmla="*/ 344 w 845"/>
                    <a:gd name="T27" fmla="*/ 451 h 898"/>
                    <a:gd name="T28" fmla="*/ 200 w 845"/>
                    <a:gd name="T29" fmla="*/ 741 h 898"/>
                    <a:gd name="T30" fmla="*/ 376 w 845"/>
                    <a:gd name="T31" fmla="*/ 460 h 898"/>
                    <a:gd name="T32" fmla="*/ 302 w 845"/>
                    <a:gd name="T33" fmla="*/ 897 h 898"/>
                    <a:gd name="T34" fmla="*/ 402 w 845"/>
                    <a:gd name="T35" fmla="*/ 448 h 898"/>
                    <a:gd name="T36" fmla="*/ 463 w 845"/>
                    <a:gd name="T37" fmla="*/ 823 h 898"/>
                    <a:gd name="T38" fmla="*/ 421 w 845"/>
                    <a:gd name="T39" fmla="*/ 452 h 898"/>
                    <a:gd name="T40" fmla="*/ 632 w 845"/>
                    <a:gd name="T41" fmla="*/ 807 h 898"/>
                    <a:gd name="T42" fmla="*/ 462 w 845"/>
                    <a:gd name="T43" fmla="*/ 452 h 898"/>
                    <a:gd name="T44" fmla="*/ 757 w 845"/>
                    <a:gd name="T45" fmla="*/ 616 h 898"/>
                    <a:gd name="T46" fmla="*/ 458 w 845"/>
                    <a:gd name="T47" fmla="*/ 421 h 898"/>
                    <a:gd name="T48" fmla="*/ 844 w 845"/>
                    <a:gd name="T49" fmla="*/ 501 h 898"/>
                    <a:gd name="T50" fmla="*/ 459 w 845"/>
                    <a:gd name="T51" fmla="*/ 404 h 898"/>
                    <a:gd name="T52" fmla="*/ 794 w 845"/>
                    <a:gd name="T53" fmla="*/ 363 h 898"/>
                    <a:gd name="T54" fmla="*/ 471 w 845"/>
                    <a:gd name="T55" fmla="*/ 389 h 898"/>
                    <a:gd name="T56" fmla="*/ 727 w 845"/>
                    <a:gd name="T57" fmla="*/ 184 h 898"/>
                    <a:gd name="T58" fmla="*/ 444 w 845"/>
                    <a:gd name="T59" fmla="*/ 383 h 898"/>
                    <a:gd name="T60" fmla="*/ 622 w 845"/>
                    <a:gd name="T61" fmla="*/ 56 h 898"/>
                    <a:gd name="T62" fmla="*/ 432 w 845"/>
                    <a:gd name="T63" fmla="*/ 360 h 898"/>
                    <a:gd name="T64" fmla="*/ 493 w 845"/>
                    <a:gd name="T65" fmla="*/ 0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5"/>
                    <a:gd name="T100" fmla="*/ 0 h 898"/>
                    <a:gd name="T101" fmla="*/ 845 w 845"/>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5" h="898">
                      <a:moveTo>
                        <a:pt x="493" y="0"/>
                      </a:moveTo>
                      <a:lnTo>
                        <a:pt x="400" y="356"/>
                      </a:lnTo>
                      <a:lnTo>
                        <a:pt x="357" y="22"/>
                      </a:lnTo>
                      <a:lnTo>
                        <a:pt x="364" y="358"/>
                      </a:lnTo>
                      <a:lnTo>
                        <a:pt x="179" y="38"/>
                      </a:lnTo>
                      <a:lnTo>
                        <a:pt x="345" y="354"/>
                      </a:lnTo>
                      <a:lnTo>
                        <a:pt x="68" y="199"/>
                      </a:lnTo>
                      <a:lnTo>
                        <a:pt x="328" y="373"/>
                      </a:lnTo>
                      <a:lnTo>
                        <a:pt x="0" y="322"/>
                      </a:lnTo>
                      <a:lnTo>
                        <a:pt x="350" y="406"/>
                      </a:lnTo>
                      <a:lnTo>
                        <a:pt x="14" y="441"/>
                      </a:lnTo>
                      <a:lnTo>
                        <a:pt x="326" y="423"/>
                      </a:lnTo>
                      <a:lnTo>
                        <a:pt x="40" y="672"/>
                      </a:lnTo>
                      <a:lnTo>
                        <a:pt x="344" y="451"/>
                      </a:lnTo>
                      <a:lnTo>
                        <a:pt x="200" y="741"/>
                      </a:lnTo>
                      <a:lnTo>
                        <a:pt x="376" y="460"/>
                      </a:lnTo>
                      <a:lnTo>
                        <a:pt x="302" y="897"/>
                      </a:lnTo>
                      <a:lnTo>
                        <a:pt x="402" y="448"/>
                      </a:lnTo>
                      <a:lnTo>
                        <a:pt x="463" y="823"/>
                      </a:lnTo>
                      <a:lnTo>
                        <a:pt x="421" y="452"/>
                      </a:lnTo>
                      <a:lnTo>
                        <a:pt x="632" y="807"/>
                      </a:lnTo>
                      <a:lnTo>
                        <a:pt x="462" y="452"/>
                      </a:lnTo>
                      <a:lnTo>
                        <a:pt x="757" y="616"/>
                      </a:lnTo>
                      <a:lnTo>
                        <a:pt x="458" y="421"/>
                      </a:lnTo>
                      <a:lnTo>
                        <a:pt x="844" y="501"/>
                      </a:lnTo>
                      <a:lnTo>
                        <a:pt x="459" y="404"/>
                      </a:lnTo>
                      <a:lnTo>
                        <a:pt x="794" y="363"/>
                      </a:lnTo>
                      <a:lnTo>
                        <a:pt x="471" y="389"/>
                      </a:lnTo>
                      <a:lnTo>
                        <a:pt x="727" y="184"/>
                      </a:lnTo>
                      <a:lnTo>
                        <a:pt x="444" y="383"/>
                      </a:lnTo>
                      <a:lnTo>
                        <a:pt x="622" y="56"/>
                      </a:lnTo>
                      <a:lnTo>
                        <a:pt x="432" y="360"/>
                      </a:lnTo>
                      <a:lnTo>
                        <a:pt x="493" y="0"/>
                      </a:lnTo>
                    </a:path>
                  </a:pathLst>
                </a:custGeom>
                <a:solidFill>
                  <a:srgbClr val="FFFF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pPr algn="ctr"/>
            <a:r>
              <a:rPr lang="en-US" sz="3600" b="1" dirty="0">
                <a:latin typeface="+mn-lt"/>
              </a:rPr>
              <a:t>Getting a Shot at Life article</a:t>
            </a:r>
          </a:p>
        </p:txBody>
      </p:sp>
      <p:sp>
        <p:nvSpPr>
          <p:cNvPr id="21508" name="Rectangle 1">
            <a:extLst>
              <a:ext uri="{FF2B5EF4-FFF2-40B4-BE49-F238E27FC236}">
                <a16:creationId xmlns:a16="http://schemas.microsoft.com/office/drawing/2014/main" id="{797D995C-FC57-4747-971A-EB597580DD97}"/>
              </a:ext>
            </a:extLst>
          </p:cNvPr>
          <p:cNvSpPr>
            <a:spLocks noChangeArrowheads="1"/>
          </p:cNvSpPr>
          <p:nvPr/>
        </p:nvSpPr>
        <p:spPr bwMode="auto">
          <a:xfrm>
            <a:off x="1143000" y="5325824"/>
            <a:ext cx="693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ct val="0"/>
              </a:spcBef>
              <a:buFontTx/>
              <a:buNone/>
            </a:pPr>
            <a:r>
              <a:rPr lang="en-US" altLang="en-US" sz="1800" dirty="0">
                <a:hlinkClick r:id="rId4"/>
              </a:rPr>
              <a:t>Click to view "Getting a Shot at Life" article - Beach Center </a:t>
            </a:r>
            <a:endParaRPr lang="en-US" altLang="en-US" sz="1800" dirty="0"/>
          </a:p>
        </p:txBody>
      </p:sp>
      <p:pic>
        <p:nvPicPr>
          <p:cNvPr id="21507" name="Picture 2" descr="Image of article. " title="Getting a Shot at Life through Group Action Planning">
            <a:extLst>
              <a:ext uri="{FF2B5EF4-FFF2-40B4-BE49-F238E27FC236}">
                <a16:creationId xmlns:a16="http://schemas.microsoft.com/office/drawing/2014/main" id="{7E001F2F-08C2-4B68-953E-F085B1D2DC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22111"/>
            <a:ext cx="8610600" cy="3974849"/>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EFCC243-C943-4BE0-9F3F-E1028D119235}"/>
              </a:ext>
            </a:extLst>
          </p:cNvPr>
          <p:cNvSpPr>
            <a:spLocks noGrp="1" noChangeArrowheads="1"/>
          </p:cNvSpPr>
          <p:nvPr>
            <p:ph type="title"/>
          </p:nvPr>
        </p:nvSpPr>
        <p:spPr/>
        <p:txBody>
          <a:bodyPr>
            <a:normAutofit/>
          </a:bodyPr>
          <a:lstStyle/>
          <a:p>
            <a:pPr algn="ctr"/>
            <a:r>
              <a:rPr lang="en-US" altLang="en-US" sz="3600" b="1" dirty="0">
                <a:latin typeface="+mn-lt"/>
              </a:rPr>
              <a:t>Let Me Introduce Myself</a:t>
            </a:r>
          </a:p>
        </p:txBody>
      </p:sp>
      <p:sp>
        <p:nvSpPr>
          <p:cNvPr id="22531" name="Content Placeholder 2">
            <a:extLst>
              <a:ext uri="{FF2B5EF4-FFF2-40B4-BE49-F238E27FC236}">
                <a16:creationId xmlns:a16="http://schemas.microsoft.com/office/drawing/2014/main" id="{43D1770A-694B-49D5-8C80-D717250517DB}"/>
              </a:ext>
            </a:extLst>
          </p:cNvPr>
          <p:cNvSpPr>
            <a:spLocks noGrp="1" noChangeArrowheads="1"/>
          </p:cNvSpPr>
          <p:nvPr>
            <p:ph idx="1"/>
          </p:nvPr>
        </p:nvSpPr>
        <p:spPr>
          <a:xfrm>
            <a:off x="628650" y="1825625"/>
            <a:ext cx="6900636" cy="4351338"/>
          </a:xfrm>
        </p:spPr>
        <p:txBody>
          <a:bodyPr>
            <a:normAutofit/>
          </a:bodyPr>
          <a:lstStyle/>
          <a:p>
            <a:pPr>
              <a:lnSpc>
                <a:spcPct val="150000"/>
              </a:lnSpc>
              <a:spcBef>
                <a:spcPts val="0"/>
              </a:spcBef>
            </a:pPr>
            <a:r>
              <a:rPr lang="en-US" altLang="en-US" sz="2000" dirty="0"/>
              <a:t>My name is Sarah Schaffer. I am 19 years old.</a:t>
            </a:r>
          </a:p>
          <a:p>
            <a:pPr>
              <a:lnSpc>
                <a:spcPct val="150000"/>
              </a:lnSpc>
              <a:spcBef>
                <a:spcPts val="0"/>
              </a:spcBef>
            </a:pPr>
            <a:r>
              <a:rPr lang="en-US" altLang="en-US" sz="2000" dirty="0"/>
              <a:t>I love hanging out with my friends, music, sports, shopping, going out to eat, going to church, and being with my family.</a:t>
            </a:r>
          </a:p>
          <a:p>
            <a:pPr>
              <a:lnSpc>
                <a:spcPct val="150000"/>
              </a:lnSpc>
              <a:spcBef>
                <a:spcPts val="0"/>
              </a:spcBef>
            </a:pPr>
            <a:r>
              <a:rPr lang="en-US" altLang="en-US" sz="2000" dirty="0"/>
              <a:t>I am in my 2</a:t>
            </a:r>
            <a:r>
              <a:rPr lang="en-US" altLang="en-US" sz="2000" baseline="30000" dirty="0"/>
              <a:t>nd</a:t>
            </a:r>
            <a:r>
              <a:rPr lang="en-US" altLang="en-US" sz="2000" dirty="0"/>
              <a:t> year at Washburn University. </a:t>
            </a:r>
          </a:p>
          <a:p>
            <a:pPr>
              <a:lnSpc>
                <a:spcPct val="150000"/>
              </a:lnSpc>
              <a:spcBef>
                <a:spcPts val="0"/>
              </a:spcBef>
            </a:pPr>
            <a:r>
              <a:rPr lang="en-US" altLang="en-US" sz="2000" dirty="0"/>
              <a:t>My goals are to finish college, get a job, move into an apartment with friends, and drive a car. </a:t>
            </a:r>
          </a:p>
          <a:p>
            <a:pPr>
              <a:lnSpc>
                <a:spcPct val="150000"/>
              </a:lnSpc>
              <a:spcBef>
                <a:spcPts val="0"/>
              </a:spcBef>
            </a:pPr>
            <a:r>
              <a:rPr lang="en-US" altLang="en-US" sz="2000" dirty="0"/>
              <a:t>In other words, I want everything you want.</a:t>
            </a:r>
          </a:p>
        </p:txBody>
      </p:sp>
      <p:pic>
        <p:nvPicPr>
          <p:cNvPr id="2" name="Picture 1" descr="Young woman with Down Syndrome smiling at the camera." title="Sarah Schaffer"/>
          <p:cNvPicPr>
            <a:picLocks noChangeAspect="1"/>
          </p:cNvPicPr>
          <p:nvPr/>
        </p:nvPicPr>
        <p:blipFill rotWithShape="1">
          <a:blip r:embed="rId3"/>
          <a:srcRect l="47044" t="2963" r="29434" b="46028"/>
          <a:stretch/>
        </p:blipFill>
        <p:spPr>
          <a:xfrm>
            <a:off x="7224486" y="3124200"/>
            <a:ext cx="1614714" cy="2624224"/>
          </a:xfrm>
          <a:prstGeom prst="rect">
            <a:avLst/>
          </a:prstGeom>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A3D7896-92D6-443E-B17C-9E0858FF2D1B}"/>
              </a:ext>
            </a:extLst>
          </p:cNvPr>
          <p:cNvSpPr>
            <a:spLocks noGrp="1" noChangeArrowheads="1"/>
          </p:cNvSpPr>
          <p:nvPr>
            <p:ph type="title"/>
          </p:nvPr>
        </p:nvSpPr>
        <p:spPr/>
        <p:txBody>
          <a:bodyPr>
            <a:normAutofit/>
          </a:bodyPr>
          <a:lstStyle/>
          <a:p>
            <a:pPr algn="ctr"/>
            <a:r>
              <a:rPr lang="en-US" altLang="en-US" sz="3600" b="1" dirty="0">
                <a:latin typeface="+mn-lt"/>
              </a:rPr>
              <a:t>My Story </a:t>
            </a:r>
          </a:p>
        </p:txBody>
      </p:sp>
      <p:sp>
        <p:nvSpPr>
          <p:cNvPr id="23555" name="Content Placeholder 2">
            <a:extLst>
              <a:ext uri="{FF2B5EF4-FFF2-40B4-BE49-F238E27FC236}">
                <a16:creationId xmlns:a16="http://schemas.microsoft.com/office/drawing/2014/main" id="{7E764857-4E98-488D-98C0-677E9615FB24}"/>
              </a:ext>
            </a:extLst>
          </p:cNvPr>
          <p:cNvSpPr>
            <a:spLocks noGrp="1" noChangeArrowheads="1"/>
          </p:cNvSpPr>
          <p:nvPr>
            <p:ph idx="1"/>
          </p:nvPr>
        </p:nvSpPr>
        <p:spPr>
          <a:xfrm>
            <a:off x="628650" y="1825625"/>
            <a:ext cx="4086684" cy="4351338"/>
          </a:xfrm>
        </p:spPr>
        <p:txBody>
          <a:bodyPr>
            <a:normAutofit/>
          </a:bodyPr>
          <a:lstStyle/>
          <a:p>
            <a:pPr indent="0">
              <a:lnSpc>
                <a:spcPct val="150000"/>
              </a:lnSpc>
              <a:spcBef>
                <a:spcPts val="0"/>
              </a:spcBef>
              <a:buFontTx/>
              <a:buNone/>
            </a:pPr>
            <a:r>
              <a:rPr lang="en-US" altLang="en-US" sz="2000" dirty="0"/>
              <a:t>When I was born, my family was surprised to discover that I had Down syndrome. </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They started searching for ways to help me over some of the challenges that I might face.</a:t>
            </a:r>
          </a:p>
        </p:txBody>
      </p:sp>
      <p:pic>
        <p:nvPicPr>
          <p:cNvPr id="2" name="Picture 1" descr="The Schaffer family circa 2004. Mother, father and two daughters. " title="Family">
            <a:extLst>
              <a:ext uri="{FF2B5EF4-FFF2-40B4-BE49-F238E27FC236}">
                <a16:creationId xmlns:a16="http://schemas.microsoft.com/office/drawing/2014/main" id="{479C0D43-811B-469E-BDBC-C68F8DA0C29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
                    </a14:imgEffect>
                    <a14:imgEffect>
                      <a14:colorTemperature colorTemp="7422"/>
                    </a14:imgEffect>
                    <a14:imgEffect>
                      <a14:saturation sat="116000"/>
                    </a14:imgEffect>
                    <a14:imgEffect>
                      <a14:brightnessContrast bright="-2000" contrast="3000"/>
                    </a14:imgEffect>
                  </a14:imgLayer>
                </a14:imgProps>
              </a:ext>
            </a:extLst>
          </a:blip>
          <a:stretch>
            <a:fillRect/>
          </a:stretch>
        </p:blipFill>
        <p:spPr>
          <a:xfrm>
            <a:off x="5024659" y="1922917"/>
            <a:ext cx="4086684" cy="312420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326" y="23018"/>
            <a:ext cx="7886700" cy="885031"/>
          </a:xfrm>
        </p:spPr>
        <p:txBody>
          <a:bodyPr>
            <a:normAutofit/>
          </a:bodyPr>
          <a:lstStyle/>
          <a:p>
            <a:pPr algn="ctr"/>
            <a:r>
              <a:rPr lang="en-US" sz="3600" b="1" dirty="0">
                <a:latin typeface="+mn-lt"/>
              </a:rPr>
              <a:t>IDEA Results</a:t>
            </a:r>
          </a:p>
        </p:txBody>
      </p:sp>
      <p:graphicFrame>
        <p:nvGraphicFramePr>
          <p:cNvPr id="2" name="Diagram 1" descr="Circle divided into four parts: Equality of Opportunity, Full Participation, Economic Self-sufficiency, Independent Living." title="IDEA Results Diagram">
            <a:extLst>
              <a:ext uri="{FF2B5EF4-FFF2-40B4-BE49-F238E27FC236}">
                <a16:creationId xmlns:a16="http://schemas.microsoft.com/office/drawing/2014/main" id="{148FC2D1-B648-4BC8-9CD2-FD6BA26DA7DE}"/>
              </a:ext>
            </a:extLst>
          </p:cNvPr>
          <p:cNvGraphicFramePr/>
          <p:nvPr/>
        </p:nvGraphicFramePr>
        <p:xfrm>
          <a:off x="990600" y="1244600"/>
          <a:ext cx="7016172"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extLst>
              <a:ext uri="{FF2B5EF4-FFF2-40B4-BE49-F238E27FC236}">
                <a16:creationId xmlns:a16="http://schemas.microsoft.com/office/drawing/2014/main" id="{2E812DFB-959D-4C22-8E38-37B81B57D1B6}"/>
              </a:ext>
              <a:ext uri="{C183D7F6-B498-43B3-948B-1728B52AA6E4}">
                <adec:decorative xmlns:adec="http://schemas.microsoft.com/office/drawing/2017/decorative" val="1"/>
              </a:ext>
            </a:extLst>
          </p:cNvPr>
          <p:cNvSpPr/>
          <p:nvPr/>
        </p:nvSpPr>
        <p:spPr>
          <a:xfrm>
            <a:off x="3886199" y="3048000"/>
            <a:ext cx="1203325" cy="838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a:defRPr/>
            </a:pPr>
            <a:r>
              <a:rPr lang="en-US" sz="2000" b="1" dirty="0">
                <a:solidFill>
                  <a:schemeClr val="tx1"/>
                </a:solidFill>
              </a:rPr>
              <a:t>IDEA Results</a:t>
            </a:r>
          </a:p>
        </p:txBody>
      </p:sp>
      <p:grpSp>
        <p:nvGrpSpPr>
          <p:cNvPr id="16" name="Group 15" descr="Red upper left quarter of circle labeled equality of opportunity. Textbox reads opportunities in life similar to others without disabilities.">
            <a:extLst>
              <a:ext uri="{FF2B5EF4-FFF2-40B4-BE49-F238E27FC236}">
                <a16:creationId xmlns:a16="http://schemas.microsoft.com/office/drawing/2014/main" id="{784729A1-9251-47EB-BF34-F044575F21CB}"/>
              </a:ext>
            </a:extLst>
          </p:cNvPr>
          <p:cNvGrpSpPr/>
          <p:nvPr/>
        </p:nvGrpSpPr>
        <p:grpSpPr>
          <a:xfrm>
            <a:off x="233745" y="908049"/>
            <a:ext cx="4004986" cy="2028805"/>
            <a:chOff x="233745" y="908049"/>
            <a:chExt cx="4004986" cy="2028805"/>
          </a:xfrm>
        </p:grpSpPr>
        <p:sp>
          <p:nvSpPr>
            <p:cNvPr id="3" name="Rounded Rectangle 2">
              <a:extLst>
                <a:ext uri="{FF2B5EF4-FFF2-40B4-BE49-F238E27FC236}">
                  <a16:creationId xmlns:a16="http://schemas.microsoft.com/office/drawing/2014/main" id="{2DFE3315-7AC0-49B0-8883-3016AC92476E}"/>
                </a:ext>
              </a:extLst>
            </p:cNvPr>
            <p:cNvSpPr/>
            <p:nvPr/>
          </p:nvSpPr>
          <p:spPr>
            <a:xfrm>
              <a:off x="233745" y="908049"/>
              <a:ext cx="2564820" cy="1346549"/>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nchorCtr="0"/>
            <a:lstStyle/>
            <a:p>
              <a:pPr>
                <a:defRPr/>
              </a:pPr>
              <a:r>
                <a:rPr lang="en-US" sz="1600" dirty="0">
                  <a:solidFill>
                    <a:schemeClr val="tx1"/>
                  </a:solidFill>
                </a:rPr>
                <a:t>Opportunities in life similar to others without disabilities</a:t>
              </a:r>
            </a:p>
          </p:txBody>
        </p:sp>
        <p:sp>
          <p:nvSpPr>
            <p:cNvPr id="14" name="TextBox 13">
              <a:extLst>
                <a:ext uri="{FF2B5EF4-FFF2-40B4-BE49-F238E27FC236}">
                  <a16:creationId xmlns:a16="http://schemas.microsoft.com/office/drawing/2014/main" id="{19796772-DF82-4A1A-B23F-45D71B07C9B8}"/>
                </a:ext>
              </a:extLst>
            </p:cNvPr>
            <p:cNvSpPr txBox="1"/>
            <p:nvPr/>
          </p:nvSpPr>
          <p:spPr>
            <a:xfrm>
              <a:off x="3035405" y="2352079"/>
              <a:ext cx="1203326" cy="584775"/>
            </a:xfrm>
            <a:prstGeom prst="rect">
              <a:avLst/>
            </a:prstGeom>
            <a:solidFill>
              <a:schemeClr val="bg1"/>
            </a:solidFill>
          </p:spPr>
          <p:txBody>
            <a:bodyPr wrap="square" rtlCol="0">
              <a:spAutoFit/>
            </a:bodyPr>
            <a:lstStyle/>
            <a:p>
              <a:r>
                <a:rPr lang="en-US" sz="1600" dirty="0">
                  <a:latin typeface="+mn-lt"/>
                </a:rPr>
                <a:t>Equality of</a:t>
              </a:r>
            </a:p>
            <a:p>
              <a:r>
                <a:rPr lang="en-US" sz="1600" dirty="0">
                  <a:latin typeface="+mn-lt"/>
                </a:rPr>
                <a:t>Opportunity</a:t>
              </a:r>
            </a:p>
          </p:txBody>
        </p:sp>
      </p:grpSp>
      <p:grpSp>
        <p:nvGrpSpPr>
          <p:cNvPr id="12" name="Group 11" descr="Green lower left quarter of the circle. Labeled economic self-sufficiency. Textbox reads opportunities to engage in income producing work that contributes to household.">
            <a:extLst>
              <a:ext uri="{FF2B5EF4-FFF2-40B4-BE49-F238E27FC236}">
                <a16:creationId xmlns:a16="http://schemas.microsoft.com/office/drawing/2014/main" id="{CB7C4BE0-98DD-47D4-8C84-D529F2882761}"/>
              </a:ext>
            </a:extLst>
          </p:cNvPr>
          <p:cNvGrpSpPr/>
          <p:nvPr/>
        </p:nvGrpSpPr>
        <p:grpSpPr>
          <a:xfrm>
            <a:off x="164105" y="3997345"/>
            <a:ext cx="4009200" cy="2006726"/>
            <a:chOff x="164105" y="3997345"/>
            <a:chExt cx="4009200" cy="2006726"/>
          </a:xfrm>
        </p:grpSpPr>
        <p:sp>
          <p:nvSpPr>
            <p:cNvPr id="8" name="Rounded Rectangle 7">
              <a:extLst>
                <a:ext uri="{FF2B5EF4-FFF2-40B4-BE49-F238E27FC236}">
                  <a16:creationId xmlns:a16="http://schemas.microsoft.com/office/drawing/2014/main" id="{80275B55-7449-4271-844B-93573F328351}"/>
                </a:ext>
              </a:extLst>
            </p:cNvPr>
            <p:cNvSpPr/>
            <p:nvPr/>
          </p:nvSpPr>
          <p:spPr>
            <a:xfrm>
              <a:off x="164105" y="4603403"/>
              <a:ext cx="2564820" cy="1400668"/>
            </a:xfrm>
            <a:prstGeom prst="roundRect">
              <a:avLst/>
            </a:prstGeom>
            <a:solidFill>
              <a:schemeClr val="bg1"/>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600" dirty="0">
                  <a:solidFill>
                    <a:schemeClr val="tx1"/>
                  </a:solidFill>
                </a:rPr>
                <a:t>Opportunities to engage in income producing work that contributes to household</a:t>
              </a:r>
            </a:p>
          </p:txBody>
        </p:sp>
        <p:sp>
          <p:nvSpPr>
            <p:cNvPr id="13" name="TextBox 12">
              <a:extLst>
                <a:ext uri="{FF2B5EF4-FFF2-40B4-BE49-F238E27FC236}">
                  <a16:creationId xmlns:a16="http://schemas.microsoft.com/office/drawing/2014/main" id="{E691576A-2419-4E37-B1CA-6054353CBF02}"/>
                </a:ext>
              </a:extLst>
            </p:cNvPr>
            <p:cNvSpPr txBox="1"/>
            <p:nvPr/>
          </p:nvSpPr>
          <p:spPr>
            <a:xfrm>
              <a:off x="3100831" y="3997345"/>
              <a:ext cx="1072474" cy="830997"/>
            </a:xfrm>
            <a:prstGeom prst="rect">
              <a:avLst/>
            </a:prstGeom>
            <a:solidFill>
              <a:schemeClr val="bg1"/>
            </a:solidFill>
          </p:spPr>
          <p:txBody>
            <a:bodyPr wrap="square" rtlCol="0">
              <a:spAutoFit/>
            </a:bodyPr>
            <a:lstStyle/>
            <a:p>
              <a:r>
                <a:rPr lang="en-US" sz="1600" dirty="0">
                  <a:latin typeface="+mn-lt"/>
                </a:rPr>
                <a:t>Economic</a:t>
              </a:r>
            </a:p>
            <a:p>
              <a:r>
                <a:rPr lang="en-US" sz="1600" dirty="0">
                  <a:latin typeface="+mn-lt"/>
                </a:rPr>
                <a:t>Self-Sufficiency</a:t>
              </a:r>
            </a:p>
          </p:txBody>
        </p:sp>
      </p:grpSp>
      <p:grpSp>
        <p:nvGrpSpPr>
          <p:cNvPr id="6" name="Group 5" descr="Yellow upper right quarter of the circle. Labeled full participation. Textbox reads, opportunities to be included in all aspects of the community and protected from attempts at segregation.">
            <a:extLst>
              <a:ext uri="{FF2B5EF4-FFF2-40B4-BE49-F238E27FC236}">
                <a16:creationId xmlns:a16="http://schemas.microsoft.com/office/drawing/2014/main" id="{868DB31E-28E9-40D0-9963-388723BA4F88}"/>
              </a:ext>
            </a:extLst>
          </p:cNvPr>
          <p:cNvGrpSpPr/>
          <p:nvPr/>
        </p:nvGrpSpPr>
        <p:grpSpPr>
          <a:xfrm>
            <a:off x="4724400" y="833829"/>
            <a:ext cx="4302336" cy="2103026"/>
            <a:chOff x="4724400" y="833829"/>
            <a:chExt cx="4302336" cy="2103026"/>
          </a:xfrm>
        </p:grpSpPr>
        <p:sp>
          <p:nvSpPr>
            <p:cNvPr id="7" name="Rounded Rectangle 6">
              <a:extLst>
                <a:ext uri="{FF2B5EF4-FFF2-40B4-BE49-F238E27FC236}">
                  <a16:creationId xmlns:a16="http://schemas.microsoft.com/office/drawing/2014/main" id="{AECDF0E2-5774-4D37-BA4A-AE66120391F6}"/>
                </a:ext>
              </a:extLst>
            </p:cNvPr>
            <p:cNvSpPr/>
            <p:nvPr/>
          </p:nvSpPr>
          <p:spPr>
            <a:xfrm>
              <a:off x="6283536" y="833829"/>
              <a:ext cx="2743200" cy="1437679"/>
            </a:xfrm>
            <a:prstGeom prst="round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nchorCtr="0"/>
            <a:lstStyle/>
            <a:p>
              <a:pPr>
                <a:defRPr/>
              </a:pPr>
              <a:r>
                <a:rPr lang="en-US" sz="1600" dirty="0">
                  <a:solidFill>
                    <a:schemeClr val="tx1"/>
                  </a:solidFill>
                </a:rPr>
                <a:t>Opportunities to be included in all aspects of the community and protected from attempts at segregation</a:t>
              </a:r>
            </a:p>
          </p:txBody>
        </p:sp>
        <p:sp>
          <p:nvSpPr>
            <p:cNvPr id="5" name="TextBox 4">
              <a:extLst>
                <a:ext uri="{FF2B5EF4-FFF2-40B4-BE49-F238E27FC236}">
                  <a16:creationId xmlns:a16="http://schemas.microsoft.com/office/drawing/2014/main" id="{006281D8-1347-4684-A94C-A7A9A1DAB7F1}"/>
                </a:ext>
              </a:extLst>
            </p:cNvPr>
            <p:cNvSpPr txBox="1"/>
            <p:nvPr/>
          </p:nvSpPr>
          <p:spPr>
            <a:xfrm>
              <a:off x="4724400" y="2352080"/>
              <a:ext cx="1289628" cy="584775"/>
            </a:xfrm>
            <a:prstGeom prst="rect">
              <a:avLst/>
            </a:prstGeom>
            <a:solidFill>
              <a:schemeClr val="bg1"/>
            </a:solidFill>
          </p:spPr>
          <p:txBody>
            <a:bodyPr wrap="square" rtlCol="0">
              <a:spAutoFit/>
            </a:bodyPr>
            <a:lstStyle/>
            <a:p>
              <a:r>
                <a:rPr lang="en-US" sz="1600" dirty="0">
                  <a:latin typeface="+mn-lt"/>
                </a:rPr>
                <a:t>Full Participation</a:t>
              </a:r>
            </a:p>
          </p:txBody>
        </p:sp>
      </p:grpSp>
      <p:grpSp>
        <p:nvGrpSpPr>
          <p:cNvPr id="11" name="Group 10" descr="Blue lower left quarter of the circle labeled independent living. Textbox reads opportunities to fully participate in decision-making and to experience autonomy in making choices">
            <a:extLst>
              <a:ext uri="{FF2B5EF4-FFF2-40B4-BE49-F238E27FC236}">
                <a16:creationId xmlns:a16="http://schemas.microsoft.com/office/drawing/2014/main" id="{287A13D1-1D2C-40EF-ADD6-2DE19AF8CB43}"/>
              </a:ext>
            </a:extLst>
          </p:cNvPr>
          <p:cNvGrpSpPr/>
          <p:nvPr/>
        </p:nvGrpSpPr>
        <p:grpSpPr>
          <a:xfrm>
            <a:off x="4724400" y="3997345"/>
            <a:ext cx="4167997" cy="2012909"/>
            <a:chOff x="4724400" y="3997345"/>
            <a:chExt cx="4167997" cy="2012909"/>
          </a:xfrm>
        </p:grpSpPr>
        <p:sp>
          <p:nvSpPr>
            <p:cNvPr id="9" name="Rounded Rectangle 8" descr="Blue lower right quarter of the circle. Labeled independent living. Textbox reads opportunities to participate in decision-making and to experience autonomy in making choices.">
              <a:extLst>
                <a:ext uri="{FF2B5EF4-FFF2-40B4-BE49-F238E27FC236}">
                  <a16:creationId xmlns:a16="http://schemas.microsoft.com/office/drawing/2014/main" id="{E062EAF5-E530-4EC9-83C1-62210CF0A900}"/>
                </a:ext>
              </a:extLst>
            </p:cNvPr>
            <p:cNvSpPr/>
            <p:nvPr/>
          </p:nvSpPr>
          <p:spPr>
            <a:xfrm>
              <a:off x="6283536" y="4572575"/>
              <a:ext cx="2608861" cy="1437679"/>
            </a:xfrm>
            <a:prstGeom prst="roundRect">
              <a:avLst/>
            </a:prstGeom>
            <a:solidFill>
              <a:schemeClr val="bg1"/>
            </a:solid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anchor="ctr"/>
            <a:lstStyle/>
            <a:p>
              <a:pPr>
                <a:defRPr/>
              </a:pPr>
              <a:r>
                <a:rPr lang="en-US" sz="1600" dirty="0">
                  <a:solidFill>
                    <a:schemeClr val="tx1"/>
                  </a:solidFill>
                </a:rPr>
                <a:t>Opportunities to fully participate in decision-making and to experience autonomy in making choices</a:t>
              </a:r>
            </a:p>
          </p:txBody>
        </p:sp>
        <p:sp>
          <p:nvSpPr>
            <p:cNvPr id="15" name="TextBox 14">
              <a:extLst>
                <a:ext uri="{FF2B5EF4-FFF2-40B4-BE49-F238E27FC236}">
                  <a16:creationId xmlns:a16="http://schemas.microsoft.com/office/drawing/2014/main" id="{A8AABB1F-2025-4974-8899-A35969AB3627}"/>
                </a:ext>
              </a:extLst>
            </p:cNvPr>
            <p:cNvSpPr txBox="1"/>
            <p:nvPr/>
          </p:nvSpPr>
          <p:spPr>
            <a:xfrm>
              <a:off x="4724400" y="3997345"/>
              <a:ext cx="1289628" cy="584775"/>
            </a:xfrm>
            <a:prstGeom prst="rect">
              <a:avLst/>
            </a:prstGeom>
            <a:solidFill>
              <a:schemeClr val="bg1"/>
            </a:solidFill>
          </p:spPr>
          <p:txBody>
            <a:bodyPr wrap="square" rtlCol="0">
              <a:spAutoFit/>
            </a:bodyPr>
            <a:lstStyle/>
            <a:p>
              <a:r>
                <a:rPr lang="en-US" sz="1600" dirty="0">
                  <a:latin typeface="+mn-lt"/>
                </a:rPr>
                <a:t>Independent Living</a:t>
              </a:r>
            </a:p>
          </p:txBody>
        </p:sp>
      </p:grpSp>
      <p:pic>
        <p:nvPicPr>
          <p:cNvPr id="6153" name="Picture 4">
            <a:extLst>
              <a:ext uri="{FF2B5EF4-FFF2-40B4-BE49-F238E27FC236}">
                <a16:creationId xmlns:a16="http://schemas.microsoft.com/office/drawing/2014/main" id="{E15FC5BC-37C7-4737-8CFF-77824F835EC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6686" y="5325860"/>
            <a:ext cx="1022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0778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F47DABA-D97E-4F07-A2A5-0D03D9BCD36A}"/>
              </a:ext>
            </a:extLst>
          </p:cNvPr>
          <p:cNvSpPr>
            <a:spLocks noGrp="1" noChangeArrowheads="1"/>
          </p:cNvSpPr>
          <p:nvPr>
            <p:ph type="title"/>
          </p:nvPr>
        </p:nvSpPr>
        <p:spPr/>
        <p:txBody>
          <a:bodyPr>
            <a:normAutofit/>
          </a:bodyPr>
          <a:lstStyle/>
          <a:p>
            <a:pPr algn="ctr"/>
            <a:r>
              <a:rPr lang="en-US" altLang="en-US" sz="3600" b="1" dirty="0">
                <a:latin typeface="+mn-lt"/>
              </a:rPr>
              <a:t>The Journey Begins</a:t>
            </a:r>
          </a:p>
        </p:txBody>
      </p:sp>
      <p:sp>
        <p:nvSpPr>
          <p:cNvPr id="24579" name="Content Placeholder 2">
            <a:extLst>
              <a:ext uri="{FF2B5EF4-FFF2-40B4-BE49-F238E27FC236}">
                <a16:creationId xmlns:a16="http://schemas.microsoft.com/office/drawing/2014/main" id="{D0F93355-695B-49D0-93AC-107E94A27306}"/>
              </a:ext>
            </a:extLst>
          </p:cNvPr>
          <p:cNvSpPr>
            <a:spLocks noGrp="1" noChangeArrowheads="1"/>
          </p:cNvSpPr>
          <p:nvPr>
            <p:ph idx="1"/>
          </p:nvPr>
        </p:nvSpPr>
        <p:spPr>
          <a:xfrm>
            <a:off x="628650" y="1825625"/>
            <a:ext cx="5772150" cy="4351338"/>
          </a:xfrm>
        </p:spPr>
        <p:txBody>
          <a:bodyPr>
            <a:normAutofit/>
          </a:bodyPr>
          <a:lstStyle/>
          <a:p>
            <a:pPr indent="0">
              <a:lnSpc>
                <a:spcPct val="150000"/>
              </a:lnSpc>
              <a:spcBef>
                <a:spcPts val="0"/>
              </a:spcBef>
              <a:buFontTx/>
              <a:buNone/>
            </a:pPr>
            <a:r>
              <a:rPr lang="en-US" altLang="en-US" sz="2400" dirty="0"/>
              <a:t>When I was 4 weeks old they took me to KU’s </a:t>
            </a:r>
            <a:r>
              <a:rPr lang="en-US" altLang="en-US" sz="2400" dirty="0" err="1"/>
              <a:t>Schiefelbusch</a:t>
            </a:r>
            <a:r>
              <a:rPr lang="en-US" altLang="en-US" sz="2400" dirty="0"/>
              <a:t> Speech and Language Hearing Clinic to meet Jane Wegner. That’s when I started working on talking and communicating.</a:t>
            </a:r>
          </a:p>
        </p:txBody>
      </p:sp>
      <p:pic>
        <p:nvPicPr>
          <p:cNvPr id="2" name="Picture 1" descr="A newborn baby."/>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43133" y="1790700"/>
            <a:ext cx="2133600" cy="3200400"/>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52180B4-915E-4926-9B63-6A36451C0572}"/>
              </a:ext>
            </a:extLst>
          </p:cNvPr>
          <p:cNvSpPr>
            <a:spLocks noGrp="1" noChangeArrowheads="1"/>
          </p:cNvSpPr>
          <p:nvPr>
            <p:ph type="title"/>
          </p:nvPr>
        </p:nvSpPr>
        <p:spPr/>
        <p:txBody>
          <a:bodyPr>
            <a:normAutofit/>
          </a:bodyPr>
          <a:lstStyle/>
          <a:p>
            <a:pPr algn="ctr"/>
            <a:r>
              <a:rPr lang="en-US" altLang="en-US" sz="3600" b="1" dirty="0">
                <a:latin typeface="+mn-lt"/>
              </a:rPr>
              <a:t>My GAP</a:t>
            </a:r>
          </a:p>
        </p:txBody>
      </p:sp>
      <p:sp>
        <p:nvSpPr>
          <p:cNvPr id="25603" name="Content Placeholder 2">
            <a:extLst>
              <a:ext uri="{FF2B5EF4-FFF2-40B4-BE49-F238E27FC236}">
                <a16:creationId xmlns:a16="http://schemas.microsoft.com/office/drawing/2014/main" id="{53250FA8-6A17-440C-9227-5446A7F7E3C5}"/>
              </a:ext>
            </a:extLst>
          </p:cNvPr>
          <p:cNvSpPr>
            <a:spLocks noGrp="1" noChangeArrowheads="1"/>
          </p:cNvSpPr>
          <p:nvPr>
            <p:ph idx="1"/>
          </p:nvPr>
        </p:nvSpPr>
        <p:spPr/>
        <p:txBody>
          <a:bodyPr>
            <a:normAutofit/>
          </a:bodyPr>
          <a:lstStyle/>
          <a:p>
            <a:pPr>
              <a:lnSpc>
                <a:spcPct val="150000"/>
              </a:lnSpc>
              <a:spcBef>
                <a:spcPts val="0"/>
              </a:spcBef>
            </a:pPr>
            <a:r>
              <a:rPr lang="en-US" altLang="en-US" sz="2000" dirty="0"/>
              <a:t>One day Jane asked my mom if we would be interested in something called GAP. It was to help me to grow in my childcare program and be ready for kindergarten. </a:t>
            </a:r>
          </a:p>
          <a:p>
            <a:pPr>
              <a:lnSpc>
                <a:spcPct val="150000"/>
              </a:lnSpc>
              <a:spcBef>
                <a:spcPts val="0"/>
              </a:spcBef>
            </a:pPr>
            <a:endParaRPr lang="en-US" altLang="en-US" sz="2000" dirty="0"/>
          </a:p>
          <a:p>
            <a:pPr>
              <a:lnSpc>
                <a:spcPct val="150000"/>
              </a:lnSpc>
              <a:spcBef>
                <a:spcPts val="0"/>
              </a:spcBef>
            </a:pPr>
            <a:r>
              <a:rPr lang="en-US" altLang="en-US" sz="2000" dirty="0"/>
              <a:t>My Mom said YES! Jane and my Mom will explain our first GAP to you. All I know is that we had meetings at my house with lots of people who were helping me talk, learn, make friends, and get ready for school.</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A2E12E8-BAA5-46CE-80C6-EB90D76D4B43}"/>
              </a:ext>
            </a:extLst>
          </p:cNvPr>
          <p:cNvSpPr>
            <a:spLocks noGrp="1" noChangeArrowheads="1"/>
          </p:cNvSpPr>
          <p:nvPr>
            <p:ph type="title"/>
          </p:nvPr>
        </p:nvSpPr>
        <p:spPr/>
        <p:txBody>
          <a:bodyPr>
            <a:normAutofit/>
          </a:bodyPr>
          <a:lstStyle/>
          <a:p>
            <a:pPr algn="ctr"/>
            <a:r>
              <a:rPr lang="en-US" altLang="en-US" sz="3600" b="1" dirty="0">
                <a:latin typeface="+mn-lt"/>
              </a:rPr>
              <a:t>Group Action Planning (GAP)</a:t>
            </a:r>
          </a:p>
        </p:txBody>
      </p:sp>
      <p:pic>
        <p:nvPicPr>
          <p:cNvPr id="26627" name="Picture 4" descr="Sarah receiving therapy as her parents look on.">
            <a:extLst>
              <a:ext uri="{FF2B5EF4-FFF2-40B4-BE49-F238E27FC236}">
                <a16:creationId xmlns:a16="http://schemas.microsoft.com/office/drawing/2014/main" id="{A1D05CBF-CED1-40AF-98C4-118E96C9DB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1600"/>
            <a:ext cx="5791200" cy="444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675ED4C-1F95-482E-B3F0-56C0E330C19F}"/>
              </a:ext>
            </a:extLst>
          </p:cNvPr>
          <p:cNvSpPr>
            <a:spLocks noGrp="1" noChangeArrowheads="1"/>
          </p:cNvSpPr>
          <p:nvPr>
            <p:ph type="title"/>
          </p:nvPr>
        </p:nvSpPr>
        <p:spPr/>
        <p:txBody>
          <a:bodyPr>
            <a:normAutofit/>
          </a:bodyPr>
          <a:lstStyle/>
          <a:p>
            <a:pPr algn="ctr"/>
            <a:r>
              <a:rPr lang="en-US" altLang="en-US" sz="3600" b="1" dirty="0">
                <a:latin typeface="+mn-lt"/>
              </a:rPr>
              <a:t>My Grade School Years</a:t>
            </a:r>
          </a:p>
        </p:txBody>
      </p:sp>
      <p:sp>
        <p:nvSpPr>
          <p:cNvPr id="27651" name="Content Placeholder 2">
            <a:extLst>
              <a:ext uri="{FF2B5EF4-FFF2-40B4-BE49-F238E27FC236}">
                <a16:creationId xmlns:a16="http://schemas.microsoft.com/office/drawing/2014/main" id="{7BA4BE76-03D4-40E2-9A13-5A6D4B951F64}"/>
              </a:ext>
            </a:extLst>
          </p:cNvPr>
          <p:cNvSpPr>
            <a:spLocks noGrp="1" noChangeArrowheads="1"/>
          </p:cNvSpPr>
          <p:nvPr>
            <p:ph idx="1"/>
          </p:nvPr>
        </p:nvSpPr>
        <p:spPr>
          <a:xfrm>
            <a:off x="628650" y="1825625"/>
            <a:ext cx="4857750" cy="4351338"/>
          </a:xfrm>
        </p:spPr>
        <p:txBody>
          <a:bodyPr>
            <a:normAutofit/>
          </a:bodyPr>
          <a:lstStyle/>
          <a:p>
            <a:pPr indent="0">
              <a:lnSpc>
                <a:spcPct val="150000"/>
              </a:lnSpc>
              <a:spcBef>
                <a:spcPts val="0"/>
              </a:spcBef>
              <a:buFontTx/>
              <a:buNone/>
            </a:pPr>
            <a:r>
              <a:rPr lang="en-US" altLang="en-US" sz="2000" dirty="0"/>
              <a:t>I made some friends, went to birthday parties, and was in brownies and girl scouts.</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My favorite activities were soccer, gymnastics, softball, and being a server at church.</a:t>
            </a:r>
          </a:p>
        </p:txBody>
      </p:sp>
      <p:pic>
        <p:nvPicPr>
          <p:cNvPr id="2" name="Picture 1" descr="Sarah playing softball.">
            <a:extLst>
              <a:ext uri="{FF2B5EF4-FFF2-40B4-BE49-F238E27FC236}">
                <a16:creationId xmlns:a16="http://schemas.microsoft.com/office/drawing/2014/main" id="{38FF5CF4-CDA0-4710-AD2A-368481BCE3DC}"/>
              </a:ext>
            </a:extLst>
          </p:cNvPr>
          <p:cNvPicPr>
            <a:picLocks noChangeAspect="1"/>
          </p:cNvPicPr>
          <p:nvPr/>
        </p:nvPicPr>
        <p:blipFill>
          <a:blip r:embed="rId3"/>
          <a:stretch>
            <a:fillRect/>
          </a:stretch>
        </p:blipFill>
        <p:spPr>
          <a:xfrm>
            <a:off x="5852524" y="1752600"/>
            <a:ext cx="2718162" cy="3589680"/>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BA7F-0600-4951-B79A-C5E73434E6E4}"/>
              </a:ext>
            </a:extLst>
          </p:cNvPr>
          <p:cNvSpPr>
            <a:spLocks noGrp="1"/>
          </p:cNvSpPr>
          <p:nvPr>
            <p:ph type="title"/>
          </p:nvPr>
        </p:nvSpPr>
        <p:spPr/>
        <p:txBody>
          <a:bodyPr>
            <a:normAutofit/>
          </a:bodyPr>
          <a:lstStyle/>
          <a:p>
            <a:pPr algn="ctr">
              <a:defRPr/>
            </a:pPr>
            <a:r>
              <a:rPr lang="en-US" sz="3600" b="1" dirty="0">
                <a:latin typeface="+mn-lt"/>
              </a:rPr>
              <a:t>My Life as a Warhawk in Junior High</a:t>
            </a:r>
          </a:p>
        </p:txBody>
      </p:sp>
      <p:sp>
        <p:nvSpPr>
          <p:cNvPr id="28676" name="Content Placeholder 2">
            <a:extLst>
              <a:ext uri="{FF2B5EF4-FFF2-40B4-BE49-F238E27FC236}">
                <a16:creationId xmlns:a16="http://schemas.microsoft.com/office/drawing/2014/main" id="{87C1D439-8D20-4AEB-ACB1-145BC1DEAF82}"/>
              </a:ext>
            </a:extLst>
          </p:cNvPr>
          <p:cNvSpPr>
            <a:spLocks noGrp="1" noChangeArrowheads="1"/>
          </p:cNvSpPr>
          <p:nvPr>
            <p:ph idx="1"/>
          </p:nvPr>
        </p:nvSpPr>
        <p:spPr>
          <a:xfrm>
            <a:off x="628650" y="1825625"/>
            <a:ext cx="4552950" cy="4351338"/>
          </a:xfrm>
        </p:spPr>
        <p:txBody>
          <a:bodyPr>
            <a:normAutofit/>
          </a:bodyPr>
          <a:lstStyle/>
          <a:p>
            <a:pPr indent="0">
              <a:lnSpc>
                <a:spcPct val="150000"/>
              </a:lnSpc>
              <a:spcBef>
                <a:spcPts val="0"/>
              </a:spcBef>
              <a:buFontTx/>
              <a:buNone/>
            </a:pPr>
            <a:r>
              <a:rPr lang="en-US" altLang="en-US" sz="2000" dirty="0"/>
              <a:t>My classes were a bit challenging and overwhelming but I got through it. </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I loved being in the percussion section of the band.</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I played volleyball and softball. I ran the 100- and 200-meter dash in track.</a:t>
            </a:r>
          </a:p>
        </p:txBody>
      </p:sp>
      <p:pic>
        <p:nvPicPr>
          <p:cNvPr id="28679" name="Picture 4" descr="Sarah playing percussion instruments in band.">
            <a:extLst>
              <a:ext uri="{FF2B5EF4-FFF2-40B4-BE49-F238E27FC236}">
                <a16:creationId xmlns:a16="http://schemas.microsoft.com/office/drawing/2014/main" id="{378812F0-85C0-4095-83F5-ED053AE66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1443" y="2097087"/>
            <a:ext cx="17716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6" descr="Sarah playing softball.">
            <a:extLst>
              <a:ext uri="{FF2B5EF4-FFF2-40B4-BE49-F238E27FC236}">
                <a16:creationId xmlns:a16="http://schemas.microsoft.com/office/drawing/2014/main" id="{99312953-6C0B-48F0-8065-B8CEF53E2FB2}"/>
              </a:ext>
            </a:extLst>
          </p:cNvPr>
          <p:cNvPicPr>
            <a:picLocks noChangeAspect="1"/>
          </p:cNvPicPr>
          <p:nvPr/>
        </p:nvPicPr>
        <p:blipFill>
          <a:blip r:embed="rId4">
            <a:extLst>
              <a:ext uri="{28A0092B-C50C-407E-A947-70E740481C1C}">
                <a14:useLocalDpi xmlns:a14="http://schemas.microsoft.com/office/drawing/2010/main" val="0"/>
              </a:ext>
            </a:extLst>
          </a:blip>
          <a:srcRect t="7726" b="16347"/>
          <a:stretch>
            <a:fillRect/>
          </a:stretch>
        </p:blipFill>
        <p:spPr bwMode="auto">
          <a:xfrm>
            <a:off x="6973093" y="1260819"/>
            <a:ext cx="205581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Sarah playing volleyball.">
            <a:extLst>
              <a:ext uri="{FF2B5EF4-FFF2-40B4-BE49-F238E27FC236}">
                <a16:creationId xmlns:a16="http://schemas.microsoft.com/office/drawing/2014/main" id="{13390456-4E40-4276-AD0F-528F2C30CB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19156" y="3500096"/>
            <a:ext cx="18097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7F64904-2F5E-4976-9493-ECA5C52F929B}"/>
              </a:ext>
            </a:extLst>
          </p:cNvPr>
          <p:cNvSpPr>
            <a:spLocks noGrp="1" noChangeArrowheads="1"/>
          </p:cNvSpPr>
          <p:nvPr>
            <p:ph type="title"/>
          </p:nvPr>
        </p:nvSpPr>
        <p:spPr/>
        <p:txBody>
          <a:bodyPr>
            <a:normAutofit/>
          </a:bodyPr>
          <a:lstStyle/>
          <a:p>
            <a:pPr algn="l"/>
            <a:r>
              <a:rPr lang="en-US" altLang="en-US" sz="3600" b="1" dirty="0">
                <a:latin typeface="+mn-lt"/>
              </a:rPr>
              <a:t>My Life as a Firebird in High School</a:t>
            </a:r>
          </a:p>
        </p:txBody>
      </p:sp>
      <p:sp>
        <p:nvSpPr>
          <p:cNvPr id="29699" name="Content Placeholder 2">
            <a:extLst>
              <a:ext uri="{FF2B5EF4-FFF2-40B4-BE49-F238E27FC236}">
                <a16:creationId xmlns:a16="http://schemas.microsoft.com/office/drawing/2014/main" id="{08CB78E4-98C3-4F09-9ED1-E2A28F229B33}"/>
              </a:ext>
            </a:extLst>
          </p:cNvPr>
          <p:cNvSpPr>
            <a:spLocks noGrp="1" noChangeArrowheads="1"/>
          </p:cNvSpPr>
          <p:nvPr>
            <p:ph idx="1"/>
          </p:nvPr>
        </p:nvSpPr>
        <p:spPr>
          <a:xfrm>
            <a:off x="628650" y="1825625"/>
            <a:ext cx="5238750" cy="4351338"/>
          </a:xfrm>
        </p:spPr>
        <p:txBody>
          <a:bodyPr>
            <a:normAutofit/>
          </a:bodyPr>
          <a:lstStyle/>
          <a:p>
            <a:pPr indent="0">
              <a:lnSpc>
                <a:spcPct val="150000"/>
              </a:lnSpc>
              <a:spcBef>
                <a:spcPts val="0"/>
              </a:spcBef>
              <a:buFontTx/>
              <a:buNone/>
            </a:pPr>
            <a:r>
              <a:rPr lang="en-US" altLang="en-US" sz="2000" dirty="0"/>
              <a:t>My parents and sister made sure I attended regular classes. I had paras to help me with the work.</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I played in the Marching Band, Pep Band, and Concert Band.</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I ran cross country every year and finished every race.</a:t>
            </a:r>
          </a:p>
        </p:txBody>
      </p:sp>
      <p:pic>
        <p:nvPicPr>
          <p:cNvPr id="29700" name="Picture 4" descr="Sarah playing percussion in the marching band during a high school football halftime performance.">
            <a:extLst>
              <a:ext uri="{FF2B5EF4-FFF2-40B4-BE49-F238E27FC236}">
                <a16:creationId xmlns:a16="http://schemas.microsoft.com/office/drawing/2014/main" id="{CE3280C5-182C-4BA5-866A-BE985D80CB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2999" y="1341108"/>
            <a:ext cx="2754828" cy="206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Sarah running outdoor cross country with a group of fellow students.">
            <a:extLst>
              <a:ext uri="{FF2B5EF4-FFF2-40B4-BE49-F238E27FC236}">
                <a16:creationId xmlns:a16="http://schemas.microsoft.com/office/drawing/2014/main" id="{EA107183-9269-41C3-ACE0-F245DDFBA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898"/>
          <a:stretch>
            <a:fillRect/>
          </a:stretch>
        </p:blipFill>
        <p:spPr bwMode="auto">
          <a:xfrm>
            <a:off x="6112999" y="3733800"/>
            <a:ext cx="2715419" cy="223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2D38CFA-0D32-4BF4-8BC7-0F6050669C3D}"/>
              </a:ext>
            </a:extLst>
          </p:cNvPr>
          <p:cNvSpPr>
            <a:spLocks noGrp="1" noChangeArrowheads="1"/>
          </p:cNvSpPr>
          <p:nvPr>
            <p:ph type="title"/>
          </p:nvPr>
        </p:nvSpPr>
        <p:spPr/>
        <p:txBody>
          <a:bodyPr>
            <a:normAutofit/>
          </a:bodyPr>
          <a:lstStyle/>
          <a:p>
            <a:pPr algn="ctr"/>
            <a:r>
              <a:rPr lang="en-US" altLang="en-US" sz="3600" b="1" dirty="0">
                <a:latin typeface="+mn-lt"/>
              </a:rPr>
              <a:t>More High School Years</a:t>
            </a:r>
          </a:p>
        </p:txBody>
      </p:sp>
      <p:pic>
        <p:nvPicPr>
          <p:cNvPr id="41988" name="Picture 2" descr="Sarah with a group of counselors and campers smiling at the camera.">
            <a:extLst>
              <a:ext uri="{FF2B5EF4-FFF2-40B4-BE49-F238E27FC236}">
                <a16:creationId xmlns:a16="http://schemas.microsoft.com/office/drawing/2014/main" id="{6637D3C6-F422-4881-AC8F-6B8AACC698CD}"/>
              </a:ext>
            </a:extLst>
          </p:cNvPr>
          <p:cNvPicPr>
            <a:picLocks noChangeAspect="1"/>
          </p:cNvPicPr>
          <p:nvPr/>
        </p:nvPicPr>
        <p:blipFill>
          <a:blip r:embed="rId3"/>
          <a:srcRect/>
          <a:stretch>
            <a:fillRect/>
          </a:stretch>
        </p:blipFill>
        <p:spPr bwMode="auto">
          <a:xfrm>
            <a:off x="457200" y="1524000"/>
            <a:ext cx="4424363" cy="3318272"/>
          </a:xfrm>
          <a:prstGeom prst="rect">
            <a:avLst/>
          </a:prstGeom>
          <a:ln w="88900" cap="sq" cmpd="thickThin">
            <a:solidFill>
              <a:srgbClr val="000000"/>
            </a:solidFill>
            <a:prstDash val="solid"/>
            <a:miter lim="800000"/>
          </a:ln>
          <a:effectLst>
            <a:innerShdw blurRad="76200">
              <a:srgbClr val="000000"/>
            </a:innerShdw>
          </a:effectLst>
        </p:spPr>
      </p:pic>
      <p:sp>
        <p:nvSpPr>
          <p:cNvPr id="30723" name="TextBox 4">
            <a:extLst>
              <a:ext uri="{FF2B5EF4-FFF2-40B4-BE49-F238E27FC236}">
                <a16:creationId xmlns:a16="http://schemas.microsoft.com/office/drawing/2014/main" id="{FBD5A7DC-D067-4C0D-B9EB-1FAA1C5172BF}"/>
              </a:ext>
            </a:extLst>
          </p:cNvPr>
          <p:cNvSpPr txBox="1">
            <a:spLocks noChangeArrowheads="1"/>
          </p:cNvSpPr>
          <p:nvPr/>
        </p:nvSpPr>
        <p:spPr bwMode="auto">
          <a:xfrm>
            <a:off x="5012305" y="2468325"/>
            <a:ext cx="3886200" cy="142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228600">
              <a:lnSpc>
                <a:spcPct val="150000"/>
              </a:lnSpc>
              <a:spcBef>
                <a:spcPts val="0"/>
              </a:spcBef>
              <a:spcAft>
                <a:spcPts val="0"/>
              </a:spcAft>
              <a:buFontTx/>
              <a:buNone/>
            </a:pPr>
            <a:r>
              <a:rPr lang="en-US" altLang="en-US" sz="2000" dirty="0">
                <a:solidFill>
                  <a:schemeClr val="tx1"/>
                </a:solidFill>
                <a:latin typeface="+mn-lt"/>
              </a:rPr>
              <a:t>I really enjoy working at Jane’s Communication Camp in the summer.</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8B22094-F95D-4094-8826-9C19B1C04899}"/>
              </a:ext>
            </a:extLst>
          </p:cNvPr>
          <p:cNvSpPr>
            <a:spLocks noGrp="1" noChangeArrowheads="1"/>
          </p:cNvSpPr>
          <p:nvPr>
            <p:ph type="title"/>
          </p:nvPr>
        </p:nvSpPr>
        <p:spPr>
          <a:xfrm>
            <a:off x="373743" y="533400"/>
            <a:ext cx="8229600" cy="914400"/>
          </a:xfrm>
        </p:spPr>
        <p:txBody>
          <a:bodyPr>
            <a:normAutofit/>
          </a:bodyPr>
          <a:lstStyle/>
          <a:p>
            <a:pPr algn="ctr"/>
            <a:r>
              <a:rPr lang="en-US" altLang="en-US" sz="3600" b="1" dirty="0">
                <a:latin typeface="+mn-lt"/>
              </a:rPr>
              <a:t>My GAP (again)</a:t>
            </a:r>
          </a:p>
        </p:txBody>
      </p:sp>
      <p:sp>
        <p:nvSpPr>
          <p:cNvPr id="31747" name="Content Placeholder 2">
            <a:extLst>
              <a:ext uri="{FF2B5EF4-FFF2-40B4-BE49-F238E27FC236}">
                <a16:creationId xmlns:a16="http://schemas.microsoft.com/office/drawing/2014/main" id="{3DD57224-1124-4B40-9E9B-4631479FFB0D}"/>
              </a:ext>
            </a:extLst>
          </p:cNvPr>
          <p:cNvSpPr>
            <a:spLocks noGrp="1" noChangeArrowheads="1"/>
          </p:cNvSpPr>
          <p:nvPr>
            <p:ph idx="1"/>
          </p:nvPr>
        </p:nvSpPr>
        <p:spPr>
          <a:xfrm>
            <a:off x="301171" y="1310481"/>
            <a:ext cx="8541657" cy="4237038"/>
          </a:xfrm>
        </p:spPr>
        <p:txBody>
          <a:bodyPr>
            <a:noAutofit/>
          </a:bodyPr>
          <a:lstStyle/>
          <a:p>
            <a:pPr indent="0">
              <a:lnSpc>
                <a:spcPct val="150000"/>
              </a:lnSpc>
              <a:spcBef>
                <a:spcPts val="0"/>
              </a:spcBef>
              <a:buFontTx/>
              <a:buNone/>
            </a:pPr>
            <a:r>
              <a:rPr lang="en-US" altLang="en-US" sz="2000" dirty="0"/>
              <a:t>When I told my parents my dream was to finish college, get a job, move into an apartment with friends, and drive a car, they said, “Let’s see what we can do.”</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We asked Jane and Stephanie for their help. They said, “Let’s put another GAP together to plan for this new adventure.”</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That is what we did. </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We had lots of meetings at my house again. Everyone was full of ideas.</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A59F9E6-445A-44F9-AE11-20288B1201F1}"/>
              </a:ext>
            </a:extLst>
          </p:cNvPr>
          <p:cNvSpPr>
            <a:spLocks noGrp="1" noChangeArrowheads="1"/>
          </p:cNvSpPr>
          <p:nvPr>
            <p:ph type="title"/>
          </p:nvPr>
        </p:nvSpPr>
        <p:spPr/>
        <p:txBody>
          <a:bodyPr>
            <a:normAutofit/>
          </a:bodyPr>
          <a:lstStyle/>
          <a:p>
            <a:pPr algn="ctr"/>
            <a:r>
              <a:rPr lang="en-US" altLang="en-US" sz="3600" b="1" dirty="0">
                <a:latin typeface="+mn-lt"/>
              </a:rPr>
              <a:t> Looking at Colleges</a:t>
            </a:r>
          </a:p>
        </p:txBody>
      </p:sp>
      <p:sp>
        <p:nvSpPr>
          <p:cNvPr id="32771" name="Content Placeholder 2">
            <a:extLst>
              <a:ext uri="{FF2B5EF4-FFF2-40B4-BE49-F238E27FC236}">
                <a16:creationId xmlns:a16="http://schemas.microsoft.com/office/drawing/2014/main" id="{3A50FD0B-3162-4611-A21A-A6703026C993}"/>
              </a:ext>
            </a:extLst>
          </p:cNvPr>
          <p:cNvSpPr>
            <a:spLocks noGrp="1" noChangeArrowheads="1"/>
          </p:cNvSpPr>
          <p:nvPr>
            <p:ph idx="1"/>
          </p:nvPr>
        </p:nvSpPr>
        <p:spPr>
          <a:xfrm>
            <a:off x="628650" y="1825625"/>
            <a:ext cx="5924739" cy="3965575"/>
          </a:xfrm>
        </p:spPr>
        <p:txBody>
          <a:bodyPr>
            <a:normAutofit lnSpcReduction="10000"/>
          </a:bodyPr>
          <a:lstStyle/>
          <a:p>
            <a:pPr marL="0" indent="0">
              <a:lnSpc>
                <a:spcPct val="150000"/>
              </a:lnSpc>
              <a:spcBef>
                <a:spcPts val="0"/>
              </a:spcBef>
              <a:buFontTx/>
              <a:buNone/>
            </a:pPr>
            <a:r>
              <a:rPr lang="en-US" altLang="en-US" sz="2000" dirty="0"/>
              <a:t>I visited 2 colleges. Everyone at Washburn was so nice and friendly that I really wanted to go there.</a:t>
            </a:r>
          </a:p>
          <a:p>
            <a:pPr marL="0" indent="0">
              <a:lnSpc>
                <a:spcPct val="150000"/>
              </a:lnSpc>
              <a:spcBef>
                <a:spcPts val="0"/>
              </a:spcBef>
              <a:buFontTx/>
              <a:buNone/>
            </a:pPr>
            <a:endParaRPr lang="en-US" altLang="en-US" sz="2000" dirty="0"/>
          </a:p>
          <a:p>
            <a:pPr marL="0" indent="0">
              <a:lnSpc>
                <a:spcPct val="150000"/>
              </a:lnSpc>
              <a:spcBef>
                <a:spcPts val="0"/>
              </a:spcBef>
              <a:buFontTx/>
              <a:buNone/>
            </a:pPr>
            <a:r>
              <a:rPr lang="en-US" altLang="en-US" sz="2000" dirty="0"/>
              <a:t>Stephanie was so great because she had lots of connections at Washburn which helped. </a:t>
            </a:r>
          </a:p>
          <a:p>
            <a:pPr marL="0" indent="0">
              <a:lnSpc>
                <a:spcPct val="150000"/>
              </a:lnSpc>
              <a:spcBef>
                <a:spcPts val="0"/>
              </a:spcBef>
              <a:buFontTx/>
              <a:buNone/>
            </a:pPr>
            <a:endParaRPr lang="en-US" altLang="en-US" sz="2000" dirty="0"/>
          </a:p>
          <a:p>
            <a:pPr marL="0" indent="0">
              <a:lnSpc>
                <a:spcPct val="150000"/>
              </a:lnSpc>
              <a:spcBef>
                <a:spcPts val="0"/>
              </a:spcBef>
              <a:buFontTx/>
              <a:buNone/>
            </a:pPr>
            <a:r>
              <a:rPr lang="en-US" altLang="en-US" sz="2000" dirty="0"/>
              <a:t>I also received 2 scholarships to help with the cost of going to college. One from the National Down Syndrome Society and one from UPS for DOWNS.</a:t>
            </a:r>
          </a:p>
        </p:txBody>
      </p:sp>
      <p:pic>
        <p:nvPicPr>
          <p:cNvPr id="2" name="Picture 1" title="Washburn University main building"/>
          <p:cNvPicPr>
            <a:picLocks noChangeAspect="1"/>
          </p:cNvPicPr>
          <p:nvPr/>
        </p:nvPicPr>
        <p:blipFill rotWithShape="1">
          <a:blip r:embed="rId3"/>
          <a:srcRect l="21129" r="14161"/>
          <a:stretch/>
        </p:blipFill>
        <p:spPr>
          <a:xfrm>
            <a:off x="6248401" y="2620224"/>
            <a:ext cx="2879270" cy="1880339"/>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5EDE-5720-4B6C-82E9-4040139F90D5}"/>
              </a:ext>
            </a:extLst>
          </p:cNvPr>
          <p:cNvSpPr>
            <a:spLocks noGrp="1"/>
          </p:cNvSpPr>
          <p:nvPr>
            <p:ph type="title"/>
          </p:nvPr>
        </p:nvSpPr>
        <p:spPr>
          <a:xfrm>
            <a:off x="307975" y="642257"/>
            <a:ext cx="5759450" cy="1346200"/>
          </a:xfrm>
        </p:spPr>
        <p:txBody>
          <a:bodyPr>
            <a:normAutofit/>
          </a:bodyPr>
          <a:lstStyle/>
          <a:p>
            <a:pPr algn="l">
              <a:defRPr/>
            </a:pPr>
            <a:r>
              <a:rPr lang="en-US" sz="3600" b="1" dirty="0">
                <a:latin typeface="+mn-lt"/>
              </a:rPr>
              <a:t>My Life as a Washburn Ichabod - Go Bods!</a:t>
            </a:r>
          </a:p>
        </p:txBody>
      </p:sp>
      <p:sp>
        <p:nvSpPr>
          <p:cNvPr id="33795" name="Content Placeholder 2">
            <a:extLst>
              <a:ext uri="{FF2B5EF4-FFF2-40B4-BE49-F238E27FC236}">
                <a16:creationId xmlns:a16="http://schemas.microsoft.com/office/drawing/2014/main" id="{59665952-0B78-465E-A279-65DD58A8C7D9}"/>
              </a:ext>
            </a:extLst>
          </p:cNvPr>
          <p:cNvSpPr>
            <a:spLocks noGrp="1" noChangeArrowheads="1"/>
          </p:cNvSpPr>
          <p:nvPr>
            <p:ph idx="1"/>
          </p:nvPr>
        </p:nvSpPr>
        <p:spPr>
          <a:xfrm>
            <a:off x="458787" y="1752600"/>
            <a:ext cx="5484813" cy="4267200"/>
          </a:xfrm>
        </p:spPr>
        <p:txBody>
          <a:bodyPr>
            <a:normAutofit/>
          </a:bodyPr>
          <a:lstStyle/>
          <a:p>
            <a:pPr indent="0">
              <a:lnSpc>
                <a:spcPct val="150000"/>
              </a:lnSpc>
              <a:spcBef>
                <a:spcPts val="0"/>
              </a:spcBef>
              <a:buFontTx/>
              <a:buNone/>
            </a:pPr>
            <a:r>
              <a:rPr lang="en-US" altLang="en-US" sz="2000" dirty="0"/>
              <a:t>Right now, I am an Ichabod - thanks to everybody in my GAP.</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Everybody at Washburn is so nice and friendly.</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I am taking 7 hours of classes.</a:t>
            </a:r>
          </a:p>
          <a:p>
            <a:pPr indent="0">
              <a:lnSpc>
                <a:spcPct val="150000"/>
              </a:lnSpc>
              <a:spcBef>
                <a:spcPts val="0"/>
              </a:spcBef>
              <a:buFontTx/>
              <a:buNone/>
            </a:pPr>
            <a:endParaRPr lang="en-US" altLang="en-US" sz="2000" dirty="0"/>
          </a:p>
          <a:p>
            <a:pPr indent="0">
              <a:lnSpc>
                <a:spcPct val="150000"/>
              </a:lnSpc>
              <a:spcBef>
                <a:spcPts val="0"/>
              </a:spcBef>
              <a:buFontTx/>
              <a:buNone/>
            </a:pPr>
            <a:r>
              <a:rPr lang="en-US" altLang="en-US" sz="2000" dirty="0"/>
              <a:t>I get to be in the percussion section of the </a:t>
            </a:r>
            <a:br>
              <a:rPr lang="en-US" altLang="en-US" sz="2000" dirty="0"/>
            </a:br>
            <a:r>
              <a:rPr lang="en-US" altLang="en-US" sz="2000" dirty="0"/>
              <a:t>band and play at football games.</a:t>
            </a:r>
          </a:p>
        </p:txBody>
      </p:sp>
      <p:pic>
        <p:nvPicPr>
          <p:cNvPr id="33797" name="Picture 4" descr="Sarah with a friend at Washburn University.">
            <a:extLst>
              <a:ext uri="{FF2B5EF4-FFF2-40B4-BE49-F238E27FC236}">
                <a16:creationId xmlns:a16="http://schemas.microsoft.com/office/drawing/2014/main" id="{2BC48DE5-7587-4A95-8239-927AE217E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8237" y="1220826"/>
            <a:ext cx="2547938" cy="202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Sarah marching with the band outdoors at Washburn.">
            <a:extLst>
              <a:ext uri="{FF2B5EF4-FFF2-40B4-BE49-F238E27FC236}">
                <a16:creationId xmlns:a16="http://schemas.microsoft.com/office/drawing/2014/main" id="{4A6B48E2-A0FF-4894-A223-BFEE0F46B1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8237" y="3499639"/>
            <a:ext cx="2547938" cy="202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2DBA249-F745-4F99-80A6-A427AC7DEFB9}"/>
              </a:ext>
            </a:extLst>
          </p:cNvPr>
          <p:cNvSpPr>
            <a:spLocks noGrp="1"/>
          </p:cNvSpPr>
          <p:nvPr>
            <p:ph type="title"/>
          </p:nvPr>
        </p:nvSpPr>
        <p:spPr/>
        <p:txBody>
          <a:bodyPr>
            <a:noAutofit/>
          </a:bodyPr>
          <a:lstStyle/>
          <a:p>
            <a:pPr algn="ctr" eaLnBrk="1" hangingPunct="1">
              <a:defRPr/>
            </a:pPr>
            <a:r>
              <a:rPr lang="en-US" altLang="en-US" sz="3600" b="1" dirty="0">
                <a:latin typeface="+mn-lt"/>
                <a:cs typeface="Arial" panose="020B0604020202020204" pitchFamily="34" charset="0"/>
              </a:rPr>
              <a:t>Key Points: Family-Centered Model</a:t>
            </a:r>
            <a:br>
              <a:rPr lang="en-US" altLang="en-US" sz="3600" dirty="0">
                <a:latin typeface="+mn-lt"/>
                <a:cs typeface="Arial" panose="020B0604020202020204" pitchFamily="34" charset="0"/>
              </a:rPr>
            </a:br>
            <a:endParaRPr lang="en-US" altLang="en-US" sz="3600" dirty="0">
              <a:latin typeface="+mn-lt"/>
              <a:cs typeface="Arial" panose="020B0604020202020204" pitchFamily="34" charset="0"/>
            </a:endParaRPr>
          </a:p>
        </p:txBody>
      </p:sp>
      <p:sp>
        <p:nvSpPr>
          <p:cNvPr id="2" name="Content Placeholder 1">
            <a:extLst>
              <a:ext uri="{FF2B5EF4-FFF2-40B4-BE49-F238E27FC236}">
                <a16:creationId xmlns:a16="http://schemas.microsoft.com/office/drawing/2014/main" id="{23FE0069-A0DC-4466-9674-E8C368900C1A}"/>
              </a:ext>
            </a:extLst>
          </p:cNvPr>
          <p:cNvSpPr>
            <a:spLocks noGrp="1"/>
          </p:cNvSpPr>
          <p:nvPr>
            <p:ph idx="1"/>
          </p:nvPr>
        </p:nvSpPr>
        <p:spPr/>
        <p:txBody>
          <a:bodyPr>
            <a:normAutofit/>
          </a:bodyPr>
          <a:lstStyle/>
          <a:p>
            <a:pPr marL="228600" indent="-228600">
              <a:lnSpc>
                <a:spcPct val="150000"/>
              </a:lnSpc>
              <a:spcBef>
                <a:spcPts val="0"/>
              </a:spcBef>
              <a:spcAft>
                <a:spcPts val="0"/>
              </a:spcAft>
              <a:buSzPct val="125000"/>
            </a:pPr>
            <a:r>
              <a:rPr lang="en-US" altLang="en-US" sz="2000" b="1" dirty="0">
                <a:solidFill>
                  <a:schemeClr val="tx1"/>
                </a:solidFill>
                <a:latin typeface="+mn-lt"/>
              </a:rPr>
              <a:t>Overview</a:t>
            </a:r>
            <a:r>
              <a:rPr lang="en-US" altLang="en-US" sz="2000" dirty="0">
                <a:solidFill>
                  <a:schemeClr val="tx1"/>
                </a:solidFill>
                <a:latin typeface="+mn-lt"/>
              </a:rPr>
              <a:t>: Switch from parent (mother) to family; emphasis on family choice and family strengths; family as ultimate decision-maker (?)</a:t>
            </a:r>
          </a:p>
          <a:p>
            <a:pPr marL="228600" indent="-228600">
              <a:lnSpc>
                <a:spcPct val="150000"/>
              </a:lnSpc>
              <a:spcBef>
                <a:spcPts val="0"/>
              </a:spcBef>
              <a:spcAft>
                <a:spcPts val="0"/>
              </a:spcAft>
              <a:buSzPct val="125000"/>
            </a:pPr>
            <a:r>
              <a:rPr lang="en-US" altLang="en-US" sz="2000" b="1" dirty="0">
                <a:solidFill>
                  <a:schemeClr val="tx1"/>
                </a:solidFill>
                <a:latin typeface="+mn-lt"/>
              </a:rPr>
              <a:t>Type of power</a:t>
            </a:r>
            <a:r>
              <a:rPr lang="en-US" altLang="en-US" sz="2000" dirty="0">
                <a:solidFill>
                  <a:schemeClr val="tx1"/>
                </a:solidFill>
                <a:latin typeface="+mn-lt"/>
              </a:rPr>
              <a:t>: Power with</a:t>
            </a:r>
          </a:p>
          <a:p>
            <a:pPr marL="228600" indent="-228600">
              <a:lnSpc>
                <a:spcPct val="150000"/>
              </a:lnSpc>
              <a:spcBef>
                <a:spcPts val="0"/>
              </a:spcBef>
              <a:spcAft>
                <a:spcPts val="0"/>
              </a:spcAft>
              <a:buSzPct val="125000"/>
            </a:pPr>
            <a:r>
              <a:rPr lang="en-US" altLang="en-US" sz="2000" b="1" dirty="0">
                <a:solidFill>
                  <a:schemeClr val="tx1"/>
                </a:solidFill>
                <a:latin typeface="+mn-lt"/>
              </a:rPr>
              <a:t>Assumptions</a:t>
            </a:r>
            <a:r>
              <a:rPr lang="en-US" altLang="en-US" sz="2000" dirty="0">
                <a:solidFill>
                  <a:schemeClr val="tx1"/>
                </a:solidFill>
                <a:latin typeface="+mn-lt"/>
              </a:rPr>
              <a:t>: Beginning of Copernican Revolution; family is constant, beginning recognition of cultural responsiveness, parent-to-parent </a:t>
            </a:r>
            <a:r>
              <a:rPr lang="en-US" altLang="en-US" sz="2000">
                <a:solidFill>
                  <a:schemeClr val="tx1"/>
                </a:solidFill>
                <a:latin typeface="+mn-lt"/>
              </a:rPr>
              <a:t>support (</a:t>
            </a:r>
            <a:r>
              <a:rPr lang="en-US" altLang="en-US" sz="2000">
                <a:solidFill>
                  <a:schemeClr val="tx1"/>
                </a:solidFill>
                <a:latin typeface="+mn-lt"/>
                <a:hlinkClick r:id="rId3"/>
              </a:rPr>
              <a:t>https://www.p2pusa.org/</a:t>
            </a:r>
            <a:r>
              <a:rPr lang="en-US" altLang="en-US" sz="2000">
                <a:solidFill>
                  <a:schemeClr val="tx1"/>
                </a:solidFill>
                <a:latin typeface="+mn-lt"/>
              </a:rPr>
              <a:t>)</a:t>
            </a:r>
            <a:endParaRPr lang="en-US" altLang="en-US" sz="2000" dirty="0">
              <a:solidFill>
                <a:schemeClr val="tx1"/>
              </a:solidFill>
              <a:latin typeface="+mn-lt"/>
            </a:endParaRPr>
          </a:p>
          <a:p>
            <a:pPr marL="0" indent="0">
              <a:spcBef>
                <a:spcPts val="600"/>
              </a:spcBef>
              <a:spcAft>
                <a:spcPts val="600"/>
              </a:spcAft>
              <a:buSzPct val="125000"/>
              <a:buNone/>
            </a:pPr>
            <a:endParaRPr lang="en-US" altLang="en-US" sz="3200" dirty="0">
              <a:solidFill>
                <a:schemeClr val="tx1"/>
              </a:solidFill>
              <a:latin typeface="+mn-lt"/>
            </a:endParaRPr>
          </a:p>
          <a:p>
            <a:endParaRPr lang="en-US" dirty="0"/>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326" y="23018"/>
            <a:ext cx="7886700" cy="885031"/>
          </a:xfrm>
        </p:spPr>
        <p:txBody>
          <a:bodyPr>
            <a:normAutofit/>
          </a:bodyPr>
          <a:lstStyle/>
          <a:p>
            <a:pPr algn="ctr"/>
            <a:r>
              <a:rPr lang="en-US" sz="3600" b="1" dirty="0">
                <a:latin typeface="+mn-lt"/>
              </a:rPr>
              <a:t>Review of IDEA Results</a:t>
            </a:r>
          </a:p>
        </p:txBody>
      </p:sp>
      <p:graphicFrame>
        <p:nvGraphicFramePr>
          <p:cNvPr id="2" name="Diagram 1" descr="Circle divided into four parts: Equality of Opportunity, Full Participation, Economic Self-sufficiency, Independent Living." title="IDEA Results Diagram">
            <a:extLst>
              <a:ext uri="{FF2B5EF4-FFF2-40B4-BE49-F238E27FC236}">
                <a16:creationId xmlns:a16="http://schemas.microsoft.com/office/drawing/2014/main" id="{148FC2D1-B648-4BC8-9CD2-FD6BA26DA7DE}"/>
              </a:ext>
            </a:extLst>
          </p:cNvPr>
          <p:cNvGraphicFramePr/>
          <p:nvPr>
            <p:extLst>
              <p:ext uri="{D42A27DB-BD31-4B8C-83A1-F6EECF244321}">
                <p14:modId xmlns:p14="http://schemas.microsoft.com/office/powerpoint/2010/main" val="3323512603"/>
              </p:ext>
            </p:extLst>
          </p:nvPr>
        </p:nvGraphicFramePr>
        <p:xfrm>
          <a:off x="990600" y="1244600"/>
          <a:ext cx="7016172"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extLst>
              <a:ext uri="{FF2B5EF4-FFF2-40B4-BE49-F238E27FC236}">
                <a16:creationId xmlns:a16="http://schemas.microsoft.com/office/drawing/2014/main" id="{2E812DFB-959D-4C22-8E38-37B81B57D1B6}"/>
              </a:ext>
              <a:ext uri="{C183D7F6-B498-43B3-948B-1728B52AA6E4}">
                <adec:decorative xmlns:adec="http://schemas.microsoft.com/office/drawing/2017/decorative" val="1"/>
              </a:ext>
            </a:extLst>
          </p:cNvPr>
          <p:cNvSpPr/>
          <p:nvPr/>
        </p:nvSpPr>
        <p:spPr>
          <a:xfrm>
            <a:off x="3886199" y="3048000"/>
            <a:ext cx="1203325" cy="838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anchor="ctr"/>
          <a:lstStyle/>
          <a:p>
            <a:pPr algn="ctr">
              <a:defRPr/>
            </a:pPr>
            <a:r>
              <a:rPr lang="en-US" sz="2000" b="1" dirty="0">
                <a:solidFill>
                  <a:schemeClr val="tx1"/>
                </a:solidFill>
              </a:rPr>
              <a:t>IDEA Results</a:t>
            </a:r>
          </a:p>
        </p:txBody>
      </p:sp>
      <p:grpSp>
        <p:nvGrpSpPr>
          <p:cNvPr id="16" name="Group 15" descr="Red upper left quarter of circle labeled equality of opportunity. Textbox reads opportunities in life similar to others without disabilities.">
            <a:extLst>
              <a:ext uri="{FF2B5EF4-FFF2-40B4-BE49-F238E27FC236}">
                <a16:creationId xmlns:a16="http://schemas.microsoft.com/office/drawing/2014/main" id="{784729A1-9251-47EB-BF34-F044575F21CB}"/>
              </a:ext>
            </a:extLst>
          </p:cNvPr>
          <p:cNvGrpSpPr/>
          <p:nvPr/>
        </p:nvGrpSpPr>
        <p:grpSpPr>
          <a:xfrm>
            <a:off x="233745" y="908049"/>
            <a:ext cx="4004986" cy="2028805"/>
            <a:chOff x="233745" y="908049"/>
            <a:chExt cx="4004986" cy="2028805"/>
          </a:xfrm>
        </p:grpSpPr>
        <p:sp>
          <p:nvSpPr>
            <p:cNvPr id="3" name="Rounded Rectangle 2">
              <a:extLst>
                <a:ext uri="{FF2B5EF4-FFF2-40B4-BE49-F238E27FC236}">
                  <a16:creationId xmlns:a16="http://schemas.microsoft.com/office/drawing/2014/main" id="{2DFE3315-7AC0-49B0-8883-3016AC92476E}"/>
                </a:ext>
              </a:extLst>
            </p:cNvPr>
            <p:cNvSpPr/>
            <p:nvPr/>
          </p:nvSpPr>
          <p:spPr>
            <a:xfrm>
              <a:off x="233745" y="908049"/>
              <a:ext cx="2564820" cy="1346549"/>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nchorCtr="0"/>
            <a:lstStyle/>
            <a:p>
              <a:pPr>
                <a:defRPr/>
              </a:pPr>
              <a:r>
                <a:rPr lang="en-US" sz="1600" dirty="0">
                  <a:solidFill>
                    <a:schemeClr val="tx1"/>
                  </a:solidFill>
                </a:rPr>
                <a:t>Opportunities in life similar to others without disabilities</a:t>
              </a:r>
            </a:p>
          </p:txBody>
        </p:sp>
        <p:sp>
          <p:nvSpPr>
            <p:cNvPr id="14" name="TextBox 13">
              <a:extLst>
                <a:ext uri="{FF2B5EF4-FFF2-40B4-BE49-F238E27FC236}">
                  <a16:creationId xmlns:a16="http://schemas.microsoft.com/office/drawing/2014/main" id="{19796772-DF82-4A1A-B23F-45D71B07C9B8}"/>
                </a:ext>
              </a:extLst>
            </p:cNvPr>
            <p:cNvSpPr txBox="1"/>
            <p:nvPr/>
          </p:nvSpPr>
          <p:spPr>
            <a:xfrm>
              <a:off x="3035405" y="2352079"/>
              <a:ext cx="1203326" cy="584775"/>
            </a:xfrm>
            <a:prstGeom prst="rect">
              <a:avLst/>
            </a:prstGeom>
            <a:solidFill>
              <a:schemeClr val="bg1"/>
            </a:solidFill>
          </p:spPr>
          <p:txBody>
            <a:bodyPr wrap="square" rtlCol="0">
              <a:spAutoFit/>
            </a:bodyPr>
            <a:lstStyle/>
            <a:p>
              <a:r>
                <a:rPr lang="en-US" sz="1600" dirty="0">
                  <a:latin typeface="+mn-lt"/>
                </a:rPr>
                <a:t>Equality of</a:t>
              </a:r>
            </a:p>
            <a:p>
              <a:r>
                <a:rPr lang="en-US" sz="1600" dirty="0">
                  <a:latin typeface="+mn-lt"/>
                </a:rPr>
                <a:t>Opportunity</a:t>
              </a:r>
            </a:p>
          </p:txBody>
        </p:sp>
      </p:grpSp>
      <p:grpSp>
        <p:nvGrpSpPr>
          <p:cNvPr id="12" name="Group 11" descr="Green lower left quarter of the circle. Labeled economic self-sufficiency. Textbox reads opportunities to engage in income producing work that contributes to household.">
            <a:extLst>
              <a:ext uri="{FF2B5EF4-FFF2-40B4-BE49-F238E27FC236}">
                <a16:creationId xmlns:a16="http://schemas.microsoft.com/office/drawing/2014/main" id="{CB7C4BE0-98DD-47D4-8C84-D529F2882761}"/>
              </a:ext>
            </a:extLst>
          </p:cNvPr>
          <p:cNvGrpSpPr/>
          <p:nvPr/>
        </p:nvGrpSpPr>
        <p:grpSpPr>
          <a:xfrm>
            <a:off x="164105" y="3997345"/>
            <a:ext cx="4009200" cy="2006726"/>
            <a:chOff x="164105" y="3997345"/>
            <a:chExt cx="4009200" cy="2006726"/>
          </a:xfrm>
        </p:grpSpPr>
        <p:sp>
          <p:nvSpPr>
            <p:cNvPr id="8" name="Rounded Rectangle 7">
              <a:extLst>
                <a:ext uri="{FF2B5EF4-FFF2-40B4-BE49-F238E27FC236}">
                  <a16:creationId xmlns:a16="http://schemas.microsoft.com/office/drawing/2014/main" id="{80275B55-7449-4271-844B-93573F328351}"/>
                </a:ext>
              </a:extLst>
            </p:cNvPr>
            <p:cNvSpPr/>
            <p:nvPr/>
          </p:nvSpPr>
          <p:spPr>
            <a:xfrm>
              <a:off x="164105" y="4603403"/>
              <a:ext cx="2564820" cy="1400668"/>
            </a:xfrm>
            <a:prstGeom prst="roundRect">
              <a:avLst/>
            </a:prstGeom>
            <a:solidFill>
              <a:schemeClr val="bg1"/>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600" dirty="0">
                  <a:solidFill>
                    <a:schemeClr val="tx1"/>
                  </a:solidFill>
                </a:rPr>
                <a:t>Opportunities to engage in income producing work that contributes to household</a:t>
              </a:r>
            </a:p>
          </p:txBody>
        </p:sp>
        <p:sp>
          <p:nvSpPr>
            <p:cNvPr id="13" name="TextBox 12">
              <a:extLst>
                <a:ext uri="{FF2B5EF4-FFF2-40B4-BE49-F238E27FC236}">
                  <a16:creationId xmlns:a16="http://schemas.microsoft.com/office/drawing/2014/main" id="{E691576A-2419-4E37-B1CA-6054353CBF02}"/>
                </a:ext>
              </a:extLst>
            </p:cNvPr>
            <p:cNvSpPr txBox="1"/>
            <p:nvPr/>
          </p:nvSpPr>
          <p:spPr>
            <a:xfrm>
              <a:off x="3100831" y="3997345"/>
              <a:ext cx="1072474" cy="830997"/>
            </a:xfrm>
            <a:prstGeom prst="rect">
              <a:avLst/>
            </a:prstGeom>
            <a:solidFill>
              <a:schemeClr val="bg1"/>
            </a:solidFill>
          </p:spPr>
          <p:txBody>
            <a:bodyPr wrap="square" rtlCol="0">
              <a:spAutoFit/>
            </a:bodyPr>
            <a:lstStyle/>
            <a:p>
              <a:r>
                <a:rPr lang="en-US" sz="1600" dirty="0">
                  <a:latin typeface="+mn-lt"/>
                </a:rPr>
                <a:t>Economic</a:t>
              </a:r>
            </a:p>
            <a:p>
              <a:r>
                <a:rPr lang="en-US" sz="1600" dirty="0">
                  <a:latin typeface="+mn-lt"/>
                </a:rPr>
                <a:t>Self-Sufficiency</a:t>
              </a:r>
            </a:p>
          </p:txBody>
        </p:sp>
      </p:grpSp>
      <p:grpSp>
        <p:nvGrpSpPr>
          <p:cNvPr id="6" name="Group 5" descr="Yellow upper right quarter of the circle. Labeled full participation. Textbox reads, opportunities to be included in all aspects of the community and protected from attempts at segregation.">
            <a:extLst>
              <a:ext uri="{FF2B5EF4-FFF2-40B4-BE49-F238E27FC236}">
                <a16:creationId xmlns:a16="http://schemas.microsoft.com/office/drawing/2014/main" id="{868DB31E-28E9-40D0-9963-388723BA4F88}"/>
              </a:ext>
            </a:extLst>
          </p:cNvPr>
          <p:cNvGrpSpPr/>
          <p:nvPr/>
        </p:nvGrpSpPr>
        <p:grpSpPr>
          <a:xfrm>
            <a:off x="4724400" y="833829"/>
            <a:ext cx="4302336" cy="2103026"/>
            <a:chOff x="4724400" y="833829"/>
            <a:chExt cx="4302336" cy="2103026"/>
          </a:xfrm>
        </p:grpSpPr>
        <p:sp>
          <p:nvSpPr>
            <p:cNvPr id="7" name="Rounded Rectangle 6">
              <a:extLst>
                <a:ext uri="{FF2B5EF4-FFF2-40B4-BE49-F238E27FC236}">
                  <a16:creationId xmlns:a16="http://schemas.microsoft.com/office/drawing/2014/main" id="{AECDF0E2-5774-4D37-BA4A-AE66120391F6}"/>
                </a:ext>
              </a:extLst>
            </p:cNvPr>
            <p:cNvSpPr/>
            <p:nvPr/>
          </p:nvSpPr>
          <p:spPr>
            <a:xfrm>
              <a:off x="6283536" y="833829"/>
              <a:ext cx="2743200" cy="1437679"/>
            </a:xfrm>
            <a:prstGeom prst="roundRect">
              <a:avLst/>
            </a:prstGeom>
            <a:solidFill>
              <a:schemeClr val="bg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45720" rIns="45720" anchor="ctr" anchorCtr="0"/>
            <a:lstStyle/>
            <a:p>
              <a:pPr>
                <a:defRPr/>
              </a:pPr>
              <a:r>
                <a:rPr lang="en-US" sz="1600" dirty="0">
                  <a:solidFill>
                    <a:schemeClr val="tx1"/>
                  </a:solidFill>
                </a:rPr>
                <a:t>Opportunities to be included in all aspects of the community and protected from attempts at segregation</a:t>
              </a:r>
            </a:p>
          </p:txBody>
        </p:sp>
        <p:sp>
          <p:nvSpPr>
            <p:cNvPr id="5" name="TextBox 4">
              <a:extLst>
                <a:ext uri="{FF2B5EF4-FFF2-40B4-BE49-F238E27FC236}">
                  <a16:creationId xmlns:a16="http://schemas.microsoft.com/office/drawing/2014/main" id="{006281D8-1347-4684-A94C-A7A9A1DAB7F1}"/>
                </a:ext>
              </a:extLst>
            </p:cNvPr>
            <p:cNvSpPr txBox="1"/>
            <p:nvPr/>
          </p:nvSpPr>
          <p:spPr>
            <a:xfrm>
              <a:off x="4724400" y="2352080"/>
              <a:ext cx="1289628" cy="584775"/>
            </a:xfrm>
            <a:prstGeom prst="rect">
              <a:avLst/>
            </a:prstGeom>
            <a:solidFill>
              <a:schemeClr val="bg1"/>
            </a:solidFill>
          </p:spPr>
          <p:txBody>
            <a:bodyPr wrap="square" rtlCol="0">
              <a:spAutoFit/>
            </a:bodyPr>
            <a:lstStyle/>
            <a:p>
              <a:r>
                <a:rPr lang="en-US" sz="1600" dirty="0">
                  <a:latin typeface="+mn-lt"/>
                </a:rPr>
                <a:t>Full Participation</a:t>
              </a:r>
            </a:p>
          </p:txBody>
        </p:sp>
      </p:grpSp>
      <p:grpSp>
        <p:nvGrpSpPr>
          <p:cNvPr id="11" name="Group 10" descr="Blue lower left quarter of the circle labeled independent living. Textbox reads opportunities to fully participate in decision-making and to experience autonomy in making choices">
            <a:extLst>
              <a:ext uri="{FF2B5EF4-FFF2-40B4-BE49-F238E27FC236}">
                <a16:creationId xmlns:a16="http://schemas.microsoft.com/office/drawing/2014/main" id="{287A13D1-1D2C-40EF-ADD6-2DE19AF8CB43}"/>
              </a:ext>
            </a:extLst>
          </p:cNvPr>
          <p:cNvGrpSpPr/>
          <p:nvPr/>
        </p:nvGrpSpPr>
        <p:grpSpPr>
          <a:xfrm>
            <a:off x="4724400" y="3997345"/>
            <a:ext cx="4167997" cy="2012909"/>
            <a:chOff x="4724400" y="3997345"/>
            <a:chExt cx="4167997" cy="2012909"/>
          </a:xfrm>
        </p:grpSpPr>
        <p:sp>
          <p:nvSpPr>
            <p:cNvPr id="9" name="Rounded Rectangle 8" descr="Blue lower right quarter of the circle. Labeled independent living. Textbox reads opportunities to participate in decision-making and to experience autonomy in making choices.">
              <a:extLst>
                <a:ext uri="{FF2B5EF4-FFF2-40B4-BE49-F238E27FC236}">
                  <a16:creationId xmlns:a16="http://schemas.microsoft.com/office/drawing/2014/main" id="{E062EAF5-E530-4EC9-83C1-62210CF0A900}"/>
                </a:ext>
              </a:extLst>
            </p:cNvPr>
            <p:cNvSpPr/>
            <p:nvPr/>
          </p:nvSpPr>
          <p:spPr>
            <a:xfrm>
              <a:off x="6283536" y="4572575"/>
              <a:ext cx="2608861" cy="1437679"/>
            </a:xfrm>
            <a:prstGeom prst="roundRect">
              <a:avLst/>
            </a:prstGeom>
            <a:solidFill>
              <a:schemeClr val="bg1"/>
            </a:solid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anchor="ctr"/>
            <a:lstStyle/>
            <a:p>
              <a:pPr>
                <a:defRPr/>
              </a:pPr>
              <a:r>
                <a:rPr lang="en-US" sz="1600" dirty="0">
                  <a:solidFill>
                    <a:schemeClr val="tx1"/>
                  </a:solidFill>
                </a:rPr>
                <a:t>Opportunities to fully participate in decision-making and to experience autonomy in making choices</a:t>
              </a:r>
            </a:p>
          </p:txBody>
        </p:sp>
        <p:sp>
          <p:nvSpPr>
            <p:cNvPr id="15" name="TextBox 14">
              <a:extLst>
                <a:ext uri="{FF2B5EF4-FFF2-40B4-BE49-F238E27FC236}">
                  <a16:creationId xmlns:a16="http://schemas.microsoft.com/office/drawing/2014/main" id="{A8AABB1F-2025-4974-8899-A35969AB3627}"/>
                </a:ext>
              </a:extLst>
            </p:cNvPr>
            <p:cNvSpPr txBox="1"/>
            <p:nvPr/>
          </p:nvSpPr>
          <p:spPr>
            <a:xfrm>
              <a:off x="4724400" y="3997345"/>
              <a:ext cx="1289628" cy="584775"/>
            </a:xfrm>
            <a:prstGeom prst="rect">
              <a:avLst/>
            </a:prstGeom>
            <a:solidFill>
              <a:schemeClr val="bg1"/>
            </a:solidFill>
          </p:spPr>
          <p:txBody>
            <a:bodyPr wrap="square" rtlCol="0">
              <a:spAutoFit/>
            </a:bodyPr>
            <a:lstStyle/>
            <a:p>
              <a:r>
                <a:rPr lang="en-US" sz="1600" dirty="0">
                  <a:latin typeface="+mn-lt"/>
                </a:rPr>
                <a:t>Independent Living</a:t>
              </a:r>
            </a:p>
          </p:txBody>
        </p:sp>
      </p:grpSp>
      <p:pic>
        <p:nvPicPr>
          <p:cNvPr id="6153" name="Picture 4">
            <a:extLst>
              <a:ext uri="{FF2B5EF4-FFF2-40B4-BE49-F238E27FC236}">
                <a16:creationId xmlns:a16="http://schemas.microsoft.com/office/drawing/2014/main" id="{E15FC5BC-37C7-4737-8CFF-77824F835EC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6686" y="5325860"/>
            <a:ext cx="1022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212976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a:extLst>
              <a:ext uri="{FF2B5EF4-FFF2-40B4-BE49-F238E27FC236}">
                <a16:creationId xmlns:a16="http://schemas.microsoft.com/office/drawing/2014/main" id="{7143E805-69D8-4CF7-8411-D9732BDA42E9}"/>
              </a:ext>
            </a:extLst>
          </p:cNvPr>
          <p:cNvSpPr>
            <a:spLocks noGrp="1" noChangeArrowheads="1"/>
          </p:cNvSpPr>
          <p:nvPr>
            <p:ph idx="1"/>
          </p:nvPr>
        </p:nvSpPr>
        <p:spPr>
          <a:xfrm>
            <a:off x="381000" y="1219200"/>
            <a:ext cx="8305800" cy="4957763"/>
          </a:xfrm>
        </p:spPr>
        <p:txBody>
          <a:bodyPr>
            <a:normAutofit lnSpcReduction="10000"/>
          </a:bodyPr>
          <a:lstStyle/>
          <a:p>
            <a:pPr marL="0" indent="0">
              <a:lnSpc>
                <a:spcPct val="150000"/>
              </a:lnSpc>
              <a:spcBef>
                <a:spcPct val="0"/>
              </a:spcBef>
              <a:buFontTx/>
              <a:buNone/>
            </a:pPr>
            <a:r>
              <a:rPr lang="en-US" altLang="en-US" sz="2000" dirty="0">
                <a:cs typeface="Calibri" panose="020F0502020204030204" pitchFamily="34" charset="0"/>
              </a:rPr>
              <a:t>“ I think participating in the early GAP and taking the ‘long view’ from the start made a difference. This enabled me to be invested in the vision the </a:t>
            </a:r>
            <a:r>
              <a:rPr lang="en-US" altLang="en-US" sz="2000" dirty="0" err="1">
                <a:cs typeface="Calibri" panose="020F0502020204030204" pitchFamily="34" charset="0"/>
              </a:rPr>
              <a:t>Schaffers</a:t>
            </a:r>
            <a:r>
              <a:rPr lang="en-US" altLang="en-US" sz="2000" dirty="0">
                <a:cs typeface="Calibri" panose="020F0502020204030204" pitchFamily="34" charset="0"/>
              </a:rPr>
              <a:t> had for Sarah. The </a:t>
            </a:r>
            <a:r>
              <a:rPr lang="en-US" altLang="en-US" sz="2000" dirty="0" err="1">
                <a:cs typeface="Calibri" panose="020F0502020204030204" pitchFamily="34" charset="0"/>
              </a:rPr>
              <a:t>Schaffers</a:t>
            </a:r>
            <a:r>
              <a:rPr lang="en-US" altLang="en-US" sz="2000" dirty="0">
                <a:cs typeface="Calibri" panose="020F0502020204030204" pitchFamily="34" charset="0"/>
              </a:rPr>
              <a:t> made it easy to continue to be involved by bringing the GAP together when there were transitions on the horizon.  </a:t>
            </a:r>
          </a:p>
          <a:p>
            <a:pPr marL="0" indent="0">
              <a:lnSpc>
                <a:spcPct val="150000"/>
              </a:lnSpc>
              <a:spcBef>
                <a:spcPct val="0"/>
              </a:spcBef>
              <a:buFontTx/>
              <a:buNone/>
            </a:pPr>
            <a:br>
              <a:rPr lang="en-US" altLang="en-US" sz="2000" dirty="0">
                <a:cs typeface="Calibri" panose="020F0502020204030204" pitchFamily="34" charset="0"/>
              </a:rPr>
            </a:br>
            <a:r>
              <a:rPr lang="en-US" altLang="en-US" sz="2000" dirty="0">
                <a:cs typeface="Calibri" panose="020F0502020204030204" pitchFamily="34" charset="0"/>
              </a:rPr>
              <a:t>As Sarah became older, she made it easy by sharing her life and dreams with me. </a:t>
            </a:r>
            <a:br>
              <a:rPr lang="en-US" altLang="en-US" sz="2000" dirty="0">
                <a:cs typeface="Calibri" panose="020F0502020204030204" pitchFamily="34" charset="0"/>
              </a:rPr>
            </a:br>
            <a:br>
              <a:rPr lang="en-US" altLang="en-US" sz="2000" dirty="0">
                <a:cs typeface="Calibri" panose="020F0502020204030204" pitchFamily="34" charset="0"/>
              </a:rPr>
            </a:br>
            <a:r>
              <a:rPr lang="en-US" altLang="en-US" sz="2000" dirty="0">
                <a:cs typeface="Calibri" panose="020F0502020204030204" pitchFamily="34" charset="0"/>
              </a:rPr>
              <a:t>I am so rewarded by the life Sarah lives that I can’t imagine not being involved in her GAP! I intend to be in Sarah’s GAP as long as she has one.”    </a:t>
            </a:r>
          </a:p>
          <a:p>
            <a:pPr marL="0" indent="0">
              <a:lnSpc>
                <a:spcPct val="150000"/>
              </a:lnSpc>
              <a:spcBef>
                <a:spcPct val="0"/>
              </a:spcBef>
              <a:buFontTx/>
              <a:buNone/>
            </a:pPr>
            <a:r>
              <a:rPr lang="en-US" altLang="en-US" sz="2000" b="1" i="1" dirty="0">
                <a:cs typeface="Calibri" panose="020F0502020204030204" pitchFamily="34" charset="0"/>
              </a:rPr>
              <a:t>-   Dr. Jane Wegner, Director, KU Speech-Language-Hearing Clinic </a:t>
            </a:r>
          </a:p>
          <a:p>
            <a:pPr marL="0" indent="0">
              <a:spcBef>
                <a:spcPts val="600"/>
              </a:spcBef>
              <a:spcAft>
                <a:spcPts val="600"/>
              </a:spcAft>
              <a:buFontTx/>
              <a:buNone/>
            </a:pPr>
            <a:endParaRPr lang="en-US" altLang="en-US" sz="2600" dirty="0"/>
          </a:p>
        </p:txBody>
      </p:sp>
      <p:sp>
        <p:nvSpPr>
          <p:cNvPr id="3" name="Title 2"/>
          <p:cNvSpPr>
            <a:spLocks noGrp="1"/>
          </p:cNvSpPr>
          <p:nvPr>
            <p:ph type="title"/>
          </p:nvPr>
        </p:nvSpPr>
        <p:spPr>
          <a:xfrm>
            <a:off x="628650" y="365127"/>
            <a:ext cx="7886700" cy="854074"/>
          </a:xfrm>
        </p:spPr>
        <p:txBody>
          <a:bodyPr>
            <a:normAutofit/>
          </a:bodyPr>
          <a:lstStyle/>
          <a:p>
            <a:pPr algn="ctr"/>
            <a:r>
              <a:rPr lang="en-US" sz="3600" b="1" dirty="0">
                <a:latin typeface="+mn-lt"/>
              </a:rPr>
              <a:t>Quotes</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88471" y="-12700"/>
            <a:ext cx="7886700" cy="698500"/>
          </a:xfrm>
        </p:spPr>
        <p:txBody>
          <a:bodyPr>
            <a:normAutofit/>
          </a:bodyPr>
          <a:lstStyle/>
          <a:p>
            <a:pPr algn="ctr"/>
            <a:r>
              <a:rPr lang="en-US" sz="3600" b="1" dirty="0">
                <a:latin typeface="+mn-lt"/>
              </a:rPr>
              <a:t>Quotes II</a:t>
            </a:r>
          </a:p>
        </p:txBody>
      </p:sp>
      <p:sp>
        <p:nvSpPr>
          <p:cNvPr id="39939" name="Content Placeholder 2">
            <a:extLst>
              <a:ext uri="{FF2B5EF4-FFF2-40B4-BE49-F238E27FC236}">
                <a16:creationId xmlns:a16="http://schemas.microsoft.com/office/drawing/2014/main" id="{08431F4B-100A-4520-8D52-BD48A1B5DE10}"/>
              </a:ext>
            </a:extLst>
          </p:cNvPr>
          <p:cNvSpPr>
            <a:spLocks noGrp="1" noChangeArrowheads="1"/>
          </p:cNvSpPr>
          <p:nvPr>
            <p:ph idx="1"/>
          </p:nvPr>
        </p:nvSpPr>
        <p:spPr>
          <a:xfrm>
            <a:off x="288471" y="571500"/>
            <a:ext cx="8534400" cy="5715000"/>
          </a:xfrm>
        </p:spPr>
        <p:txBody>
          <a:bodyPr>
            <a:normAutofit fontScale="85000" lnSpcReduction="20000"/>
          </a:bodyPr>
          <a:lstStyle/>
          <a:p>
            <a:pPr marL="0" indent="0">
              <a:lnSpc>
                <a:spcPct val="170000"/>
              </a:lnSpc>
              <a:spcBef>
                <a:spcPct val="0"/>
              </a:spcBef>
              <a:buFontTx/>
              <a:buNone/>
            </a:pPr>
            <a:r>
              <a:rPr lang="en-US" altLang="en-US" sz="2400" dirty="0">
                <a:latin typeface="Calibri" panose="020F0502020204030204" pitchFamily="34" charset="0"/>
                <a:cs typeface="Calibri" panose="020F0502020204030204" pitchFamily="34" charset="0"/>
              </a:rPr>
              <a:t> “For me, this behavior was modeled for me by Jane, my mentor. Her work, career, and role in her clients’ lives was one I sought (and still do) to emulate. It was normalized as part of the job. I don’t believe this work is best done in parts, siphoned off by professionals, or held in the boundary of a workday.</a:t>
            </a:r>
            <a:br>
              <a:rPr lang="en-US" altLang="en-US" sz="2400" dirty="0">
                <a:latin typeface="Calibri" panose="020F0502020204030204" pitchFamily="34" charset="0"/>
                <a:cs typeface="Calibri" panose="020F0502020204030204" pitchFamily="34" charset="0"/>
              </a:rPr>
            </a:b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When you agree to partner with someone, I think you agree to supporting them as a whole person, not just the parts for which you are licensed. Further, the longevity of such relationships allow for tangible progress because the person and their family are able to trust your advice, ideas, and opinions. That trust and commitment also makes it more likely that the family takes your schedule into account when planning and works hard to make it possible for you to be there.</a:t>
            </a:r>
            <a:br>
              <a:rPr lang="en-US" altLang="en-US" sz="2000" dirty="0">
                <a:latin typeface="Calibri" panose="020F0502020204030204" pitchFamily="34" charset="0"/>
                <a:cs typeface="Calibri" panose="020F0502020204030204" pitchFamily="34" charset="0"/>
              </a:rPr>
            </a:br>
            <a:r>
              <a:rPr lang="en-US" altLang="en-US" sz="2000" dirty="0">
                <a:latin typeface="Calibri" panose="020F0502020204030204" pitchFamily="34" charset="0"/>
                <a:cs typeface="Calibri" panose="020F0502020204030204" pitchFamily="34" charset="0"/>
              </a:rPr>
              <a:t>			</a:t>
            </a:r>
            <a:r>
              <a:rPr lang="en-US" altLang="en-US" sz="2000" b="1" i="1" dirty="0">
                <a:latin typeface="Calibri" panose="020F0502020204030204" pitchFamily="34" charset="0"/>
                <a:cs typeface="Calibri" panose="020F0502020204030204" pitchFamily="34" charset="0"/>
              </a:rPr>
              <a:t>(continued on next slide)</a:t>
            </a:r>
          </a:p>
          <a:p>
            <a:pPr marL="0" indent="0">
              <a:spcBef>
                <a:spcPct val="0"/>
              </a:spcBef>
              <a:buFontTx/>
              <a:buNone/>
            </a:pPr>
            <a:r>
              <a:rPr lang="en-US" altLang="en-US" sz="1800" dirty="0">
                <a:latin typeface="Calibri" panose="020F0502020204030204" pitchFamily="34" charset="0"/>
                <a:cs typeface="Calibri" panose="020F0502020204030204" pitchFamily="34" charset="0"/>
              </a:rPr>
              <a:t> </a:t>
            </a:r>
          </a:p>
          <a:p>
            <a:pPr marL="0" indent="0">
              <a:spcBef>
                <a:spcPts val="600"/>
              </a:spcBef>
              <a:spcAft>
                <a:spcPts val="600"/>
              </a:spcAft>
              <a:buFontTx/>
              <a:buNone/>
            </a:pPr>
            <a:endParaRPr lang="en-US" altLang="en-US" sz="26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04800" y="228600"/>
            <a:ext cx="7886700" cy="698500"/>
          </a:xfrm>
        </p:spPr>
        <p:txBody>
          <a:bodyPr>
            <a:normAutofit/>
          </a:bodyPr>
          <a:lstStyle/>
          <a:p>
            <a:pPr algn="ctr"/>
            <a:r>
              <a:rPr lang="en-US" sz="3600" b="1" dirty="0">
                <a:latin typeface="+mn-lt"/>
              </a:rPr>
              <a:t>Quotes III</a:t>
            </a:r>
          </a:p>
        </p:txBody>
      </p:sp>
      <p:sp>
        <p:nvSpPr>
          <p:cNvPr id="40963" name="Content Placeholder 2">
            <a:extLst>
              <a:ext uri="{FF2B5EF4-FFF2-40B4-BE49-F238E27FC236}">
                <a16:creationId xmlns:a16="http://schemas.microsoft.com/office/drawing/2014/main" id="{C49C382F-C8F5-4ED3-9DF7-C63364D5EBFE}"/>
              </a:ext>
            </a:extLst>
          </p:cNvPr>
          <p:cNvSpPr>
            <a:spLocks noGrp="1" noChangeArrowheads="1"/>
          </p:cNvSpPr>
          <p:nvPr>
            <p:ph idx="1"/>
          </p:nvPr>
        </p:nvSpPr>
        <p:spPr>
          <a:xfrm>
            <a:off x="498476" y="927100"/>
            <a:ext cx="8340724" cy="5549900"/>
          </a:xfrm>
        </p:spPr>
        <p:txBody>
          <a:bodyPr>
            <a:normAutofit/>
          </a:bodyPr>
          <a:lstStyle/>
          <a:p>
            <a:pPr marL="0" indent="0">
              <a:lnSpc>
                <a:spcPct val="160000"/>
              </a:lnSpc>
              <a:spcBef>
                <a:spcPct val="0"/>
              </a:spcBef>
              <a:buFontTx/>
              <a:buNone/>
            </a:pPr>
            <a:r>
              <a:rPr lang="en-US" altLang="en-US" sz="2000" dirty="0">
                <a:latin typeface="Calibri" panose="020F0502020204030204" pitchFamily="34" charset="0"/>
                <a:cs typeface="Calibri" panose="020F0502020204030204" pitchFamily="34" charset="0"/>
              </a:rPr>
              <a:t>Next, while there is no monetary compensation for the hours of time spent supporting a family in this way, I do benefit greatly. I am emotionally fulfilled by these relationships, I am challenged professionally, and I learn from the other members of the GAP or support team.”</a:t>
            </a:r>
          </a:p>
          <a:p>
            <a:pPr marL="0" indent="0">
              <a:lnSpc>
                <a:spcPct val="150000"/>
              </a:lnSpc>
              <a:spcBef>
                <a:spcPct val="0"/>
              </a:spcBef>
              <a:buFontTx/>
              <a:buNone/>
            </a:pPr>
            <a:endParaRPr lang="en-US" altLang="en-US" sz="2000" dirty="0">
              <a:latin typeface="Calibri" panose="020F0502020204030204" pitchFamily="34" charset="0"/>
              <a:cs typeface="Calibri" panose="020F0502020204030204" pitchFamily="34" charset="0"/>
            </a:endParaRPr>
          </a:p>
          <a:p>
            <a:pPr marL="0" indent="0">
              <a:lnSpc>
                <a:spcPct val="150000"/>
              </a:lnSpc>
              <a:spcBef>
                <a:spcPct val="0"/>
              </a:spcBef>
              <a:buFontTx/>
              <a:buNone/>
            </a:pPr>
            <a:r>
              <a:rPr lang="en-US" altLang="en-US" sz="2000" dirty="0">
                <a:latin typeface="Calibri" panose="020F0502020204030204" pitchFamily="34" charset="0"/>
                <a:cs typeface="Calibri" panose="020F0502020204030204" pitchFamily="34" charset="0"/>
              </a:rPr>
              <a:t>“Most simply, I think it is about priorities. We all make time for what is important to us and ultimately choose how we spend our time. Supporting people with disabilities is much more than speech-language pathology or an IEP meeting, it is a social justice movement and it is required to develop a more just and accessible world. </a:t>
            </a:r>
          </a:p>
          <a:p>
            <a:pPr marL="0" indent="0">
              <a:lnSpc>
                <a:spcPct val="160000"/>
              </a:lnSpc>
              <a:spcBef>
                <a:spcPct val="0"/>
              </a:spcBef>
              <a:buNone/>
            </a:pPr>
            <a:r>
              <a:rPr lang="en-US" altLang="en-US" sz="2000" b="1" i="1" dirty="0">
                <a:latin typeface="Calibri" panose="020F0502020204030204" pitchFamily="34" charset="0"/>
                <a:cs typeface="Calibri" panose="020F0502020204030204" pitchFamily="34" charset="0"/>
              </a:rPr>
              <a:t>			(continued on next slide)</a:t>
            </a:r>
          </a:p>
          <a:p>
            <a:pPr marL="0" indent="0">
              <a:lnSpc>
                <a:spcPct val="160000"/>
              </a:lnSpc>
              <a:spcBef>
                <a:spcPct val="0"/>
              </a:spcBef>
              <a:buFontTx/>
              <a:buNone/>
            </a:pPr>
            <a:endParaRPr lang="en-US" altLang="en-US" sz="2000" dirty="0">
              <a:latin typeface="Calibri" panose="020F0502020204030204" pitchFamily="34" charset="0"/>
              <a:cs typeface="Calibri" panose="020F0502020204030204" pitchFamily="34" charset="0"/>
            </a:endParaRPr>
          </a:p>
          <a:p>
            <a:pPr marL="0" indent="0">
              <a:spcBef>
                <a:spcPts val="600"/>
              </a:spcBef>
              <a:spcAft>
                <a:spcPts val="600"/>
              </a:spcAft>
              <a:buFontTx/>
              <a:buNone/>
            </a:pPr>
            <a:endParaRPr lang="en-US" altLang="en-US" sz="2600"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304800" y="228600"/>
            <a:ext cx="7886700" cy="698500"/>
          </a:xfrm>
        </p:spPr>
        <p:txBody>
          <a:bodyPr>
            <a:normAutofit/>
          </a:bodyPr>
          <a:lstStyle/>
          <a:p>
            <a:pPr algn="ctr"/>
            <a:r>
              <a:rPr lang="en-US" sz="3600" b="1" dirty="0">
                <a:latin typeface="+mn-lt"/>
              </a:rPr>
              <a:t>Quotes IV</a:t>
            </a:r>
          </a:p>
        </p:txBody>
      </p:sp>
      <p:sp>
        <p:nvSpPr>
          <p:cNvPr id="40963" name="Content Placeholder 2">
            <a:extLst>
              <a:ext uri="{FF2B5EF4-FFF2-40B4-BE49-F238E27FC236}">
                <a16:creationId xmlns:a16="http://schemas.microsoft.com/office/drawing/2014/main" id="{C49C382F-C8F5-4ED3-9DF7-C63364D5EBFE}"/>
              </a:ext>
            </a:extLst>
          </p:cNvPr>
          <p:cNvSpPr>
            <a:spLocks noGrp="1" noChangeArrowheads="1"/>
          </p:cNvSpPr>
          <p:nvPr>
            <p:ph idx="1"/>
          </p:nvPr>
        </p:nvSpPr>
        <p:spPr>
          <a:xfrm>
            <a:off x="498476" y="1295400"/>
            <a:ext cx="8132762" cy="5181600"/>
          </a:xfrm>
        </p:spPr>
        <p:txBody>
          <a:bodyPr>
            <a:normAutofit/>
          </a:bodyPr>
          <a:lstStyle/>
          <a:p>
            <a:pPr marL="0" indent="0">
              <a:lnSpc>
                <a:spcPct val="150000"/>
              </a:lnSpc>
              <a:spcBef>
                <a:spcPct val="0"/>
              </a:spcBef>
              <a:buFontTx/>
              <a:buNone/>
            </a:pPr>
            <a:r>
              <a:rPr lang="en-US" altLang="en-US" sz="2000" dirty="0">
                <a:latin typeface="Calibri" panose="020F0502020204030204" pitchFamily="34" charset="0"/>
                <a:cs typeface="Calibri" panose="020F0502020204030204" pitchFamily="34" charset="0"/>
              </a:rPr>
              <a:t>Educators, SLPs, and the alike shouldn’t be afraid to deepen and broaden their level of support for their students and clients. The time and work load will ebb and flow over time, so if it feels particularly overwhelming and one point in time it won’t be like that all the time. </a:t>
            </a:r>
          </a:p>
          <a:p>
            <a:pPr marL="0" indent="0">
              <a:lnSpc>
                <a:spcPct val="150000"/>
              </a:lnSpc>
              <a:spcBef>
                <a:spcPct val="0"/>
              </a:spcBef>
              <a:buFontTx/>
              <a:buNone/>
            </a:pPr>
            <a:endParaRPr lang="en-US" altLang="en-US" sz="2000" dirty="0">
              <a:latin typeface="Calibri" panose="020F0502020204030204" pitchFamily="34" charset="0"/>
              <a:cs typeface="Calibri" panose="020F0502020204030204" pitchFamily="34" charset="0"/>
            </a:endParaRPr>
          </a:p>
          <a:p>
            <a:pPr marL="0" indent="0">
              <a:lnSpc>
                <a:spcPct val="150000"/>
              </a:lnSpc>
              <a:spcBef>
                <a:spcPct val="0"/>
              </a:spcBef>
              <a:buFontTx/>
              <a:buNone/>
            </a:pPr>
            <a:r>
              <a:rPr lang="en-US" altLang="en-US" sz="2000" dirty="0">
                <a:latin typeface="Calibri" panose="020F0502020204030204" pitchFamily="34" charset="0"/>
                <a:cs typeface="Calibri" panose="020F0502020204030204" pitchFamily="34" charset="0"/>
              </a:rPr>
              <a:t>Jane and I have talked at length about the difference between professionals who ‘get it’ and those that don’t despite receiving the same education from the same professionals.”</a:t>
            </a:r>
          </a:p>
          <a:p>
            <a:pPr marL="0" indent="0">
              <a:lnSpc>
                <a:spcPct val="150000"/>
              </a:lnSpc>
              <a:spcBef>
                <a:spcPct val="0"/>
              </a:spcBef>
              <a:buFontTx/>
              <a:buNone/>
            </a:pPr>
            <a:r>
              <a:rPr lang="en-US" altLang="en-US" sz="2000" b="1" i="1" dirty="0">
                <a:latin typeface="Calibri" panose="020F0502020204030204" pitchFamily="34" charset="0"/>
                <a:cs typeface="Calibri" panose="020F0502020204030204" pitchFamily="34" charset="0"/>
              </a:rPr>
              <a:t> - Dr. Stephanie Meehan</a:t>
            </a:r>
            <a:r>
              <a:rPr lang="en-US" altLang="en-US" sz="2000" b="1" dirty="0">
                <a:latin typeface="Calibri" panose="020F0502020204030204" pitchFamily="34" charset="0"/>
                <a:cs typeface="Calibri" panose="020F0502020204030204" pitchFamily="34" charset="0"/>
              </a:rPr>
              <a:t> </a:t>
            </a:r>
          </a:p>
          <a:p>
            <a:pPr marL="0" indent="0">
              <a:spcBef>
                <a:spcPts val="600"/>
              </a:spcBef>
              <a:spcAft>
                <a:spcPts val="600"/>
              </a:spcAft>
              <a:buFontTx/>
              <a:buNone/>
            </a:pPr>
            <a:endParaRPr lang="en-US" altLang="en-US" sz="2600" dirty="0"/>
          </a:p>
        </p:txBody>
      </p:sp>
    </p:spTree>
    <p:custDataLst>
      <p:tags r:id="rId1"/>
    </p:custDataLst>
    <p:extLst>
      <p:ext uri="{BB962C8B-B14F-4D97-AF65-F5344CB8AC3E}">
        <p14:creationId xmlns:p14="http://schemas.microsoft.com/office/powerpoint/2010/main" val="237059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19B4286-2A23-462F-9069-02C72D58DE1C}"/>
              </a:ext>
            </a:extLst>
          </p:cNvPr>
          <p:cNvSpPr>
            <a:spLocks noGrp="1" noChangeArrowheads="1"/>
          </p:cNvSpPr>
          <p:nvPr>
            <p:ph type="title"/>
          </p:nvPr>
        </p:nvSpPr>
        <p:spPr>
          <a:xfrm>
            <a:off x="460829" y="301171"/>
            <a:ext cx="8229600" cy="838200"/>
          </a:xfrm>
        </p:spPr>
        <p:txBody>
          <a:bodyPr>
            <a:normAutofit fontScale="90000"/>
          </a:bodyPr>
          <a:lstStyle/>
          <a:p>
            <a:pPr algn="ctr"/>
            <a:br>
              <a:rPr lang="en-US" altLang="en-US" sz="3200" b="1" dirty="0">
                <a:solidFill>
                  <a:srgbClr val="FFFF66"/>
                </a:solidFill>
              </a:rPr>
            </a:br>
            <a:r>
              <a:rPr lang="en-US" altLang="en-US" b="1" dirty="0">
                <a:latin typeface="+mn-lt"/>
              </a:rPr>
              <a:t>Your Reflections?</a:t>
            </a:r>
          </a:p>
        </p:txBody>
      </p:sp>
      <p:sp>
        <p:nvSpPr>
          <p:cNvPr id="33795" name="Content Placeholder 1">
            <a:extLst>
              <a:ext uri="{FF2B5EF4-FFF2-40B4-BE49-F238E27FC236}">
                <a16:creationId xmlns:a16="http://schemas.microsoft.com/office/drawing/2014/main" id="{A0B07EB3-0D67-4D18-8EAC-DC15C914FA70}"/>
              </a:ext>
            </a:extLst>
          </p:cNvPr>
          <p:cNvSpPr>
            <a:spLocks noGrp="1" noChangeArrowheads="1"/>
          </p:cNvSpPr>
          <p:nvPr>
            <p:ph idx="1"/>
          </p:nvPr>
        </p:nvSpPr>
        <p:spPr>
          <a:xfrm>
            <a:off x="446315" y="1219200"/>
            <a:ext cx="5566229" cy="4724400"/>
          </a:xfrm>
        </p:spPr>
        <p:txBody>
          <a:bodyPr/>
          <a:lstStyle/>
          <a:p>
            <a:pPr>
              <a:lnSpc>
                <a:spcPct val="150000"/>
              </a:lnSpc>
              <a:spcBef>
                <a:spcPts val="0"/>
              </a:spcBef>
              <a:defRPr/>
            </a:pPr>
            <a:r>
              <a:rPr lang="en-US" altLang="en-US" sz="2000" dirty="0"/>
              <a:t>Alignment of GAP with collective empowerment.</a:t>
            </a:r>
          </a:p>
          <a:p>
            <a:pPr>
              <a:lnSpc>
                <a:spcPct val="150000"/>
              </a:lnSpc>
              <a:spcBef>
                <a:spcPts val="0"/>
              </a:spcBef>
              <a:defRPr/>
            </a:pPr>
            <a:r>
              <a:rPr lang="en-US" altLang="en-US" sz="2000" dirty="0"/>
              <a:t>Pros and cons of GAP.</a:t>
            </a:r>
          </a:p>
          <a:p>
            <a:pPr>
              <a:lnSpc>
                <a:spcPct val="150000"/>
              </a:lnSpc>
              <a:spcBef>
                <a:spcPts val="0"/>
              </a:spcBef>
              <a:defRPr/>
            </a:pPr>
            <a:r>
              <a:rPr lang="en-US" altLang="en-US" sz="2000" dirty="0"/>
              <a:t>Use of GAP to alleviate transition angst.</a:t>
            </a:r>
          </a:p>
          <a:p>
            <a:pPr>
              <a:lnSpc>
                <a:spcPct val="150000"/>
              </a:lnSpc>
              <a:spcBef>
                <a:spcPts val="0"/>
              </a:spcBef>
              <a:defRPr/>
            </a:pPr>
            <a:r>
              <a:rPr lang="en-US" altLang="en-US" sz="2000" dirty="0"/>
              <a:t>Professional time commitment.</a:t>
            </a:r>
          </a:p>
          <a:p>
            <a:pPr>
              <a:lnSpc>
                <a:spcPct val="150000"/>
              </a:lnSpc>
              <a:spcBef>
                <a:spcPts val="0"/>
              </a:spcBef>
              <a:defRPr/>
            </a:pPr>
            <a:r>
              <a:rPr lang="en-US" altLang="en-US" sz="2000" dirty="0"/>
              <a:t>Potential GAP benefits to members.</a:t>
            </a:r>
          </a:p>
          <a:p>
            <a:pPr marL="0" indent="0">
              <a:spcBef>
                <a:spcPts val="600"/>
              </a:spcBef>
              <a:spcAft>
                <a:spcPts val="600"/>
              </a:spcAft>
              <a:buFontTx/>
              <a:buNone/>
              <a:defRPr/>
            </a:pPr>
            <a:endParaRPr lang="en-US" altLang="en-US" sz="2800" dirty="0"/>
          </a:p>
        </p:txBody>
      </p:sp>
      <p:pic>
        <p:nvPicPr>
          <p:cNvPr id="2" name="Picture 1" descr="Young woman sitting at a desk looking contemplatively out the window."/>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12544" y="1202718"/>
            <a:ext cx="2677885" cy="4013480"/>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2DBA249-F745-4F99-80A6-A427AC7DEFB9}"/>
              </a:ext>
            </a:extLst>
          </p:cNvPr>
          <p:cNvSpPr>
            <a:spLocks noGrp="1"/>
          </p:cNvSpPr>
          <p:nvPr>
            <p:ph type="title"/>
          </p:nvPr>
        </p:nvSpPr>
        <p:spPr/>
        <p:txBody>
          <a:bodyPr>
            <a:noAutofit/>
          </a:bodyPr>
          <a:lstStyle/>
          <a:p>
            <a:pPr algn="ctr" eaLnBrk="1" hangingPunct="1">
              <a:defRPr/>
            </a:pPr>
            <a:r>
              <a:rPr lang="en-US" altLang="en-US" sz="3600" b="1" dirty="0">
                <a:latin typeface="+mn-lt"/>
                <a:cs typeface="Arial" panose="020B0604020202020204" pitchFamily="34" charset="0"/>
              </a:rPr>
              <a:t>Key Points: Family-Centered Model </a:t>
            </a:r>
            <a:r>
              <a:rPr lang="en-US" altLang="en-US" sz="3600" dirty="0">
                <a:latin typeface="+mn-lt"/>
                <a:cs typeface="Arial" panose="020B0604020202020204" pitchFamily="34" charset="0"/>
              </a:rPr>
              <a:t>II</a:t>
            </a:r>
          </a:p>
        </p:txBody>
      </p:sp>
      <p:sp>
        <p:nvSpPr>
          <p:cNvPr id="2" name="Content Placeholder 1">
            <a:extLst>
              <a:ext uri="{FF2B5EF4-FFF2-40B4-BE49-F238E27FC236}">
                <a16:creationId xmlns:a16="http://schemas.microsoft.com/office/drawing/2014/main" id="{D9FF51CE-C09F-4182-B238-193D4AAA83FA}"/>
              </a:ext>
            </a:extLst>
          </p:cNvPr>
          <p:cNvSpPr>
            <a:spLocks noGrp="1"/>
          </p:cNvSpPr>
          <p:nvPr>
            <p:ph idx="1"/>
          </p:nvPr>
        </p:nvSpPr>
        <p:spPr/>
        <p:txBody>
          <a:bodyPr/>
          <a:lstStyle/>
          <a:p>
            <a:pPr marL="228600" indent="-228600">
              <a:lnSpc>
                <a:spcPct val="150000"/>
              </a:lnSpc>
              <a:spcBef>
                <a:spcPts val="0"/>
              </a:spcBef>
              <a:spcAft>
                <a:spcPts val="0"/>
              </a:spcAft>
              <a:buSzPct val="125000"/>
            </a:pPr>
            <a:r>
              <a:rPr lang="en-US" altLang="en-US" sz="2000" b="1" dirty="0">
                <a:solidFill>
                  <a:schemeClr val="tx1"/>
                </a:solidFill>
                <a:latin typeface="+mn-lt"/>
              </a:rPr>
              <a:t>Professional perspective: </a:t>
            </a:r>
            <a:r>
              <a:rPr lang="en-US" altLang="en-US" sz="2000" dirty="0">
                <a:solidFill>
                  <a:schemeClr val="tx1"/>
                </a:solidFill>
                <a:latin typeface="+mn-lt"/>
              </a:rPr>
              <a:t>Need to expand expertise to family outcomes and to honoring family choices; professionals and families working together</a:t>
            </a:r>
            <a:endParaRPr lang="en-US" altLang="en-US" sz="2000" b="1" dirty="0">
              <a:solidFill>
                <a:schemeClr val="tx1"/>
              </a:solidFill>
              <a:latin typeface="+mn-lt"/>
            </a:endParaRPr>
          </a:p>
          <a:p>
            <a:pPr marL="228600" indent="-228600">
              <a:lnSpc>
                <a:spcPct val="150000"/>
              </a:lnSpc>
              <a:spcBef>
                <a:spcPts val="0"/>
              </a:spcBef>
              <a:spcAft>
                <a:spcPts val="0"/>
              </a:spcAft>
              <a:buSzPct val="125000"/>
            </a:pPr>
            <a:r>
              <a:rPr lang="en-US" altLang="en-US" sz="2000" b="1" dirty="0">
                <a:solidFill>
                  <a:schemeClr val="tx1"/>
                </a:solidFill>
                <a:latin typeface="+mn-lt"/>
              </a:rPr>
              <a:t>Parent perspective: </a:t>
            </a:r>
            <a:r>
              <a:rPr lang="en-US" altLang="en-US" sz="2000" dirty="0">
                <a:solidFill>
                  <a:schemeClr val="tx1"/>
                </a:solidFill>
                <a:latin typeface="+mn-lt"/>
              </a:rPr>
              <a:t>Welcomed sense of having family needs addressed</a:t>
            </a:r>
            <a:r>
              <a:rPr lang="en-US" altLang="en-US" sz="2000" b="1" dirty="0">
                <a:solidFill>
                  <a:schemeClr val="tx1"/>
                </a:solidFill>
                <a:latin typeface="+mn-lt"/>
              </a:rPr>
              <a:t> </a:t>
            </a:r>
          </a:p>
          <a:p>
            <a:pPr marL="228600" indent="-228600">
              <a:lnSpc>
                <a:spcPct val="150000"/>
              </a:lnSpc>
              <a:spcBef>
                <a:spcPts val="0"/>
              </a:spcBef>
              <a:spcAft>
                <a:spcPts val="0"/>
              </a:spcAft>
              <a:buSzPct val="125000"/>
            </a:pPr>
            <a:r>
              <a:rPr lang="en-US" altLang="en-US" sz="2000" b="1" dirty="0">
                <a:solidFill>
                  <a:schemeClr val="tx1"/>
                </a:solidFill>
                <a:latin typeface="+mn-lt"/>
              </a:rPr>
              <a:t>Expected outcome: </a:t>
            </a:r>
            <a:r>
              <a:rPr lang="en-US" altLang="en-US" sz="2000" dirty="0">
                <a:solidFill>
                  <a:schemeClr val="tx1"/>
                </a:solidFill>
                <a:latin typeface="+mn-lt"/>
              </a:rPr>
              <a:t>Child and family outcomes, as prioritized by family</a:t>
            </a:r>
          </a:p>
          <a:p>
            <a:pPr marL="228600" indent="-228600">
              <a:lnSpc>
                <a:spcPct val="150000"/>
              </a:lnSpc>
              <a:spcBef>
                <a:spcPts val="0"/>
              </a:spcBef>
              <a:spcAft>
                <a:spcPts val="0"/>
              </a:spcAft>
              <a:buSzPct val="125000"/>
            </a:pPr>
            <a:r>
              <a:rPr lang="en-US" altLang="en-US" sz="2000" b="1" dirty="0">
                <a:solidFill>
                  <a:schemeClr val="tx1"/>
                </a:solidFill>
                <a:latin typeface="+mn-lt"/>
              </a:rPr>
              <a:t>Core concepts: </a:t>
            </a:r>
            <a:r>
              <a:rPr lang="en-US" altLang="en-US" sz="2000" dirty="0">
                <a:solidFill>
                  <a:schemeClr val="tx1"/>
                </a:solidFill>
                <a:latin typeface="+mn-lt"/>
              </a:rPr>
              <a:t>All</a:t>
            </a:r>
          </a:p>
          <a:p>
            <a:pPr marL="228600" indent="-228600">
              <a:lnSpc>
                <a:spcPct val="150000"/>
              </a:lnSpc>
              <a:spcBef>
                <a:spcPts val="0"/>
              </a:spcBef>
              <a:spcAft>
                <a:spcPts val="0"/>
              </a:spcAft>
              <a:buSzPct val="125000"/>
            </a:pPr>
            <a:r>
              <a:rPr lang="en-US" altLang="en-US" sz="2000" b="1" dirty="0">
                <a:solidFill>
                  <a:schemeClr val="tx1"/>
                </a:solidFill>
                <a:latin typeface="+mn-lt"/>
              </a:rPr>
              <a:t>Ethical principle: </a:t>
            </a:r>
            <a:r>
              <a:rPr lang="en-US" altLang="en-US" sz="2000" dirty="0">
                <a:solidFill>
                  <a:schemeClr val="tx1"/>
                </a:solidFill>
                <a:latin typeface="+mn-lt"/>
              </a:rPr>
              <a:t>Family as foundation</a:t>
            </a:r>
            <a:endParaRPr lang="en-US" altLang="en-US" sz="2000" b="1" dirty="0">
              <a:solidFill>
                <a:schemeClr val="tx1"/>
              </a:solidFill>
              <a:latin typeface="+mn-lt"/>
            </a:endParaRPr>
          </a:p>
          <a:p>
            <a:pPr lvl="1">
              <a:spcBef>
                <a:spcPts val="600"/>
              </a:spcBef>
              <a:spcAft>
                <a:spcPts val="600"/>
              </a:spcAft>
              <a:buSzPct val="125000"/>
              <a:buFont typeface="Courier New" panose="02070309020205020404" pitchFamily="49" charset="0"/>
              <a:buChar char="o"/>
            </a:pPr>
            <a:endParaRPr lang="en-US" altLang="en-US" sz="2000" dirty="0">
              <a:solidFill>
                <a:schemeClr val="tx1"/>
              </a:solidFill>
              <a:latin typeface="+mn-lt"/>
            </a:endParaRPr>
          </a:p>
          <a:p>
            <a:pPr>
              <a:spcBef>
                <a:spcPts val="600"/>
              </a:spcBef>
              <a:spcAft>
                <a:spcPts val="600"/>
              </a:spcAft>
              <a:buSzPct val="125000"/>
            </a:pPr>
            <a:endParaRPr lang="en-US" altLang="en-US" sz="2400" dirty="0">
              <a:solidFill>
                <a:schemeClr val="tx1"/>
              </a:solidFill>
              <a:latin typeface="+mn-lt"/>
            </a:endParaRPr>
          </a:p>
          <a:p>
            <a:endParaRPr lang="en-US" dirty="0"/>
          </a:p>
        </p:txBody>
      </p:sp>
    </p:spTree>
    <p:custDataLst>
      <p:tags r:id="rId1"/>
    </p:custDataLst>
    <p:extLst>
      <p:ext uri="{BB962C8B-B14F-4D97-AF65-F5344CB8AC3E}">
        <p14:creationId xmlns:p14="http://schemas.microsoft.com/office/powerpoint/2010/main" val="36792157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17710AC-5852-4CB9-96B8-828D2D515F47}"/>
              </a:ext>
            </a:extLst>
          </p:cNvPr>
          <p:cNvSpPr>
            <a:spLocks noGrp="1" noChangeArrowheads="1"/>
          </p:cNvSpPr>
          <p:nvPr>
            <p:ph type="title"/>
          </p:nvPr>
        </p:nvSpPr>
        <p:spPr>
          <a:xfrm>
            <a:off x="373857" y="365126"/>
            <a:ext cx="8512173" cy="1325563"/>
          </a:xfrm>
        </p:spPr>
        <p:txBody>
          <a:bodyPr>
            <a:noAutofit/>
          </a:bodyPr>
          <a:lstStyle/>
          <a:p>
            <a:pPr eaLnBrk="1" hangingPunct="1"/>
            <a:r>
              <a:rPr lang="en-US" altLang="en-US" sz="3600" b="1" dirty="0">
                <a:latin typeface="+mn-lt"/>
                <a:cs typeface="Arial" panose="020B0604020202020204" pitchFamily="34" charset="0"/>
              </a:rPr>
              <a:t>Key Points: Collective Empowerment Model</a:t>
            </a:r>
            <a:br>
              <a:rPr lang="en-US" altLang="en-US" sz="3600" dirty="0">
                <a:latin typeface="+mn-lt"/>
                <a:cs typeface="Arial" panose="020B0604020202020204" pitchFamily="34" charset="0"/>
              </a:rPr>
            </a:br>
            <a:endParaRPr lang="en-US" altLang="en-US" sz="3600" dirty="0">
              <a:latin typeface="+mn-lt"/>
              <a:cs typeface="Arial" panose="020B0604020202020204" pitchFamily="34" charset="0"/>
            </a:endParaRPr>
          </a:p>
        </p:txBody>
      </p:sp>
      <p:sp>
        <p:nvSpPr>
          <p:cNvPr id="2" name="Content Placeholder 1">
            <a:extLst>
              <a:ext uri="{FF2B5EF4-FFF2-40B4-BE49-F238E27FC236}">
                <a16:creationId xmlns:a16="http://schemas.microsoft.com/office/drawing/2014/main" id="{E56EC219-472F-4659-81E4-1B66C0338D11}"/>
              </a:ext>
            </a:extLst>
          </p:cNvPr>
          <p:cNvSpPr>
            <a:spLocks noGrp="1"/>
          </p:cNvSpPr>
          <p:nvPr>
            <p:ph idx="1"/>
          </p:nvPr>
        </p:nvSpPr>
        <p:spPr/>
        <p:txBody>
          <a:bodyPr>
            <a:normAutofit/>
          </a:bodyPr>
          <a:lstStyle/>
          <a:p>
            <a:pPr>
              <a:lnSpc>
                <a:spcPct val="150000"/>
              </a:lnSpc>
              <a:spcBef>
                <a:spcPts val="0"/>
              </a:spcBef>
              <a:buSzPct val="125000"/>
            </a:pPr>
            <a:r>
              <a:rPr lang="en-US" altLang="en-US" sz="2000" b="1" dirty="0">
                <a:solidFill>
                  <a:schemeClr val="tx1"/>
                </a:solidFill>
                <a:latin typeface="+mn-lt"/>
              </a:rPr>
              <a:t>Overview</a:t>
            </a:r>
            <a:r>
              <a:rPr lang="en-US" altLang="en-US" sz="2000" dirty="0">
                <a:solidFill>
                  <a:schemeClr val="tx1"/>
                </a:solidFill>
                <a:latin typeface="+mn-lt"/>
              </a:rPr>
              <a:t>: Focus on professionals and families taking action to overcome challenges in getting what they want and need</a:t>
            </a:r>
          </a:p>
          <a:p>
            <a:pPr>
              <a:lnSpc>
                <a:spcPct val="150000"/>
              </a:lnSpc>
              <a:spcBef>
                <a:spcPts val="0"/>
              </a:spcBef>
              <a:buSzPct val="125000"/>
            </a:pPr>
            <a:r>
              <a:rPr lang="en-US" altLang="en-US" sz="2000" b="1" dirty="0">
                <a:solidFill>
                  <a:schemeClr val="tx1"/>
                </a:solidFill>
                <a:latin typeface="+mn-lt"/>
              </a:rPr>
              <a:t>Type of power</a:t>
            </a:r>
            <a:r>
              <a:rPr lang="en-US" altLang="en-US" sz="2000" dirty="0">
                <a:solidFill>
                  <a:schemeClr val="tx1"/>
                </a:solidFill>
                <a:latin typeface="+mn-lt"/>
              </a:rPr>
              <a:t>: Power through synergy</a:t>
            </a:r>
          </a:p>
          <a:p>
            <a:pPr>
              <a:lnSpc>
                <a:spcPct val="150000"/>
              </a:lnSpc>
              <a:spcBef>
                <a:spcPts val="0"/>
              </a:spcBef>
              <a:buSzPct val="125000"/>
            </a:pPr>
            <a:r>
              <a:rPr lang="en-US" altLang="en-US" sz="2000" b="1" dirty="0">
                <a:solidFill>
                  <a:schemeClr val="tx1"/>
                </a:solidFill>
                <a:latin typeface="+mn-lt"/>
              </a:rPr>
              <a:t>Assumptions</a:t>
            </a:r>
            <a:r>
              <a:rPr lang="en-US" altLang="en-US" sz="2000" dirty="0">
                <a:solidFill>
                  <a:schemeClr val="tx1"/>
                </a:solidFill>
                <a:latin typeface="+mn-lt"/>
              </a:rPr>
              <a:t>: Bringing in more family members, adding in friends, interaction with “door openers” in wider ecology</a:t>
            </a:r>
          </a:p>
          <a:p>
            <a:pPr marL="0" indent="0">
              <a:buNone/>
            </a:pPr>
            <a:endParaRPr lang="en-US" dirty="0"/>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17710AC-5852-4CB9-96B8-828D2D515F47}"/>
              </a:ext>
            </a:extLst>
          </p:cNvPr>
          <p:cNvSpPr>
            <a:spLocks noGrp="1" noChangeArrowheads="1"/>
          </p:cNvSpPr>
          <p:nvPr>
            <p:ph type="title"/>
          </p:nvPr>
        </p:nvSpPr>
        <p:spPr>
          <a:xfrm>
            <a:off x="152400" y="365126"/>
            <a:ext cx="8839200" cy="1325563"/>
          </a:xfrm>
        </p:spPr>
        <p:txBody>
          <a:bodyPr>
            <a:noAutofit/>
          </a:bodyPr>
          <a:lstStyle/>
          <a:p>
            <a:pPr eaLnBrk="1" hangingPunct="1"/>
            <a:r>
              <a:rPr lang="en-US" altLang="en-US" sz="3600" b="1" dirty="0">
                <a:latin typeface="+mn-lt"/>
                <a:cs typeface="Arial" panose="020B0604020202020204" pitchFamily="34" charset="0"/>
              </a:rPr>
              <a:t>Key Points: Collective Empowerment Model II</a:t>
            </a:r>
            <a:br>
              <a:rPr lang="en-US" altLang="en-US" sz="3600" dirty="0">
                <a:latin typeface="+mn-lt"/>
                <a:cs typeface="Arial" panose="020B0604020202020204" pitchFamily="34" charset="0"/>
              </a:rPr>
            </a:br>
            <a:endParaRPr lang="en-US" altLang="en-US" sz="3600" dirty="0">
              <a:latin typeface="+mn-lt"/>
              <a:cs typeface="Arial" panose="020B0604020202020204" pitchFamily="34" charset="0"/>
            </a:endParaRPr>
          </a:p>
        </p:txBody>
      </p:sp>
      <p:sp>
        <p:nvSpPr>
          <p:cNvPr id="2" name="Content Placeholder 1">
            <a:extLst>
              <a:ext uri="{FF2B5EF4-FFF2-40B4-BE49-F238E27FC236}">
                <a16:creationId xmlns:a16="http://schemas.microsoft.com/office/drawing/2014/main" id="{E56EC219-472F-4659-81E4-1B66C0338D11}"/>
              </a:ext>
            </a:extLst>
          </p:cNvPr>
          <p:cNvSpPr>
            <a:spLocks noGrp="1"/>
          </p:cNvSpPr>
          <p:nvPr>
            <p:ph idx="1"/>
          </p:nvPr>
        </p:nvSpPr>
        <p:spPr/>
        <p:txBody>
          <a:bodyPr>
            <a:normAutofit/>
          </a:bodyPr>
          <a:lstStyle/>
          <a:p>
            <a:pPr>
              <a:lnSpc>
                <a:spcPct val="150000"/>
              </a:lnSpc>
              <a:spcBef>
                <a:spcPts val="0"/>
              </a:spcBef>
              <a:buSzPct val="125000"/>
            </a:pPr>
            <a:r>
              <a:rPr lang="en-US" altLang="en-US" sz="2000" b="1" dirty="0">
                <a:solidFill>
                  <a:schemeClr val="tx1"/>
                </a:solidFill>
                <a:latin typeface="+mn-lt"/>
              </a:rPr>
              <a:t>Professional perspective: </a:t>
            </a:r>
            <a:r>
              <a:rPr lang="en-US" altLang="en-US" sz="2000" dirty="0">
                <a:solidFill>
                  <a:schemeClr val="tx1"/>
                </a:solidFill>
                <a:latin typeface="+mn-lt"/>
              </a:rPr>
              <a:t>Sense of empowerment</a:t>
            </a:r>
            <a:endParaRPr lang="en-US" altLang="en-US" sz="2000" b="1" dirty="0">
              <a:solidFill>
                <a:schemeClr val="tx1"/>
              </a:solidFill>
              <a:latin typeface="+mn-lt"/>
            </a:endParaRPr>
          </a:p>
          <a:p>
            <a:pPr>
              <a:lnSpc>
                <a:spcPct val="150000"/>
              </a:lnSpc>
              <a:spcBef>
                <a:spcPts val="0"/>
              </a:spcBef>
              <a:buSzPct val="125000"/>
            </a:pPr>
            <a:r>
              <a:rPr lang="en-US" altLang="en-US" sz="2000" b="1" dirty="0">
                <a:solidFill>
                  <a:schemeClr val="tx1"/>
                </a:solidFill>
                <a:latin typeface="+mn-lt"/>
              </a:rPr>
              <a:t>Parent perspective: </a:t>
            </a:r>
            <a:r>
              <a:rPr lang="en-US" altLang="en-US" sz="2000" dirty="0">
                <a:solidFill>
                  <a:schemeClr val="tx1"/>
                </a:solidFill>
                <a:latin typeface="+mn-lt"/>
              </a:rPr>
              <a:t>Sense of empowerment, appreciation of real help; </a:t>
            </a:r>
          </a:p>
          <a:p>
            <a:pPr>
              <a:lnSpc>
                <a:spcPct val="150000"/>
              </a:lnSpc>
              <a:spcBef>
                <a:spcPts val="0"/>
              </a:spcBef>
              <a:buSzPct val="125000"/>
            </a:pPr>
            <a:r>
              <a:rPr lang="en-US" altLang="en-US" sz="2000" b="1" dirty="0">
                <a:solidFill>
                  <a:schemeClr val="tx1"/>
                </a:solidFill>
                <a:latin typeface="+mn-lt"/>
              </a:rPr>
              <a:t>Expected outcome: </a:t>
            </a:r>
            <a:r>
              <a:rPr lang="en-US" altLang="en-US" sz="2000" dirty="0">
                <a:solidFill>
                  <a:schemeClr val="tx1"/>
                </a:solidFill>
                <a:latin typeface="+mn-lt"/>
              </a:rPr>
              <a:t>synergy, resource access and creation, enhanced quality of life</a:t>
            </a:r>
          </a:p>
          <a:p>
            <a:pPr>
              <a:lnSpc>
                <a:spcPct val="150000"/>
              </a:lnSpc>
              <a:spcBef>
                <a:spcPts val="0"/>
              </a:spcBef>
              <a:buSzPct val="125000"/>
            </a:pPr>
            <a:r>
              <a:rPr lang="en-US" altLang="en-US" sz="2000" b="1" dirty="0">
                <a:solidFill>
                  <a:schemeClr val="tx1"/>
                </a:solidFill>
                <a:latin typeface="+mn-lt"/>
              </a:rPr>
              <a:t>Core concepts: </a:t>
            </a:r>
            <a:r>
              <a:rPr lang="en-US" altLang="en-US" sz="2000" dirty="0">
                <a:solidFill>
                  <a:schemeClr val="tx1"/>
                </a:solidFill>
                <a:latin typeface="+mn-lt"/>
              </a:rPr>
              <a:t>All—cultural responsiveness, family integrity, empowerment and participatory decision-making, service coordination and collaboration</a:t>
            </a:r>
          </a:p>
          <a:p>
            <a:pPr>
              <a:lnSpc>
                <a:spcPct val="150000"/>
              </a:lnSpc>
              <a:spcBef>
                <a:spcPts val="0"/>
              </a:spcBef>
              <a:buSzPct val="125000"/>
            </a:pPr>
            <a:r>
              <a:rPr lang="en-US" altLang="en-US" sz="2000" b="1" dirty="0">
                <a:solidFill>
                  <a:schemeClr val="tx1"/>
                </a:solidFill>
                <a:latin typeface="+mn-lt"/>
              </a:rPr>
              <a:t>Ethical principle: </a:t>
            </a:r>
            <a:r>
              <a:rPr lang="en-US" altLang="en-US" sz="2000" dirty="0">
                <a:solidFill>
                  <a:schemeClr val="tx1"/>
                </a:solidFill>
                <a:latin typeface="+mn-lt"/>
              </a:rPr>
              <a:t>Family and community foundation</a:t>
            </a:r>
          </a:p>
          <a:p>
            <a:endParaRPr lang="en-US" dirty="0"/>
          </a:p>
        </p:txBody>
      </p:sp>
    </p:spTree>
    <p:custDataLst>
      <p:tags r:id="rId1"/>
    </p:custDataLst>
    <p:extLst>
      <p:ext uri="{BB962C8B-B14F-4D97-AF65-F5344CB8AC3E}">
        <p14:creationId xmlns:p14="http://schemas.microsoft.com/office/powerpoint/2010/main" val="28297707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sz="3600" b="1" dirty="0"/>
              <a:t>Strategies</a:t>
            </a:r>
          </a:p>
        </p:txBody>
      </p:sp>
      <p:sp>
        <p:nvSpPr>
          <p:cNvPr id="5" name="TextBox 4">
            <a:extLst>
              <a:ext uri="{FF2B5EF4-FFF2-40B4-BE49-F238E27FC236}">
                <a16:creationId xmlns:a16="http://schemas.microsoft.com/office/drawing/2014/main" id="{DC982E3A-38E2-48C1-B3D6-6014BA89602D}"/>
              </a:ext>
            </a:extLst>
          </p:cNvPr>
          <p:cNvSpPr txBox="1"/>
          <p:nvPr/>
        </p:nvSpPr>
        <p:spPr>
          <a:xfrm>
            <a:off x="1055419" y="5562600"/>
            <a:ext cx="7162800" cy="400050"/>
          </a:xfrm>
          <a:prstGeom prst="rect">
            <a:avLst/>
          </a:prstGeom>
          <a:noFill/>
        </p:spPr>
        <p:txBody>
          <a:bodyPr>
            <a:spAutoFit/>
          </a:bodyPr>
          <a:lstStyle/>
          <a:p>
            <a:pPr algn="ctr" eaLnBrk="1" hangingPunct="1">
              <a:defRPr/>
            </a:pPr>
            <a:r>
              <a:rPr lang="en-US" sz="2000" dirty="0">
                <a:latin typeface="+mn-lt"/>
                <a:cs typeface="+mn-cs"/>
              </a:rPr>
              <a:t>Sisyphus from Greek mythology – has to continually start over</a:t>
            </a:r>
          </a:p>
        </p:txBody>
      </p:sp>
      <p:pic>
        <p:nvPicPr>
          <p:cNvPr id="7" name="Picture 8" descr="Image of a man rolling a huge round boulder up a steep, rocky mountainside." title="Sisyphus from Greek Mythology">
            <a:extLst>
              <a:ext uri="{FF2B5EF4-FFF2-40B4-BE49-F238E27FC236}">
                <a16:creationId xmlns:a16="http://schemas.microsoft.com/office/drawing/2014/main" id="{6E6468C7-1C9A-451E-A1A4-5F03224902E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81200" y="41275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Reliable Partners</a:t>
            </a:r>
          </a:p>
        </p:txBody>
      </p:sp>
      <p:pic>
        <p:nvPicPr>
          <p:cNvPr id="11268" name="Picture 4" descr="Illustration of four animals (elephant, snake, rabbit and turtle) pushing a large boulder together on a hill. ">
            <a:extLst>
              <a:ext uri="{FF2B5EF4-FFF2-40B4-BE49-F238E27FC236}">
                <a16:creationId xmlns:a16="http://schemas.microsoft.com/office/drawing/2014/main" id="{ECD3609B-D9AD-41B7-B0AB-929F505F23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4123" y="527050"/>
            <a:ext cx="729575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A94F0C6-C667-4501-85E8-D31982298877}"/>
              </a:ext>
            </a:extLst>
          </p:cNvPr>
          <p:cNvSpPr txBox="1"/>
          <p:nvPr/>
        </p:nvSpPr>
        <p:spPr>
          <a:xfrm>
            <a:off x="2362200" y="5486400"/>
            <a:ext cx="4724400" cy="400050"/>
          </a:xfrm>
          <a:prstGeom prst="rect">
            <a:avLst/>
          </a:prstGeom>
          <a:noFill/>
        </p:spPr>
        <p:txBody>
          <a:bodyPr>
            <a:spAutoFit/>
          </a:bodyPr>
          <a:lstStyle/>
          <a:p>
            <a:pPr algn="ctr" eaLnBrk="1" hangingPunct="1">
              <a:defRPr/>
            </a:pPr>
            <a:r>
              <a:rPr lang="en-US" sz="2000" dirty="0">
                <a:latin typeface="+mn-lt"/>
                <a:cs typeface="+mn-cs"/>
              </a:rPr>
              <a:t>Sisyphus with reliable allies as partners.</a:t>
            </a: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1709739"/>
            <a:ext cx="7886700" cy="1262061"/>
          </a:xfrm>
        </p:spPr>
        <p:txBody>
          <a:bodyPr>
            <a:normAutofit/>
          </a:bodyPr>
          <a:lstStyle/>
          <a:p>
            <a:pPr algn="ctr"/>
            <a:r>
              <a:rPr lang="en-US" sz="3600" b="1" dirty="0">
                <a:latin typeface="+mn-lt"/>
              </a:rPr>
              <a:t>Group Action Planning</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PRESENTATIONV3" val="jFUqFc3Y"/>
  <p:tag name="ARTICULATE_DESIGN_ID_OFFICE THEME" val="Zf1RSZqa"/>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5645</TotalTime>
  <Words>2010</Words>
  <Application>Microsoft Office PowerPoint</Application>
  <PresentationFormat>On-screen Show (4:3)</PresentationFormat>
  <Paragraphs>205</Paragraphs>
  <Slides>36</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Calibri Light</vt:lpstr>
      <vt:lpstr>Calibri</vt:lpstr>
      <vt:lpstr>Arial</vt:lpstr>
      <vt:lpstr>Courier New</vt:lpstr>
      <vt:lpstr>Office Theme</vt:lpstr>
      <vt:lpstr>1_Office Theme</vt:lpstr>
      <vt:lpstr>Microsoft ClipArt Gallery</vt:lpstr>
      <vt:lpstr>Family-Professional Partnerships</vt:lpstr>
      <vt:lpstr>IDEA Results</vt:lpstr>
      <vt:lpstr>Key Points: Family-Centered Model </vt:lpstr>
      <vt:lpstr>Key Points: Family-Centered Model II</vt:lpstr>
      <vt:lpstr>Key Points: Collective Empowerment Model </vt:lpstr>
      <vt:lpstr>Key Points: Collective Empowerment Model II </vt:lpstr>
      <vt:lpstr>Strategies</vt:lpstr>
      <vt:lpstr>Reliable Partners</vt:lpstr>
      <vt:lpstr>Group Action Planning</vt:lpstr>
      <vt:lpstr>Ethical Principles and Core Concepts Guiding Group Action Planning</vt:lpstr>
      <vt:lpstr>Ethical Principles and Core Concepts Guiding Group Action Planning II</vt:lpstr>
      <vt:lpstr>Inviting Support</vt:lpstr>
      <vt:lpstr>Creating Connections</vt:lpstr>
      <vt:lpstr>Envisioning Great Expectations</vt:lpstr>
      <vt:lpstr>Solving Problems</vt:lpstr>
      <vt:lpstr>Celebrating Success</vt:lpstr>
      <vt:lpstr>Getting a Shot at Life article</vt:lpstr>
      <vt:lpstr>Let Me Introduce Myself</vt:lpstr>
      <vt:lpstr>My Story </vt:lpstr>
      <vt:lpstr>The Journey Begins</vt:lpstr>
      <vt:lpstr>My GAP</vt:lpstr>
      <vt:lpstr>Group Action Planning (GAP)</vt:lpstr>
      <vt:lpstr>My Grade School Years</vt:lpstr>
      <vt:lpstr>My Life as a Warhawk in Junior High</vt:lpstr>
      <vt:lpstr>My Life as a Firebird in High School</vt:lpstr>
      <vt:lpstr>More High School Years</vt:lpstr>
      <vt:lpstr>My GAP (again)</vt:lpstr>
      <vt:lpstr> Looking at Colleges</vt:lpstr>
      <vt:lpstr>My Life as a Washburn Ichabod - Go Bods!</vt:lpstr>
      <vt:lpstr>Review of IDEA Results</vt:lpstr>
      <vt:lpstr>Quotes</vt:lpstr>
      <vt:lpstr>Quotes II</vt:lpstr>
      <vt:lpstr>Quotes III</vt:lpstr>
      <vt:lpstr>Quotes IV</vt:lpstr>
      <vt:lpstr> Your Reflections?</vt:lpstr>
      <vt:lpstr>Disclaimer</vt:lpstr>
    </vt:vector>
  </TitlesOfParts>
  <Company>Univ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lois</dc:creator>
  <cp:lastModifiedBy>Reichow,Terrell E.</cp:lastModifiedBy>
  <cp:revision>649</cp:revision>
  <cp:lastPrinted>2022-08-30T19:02:54Z</cp:lastPrinted>
  <dcterms:created xsi:type="dcterms:W3CDTF">2008-02-25T19:46:28Z</dcterms:created>
  <dcterms:modified xsi:type="dcterms:W3CDTF">2023-04-12T16:58:28Z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CF72D366-E0C4-4BBB-99AF-3AF065746041</vt:lpwstr>
  </property>
  <property fmtid="{D5CDD505-2E9C-101B-9397-08002B2CF9AE}" pid="3" name="ArticulatePath">
    <vt:lpwstr>group action planning</vt:lpwstr>
  </property>
</Properties>
</file>