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613" r:id="rId1"/>
  </p:sldMasterIdLst>
  <p:notesMasterIdLst>
    <p:notesMasterId r:id="rId73"/>
  </p:notesMasterIdLst>
  <p:handoutMasterIdLst>
    <p:handoutMasterId r:id="rId74"/>
  </p:handoutMasterIdLst>
  <p:sldIdLst>
    <p:sldId id="256" r:id="rId2"/>
    <p:sldId id="721" r:id="rId3"/>
    <p:sldId id="1041" r:id="rId4"/>
    <p:sldId id="1063" r:id="rId5"/>
    <p:sldId id="1064" r:id="rId6"/>
    <p:sldId id="1065" r:id="rId7"/>
    <p:sldId id="842" r:id="rId8"/>
    <p:sldId id="613" r:id="rId9"/>
    <p:sldId id="782" r:id="rId10"/>
    <p:sldId id="1066" r:id="rId11"/>
    <p:sldId id="615" r:id="rId12"/>
    <p:sldId id="1067" r:id="rId13"/>
    <p:sldId id="589" r:id="rId14"/>
    <p:sldId id="608" r:id="rId15"/>
    <p:sldId id="1068" r:id="rId16"/>
    <p:sldId id="450" r:id="rId17"/>
    <p:sldId id="690" r:id="rId18"/>
    <p:sldId id="744" r:id="rId19"/>
    <p:sldId id="506" r:id="rId20"/>
    <p:sldId id="692" r:id="rId21"/>
    <p:sldId id="1069" r:id="rId22"/>
    <p:sldId id="716" r:id="rId23"/>
    <p:sldId id="789" r:id="rId24"/>
    <p:sldId id="779" r:id="rId25"/>
    <p:sldId id="696" r:id="rId26"/>
    <p:sldId id="697" r:id="rId27"/>
    <p:sldId id="698" r:id="rId28"/>
    <p:sldId id="1070" r:id="rId29"/>
    <p:sldId id="784" r:id="rId30"/>
    <p:sldId id="1071" r:id="rId31"/>
    <p:sldId id="785" r:id="rId32"/>
    <p:sldId id="1072" r:id="rId33"/>
    <p:sldId id="1073" r:id="rId34"/>
    <p:sldId id="787" r:id="rId35"/>
    <p:sldId id="788" r:id="rId36"/>
    <p:sldId id="1074" r:id="rId37"/>
    <p:sldId id="1075" r:id="rId38"/>
    <p:sldId id="751" r:id="rId39"/>
    <p:sldId id="753" r:id="rId40"/>
    <p:sldId id="1076" r:id="rId41"/>
    <p:sldId id="773" r:id="rId42"/>
    <p:sldId id="846" r:id="rId43"/>
    <p:sldId id="759" r:id="rId44"/>
    <p:sldId id="770" r:id="rId45"/>
    <p:sldId id="1077" r:id="rId46"/>
    <p:sldId id="766" r:id="rId47"/>
    <p:sldId id="812" r:id="rId48"/>
    <p:sldId id="825" r:id="rId49"/>
    <p:sldId id="780" r:id="rId50"/>
    <p:sldId id="841" r:id="rId51"/>
    <p:sldId id="762" r:id="rId52"/>
    <p:sldId id="827" r:id="rId53"/>
    <p:sldId id="1078" r:id="rId54"/>
    <p:sldId id="801" r:id="rId55"/>
    <p:sldId id="829" r:id="rId56"/>
    <p:sldId id="831" r:id="rId57"/>
    <p:sldId id="1079" r:id="rId58"/>
    <p:sldId id="833" r:id="rId59"/>
    <p:sldId id="834" r:id="rId60"/>
    <p:sldId id="769" r:id="rId61"/>
    <p:sldId id="1080" r:id="rId62"/>
    <p:sldId id="445" r:id="rId63"/>
    <p:sldId id="1044" r:id="rId64"/>
    <p:sldId id="843" r:id="rId65"/>
    <p:sldId id="1081" r:id="rId66"/>
    <p:sldId id="1082" r:id="rId67"/>
    <p:sldId id="845" r:id="rId68"/>
    <p:sldId id="1040" r:id="rId69"/>
    <p:sldId id="839" r:id="rId70"/>
    <p:sldId id="840" r:id="rId71"/>
    <p:sldId id="1083" r:id="rId72"/>
  </p:sldIdLst>
  <p:sldSz cx="9144000" cy="6858000" type="screen4x3"/>
  <p:notesSz cx="7023100" cy="9309100"/>
  <p:custDataLst>
    <p:tags r:id="rId75"/>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Turnbu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00CC"/>
    <a:srgbClr val="CCECFF"/>
    <a:srgbClr val="99CCFF"/>
    <a:srgbClr val="0033CC"/>
    <a:srgbClr val="00B45A"/>
    <a:srgbClr val="FF5B5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3582" autoAdjust="0"/>
  </p:normalViewPr>
  <p:slideViewPr>
    <p:cSldViewPr>
      <p:cViewPr varScale="1">
        <p:scale>
          <a:sx n="91" d="100"/>
          <a:sy n="91" d="100"/>
        </p:scale>
        <p:origin x="1086" y="66"/>
      </p:cViewPr>
      <p:guideLst>
        <p:guide orient="horz" pos="2160"/>
        <p:guide pos="2880"/>
      </p:guideLst>
    </p:cSldViewPr>
  </p:slideViewPr>
  <p:outlineViewPr>
    <p:cViewPr>
      <p:scale>
        <a:sx n="33" d="100"/>
        <a:sy n="33" d="100"/>
      </p:scale>
      <p:origin x="0" y="-3054"/>
    </p:cViewPr>
  </p:outlineViewPr>
  <p:notesTextViewPr>
    <p:cViewPr>
      <p:scale>
        <a:sx n="3" d="2"/>
        <a:sy n="3" d="2"/>
      </p:scale>
      <p:origin x="0" y="0"/>
    </p:cViewPr>
  </p:notesTextViewPr>
  <p:sorterViewPr>
    <p:cViewPr varScale="1">
      <p:scale>
        <a:sx n="1" d="1"/>
        <a:sy n="1" d="1"/>
      </p:scale>
      <p:origin x="0" y="-8388"/>
    </p:cViewPr>
  </p:sorterViewPr>
  <p:notesViewPr>
    <p:cSldViewPr>
      <p:cViewPr varScale="1">
        <p:scale>
          <a:sx n="79" d="100"/>
          <a:sy n="79" d="100"/>
        </p:scale>
        <p:origin x="316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BB667BC-15BA-43A6-80FC-63F78101470E}"/>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5" name="Rectangle 3">
            <a:extLst>
              <a:ext uri="{FF2B5EF4-FFF2-40B4-BE49-F238E27FC236}">
                <a16:creationId xmlns:a16="http://schemas.microsoft.com/office/drawing/2014/main" id="{CE5CDB9F-57F0-4311-9D13-5BD63312B6A2}"/>
              </a:ext>
            </a:extLst>
          </p:cNvPr>
          <p:cNvSpPr>
            <a:spLocks noGrp="1" noChangeArrowheads="1"/>
          </p:cNvSpPr>
          <p:nvPr>
            <p:ph type="dt" sz="quarter"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20836" name="Rectangle 4">
            <a:extLst>
              <a:ext uri="{FF2B5EF4-FFF2-40B4-BE49-F238E27FC236}">
                <a16:creationId xmlns:a16="http://schemas.microsoft.com/office/drawing/2014/main" id="{D05CF2EB-8D0A-4CC5-8367-36F0F225703E}"/>
              </a:ext>
            </a:extLst>
          </p:cNvPr>
          <p:cNvSpPr>
            <a:spLocks noGrp="1" noChangeArrowheads="1"/>
          </p:cNvSpPr>
          <p:nvPr>
            <p:ph type="ftr" sz="quarter" idx="2"/>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7" name="Rectangle 5">
            <a:extLst>
              <a:ext uri="{FF2B5EF4-FFF2-40B4-BE49-F238E27FC236}">
                <a16:creationId xmlns:a16="http://schemas.microsoft.com/office/drawing/2014/main" id="{F49CBF4A-8562-4AA6-8947-B867E52ADB6C}"/>
              </a:ext>
            </a:extLst>
          </p:cNvPr>
          <p:cNvSpPr>
            <a:spLocks noGrp="1" noChangeArrowheads="1"/>
          </p:cNvSpPr>
          <p:nvPr>
            <p:ph type="sldNum" sz="quarter" idx="3"/>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C33CD6EA-CB04-4096-BA53-0197E7EAC77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F0F3291D-C6A7-4CF3-9669-3F53E7CC509C}"/>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67" name="Rectangle 3">
            <a:extLst>
              <a:ext uri="{FF2B5EF4-FFF2-40B4-BE49-F238E27FC236}">
                <a16:creationId xmlns:a16="http://schemas.microsoft.com/office/drawing/2014/main" id="{AA2A78B7-764F-480E-9887-9126996414F7}"/>
              </a:ext>
            </a:extLst>
          </p:cNvPr>
          <p:cNvSpPr>
            <a:spLocks noGrp="1" noChangeArrowheads="1"/>
          </p:cNvSpPr>
          <p:nvPr>
            <p:ph type="dt"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3CA49B65-F433-4283-8C64-48EE171C411A}"/>
              </a:ext>
            </a:extLst>
          </p:cNvPr>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B9DF508D-C270-46CE-863A-80DA54A91345}"/>
              </a:ext>
            </a:extLst>
          </p:cNvPr>
          <p:cNvSpPr>
            <a:spLocks noGrp="1" noChangeArrowheads="1"/>
          </p:cNvSpPr>
          <p:nvPr>
            <p:ph type="body" sz="quarter" idx="3"/>
          </p:nvPr>
        </p:nvSpPr>
        <p:spPr bwMode="auto">
          <a:xfrm>
            <a:off x="703252" y="4423161"/>
            <a:ext cx="5616596" cy="4188623"/>
          </a:xfrm>
          <a:prstGeom prst="rect">
            <a:avLst/>
          </a:prstGeom>
          <a:noFill/>
          <a:ln>
            <a:noFill/>
          </a:ln>
          <a:effectLst/>
        </p:spPr>
        <p:txBody>
          <a:bodyPr vert="horz" wrap="square" lIns="93307" tIns="46654" rIns="93307" bIns="466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4870" name="Rectangle 6">
            <a:extLst>
              <a:ext uri="{FF2B5EF4-FFF2-40B4-BE49-F238E27FC236}">
                <a16:creationId xmlns:a16="http://schemas.microsoft.com/office/drawing/2014/main" id="{3BAF41F8-17A4-429C-8AC3-03DE66E0EAEF}"/>
              </a:ext>
            </a:extLst>
          </p:cNvPr>
          <p:cNvSpPr>
            <a:spLocks noGrp="1" noChangeArrowheads="1"/>
          </p:cNvSpPr>
          <p:nvPr>
            <p:ph type="ftr" sz="quarter" idx="4"/>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71" name="Rectangle 7">
            <a:extLst>
              <a:ext uri="{FF2B5EF4-FFF2-40B4-BE49-F238E27FC236}">
                <a16:creationId xmlns:a16="http://schemas.microsoft.com/office/drawing/2014/main" id="{E2CFF528-02D8-4348-9F8C-58FE2E0D2DFC}"/>
              </a:ext>
            </a:extLst>
          </p:cNvPr>
          <p:cNvSpPr>
            <a:spLocks noGrp="1" noChangeArrowheads="1"/>
          </p:cNvSpPr>
          <p:nvPr>
            <p:ph type="sldNum" sz="quarter" idx="5"/>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127879FC-362B-45DD-9339-86FABB43813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B2D6E25-284C-48FB-BFC6-A0E4971EA7C0}"/>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3530407E-5A90-4C47-A07C-EF06537BD8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C1D3088A-0A7E-4F5F-9CFA-54AD307A27C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F349FBEE-CABC-4FE8-A538-45CEAD0C914D}"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https://www2.ed.gov/about/offices/list/ocr/docs/crdc-early-learning-snapshot.pdf</a:t>
            </a:r>
            <a:endParaRPr lang="en-US" altLang="en-US"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27879FC-362B-45DD-9339-86FABB43813D}" type="slidenum">
              <a:rPr lang="en-US" altLang="en-US" smtClean="0"/>
              <a:pPr/>
              <a:t>63</a:t>
            </a:fld>
            <a:endParaRPr lang="en-US" altLang="en-US"/>
          </a:p>
        </p:txBody>
      </p:sp>
    </p:spTree>
    <p:extLst>
      <p:ext uri="{BB962C8B-B14F-4D97-AF65-F5344CB8AC3E}">
        <p14:creationId xmlns:p14="http://schemas.microsoft.com/office/powerpoint/2010/main" val="7957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879FC-362B-45DD-9339-86FABB43813D}" type="slidenum">
              <a:rPr lang="en-US" altLang="en-US" smtClean="0"/>
              <a:pPr/>
              <a:t>67</a:t>
            </a:fld>
            <a:endParaRPr lang="en-US" altLang="en-US"/>
          </a:p>
        </p:txBody>
      </p:sp>
    </p:spTree>
    <p:extLst>
      <p:ext uri="{BB962C8B-B14F-4D97-AF65-F5344CB8AC3E}">
        <p14:creationId xmlns:p14="http://schemas.microsoft.com/office/powerpoint/2010/main" val="423203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8B5AA0D-5004-41B8-ACD7-D623E1DA8A9E}"/>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1D9B7C9E-8B53-4447-A804-97F750FB56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C4681D3A-1FB9-4C9D-9651-F7A0A226F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72DF9ACC-40FA-49CD-8499-26104EB33FD5}" type="slidenum">
              <a:rPr lang="en-US" altLang="en-US">
                <a:latin typeface="Calibri" panose="020F0502020204030204" pitchFamily="34" charset="0"/>
              </a:rPr>
              <a:pPr/>
              <a:t>68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A72116-3FED-4696-8FEB-5AC74B77514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38F00744-5772-482D-A352-10A59F55A9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ANN</a:t>
            </a:r>
          </a:p>
        </p:txBody>
      </p:sp>
      <p:sp>
        <p:nvSpPr>
          <p:cNvPr id="25604" name="Slide Number Placeholder 3">
            <a:extLst>
              <a:ext uri="{FF2B5EF4-FFF2-40B4-BE49-F238E27FC236}">
                <a16:creationId xmlns:a16="http://schemas.microsoft.com/office/drawing/2014/main" id="{7B583911-4E09-4052-8B82-A6A4CB92B95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C04FD6F3-A8C7-4C30-A6CD-00BE7E1B12E1}"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916E8EE-3E4C-4267-897F-36AAFEF96DD9}"/>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30CC0CC8-9A6D-4269-93F2-7AD126A521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528F205D-0A44-4C0A-AF13-0B6EB7A696E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2A15FFF7-1E4E-49E3-AD38-FBABE5B6A638}" type="slidenum">
              <a:rPr lang="en-US" altLang="en-US">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D6214A1-3284-4599-9CDA-16C08ABEF59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99893C-E193-43F3-A2E5-3AF3BB2493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ANN</a:t>
            </a:r>
          </a:p>
        </p:txBody>
      </p:sp>
      <p:sp>
        <p:nvSpPr>
          <p:cNvPr id="29700" name="Slide Number Placeholder 3">
            <a:extLst>
              <a:ext uri="{FF2B5EF4-FFF2-40B4-BE49-F238E27FC236}">
                <a16:creationId xmlns:a16="http://schemas.microsoft.com/office/drawing/2014/main" id="{C5B07FD3-9FBF-4B4F-9A93-79F4C14AEB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C056FB72-F9FE-4294-91AF-C3F531C1873A}"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D6214A1-3284-4599-9CDA-16C08ABEF59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99893C-E193-43F3-A2E5-3AF3BB2493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ANN</a:t>
            </a:r>
          </a:p>
        </p:txBody>
      </p:sp>
      <p:sp>
        <p:nvSpPr>
          <p:cNvPr id="29700" name="Slide Number Placeholder 3">
            <a:extLst>
              <a:ext uri="{FF2B5EF4-FFF2-40B4-BE49-F238E27FC236}">
                <a16:creationId xmlns:a16="http://schemas.microsoft.com/office/drawing/2014/main" id="{C5B07FD3-9FBF-4B4F-9A93-79F4C14AEB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C056FB72-F9FE-4294-91AF-C3F531C1873A}"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91199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C7EC31C-A471-41FD-857E-B80AEAB724D7}"/>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84FCC85B-15A9-4014-B051-BE7D8E063B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133E558E-1782-4589-A8F8-3D5584841F5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946E1FAF-763F-4537-8F56-C6D1C1CD32FF}"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ADEE38F-E054-46D6-A1CE-4911672A54F9}"/>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717EF4EF-D458-443A-B6DC-BF2986BC96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ANN</a:t>
            </a:r>
          </a:p>
        </p:txBody>
      </p:sp>
      <p:sp>
        <p:nvSpPr>
          <p:cNvPr id="34820" name="Slide Number Placeholder 3">
            <a:extLst>
              <a:ext uri="{FF2B5EF4-FFF2-40B4-BE49-F238E27FC236}">
                <a16:creationId xmlns:a16="http://schemas.microsoft.com/office/drawing/2014/main" id="{773FD8DB-D102-4B62-BEC9-39D81DFC6B6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9B476257-C567-40C1-8531-AD76BB4DDA41}"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879FC-362B-45DD-9339-86FABB43813D}" type="slidenum">
              <a:rPr lang="en-US" altLang="en-US" smtClean="0"/>
              <a:pPr/>
              <a:t>49</a:t>
            </a:fld>
            <a:endParaRPr lang="en-US" altLang="en-US"/>
          </a:p>
        </p:txBody>
      </p:sp>
    </p:spTree>
    <p:extLst>
      <p:ext uri="{BB962C8B-B14F-4D97-AF65-F5344CB8AC3E}">
        <p14:creationId xmlns:p14="http://schemas.microsoft.com/office/powerpoint/2010/main" val="93057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ED9BBF5-3483-4F18-AB80-B1A254391E07}"/>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8E24F1E9-0524-4D34-BC73-5DE541A2F7F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https://www.dec-sped.org/single-post/new-service-coordination-in-early-intervention-joint-position-statement</a:t>
            </a:r>
          </a:p>
        </p:txBody>
      </p:sp>
      <p:sp>
        <p:nvSpPr>
          <p:cNvPr id="73732" name="Slide Number Placeholder 3">
            <a:extLst>
              <a:ext uri="{FF2B5EF4-FFF2-40B4-BE49-F238E27FC236}">
                <a16:creationId xmlns:a16="http://schemas.microsoft.com/office/drawing/2014/main" id="{27212F10-7427-4DE6-A5EA-05B86B9EB9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2E545801-B0F2-44A3-844C-D9295653F33E}" type="slidenum">
              <a:rPr lang="en-US" altLang="en-US">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1337" y="6685838"/>
            <a:ext cx="9144000" cy="123639"/>
            <a:chOff x="1783" y="6616562"/>
            <a:chExt cx="12192000" cy="123639"/>
          </a:xfrm>
        </p:grpSpPr>
        <p:cxnSp>
          <p:nvCxnSpPr>
            <p:cNvPr id="8" name="Straight Connector 7"/>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a:off x="1337" y="1098772"/>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842" y="152400"/>
            <a:ext cx="3664993" cy="862965"/>
          </a:xfrm>
          <a:prstGeom prst="rect">
            <a:avLst/>
          </a:prstGeom>
        </p:spPr>
      </p:pic>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235810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048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0645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3"/>
            <a:ext cx="9144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8925"/>
            <a:ext cx="1775418" cy="398716"/>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08752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38560"/>
            <a:ext cx="1905000" cy="443240"/>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2946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8710"/>
            <a:ext cx="1775418" cy="413090"/>
          </a:xfrm>
          <a:prstGeom prst="rect">
            <a:avLst/>
          </a:prstGeom>
        </p:spPr>
      </p:pic>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21851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3"/>
            <a:ext cx="9144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4383"/>
            <a:ext cx="1775418" cy="407417"/>
          </a:xfrm>
          <a:prstGeom prst="rect">
            <a:avLst/>
          </a:prstGeom>
        </p:spPr>
      </p:pic>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5966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3"/>
            <a:ext cx="9144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7850"/>
            <a:ext cx="1775418" cy="413950"/>
          </a:xfrm>
          <a:prstGeom prst="rect">
            <a:avLst/>
          </a:prstGeom>
        </p:spPr>
      </p:pic>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0633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3"/>
            <a:ext cx="9144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93094"/>
            <a:ext cx="1775418" cy="388706"/>
          </a:xfrm>
          <a:prstGeom prst="rect">
            <a:avLst/>
          </a:prstGeom>
        </p:spPr>
      </p:pic>
      <p:sp>
        <p:nvSpPr>
          <p:cNvPr id="2" name="Title 1"/>
          <p:cNvSpPr>
            <a:spLocks noGrp="1"/>
          </p:cNvSpPr>
          <p:nvPr>
            <p:ph type="title"/>
          </p:nvPr>
        </p:nvSpPr>
        <p:spPr/>
        <p:txBody>
          <a:bodyPr>
            <a:normAutofit/>
          </a:bodyPr>
          <a:lstStyle>
            <a:lvl1pPr>
              <a:defRPr sz="4000">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9830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798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7870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4570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4"/>
    </p:custDataLst>
    <p:extLst>
      <p:ext uri="{BB962C8B-B14F-4D97-AF65-F5344CB8AC3E}">
        <p14:creationId xmlns:p14="http://schemas.microsoft.com/office/powerpoint/2010/main" val="266582575"/>
      </p:ext>
    </p:extLst>
  </p:cSld>
  <p:clrMap bg1="lt1" tx1="dk1" bg2="lt2" tx2="dk2" accent1="accent1" accent2="accent2" accent3="accent3" accent4="accent4" accent5="accent5" accent6="accent6" hlink="hlink" folHlink="folHlink"/>
  <p:sldLayoutIdLst>
    <p:sldLayoutId id="2147485614" r:id="rId1"/>
    <p:sldLayoutId id="2147485615" r:id="rId2"/>
    <p:sldLayoutId id="2147485616" r:id="rId3"/>
    <p:sldLayoutId id="2147485617" r:id="rId4"/>
    <p:sldLayoutId id="2147485618" r:id="rId5"/>
    <p:sldLayoutId id="2147485619" r:id="rId6"/>
    <p:sldLayoutId id="2147485620" r:id="rId7"/>
    <p:sldLayoutId id="2147485621" r:id="rId8"/>
    <p:sldLayoutId id="2147485622" r:id="rId9"/>
    <p:sldLayoutId id="2147485623" r:id="rId10"/>
    <p:sldLayoutId id="2147485624" r:id="rId11"/>
    <p:sldLayoutId id="2147485625" r:id="rId12"/>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hyperlink" Target="http://nnps.jhucsos.com/"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hyperlink" Target="http://www.acf.hhs.gov/ecd/family-engagement" TargetMode="External"/><Relationship Id="rId4" Type="http://schemas.openxmlformats.org/officeDocument/2006/relationships/hyperlink" Target="http://www.hhs.gov/" TargetMode="External"/><Relationship Id="rId9" Type="http://schemas.openxmlformats.org/officeDocument/2006/relationships/hyperlink" Target="http://www.ed.gov/early-learnin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beachcenter.lsi.ku.edu/sites/default/files/2019-10/3.%20Beach%20Center%20Family-Professional%20Partnership%20Scale-With%20Edit.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achcenter.lsi.ku.edu/sites/default/files/inline-files/Family%20Quality%20of%20Life%20Psychometric%20Characteristics%20and%20Scoring%20Key.pdf" TargetMode="Externa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hyperlink" Target="http://beachcenter.org/sites/beach.drupal.ku.edu/files/images/general/Families/Partnership%20Scale%20Psychometrics%20and%20Scoring%20Key.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eachcenter.lsi.ku.edu/sites/default/files/inline-files/4.%20Beach%20Center%20Family%20and%20Professional%20Self%20Assessment%20form.pdf" TargetMode="Externa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20.png"/><Relationship Id="rId4" Type="http://schemas.openxmlformats.org/officeDocument/2006/relationships/hyperlink" Target="https://www.dec-sped.org/single-post/new-service-coordination-in-early-intervention-joint-position-statemen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s://d4ab05f7-6074-4ec9-998a-232c5d918236.filesusr.com/ugd/95f212_12c3bc4467b5415aa2e76e9fded1ab30.pdf" TargetMode="Externa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hyperlink" Target="https://www2.ed.gov/about/offices/list/ocr/docs/crdc-early-learning-snapshot.pdf" TargetMode="Externa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23.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1.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clkc.ohs.acf.hhs.gov/school-readiness/article/head-start-parent-family-community-engagement-framework"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CCF8981-46F7-450C-9EF0-65373C4D2983}"/>
              </a:ext>
            </a:extLst>
          </p:cNvPr>
          <p:cNvSpPr>
            <a:spLocks noGrp="1" noChangeArrowheads="1"/>
          </p:cNvSpPr>
          <p:nvPr>
            <p:ph type="ctrTitle"/>
          </p:nvPr>
        </p:nvSpPr>
        <p:spPr>
          <a:xfrm>
            <a:off x="685800" y="1122363"/>
            <a:ext cx="7772400" cy="1925637"/>
          </a:xfrm>
        </p:spPr>
        <p:txBody>
          <a:bodyPr>
            <a:normAutofit/>
          </a:bodyPr>
          <a:lstStyle/>
          <a:p>
            <a:pPr algn="ctr" eaLnBrk="1" hangingPunct="1">
              <a:defRPr/>
            </a:pPr>
            <a:r>
              <a:rPr lang="en-CA" sz="4400" b="1" dirty="0"/>
              <a:t>Family-Professional Partnerships</a:t>
            </a:r>
            <a:endParaRPr lang="en-US" altLang="en-US" sz="4050" b="1" dirty="0">
              <a:latin typeface="+mn-lt"/>
              <a:cs typeface="Arial" panose="020B0604020202020204" pitchFamily="34" charset="0"/>
            </a:endParaRPr>
          </a:p>
        </p:txBody>
      </p:sp>
      <p:sp>
        <p:nvSpPr>
          <p:cNvPr id="2" name="Subtitle 1">
            <a:extLst>
              <a:ext uri="{FF2B5EF4-FFF2-40B4-BE49-F238E27FC236}">
                <a16:creationId xmlns:a16="http://schemas.microsoft.com/office/drawing/2014/main" id="{5BB5107E-0336-432F-88BB-29D0A05377D0}"/>
              </a:ext>
            </a:extLst>
          </p:cNvPr>
          <p:cNvSpPr>
            <a:spLocks noGrp="1"/>
          </p:cNvSpPr>
          <p:nvPr>
            <p:ph type="subTitle" idx="1"/>
          </p:nvPr>
        </p:nvSpPr>
        <p:spPr/>
        <p:txBody>
          <a:bodyPr/>
          <a:lstStyle/>
          <a:p>
            <a:pPr>
              <a:lnSpc>
                <a:spcPct val="108000"/>
              </a:lnSpc>
              <a:spcBef>
                <a:spcPts val="0"/>
              </a:spcBef>
            </a:pPr>
            <a:r>
              <a:rPr lang="en-US" altLang="en-US" sz="2400" b="1" dirty="0">
                <a:latin typeface="+mn-lt"/>
                <a:cs typeface="Arial" panose="020B0604020202020204" pitchFamily="34" charset="0"/>
              </a:rPr>
              <a:t>Trusting Family-Professional Partnerships in </a:t>
            </a:r>
          </a:p>
          <a:p>
            <a:pPr>
              <a:lnSpc>
                <a:spcPct val="108000"/>
              </a:lnSpc>
              <a:spcBef>
                <a:spcPts val="0"/>
              </a:spcBef>
            </a:pPr>
            <a:r>
              <a:rPr lang="en-US" altLang="en-US" sz="2400" b="1" dirty="0">
                <a:latin typeface="+mn-lt"/>
                <a:cs typeface="Arial" panose="020B0604020202020204" pitchFamily="34" charset="0"/>
              </a:rPr>
              <a:t>Special and </a:t>
            </a:r>
            <a:br>
              <a:rPr lang="en-US" altLang="en-US" sz="2400" b="1" dirty="0">
                <a:latin typeface="+mn-lt"/>
                <a:cs typeface="Arial" panose="020B0604020202020204" pitchFamily="34" charset="0"/>
              </a:rPr>
            </a:br>
            <a:r>
              <a:rPr lang="en-US" altLang="en-US" sz="2400" b="1" dirty="0">
                <a:latin typeface="+mn-lt"/>
                <a:cs typeface="Arial" panose="020B0604020202020204" pitchFamily="34" charset="0"/>
              </a:rPr>
              <a:t>General Education </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descr="&quot; &quot;">
            <a:extLst>
              <a:ext uri="{FF2B5EF4-FFF2-40B4-BE49-F238E27FC236}">
                <a16:creationId xmlns:a16="http://schemas.microsoft.com/office/drawing/2014/main" id="{F43BB750-2B68-4B1E-83C9-B6CA1680551D}"/>
              </a:ext>
            </a:extLst>
          </p:cNvPr>
          <p:cNvSpPr>
            <a:spLocks noGrp="1"/>
          </p:cNvSpPr>
          <p:nvPr>
            <p:ph type="title"/>
          </p:nvPr>
        </p:nvSpPr>
        <p:spPr/>
        <p:txBody>
          <a:bodyPr>
            <a:noAutofit/>
          </a:bodyPr>
          <a:lstStyle/>
          <a:p>
            <a:pPr algn="ctr">
              <a:defRPr/>
            </a:pPr>
            <a:r>
              <a:rPr lang="en-US" altLang="en-US" sz="3600" dirty="0">
                <a:latin typeface="+mn-lt"/>
                <a:cs typeface="Arial" panose="020B0604020202020204" pitchFamily="34" charset="0"/>
              </a:rPr>
              <a:t>Individuals with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Disabilities Education Act (IDEA) II</a:t>
            </a:r>
          </a:p>
        </p:txBody>
      </p:sp>
      <p:sp>
        <p:nvSpPr>
          <p:cNvPr id="28675" name="Content Placeholder 1">
            <a:extLst>
              <a:ext uri="{FF2B5EF4-FFF2-40B4-BE49-F238E27FC236}">
                <a16:creationId xmlns:a16="http://schemas.microsoft.com/office/drawing/2014/main" id="{7C4B8223-EBA8-4F83-AC6A-B4D855814743}"/>
              </a:ext>
            </a:extLst>
          </p:cNvPr>
          <p:cNvSpPr>
            <a:spLocks noGrp="1"/>
          </p:cNvSpPr>
          <p:nvPr>
            <p:ph idx="1"/>
          </p:nvPr>
        </p:nvSpPr>
        <p:spPr/>
        <p:txBody>
          <a:bodyPr>
            <a:noAutofit/>
          </a:bodyPr>
          <a:lstStyle/>
          <a:p>
            <a:pPr marL="0" indent="0">
              <a:lnSpc>
                <a:spcPct val="150000"/>
              </a:lnSpc>
              <a:spcBef>
                <a:spcPts val="0"/>
              </a:spcBef>
              <a:buFont typeface="Wingdings 3" panose="05040102010807070707" pitchFamily="18" charset="2"/>
              <a:buNone/>
            </a:pPr>
            <a:r>
              <a:rPr lang="en-US" altLang="en-US" sz="2000" dirty="0">
                <a:solidFill>
                  <a:schemeClr val="tx1"/>
                </a:solidFill>
                <a:cs typeface="Arial" panose="020B0604020202020204" pitchFamily="34" charset="0"/>
              </a:rPr>
              <a:t>IDEA now provides that children’s education can be made “more effective by . . .strengthening the role and responsibility of parents and ensuring that families of such children have </a:t>
            </a:r>
            <a:r>
              <a:rPr lang="en-US" altLang="en-US" sz="2000" b="1" dirty="0">
                <a:cs typeface="Arial" panose="020B0604020202020204" pitchFamily="34" charset="0"/>
              </a:rPr>
              <a:t>meaningful opportunities to participate </a:t>
            </a:r>
            <a:r>
              <a:rPr lang="en-US" altLang="en-US" sz="2000" dirty="0">
                <a:solidFill>
                  <a:schemeClr val="tx1"/>
                </a:solidFill>
                <a:cs typeface="Arial" panose="020B0604020202020204" pitchFamily="34" charset="0"/>
              </a:rPr>
              <a:t>in the education of their children at school and home.”</a:t>
            </a:r>
          </a:p>
          <a:p>
            <a:pPr marL="0" indent="0">
              <a:lnSpc>
                <a:spcPct val="150000"/>
              </a:lnSpc>
              <a:spcBef>
                <a:spcPts val="0"/>
              </a:spcBef>
              <a:buFont typeface="Wingdings 3" panose="05040102010807070707" pitchFamily="18" charset="2"/>
              <a:buNone/>
            </a:pPr>
            <a:r>
              <a:rPr lang="en-US" altLang="en-US" sz="2000" dirty="0">
                <a:solidFill>
                  <a:schemeClr val="tx1"/>
                </a:solidFill>
                <a:cs typeface="Arial" panose="020B0604020202020204" pitchFamily="34" charset="0"/>
              </a:rPr>
              <a:t> (20 U.S.C. Sec. 1400[c][5][C]).</a:t>
            </a:r>
          </a:p>
        </p:txBody>
      </p:sp>
    </p:spTree>
    <p:custDataLst>
      <p:tags r:id="rId1"/>
    </p:custDataLst>
    <p:extLst>
      <p:ext uri="{BB962C8B-B14F-4D97-AF65-F5344CB8AC3E}">
        <p14:creationId xmlns:p14="http://schemas.microsoft.com/office/powerpoint/2010/main" val="43250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descr="&quot; &quot;">
            <a:extLst>
              <a:ext uri="{FF2B5EF4-FFF2-40B4-BE49-F238E27FC236}">
                <a16:creationId xmlns:a16="http://schemas.microsoft.com/office/drawing/2014/main" id="{1CFB1FDE-7301-46DF-86F6-9520A93326A1}"/>
              </a:ext>
            </a:extLst>
          </p:cNvPr>
          <p:cNvSpPr>
            <a:spLocks noGrp="1"/>
          </p:cNvSpPr>
          <p:nvPr>
            <p:ph type="title"/>
          </p:nvPr>
        </p:nvSpPr>
        <p:spPr/>
        <p:txBody>
          <a:bodyPr>
            <a:normAutofit/>
          </a:bodyPr>
          <a:lstStyle/>
          <a:p>
            <a:pPr algn="ctr">
              <a:defRPr/>
            </a:pPr>
            <a:r>
              <a:rPr lang="en-US" altLang="en-US" sz="3600" dirty="0">
                <a:latin typeface="+mn-lt"/>
                <a:cs typeface="Arial" panose="020B0604020202020204" pitchFamily="34" charset="0"/>
              </a:rPr>
              <a:t>Epstein’s Framework on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Parent Involvement</a:t>
            </a:r>
          </a:p>
        </p:txBody>
      </p:sp>
      <p:sp>
        <p:nvSpPr>
          <p:cNvPr id="30723" name="Content Placeholder 1">
            <a:extLst>
              <a:ext uri="{FF2B5EF4-FFF2-40B4-BE49-F238E27FC236}">
                <a16:creationId xmlns:a16="http://schemas.microsoft.com/office/drawing/2014/main" id="{C04436EB-8DE8-4646-9593-EAC14E597D07}"/>
              </a:ext>
            </a:extLst>
          </p:cNvPr>
          <p:cNvSpPr>
            <a:spLocks noGrp="1"/>
          </p:cNvSpPr>
          <p:nvPr>
            <p:ph idx="1"/>
          </p:nvPr>
        </p:nvSpPr>
        <p:spPr/>
        <p:txBody>
          <a:bodyPr>
            <a:normAutofit/>
          </a:bodyPr>
          <a:lstStyle/>
          <a:p>
            <a:pPr marL="0" indent="0">
              <a:lnSpc>
                <a:spcPct val="150000"/>
              </a:lnSpc>
              <a:spcBef>
                <a:spcPts val="0"/>
              </a:spcBef>
              <a:buFont typeface="Wingdings 3" panose="05040102010807070707" pitchFamily="18" charset="2"/>
              <a:buNone/>
            </a:pPr>
            <a:r>
              <a:rPr lang="en-US" altLang="en-US" sz="2000" dirty="0">
                <a:solidFill>
                  <a:srgbClr val="2A2A2A"/>
                </a:solidFill>
                <a:cs typeface="Arial" panose="020B0604020202020204" pitchFamily="34" charset="0"/>
              </a:rPr>
              <a:t>Six Types</a:t>
            </a:r>
          </a:p>
          <a:p>
            <a:pPr>
              <a:lnSpc>
                <a:spcPct val="150000"/>
              </a:lnSpc>
              <a:spcBef>
                <a:spcPts val="0"/>
              </a:spcBef>
              <a:buSzPct val="125000"/>
            </a:pPr>
            <a:r>
              <a:rPr lang="en-US" altLang="en-US" sz="2000" dirty="0">
                <a:solidFill>
                  <a:srgbClr val="2A2A2A"/>
                </a:solidFill>
                <a:cs typeface="Arial" panose="020B0604020202020204" pitchFamily="34" charset="0"/>
              </a:rPr>
              <a:t>Parenting</a:t>
            </a:r>
          </a:p>
          <a:p>
            <a:pPr>
              <a:lnSpc>
                <a:spcPct val="150000"/>
              </a:lnSpc>
              <a:spcBef>
                <a:spcPts val="0"/>
              </a:spcBef>
              <a:buSzPct val="125000"/>
            </a:pPr>
            <a:r>
              <a:rPr lang="en-US" altLang="en-US" sz="2000" dirty="0">
                <a:solidFill>
                  <a:srgbClr val="2A2A2A"/>
                </a:solidFill>
                <a:cs typeface="Arial" panose="020B0604020202020204" pitchFamily="34" charset="0"/>
              </a:rPr>
              <a:t>Communicating</a:t>
            </a:r>
          </a:p>
          <a:p>
            <a:pPr>
              <a:lnSpc>
                <a:spcPct val="150000"/>
              </a:lnSpc>
              <a:spcBef>
                <a:spcPts val="0"/>
              </a:spcBef>
              <a:buSzPct val="125000"/>
            </a:pPr>
            <a:r>
              <a:rPr lang="en-US" altLang="en-US" sz="2000" dirty="0">
                <a:solidFill>
                  <a:srgbClr val="2A2A2A"/>
                </a:solidFill>
                <a:cs typeface="Arial" panose="020B0604020202020204" pitchFamily="34" charset="0"/>
              </a:rPr>
              <a:t>Volunteering</a:t>
            </a:r>
          </a:p>
          <a:p>
            <a:pPr>
              <a:lnSpc>
                <a:spcPct val="150000"/>
              </a:lnSpc>
              <a:spcBef>
                <a:spcPts val="0"/>
              </a:spcBef>
              <a:buSzPct val="125000"/>
            </a:pPr>
            <a:r>
              <a:rPr lang="en-US" altLang="en-US" sz="2000" dirty="0">
                <a:solidFill>
                  <a:srgbClr val="2A2A2A"/>
                </a:solidFill>
                <a:cs typeface="Arial" panose="020B0604020202020204" pitchFamily="34" charset="0"/>
              </a:rPr>
              <a:t>Learning at Home</a:t>
            </a:r>
          </a:p>
          <a:p>
            <a:pPr>
              <a:lnSpc>
                <a:spcPct val="150000"/>
              </a:lnSpc>
              <a:spcBef>
                <a:spcPts val="0"/>
              </a:spcBef>
              <a:buSzPct val="125000"/>
            </a:pPr>
            <a:r>
              <a:rPr lang="en-US" altLang="en-US" sz="2000" dirty="0">
                <a:solidFill>
                  <a:srgbClr val="2A2A2A"/>
                </a:solidFill>
                <a:cs typeface="Arial" panose="020B0604020202020204" pitchFamily="34" charset="0"/>
              </a:rPr>
              <a:t>Decision-making</a:t>
            </a:r>
          </a:p>
          <a:p>
            <a:pPr>
              <a:lnSpc>
                <a:spcPct val="150000"/>
              </a:lnSpc>
              <a:spcBef>
                <a:spcPts val="0"/>
              </a:spcBef>
              <a:buSzPct val="125000"/>
            </a:pPr>
            <a:r>
              <a:rPr lang="en-US" altLang="en-US" sz="2000" dirty="0">
                <a:solidFill>
                  <a:srgbClr val="2A2A2A"/>
                </a:solidFill>
                <a:cs typeface="Arial" panose="020B0604020202020204" pitchFamily="34" charset="0"/>
              </a:rPr>
              <a:t>Collaborating with Community</a:t>
            </a:r>
          </a:p>
          <a:p>
            <a:pPr marL="0" indent="0">
              <a:buFont typeface="Wingdings 3" panose="05040102010807070707" pitchFamily="18" charset="2"/>
              <a:buNone/>
            </a:pPr>
            <a:endParaRPr lang="en-US" altLang="en-US" sz="2000" dirty="0">
              <a:solidFill>
                <a:srgbClr val="2A2A2A"/>
              </a:solidFill>
              <a:cs typeface="Arial" panose="020B0604020202020204" pitchFamily="34" charset="0"/>
            </a:endParaRPr>
          </a:p>
          <a:p>
            <a:pPr marL="0" indent="0">
              <a:buFont typeface="Wingdings 3" panose="05040102010807070707" pitchFamily="18" charset="2"/>
              <a:buNone/>
            </a:pPr>
            <a:endParaRPr lang="en-US" altLang="en-US" sz="2600" dirty="0">
              <a:solidFill>
                <a:schemeClr val="tx1"/>
              </a:solidFill>
              <a:cs typeface="Arial" panose="020B0604020202020204" pitchFamily="34"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descr="&quot; &quot;">
            <a:extLst>
              <a:ext uri="{FF2B5EF4-FFF2-40B4-BE49-F238E27FC236}">
                <a16:creationId xmlns:a16="http://schemas.microsoft.com/office/drawing/2014/main" id="{1CFB1FDE-7301-46DF-86F6-9520A93326A1}"/>
              </a:ext>
            </a:extLst>
          </p:cNvPr>
          <p:cNvSpPr>
            <a:spLocks noGrp="1"/>
          </p:cNvSpPr>
          <p:nvPr>
            <p:ph type="title"/>
          </p:nvPr>
        </p:nvSpPr>
        <p:spPr>
          <a:xfrm>
            <a:off x="628650" y="228600"/>
            <a:ext cx="7886700" cy="1325563"/>
          </a:xfrm>
        </p:spPr>
        <p:txBody>
          <a:bodyPr>
            <a:normAutofit/>
          </a:bodyPr>
          <a:lstStyle/>
          <a:p>
            <a:pPr algn="ctr">
              <a:defRPr/>
            </a:pPr>
            <a:r>
              <a:rPr lang="en-US" altLang="en-US" sz="3600" dirty="0">
                <a:latin typeface="+mn-lt"/>
                <a:cs typeface="Arial" panose="020B0604020202020204" pitchFamily="34" charset="0"/>
              </a:rPr>
              <a:t>Epstein’s Framework on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Parent Involvement II</a:t>
            </a:r>
          </a:p>
        </p:txBody>
      </p:sp>
      <p:sp>
        <p:nvSpPr>
          <p:cNvPr id="30723" name="Content Placeholder 1">
            <a:extLst>
              <a:ext uri="{FF2B5EF4-FFF2-40B4-BE49-F238E27FC236}">
                <a16:creationId xmlns:a16="http://schemas.microsoft.com/office/drawing/2014/main" id="{C04436EB-8DE8-4646-9593-EAC14E597D07}"/>
              </a:ext>
            </a:extLst>
          </p:cNvPr>
          <p:cNvSpPr>
            <a:spLocks noGrp="1"/>
          </p:cNvSpPr>
          <p:nvPr>
            <p:ph idx="1"/>
          </p:nvPr>
        </p:nvSpPr>
        <p:spPr>
          <a:xfrm>
            <a:off x="220133" y="1389904"/>
            <a:ext cx="8457142" cy="4351338"/>
          </a:xfrm>
        </p:spPr>
        <p:txBody>
          <a:bodyPr>
            <a:normAutofit/>
          </a:bodyPr>
          <a:lstStyle/>
          <a:p>
            <a:pPr marL="0" indent="0">
              <a:lnSpc>
                <a:spcPct val="150000"/>
              </a:lnSpc>
              <a:spcBef>
                <a:spcPts val="0"/>
              </a:spcBef>
              <a:buFont typeface="Wingdings 3" panose="05040102010807070707" pitchFamily="18" charset="2"/>
              <a:buNone/>
            </a:pPr>
            <a:r>
              <a:rPr lang="en-US" altLang="en-US" sz="1800" dirty="0">
                <a:cs typeface="Arial" panose="020B0604020202020204" pitchFamily="34" charset="0"/>
              </a:rPr>
              <a:t>“The way schools care about children is reflected in the way schools care about the children’s families. If educators view children simply as students, they are likely to see the family as separate from the school. That is, the family is expected to do its job and leave the education of children to the schools. If educators view students as children, they are likely to see both the family and the community as partners with the school in children’s education and development. </a:t>
            </a:r>
            <a:r>
              <a:rPr lang="en-US" altLang="en-US" sz="1800" b="1" dirty="0">
                <a:cs typeface="Arial" panose="020B0604020202020204" pitchFamily="34" charset="0"/>
              </a:rPr>
              <a:t>Partners recognize their shared interests in and responsibilities for children, and they work together to create better programs and opportunities for students</a:t>
            </a:r>
            <a:r>
              <a:rPr lang="en-US" altLang="en-US" sz="1800" dirty="0">
                <a:solidFill>
                  <a:srgbClr val="2A2A2A"/>
                </a:solidFill>
                <a:cs typeface="Arial" panose="020B0604020202020204" pitchFamily="34" charset="0"/>
              </a:rPr>
              <a:t>.”</a:t>
            </a:r>
          </a:p>
          <a:p>
            <a:pPr marL="0" indent="0">
              <a:buFont typeface="Wingdings 3" panose="05040102010807070707" pitchFamily="18" charset="2"/>
              <a:buNone/>
            </a:pPr>
            <a:r>
              <a:rPr lang="en-US" altLang="en-US" sz="1800" dirty="0">
                <a:cs typeface="Arial" panose="020B0604020202020204" pitchFamily="34" charset="0"/>
              </a:rPr>
              <a:t>        - Joyce Epstein, “School/Family/Community Partnerships,” </a:t>
            </a:r>
            <a:r>
              <a:rPr lang="en-US" altLang="en-US" sz="1800" i="1" dirty="0">
                <a:cs typeface="Arial" panose="020B0604020202020204" pitchFamily="34" charset="0"/>
              </a:rPr>
              <a:t>Phi Delta Kappa</a:t>
            </a:r>
          </a:p>
          <a:p>
            <a:pPr marL="0" indent="0">
              <a:buFont typeface="Wingdings 3" panose="05040102010807070707" pitchFamily="18" charset="2"/>
              <a:buNone/>
            </a:pPr>
            <a:endParaRPr lang="en-US" altLang="en-US" sz="2600" dirty="0">
              <a:solidFill>
                <a:schemeClr val="tx1"/>
              </a:solidFill>
              <a:cs typeface="Arial" panose="020B0604020202020204" pitchFamily="34" charset="0"/>
            </a:endParaRPr>
          </a:p>
        </p:txBody>
      </p:sp>
      <p:sp>
        <p:nvSpPr>
          <p:cNvPr id="2" name="TextBox 1">
            <a:extLst>
              <a:ext uri="{FF2B5EF4-FFF2-40B4-BE49-F238E27FC236}">
                <a16:creationId xmlns:a16="http://schemas.microsoft.com/office/drawing/2014/main" id="{F0700D41-8184-4454-9C88-F418A458F834}"/>
              </a:ext>
            </a:extLst>
          </p:cNvPr>
          <p:cNvSpPr txBox="1"/>
          <p:nvPr/>
        </p:nvSpPr>
        <p:spPr>
          <a:xfrm>
            <a:off x="1380067" y="5710020"/>
            <a:ext cx="7543800" cy="646331"/>
          </a:xfrm>
          <a:prstGeom prst="rect">
            <a:avLst/>
          </a:prstGeom>
          <a:noFill/>
        </p:spPr>
        <p:txBody>
          <a:bodyPr wrap="square" rtlCol="0">
            <a:spAutoFit/>
          </a:bodyPr>
          <a:lstStyle/>
          <a:p>
            <a:r>
              <a:rPr lang="en-US" altLang="en-US" sz="1800" dirty="0">
                <a:solidFill>
                  <a:schemeClr val="tx1"/>
                </a:solidFill>
                <a:latin typeface="+mn-lt"/>
                <a:cs typeface="Arial" panose="020B0604020202020204" pitchFamily="34" charset="0"/>
                <a:hlinkClick r:id="rId3"/>
              </a:rPr>
              <a:t>Click to visit the National Network of Partnership Schools website.</a:t>
            </a:r>
            <a:endParaRPr lang="en-US" altLang="en-US" sz="1800" dirty="0">
              <a:solidFill>
                <a:schemeClr val="tx1"/>
              </a:solidFill>
              <a:latin typeface="+mn-lt"/>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206978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4"/>
            <a:extLst>
              <a:ext uri="{FF2B5EF4-FFF2-40B4-BE49-F238E27FC236}">
                <a16:creationId xmlns:a16="http://schemas.microsoft.com/office/drawing/2014/main" id="{5CCDB217-8201-4204-986C-B892BE2518A8}"/>
              </a:ext>
              <a:ext uri="{C183D7F6-B498-43B3-948B-1728B52AA6E4}">
                <adec:decorative xmlns:adec="http://schemas.microsoft.com/office/drawing/2017/decorative" val="1"/>
              </a:ext>
            </a:extLst>
          </p:cNvPr>
          <p:cNvPicPr>
            <a:picLocks noChangeAspect="1" noChangeArrowheads="1"/>
          </p:cNvPicPr>
          <p:nvPr/>
        </p:nvPicPr>
        <p:blipFill>
          <a:blip r:embed="rId5"/>
          <a:srcRect/>
          <a:stretch>
            <a:fillRect/>
          </a:stretch>
        </p:blipFill>
        <p:spPr bwMode="auto">
          <a:xfrm>
            <a:off x="391675" y="280384"/>
            <a:ext cx="1171245" cy="1191044"/>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lgn="ctr"/>
            <a:r>
              <a:rPr lang="en-US" sz="3600" dirty="0">
                <a:latin typeface="+mn-lt"/>
              </a:rPr>
              <a:t>Federal Policy Statements</a:t>
            </a:r>
          </a:p>
        </p:txBody>
      </p:sp>
      <p:pic>
        <p:nvPicPr>
          <p:cNvPr id="5" name="Picture 4">
            <a:extLst>
              <a:ext uri="{FF2B5EF4-FFF2-40B4-BE49-F238E27FC236}">
                <a16:creationId xmlns:a16="http://schemas.microsoft.com/office/drawing/2014/main" id="{415492DA-F9A9-455D-8437-B3001724A2B6}"/>
              </a:ext>
              <a:ext uri="{C183D7F6-B498-43B3-948B-1728B52AA6E4}">
                <adec:decorative xmlns:adec="http://schemas.microsoft.com/office/drawing/2017/decorative" val="1"/>
              </a:ext>
            </a:extLst>
          </p:cNvPr>
          <p:cNvPicPr>
            <a:picLocks noChangeAspect="1"/>
          </p:cNvPicPr>
          <p:nvPr/>
        </p:nvPicPr>
        <p:blipFill>
          <a:blip r:embed="rId6"/>
          <a:srcRect/>
          <a:stretch>
            <a:fillRect/>
          </a:stretch>
        </p:blipFill>
        <p:spPr bwMode="auto">
          <a:xfrm>
            <a:off x="7486650" y="228600"/>
            <a:ext cx="1265675" cy="1242828"/>
          </a:xfrm>
          <a:prstGeom prst="rect">
            <a:avLst/>
          </a:prstGeom>
          <a:noFill/>
          <a:ln w="9525">
            <a:noFill/>
            <a:miter lim="800000"/>
            <a:headEnd/>
            <a:tailEnd/>
          </a:ln>
        </p:spPr>
      </p:pic>
      <p:sp>
        <p:nvSpPr>
          <p:cNvPr id="19458" name="Text Placeholder 2">
            <a:extLst>
              <a:ext uri="{FF2B5EF4-FFF2-40B4-BE49-F238E27FC236}">
                <a16:creationId xmlns:a16="http://schemas.microsoft.com/office/drawing/2014/main" id="{D6B97718-8F76-4F3B-9E57-B291D1A8E916}"/>
              </a:ext>
            </a:extLst>
          </p:cNvPr>
          <p:cNvSpPr>
            <a:spLocks noGrp="1"/>
          </p:cNvSpPr>
          <p:nvPr>
            <p:ph idx="1"/>
          </p:nvPr>
        </p:nvSpPr>
        <p:spPr>
          <a:xfrm>
            <a:off x="628650" y="1825625"/>
            <a:ext cx="7886700" cy="523220"/>
          </a:xfrm>
        </p:spPr>
        <p:txBody>
          <a:bodyPr>
            <a:normAutofit/>
          </a:bodyPr>
          <a:lstStyle/>
          <a:p>
            <a:pPr marL="203200" indent="0">
              <a:buFont typeface="Wingdings 3" panose="05040102010807070707" pitchFamily="18" charset="2"/>
              <a:buNone/>
              <a:defRPr/>
            </a:pPr>
            <a:r>
              <a:rPr lang="en-US" altLang="en-US" sz="2000" dirty="0">
                <a:cs typeface="Arial" panose="020B0604020202020204" pitchFamily="34" charset="0"/>
              </a:rPr>
              <a:t>Family Engagement From the Early Years to the Early Grades</a:t>
            </a:r>
          </a:p>
        </p:txBody>
      </p:sp>
      <p:pic>
        <p:nvPicPr>
          <p:cNvPr id="31748" name="Picture 2" descr="Letter from the US Department of Education dated August 1, 2016 about new family engagment policies.">
            <a:extLst>
              <a:ext uri="{FF2B5EF4-FFF2-40B4-BE49-F238E27FC236}">
                <a16:creationId xmlns:a16="http://schemas.microsoft.com/office/drawing/2014/main" id="{33096408-018A-4E74-BC7B-29B3621382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799" y="2441272"/>
            <a:ext cx="2177736" cy="280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2" descr="Policy Statement on Family Engagement from the Early Years to the Early Grades from the US Departments of Health and Human Services and the Department of Education. ">
            <a:extLst>
              <a:ext uri="{FF2B5EF4-FFF2-40B4-BE49-F238E27FC236}">
                <a16:creationId xmlns:a16="http://schemas.microsoft.com/office/drawing/2014/main" id="{3F2483DB-65D8-484C-BE29-AAA3B4BA5D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344" r="6065"/>
          <a:stretch/>
        </p:blipFill>
        <p:spPr bwMode="auto">
          <a:xfrm>
            <a:off x="5723945" y="2287558"/>
            <a:ext cx="2128888" cy="301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B57D34F8-275B-4779-A6CE-3546B4CF1666}"/>
              </a:ext>
            </a:extLst>
          </p:cNvPr>
          <p:cNvSpPr/>
          <p:nvPr/>
        </p:nvSpPr>
        <p:spPr>
          <a:xfrm>
            <a:off x="1380343" y="5293846"/>
            <a:ext cx="3191657" cy="523220"/>
          </a:xfrm>
          <a:prstGeom prst="rect">
            <a:avLst/>
          </a:prstGeom>
        </p:spPr>
        <p:txBody>
          <a:bodyPr wrap="square">
            <a:spAutoFit/>
          </a:bodyPr>
          <a:lstStyle/>
          <a:p>
            <a:pPr marL="203200">
              <a:buFont typeface="Wingdings 3" panose="05040102010807070707" pitchFamily="18" charset="2"/>
              <a:buNone/>
              <a:defRPr/>
            </a:pPr>
            <a:r>
              <a:rPr lang="en-US" altLang="en-US" sz="1400" dirty="0">
                <a:solidFill>
                  <a:schemeClr val="accent2">
                    <a:lumMod val="50000"/>
                  </a:schemeClr>
                </a:solidFill>
                <a:latin typeface="Arial" panose="020B0604020202020204" pitchFamily="34" charset="0"/>
                <a:cs typeface="Arial" panose="020B0604020202020204" pitchFamily="34" charset="0"/>
                <a:hlinkClick r:id="rId9"/>
              </a:rPr>
              <a:t>Click to visit the US Department of Education's Early Learning</a:t>
            </a:r>
            <a:r>
              <a:rPr lang="en-US" altLang="en-US" sz="1400" dirty="0">
                <a:solidFill>
                  <a:schemeClr val="accent2">
                    <a:lumMod val="50000"/>
                  </a:schemeClr>
                </a:solidFill>
                <a:latin typeface="Arial" panose="020B0604020202020204" pitchFamily="34" charset="0"/>
                <a:cs typeface="Arial" panose="020B0604020202020204" pitchFamily="34" charset="0"/>
              </a:rPr>
              <a:t> </a:t>
            </a:r>
          </a:p>
        </p:txBody>
      </p:sp>
      <p:sp>
        <p:nvSpPr>
          <p:cNvPr id="4" name="Rectangle 3"/>
          <p:cNvSpPr/>
          <p:nvPr/>
        </p:nvSpPr>
        <p:spPr>
          <a:xfrm>
            <a:off x="5373421" y="5300526"/>
            <a:ext cx="3141929" cy="523220"/>
          </a:xfrm>
          <a:prstGeom prst="rect">
            <a:avLst/>
          </a:prstGeom>
        </p:spPr>
        <p:txBody>
          <a:bodyPr wrap="square">
            <a:spAutoFit/>
          </a:bodyPr>
          <a:lstStyle/>
          <a:p>
            <a:pPr marL="203200">
              <a:buFont typeface="Wingdings 3" panose="05040102010807070707" pitchFamily="18" charset="2"/>
              <a:buNone/>
              <a:defRPr/>
            </a:pPr>
            <a:r>
              <a:rPr lang="en-US" altLang="en-US" sz="1400" dirty="0">
                <a:solidFill>
                  <a:schemeClr val="accent2">
                    <a:lumMod val="50000"/>
                  </a:schemeClr>
                </a:solidFill>
                <a:latin typeface="Arial" panose="020B0604020202020204" pitchFamily="34" charset="0"/>
                <a:cs typeface="Arial" panose="020B0604020202020204" pitchFamily="34" charset="0"/>
                <a:hlinkClick r:id="rId10"/>
              </a:rPr>
              <a:t>Click to visit the Office of Early Childhood Development (DHHS)</a:t>
            </a:r>
            <a:endParaRPr lang="en-US" altLang="en-US" sz="1400" dirty="0">
              <a:solidFill>
                <a:schemeClr val="accent2">
                  <a:lumMod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descr="&quot; &quot;">
            <a:extLst>
              <a:ext uri="{FF2B5EF4-FFF2-40B4-BE49-F238E27FC236}">
                <a16:creationId xmlns:a16="http://schemas.microsoft.com/office/drawing/2014/main" id="{1AB3B790-E9C0-49B1-9BF4-AEBD7EFB9380}"/>
              </a:ext>
            </a:extLst>
          </p:cNvPr>
          <p:cNvSpPr>
            <a:spLocks noGrp="1"/>
          </p:cNvSpPr>
          <p:nvPr>
            <p:ph type="title"/>
          </p:nvPr>
        </p:nvSpPr>
        <p:spPr>
          <a:xfrm>
            <a:off x="463168" y="274638"/>
            <a:ext cx="8229600" cy="1401762"/>
          </a:xfrm>
        </p:spPr>
        <p:txBody>
          <a:bodyPr>
            <a:noAutofit/>
          </a:bodyPr>
          <a:lstStyle/>
          <a:p>
            <a:pPr algn="ctr">
              <a:defRPr/>
            </a:pPr>
            <a:r>
              <a:rPr lang="en-US" altLang="en-US" sz="3600" dirty="0">
                <a:latin typeface="+mn-lt"/>
                <a:cs typeface="Arial" panose="020B0604020202020204" pitchFamily="34" charset="0"/>
              </a:rPr>
              <a:t>HHS/ED Policy Statement on                 Family Engagement</a:t>
            </a:r>
          </a:p>
        </p:txBody>
      </p:sp>
      <p:sp>
        <p:nvSpPr>
          <p:cNvPr id="33795" name="Content Placeholder 1">
            <a:extLst>
              <a:ext uri="{FF2B5EF4-FFF2-40B4-BE49-F238E27FC236}">
                <a16:creationId xmlns:a16="http://schemas.microsoft.com/office/drawing/2014/main" id="{FF68B45D-957F-49C1-8A77-6F7EA62D2876}"/>
              </a:ext>
            </a:extLst>
          </p:cNvPr>
          <p:cNvSpPr>
            <a:spLocks noGrp="1"/>
          </p:cNvSpPr>
          <p:nvPr>
            <p:ph idx="1"/>
          </p:nvPr>
        </p:nvSpPr>
        <p:spPr>
          <a:xfrm>
            <a:off x="590550" y="1905000"/>
            <a:ext cx="7962900" cy="4525963"/>
          </a:xfrm>
        </p:spPr>
        <p:txBody>
          <a:bodyPr>
            <a:normAutofit/>
          </a:bodyPr>
          <a:lstStyle/>
          <a:p>
            <a:pPr marL="0" indent="0">
              <a:lnSpc>
                <a:spcPct val="150000"/>
              </a:lnSpc>
              <a:spcBef>
                <a:spcPts val="0"/>
              </a:spcBef>
              <a:buClrTx/>
              <a:buSzPct val="125000"/>
              <a:buNone/>
            </a:pPr>
            <a:r>
              <a:rPr lang="en-US" altLang="en-US" sz="2000" dirty="0">
                <a:cs typeface="Arial" panose="020B0604020202020204" pitchFamily="34" charset="0"/>
              </a:rPr>
              <a:t>“For family engagement to be integrated throughout early childhood systems and programs, providers and schools must engage families as </a:t>
            </a:r>
            <a:r>
              <a:rPr lang="en-US" altLang="en-US" sz="2000" b="1" dirty="0">
                <a:cs typeface="Arial" panose="020B0604020202020204" pitchFamily="34" charset="0"/>
              </a:rPr>
              <a:t>essential partners </a:t>
            </a:r>
            <a:r>
              <a:rPr lang="en-US" altLang="en-US" sz="2000" dirty="0">
                <a:cs typeface="Arial" panose="020B0604020202020204" pitchFamily="34" charset="0"/>
              </a:rPr>
              <a:t>when providing services that promote children’s learning and development, nurture </a:t>
            </a:r>
            <a:r>
              <a:rPr lang="en-US" altLang="en-US" sz="2000" b="1" dirty="0">
                <a:cs typeface="Arial" panose="020B0604020202020204" pitchFamily="34" charset="0"/>
              </a:rPr>
              <a:t>positive relationships between families and staff</a:t>
            </a:r>
            <a:r>
              <a:rPr lang="en-US" altLang="en-US" sz="2000" dirty="0">
                <a:cs typeface="Arial" panose="020B0604020202020204" pitchFamily="34" charset="0"/>
              </a:rPr>
              <a:t>, and support families” (p. 1).</a:t>
            </a:r>
          </a:p>
          <a:p>
            <a:pPr marL="0" indent="0">
              <a:lnSpc>
                <a:spcPct val="150000"/>
              </a:lnSpc>
              <a:spcBef>
                <a:spcPts val="0"/>
              </a:spcBef>
              <a:buClrTx/>
              <a:buSzPct val="125000"/>
              <a:buNone/>
            </a:pPr>
            <a:endParaRPr lang="en-US" altLang="en-US" sz="2000" dirty="0">
              <a:cs typeface="Arial" panose="020B0604020202020204" pitchFamily="34" charset="0"/>
            </a:endParaRPr>
          </a:p>
          <a:p>
            <a:pPr marL="0" indent="0">
              <a:lnSpc>
                <a:spcPct val="150000"/>
              </a:lnSpc>
              <a:spcBef>
                <a:spcPts val="0"/>
              </a:spcBef>
              <a:buClrTx/>
              <a:buSzPct val="125000"/>
              <a:buNone/>
            </a:pPr>
            <a:r>
              <a:rPr lang="en-US" altLang="en-US" sz="2000" dirty="0">
                <a:cs typeface="Arial" panose="020B0604020202020204" pitchFamily="34" charset="0"/>
              </a:rPr>
              <a:t>“It is the goal of the Departments that all early childhood systems recognize and support </a:t>
            </a:r>
            <a:r>
              <a:rPr lang="en-US" altLang="en-US" sz="2000" b="1" dirty="0">
                <a:cs typeface="Arial" panose="020B0604020202020204" pitchFamily="34" charset="0"/>
              </a:rPr>
              <a:t>families as essential partners </a:t>
            </a:r>
            <a:r>
              <a:rPr lang="en-US" altLang="en-US" sz="2000" dirty="0">
                <a:cs typeface="Arial" panose="020B0604020202020204" pitchFamily="34" charset="0"/>
              </a:rPr>
              <a:t>in providing services that improve children’s development, learning, and wellness” (p. 2).</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Research on Partnerships</a:t>
            </a:r>
          </a:p>
        </p:txBody>
      </p:sp>
      <p:grpSp>
        <p:nvGrpSpPr>
          <p:cNvPr id="24" name="Group 23" descr="Agenda. Starting with analysis of existing frameworks and research on partnerships. Then synthesis partnership framework and then applications.">
            <a:extLst>
              <a:ext uri="{FF2B5EF4-FFF2-40B4-BE49-F238E27FC236}">
                <a16:creationId xmlns:a16="http://schemas.microsoft.com/office/drawing/2014/main" id="{F26EBBE4-167A-4810-9A41-ADE50ACF05DF}"/>
              </a:ext>
            </a:extLst>
          </p:cNvPr>
          <p:cNvGrpSpPr/>
          <p:nvPr/>
        </p:nvGrpSpPr>
        <p:grpSpPr>
          <a:xfrm>
            <a:off x="1371600" y="1371600"/>
            <a:ext cx="6310630" cy="4572000"/>
            <a:chOff x="1295400" y="648494"/>
            <a:chExt cx="6386830" cy="5295106"/>
          </a:xfrm>
        </p:grpSpPr>
        <p:cxnSp>
          <p:nvCxnSpPr>
            <p:cNvPr id="18" name="Straight Arrow Connector 17">
              <a:extLst>
                <a:ext uri="{FF2B5EF4-FFF2-40B4-BE49-F238E27FC236}">
                  <a16:creationId xmlns:a16="http://schemas.microsoft.com/office/drawing/2014/main" id="{85B6FC18-07EB-4004-8907-16A0DA5E79E3}"/>
                </a:ext>
              </a:extLst>
            </p:cNvPr>
            <p:cNvCxnSpPr>
              <a:cxnSpLocks/>
            </p:cNvCxnSpPr>
            <p:nvPr/>
          </p:nvCxnSpPr>
          <p:spPr>
            <a:xfrm>
              <a:off x="2566202" y="1886744"/>
              <a:ext cx="1982788" cy="1143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5972D-A10F-44C3-A426-690F57BC9C55}"/>
                </a:ext>
              </a:extLst>
            </p:cNvPr>
            <p:cNvCxnSpPr>
              <a:stCxn id="8" idx="2"/>
              <a:endCxn id="6" idx="0"/>
            </p:cNvCxnSpPr>
            <p:nvPr/>
          </p:nvCxnSpPr>
          <p:spPr>
            <a:xfrm>
              <a:off x="4610100" y="4189412"/>
              <a:ext cx="0" cy="763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CC1DF-603F-413C-9E47-63883E8A6A41}"/>
                </a:ext>
              </a:extLst>
            </p:cNvPr>
            <p:cNvCxnSpPr/>
            <p:nvPr/>
          </p:nvCxnSpPr>
          <p:spPr>
            <a:xfrm>
              <a:off x="3825875" y="1219200"/>
              <a:ext cx="13716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E8D833-298D-4C40-8F07-13094E6D4116}"/>
                </a:ext>
              </a:extLst>
            </p:cNvPr>
            <p:cNvGrpSpPr/>
            <p:nvPr/>
          </p:nvGrpSpPr>
          <p:grpSpPr>
            <a:xfrm>
              <a:off x="3352800" y="4953000"/>
              <a:ext cx="2514600" cy="990600"/>
              <a:chOff x="2971800" y="5257800"/>
              <a:chExt cx="2514600" cy="1141412"/>
            </a:xfrm>
            <a:solidFill>
              <a:srgbClr val="CCECFF"/>
            </a:solidFill>
          </p:grpSpPr>
          <p:sp>
            <p:nvSpPr>
              <p:cNvPr id="6" name="Rectangle 5">
                <a:extLst>
                  <a:ext uri="{FF2B5EF4-FFF2-40B4-BE49-F238E27FC236}">
                    <a16:creationId xmlns:a16="http://schemas.microsoft.com/office/drawing/2014/main" id="{5DA57F80-04BC-4909-A111-1289F957FD4B}"/>
                  </a:ext>
                </a:extLst>
              </p:cNvPr>
              <p:cNvSpPr/>
              <p:nvPr/>
            </p:nvSpPr>
            <p:spPr>
              <a:xfrm>
                <a:off x="2971800" y="52578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a:extLst>
                  <a:ext uri="{FF2B5EF4-FFF2-40B4-BE49-F238E27FC236}">
                    <a16:creationId xmlns:a16="http://schemas.microsoft.com/office/drawing/2014/main" id="{364ACEA6-B445-4F2F-A3B1-6FC04E6A793A}"/>
                  </a:ext>
                </a:extLst>
              </p:cNvPr>
              <p:cNvSpPr txBox="1"/>
              <p:nvPr/>
            </p:nvSpPr>
            <p:spPr>
              <a:xfrm>
                <a:off x="3020757" y="5257800"/>
                <a:ext cx="2057400" cy="646331"/>
              </a:xfrm>
              <a:prstGeom prst="rect">
                <a:avLst/>
              </a:prstGeom>
              <a:grpFill/>
              <a:ln>
                <a:noFill/>
              </a:ln>
            </p:spPr>
            <p:txBody>
              <a:bodyPr>
                <a:spAutoFit/>
              </a:bodyPr>
              <a:lstStyle/>
              <a:p>
                <a:pPr algn="ctr">
                  <a:defRPr/>
                </a:pPr>
                <a:endParaRPr lang="en-US" dirty="0">
                  <a:latin typeface="+mn-lt"/>
                  <a:cs typeface="Arial" panose="020B0604020202020204" pitchFamily="34" charset="0"/>
                </a:endParaRPr>
              </a:p>
              <a:p>
                <a:pPr algn="ctr">
                  <a:defRPr/>
                </a:pPr>
                <a:r>
                  <a:rPr lang="en-US" dirty="0">
                    <a:latin typeface="+mn-lt"/>
                    <a:cs typeface="Arial" panose="020B0604020202020204" pitchFamily="34" charset="0"/>
                  </a:rPr>
                  <a:t>      Applications</a:t>
                </a:r>
              </a:p>
            </p:txBody>
          </p:sp>
        </p:grpSp>
        <p:grpSp>
          <p:nvGrpSpPr>
            <p:cNvPr id="13" name="Group 12">
              <a:extLst>
                <a:ext uri="{FF2B5EF4-FFF2-40B4-BE49-F238E27FC236}">
                  <a16:creationId xmlns:a16="http://schemas.microsoft.com/office/drawing/2014/main" id="{EADA8216-252C-4D8C-8D2B-0927634E0EED}"/>
                </a:ext>
              </a:extLst>
            </p:cNvPr>
            <p:cNvGrpSpPr/>
            <p:nvPr/>
          </p:nvGrpSpPr>
          <p:grpSpPr>
            <a:xfrm>
              <a:off x="3352800" y="3048000"/>
              <a:ext cx="2514600" cy="1141412"/>
              <a:chOff x="2971800" y="3124200"/>
              <a:chExt cx="2514600" cy="1141412"/>
            </a:xfrm>
            <a:solidFill>
              <a:srgbClr val="CCECFF"/>
            </a:solidFill>
          </p:grpSpPr>
          <p:sp>
            <p:nvSpPr>
              <p:cNvPr id="8" name="Rectangle 7">
                <a:extLst>
                  <a:ext uri="{FF2B5EF4-FFF2-40B4-BE49-F238E27FC236}">
                    <a16:creationId xmlns:a16="http://schemas.microsoft.com/office/drawing/2014/main" id="{71CB2482-0F03-49F7-8E48-7826A4B3FD73}"/>
                  </a:ext>
                </a:extLst>
              </p:cNvPr>
              <p:cNvSpPr/>
              <p:nvPr/>
            </p:nvSpPr>
            <p:spPr>
              <a:xfrm>
                <a:off x="2971800" y="31242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A939E404-8408-42FD-ACB4-EDB5B9CFA70C}"/>
                  </a:ext>
                </a:extLst>
              </p:cNvPr>
              <p:cNvSpPr txBox="1"/>
              <p:nvPr/>
            </p:nvSpPr>
            <p:spPr>
              <a:xfrm>
                <a:off x="3200400" y="3233241"/>
                <a:ext cx="2057400" cy="923330"/>
              </a:xfrm>
              <a:prstGeom prst="rect">
                <a:avLst/>
              </a:prstGeom>
              <a:grpFill/>
              <a:ln>
                <a:noFill/>
              </a:ln>
            </p:spPr>
            <p:txBody>
              <a:bodyPr>
                <a:spAutoFit/>
              </a:bodyPr>
              <a:lstStyle/>
              <a:p>
                <a:pPr algn="ctr">
                  <a:defRPr/>
                </a:pPr>
                <a:r>
                  <a:rPr lang="en-US" dirty="0">
                    <a:latin typeface="+mn-lt"/>
                    <a:cs typeface="Arial" panose="020B0604020202020204" pitchFamily="34" charset="0"/>
                  </a:rPr>
                  <a:t>Synthesis Partnership Framework</a:t>
                </a:r>
              </a:p>
            </p:txBody>
          </p:sp>
        </p:grpSp>
        <p:grpSp>
          <p:nvGrpSpPr>
            <p:cNvPr id="4" name="Group 3">
              <a:extLst>
                <a:ext uri="{FF2B5EF4-FFF2-40B4-BE49-F238E27FC236}">
                  <a16:creationId xmlns:a16="http://schemas.microsoft.com/office/drawing/2014/main" id="{7A5D867D-4EC5-4D24-977A-DEDA653BB67A}"/>
                </a:ext>
              </a:extLst>
            </p:cNvPr>
            <p:cNvGrpSpPr/>
            <p:nvPr/>
          </p:nvGrpSpPr>
          <p:grpSpPr>
            <a:xfrm>
              <a:off x="5167630" y="648494"/>
              <a:ext cx="2514600" cy="1141412"/>
              <a:chOff x="4876800" y="687388"/>
              <a:chExt cx="2514600" cy="1141412"/>
            </a:xfrm>
            <a:solidFill>
              <a:srgbClr val="CCECFF"/>
            </a:solidFill>
          </p:grpSpPr>
          <p:sp>
            <p:nvSpPr>
              <p:cNvPr id="7" name="Rectangle 6">
                <a:extLst>
                  <a:ext uri="{FF2B5EF4-FFF2-40B4-BE49-F238E27FC236}">
                    <a16:creationId xmlns:a16="http://schemas.microsoft.com/office/drawing/2014/main" id="{7C973BB4-F7B2-4327-8556-D27635311B42}"/>
                  </a:ext>
                </a:extLst>
              </p:cNvPr>
              <p:cNvSpPr/>
              <p:nvPr/>
            </p:nvSpPr>
            <p:spPr>
              <a:xfrm>
                <a:off x="4876800" y="687388"/>
                <a:ext cx="2514600" cy="114141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61C1A429-C80D-41BA-8296-B63E5993ED43}"/>
                  </a:ext>
                </a:extLst>
              </p:cNvPr>
              <p:cNvSpPr txBox="1"/>
              <p:nvPr/>
            </p:nvSpPr>
            <p:spPr>
              <a:xfrm>
                <a:off x="5105400" y="934928"/>
                <a:ext cx="2057400" cy="646331"/>
              </a:xfrm>
              <a:prstGeom prst="rect">
                <a:avLst/>
              </a:prstGeom>
              <a:solidFill>
                <a:srgbClr val="006699"/>
              </a:solidFill>
              <a:ln>
                <a:solidFill>
                  <a:srgbClr val="006699"/>
                </a:solidFill>
              </a:ln>
            </p:spPr>
            <p:txBody>
              <a:bodyPr>
                <a:spAutoFit/>
              </a:bodyPr>
              <a:lstStyle/>
              <a:p>
                <a:pPr algn="ctr">
                  <a:defRPr/>
                </a:pPr>
                <a:r>
                  <a:rPr lang="en-US" dirty="0">
                    <a:solidFill>
                      <a:schemeClr val="bg1"/>
                    </a:solidFill>
                    <a:latin typeface="+mn-lt"/>
                    <a:cs typeface="Arial" panose="020B0604020202020204" pitchFamily="34" charset="0"/>
                  </a:rPr>
                  <a:t>Research on Partnerships</a:t>
                </a:r>
              </a:p>
            </p:txBody>
          </p:sp>
        </p:grpSp>
        <p:grpSp>
          <p:nvGrpSpPr>
            <p:cNvPr id="12" name="Group 11">
              <a:extLst>
                <a:ext uri="{FF2B5EF4-FFF2-40B4-BE49-F238E27FC236}">
                  <a16:creationId xmlns:a16="http://schemas.microsoft.com/office/drawing/2014/main" id="{94EC5540-E039-4BDC-9B81-BD4162BCC346}"/>
                </a:ext>
              </a:extLst>
            </p:cNvPr>
            <p:cNvGrpSpPr/>
            <p:nvPr/>
          </p:nvGrpSpPr>
          <p:grpSpPr>
            <a:xfrm>
              <a:off x="1295400" y="687388"/>
              <a:ext cx="2514600" cy="1141412"/>
              <a:chOff x="1219200" y="687388"/>
              <a:chExt cx="2514600" cy="1141412"/>
            </a:xfrm>
            <a:solidFill>
              <a:srgbClr val="CCECFF"/>
            </a:solidFill>
          </p:grpSpPr>
          <p:sp>
            <p:nvSpPr>
              <p:cNvPr id="2" name="Rectangle 1">
                <a:extLst>
                  <a:ext uri="{FF2B5EF4-FFF2-40B4-BE49-F238E27FC236}">
                    <a16:creationId xmlns:a16="http://schemas.microsoft.com/office/drawing/2014/main" id="{DD8056A2-3DD6-4ED6-9E21-52C3C4A0BB95}"/>
                  </a:ext>
                </a:extLst>
              </p:cNvPr>
              <p:cNvSpPr/>
              <p:nvPr/>
            </p:nvSpPr>
            <p:spPr>
              <a:xfrm>
                <a:off x="12192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8BEAD93E-5144-4F80-965C-9614F349F08A}"/>
                  </a:ext>
                </a:extLst>
              </p:cNvPr>
              <p:cNvSpPr txBox="1"/>
              <p:nvPr/>
            </p:nvSpPr>
            <p:spPr>
              <a:xfrm>
                <a:off x="1255222" y="934927"/>
                <a:ext cx="2362200" cy="646331"/>
              </a:xfrm>
              <a:prstGeom prst="rect">
                <a:avLst/>
              </a:prstGeom>
              <a:grpFill/>
            </p:spPr>
            <p:txBody>
              <a:bodyPr>
                <a:spAutoFit/>
              </a:bodyPr>
              <a:lstStyle/>
              <a:p>
                <a:pPr algn="ctr">
                  <a:defRPr/>
                </a:pPr>
                <a:r>
                  <a:rPr lang="en-US" dirty="0">
                    <a:latin typeface="+mn-lt"/>
                    <a:cs typeface="Arial" panose="020B0604020202020204" pitchFamily="34" charset="0"/>
                  </a:rPr>
                  <a:t>Analysis of Existing Frameworks</a:t>
                </a:r>
              </a:p>
            </p:txBody>
          </p:sp>
        </p:grpSp>
        <p:cxnSp>
          <p:nvCxnSpPr>
            <p:cNvPr id="21" name="Straight Arrow Connector 20">
              <a:extLst>
                <a:ext uri="{FF2B5EF4-FFF2-40B4-BE49-F238E27FC236}">
                  <a16:creationId xmlns:a16="http://schemas.microsoft.com/office/drawing/2014/main" id="{930A6BFE-3BD6-47C2-A4F8-90BE671B7A63}"/>
                </a:ext>
              </a:extLst>
            </p:cNvPr>
            <p:cNvCxnSpPr>
              <a:cxnSpLocks/>
            </p:cNvCxnSpPr>
            <p:nvPr/>
          </p:nvCxnSpPr>
          <p:spPr>
            <a:xfrm flipH="1">
              <a:off x="4610100" y="1789905"/>
              <a:ext cx="1686463" cy="1239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5862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EF06847-A462-469A-A66C-52BA776D8BBB}"/>
              </a:ext>
            </a:extLst>
          </p:cNvPr>
          <p:cNvSpPr>
            <a:spLocks noGrp="1" noChangeArrowheads="1"/>
          </p:cNvSpPr>
          <p:nvPr>
            <p:ph type="title"/>
          </p:nvPr>
        </p:nvSpPr>
        <p:spPr/>
        <p:txBody>
          <a:bodyPr rtlCol="0">
            <a:noAutofit/>
          </a:bodyPr>
          <a:lstStyle/>
          <a:p>
            <a:pPr algn="ctr" eaLnBrk="1" fontAlgn="auto" hangingPunct="1">
              <a:spcAft>
                <a:spcPts val="0"/>
              </a:spcAft>
              <a:defRPr/>
            </a:pPr>
            <a:r>
              <a:rPr lang="en-US" altLang="en-US" sz="3600" dirty="0">
                <a:latin typeface="+mn-lt"/>
                <a:cs typeface="Arial" panose="020B0604020202020204" pitchFamily="34" charset="0"/>
              </a:rPr>
              <a:t>Beach Center Qualitative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Research on Partnerships</a:t>
            </a:r>
          </a:p>
        </p:txBody>
      </p:sp>
      <p:sp>
        <p:nvSpPr>
          <p:cNvPr id="6" name="Text Box 3">
            <a:extLst>
              <a:ext uri="{FF2B5EF4-FFF2-40B4-BE49-F238E27FC236}">
                <a16:creationId xmlns:a16="http://schemas.microsoft.com/office/drawing/2014/main" id="{E79A1C13-4F5C-42C8-911E-B1266D5B16A0}"/>
              </a:ext>
            </a:extLst>
          </p:cNvPr>
          <p:cNvSpPr txBox="1">
            <a:spLocks noGrp="1" noChangeArrowheads="1"/>
          </p:cNvSpPr>
          <p:nvPr>
            <p:ph idx="1"/>
          </p:nvPr>
        </p:nvSpPr>
        <p:spPr bwMode="auto">
          <a:xfrm>
            <a:off x="628650" y="1825625"/>
            <a:ext cx="7886700" cy="235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Bef>
                <a:spcPts val="0"/>
              </a:spcBef>
              <a:buClrTx/>
              <a:buSzPct val="125000"/>
              <a:buFontTx/>
              <a:buChar char="•"/>
            </a:pPr>
            <a:r>
              <a:rPr lang="en-US" altLang="en-US" sz="2000" dirty="0">
                <a:solidFill>
                  <a:schemeClr val="tx1"/>
                </a:solidFill>
                <a:latin typeface="+mn-lt"/>
                <a:cs typeface="Arial" panose="020B0604020202020204" pitchFamily="34" charset="0"/>
              </a:rPr>
              <a:t>Qualitative research – 33 focus groups and 32 individual interviews</a:t>
            </a:r>
          </a:p>
          <a:p>
            <a:pPr marL="228600" indent="-228600">
              <a:lnSpc>
                <a:spcPct val="150000"/>
              </a:lnSpc>
              <a:spcBef>
                <a:spcPts val="0"/>
              </a:spcBef>
              <a:buClrTx/>
              <a:buSzPct val="125000"/>
              <a:buFontTx/>
              <a:buChar char="•"/>
            </a:pPr>
            <a:r>
              <a:rPr lang="en-US" altLang="en-US" sz="2000" dirty="0">
                <a:solidFill>
                  <a:schemeClr val="tx1"/>
                </a:solidFill>
                <a:latin typeface="+mn-lt"/>
                <a:cs typeface="Arial" panose="020B0604020202020204" pitchFamily="34" charset="0"/>
              </a:rPr>
              <a:t>Participants included parents of children with and without disabilities, service providers, administrators</a:t>
            </a:r>
          </a:p>
          <a:p>
            <a:pPr marL="228600" indent="-228600">
              <a:lnSpc>
                <a:spcPct val="150000"/>
              </a:lnSpc>
              <a:spcBef>
                <a:spcPts val="0"/>
              </a:spcBef>
              <a:buClrTx/>
              <a:buSzPct val="125000"/>
              <a:buFontTx/>
              <a:buChar char="•"/>
            </a:pPr>
            <a:r>
              <a:rPr lang="en-US" altLang="en-US" sz="2000" dirty="0">
                <a:solidFill>
                  <a:schemeClr val="tx1"/>
                </a:solidFill>
                <a:latin typeface="+mn-lt"/>
                <a:cs typeface="Arial" panose="020B0604020202020204" pitchFamily="34" charset="0"/>
              </a:rPr>
              <a:t>Broad representation of cultural diversity</a:t>
            </a:r>
          </a:p>
          <a:p>
            <a:pPr marL="0" indent="0">
              <a:lnSpc>
                <a:spcPct val="150000"/>
              </a:lnSpc>
              <a:spcBef>
                <a:spcPts val="0"/>
              </a:spcBef>
              <a:buClrTx/>
              <a:buSzPct val="125000"/>
              <a:buNone/>
            </a:pPr>
            <a:endParaRPr lang="en-US" altLang="en-US" sz="2000" dirty="0">
              <a:solidFill>
                <a:schemeClr val="tx1"/>
              </a:solidFill>
              <a:latin typeface="+mn-lt"/>
              <a:cs typeface="Arial" panose="020B0604020202020204" pitchFamily="34" charset="0"/>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pPr algn="ctr"/>
            <a:r>
              <a:rPr lang="en-US" sz="3600" dirty="0"/>
              <a:t>Dimensions of Family and Professional Partnerships</a:t>
            </a:r>
          </a:p>
        </p:txBody>
      </p:sp>
      <p:pic>
        <p:nvPicPr>
          <p:cNvPr id="8" name="Picture 2" descr="Image of article entitled Dimensions of Family and Professional Partnerships. ">
            <a:extLst>
              <a:ext uri="{FF2B5EF4-FFF2-40B4-BE49-F238E27FC236}">
                <a16:creationId xmlns:a16="http://schemas.microsoft.com/office/drawing/2014/main" id="{3A688AC3-B222-4082-9442-D91840A6251C}"/>
              </a:ext>
            </a:extLst>
          </p:cNvPr>
          <p:cNvPicPr>
            <a:picLocks noChangeAspect="1" noChangeArrowheads="1"/>
          </p:cNvPicPr>
          <p:nvPr/>
        </p:nvPicPr>
        <p:blipFill>
          <a:blip r:embed="rId3">
            <a:lum contrast="12000"/>
          </a:blip>
          <a:srcRect/>
          <a:stretch>
            <a:fillRect/>
          </a:stretch>
        </p:blipFill>
        <p:spPr>
          <a:xfrm>
            <a:off x="1828800" y="1767776"/>
            <a:ext cx="5940005" cy="4190112"/>
          </a:xfrm>
          <a:prstGeom prst="rect">
            <a:avLst/>
          </a:prstGeom>
          <a:ln w="12700" cap="sq">
            <a:solidFill>
              <a:srgbClr val="000000"/>
            </a:solidFill>
            <a:prstDash val="solid"/>
            <a:miter lim="800000"/>
          </a:ln>
          <a:effec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15E1-4452-4B97-8F66-60C68D9E8AD7}"/>
              </a:ext>
            </a:extLst>
          </p:cNvPr>
          <p:cNvSpPr>
            <a:spLocks noGrp="1"/>
          </p:cNvSpPr>
          <p:nvPr>
            <p:ph type="title"/>
          </p:nvPr>
        </p:nvSpPr>
        <p:spPr/>
        <p:txBody>
          <a:bodyPr rtlCol="0">
            <a:normAutofit/>
          </a:bodyPr>
          <a:lstStyle/>
          <a:p>
            <a:pPr algn="ctr" eaLnBrk="1" fontAlgn="auto" hangingPunct="1">
              <a:spcAft>
                <a:spcPts val="0"/>
              </a:spcAft>
              <a:defRPr/>
            </a:pPr>
            <a:r>
              <a:rPr lang="en-US" sz="3600" dirty="0">
                <a:latin typeface="+mn-lt"/>
                <a:cs typeface="Arial" panose="020B0604020202020204" pitchFamily="34" charset="0"/>
              </a:rPr>
              <a:t>Trusting Partnership Dimensions</a:t>
            </a:r>
          </a:p>
        </p:txBody>
      </p:sp>
      <p:sp>
        <p:nvSpPr>
          <p:cNvPr id="38915" name="Content Placeholder 2">
            <a:extLst>
              <a:ext uri="{FF2B5EF4-FFF2-40B4-BE49-F238E27FC236}">
                <a16:creationId xmlns:a16="http://schemas.microsoft.com/office/drawing/2014/main" id="{A33EA90C-41DC-4487-A63D-114C76E0B06E}"/>
              </a:ext>
            </a:extLst>
          </p:cNvPr>
          <p:cNvSpPr>
            <a:spLocks noGrp="1"/>
          </p:cNvSpPr>
          <p:nvPr>
            <p:ph idx="1"/>
          </p:nvPr>
        </p:nvSpPr>
        <p:spPr/>
        <p:txBody>
          <a:bodyPr>
            <a:normAutofit/>
          </a:bodyPr>
          <a:lstStyle/>
          <a:p>
            <a:pPr eaLnBrk="1" hangingPunct="1">
              <a:spcBef>
                <a:spcPts val="600"/>
              </a:spcBef>
              <a:spcAft>
                <a:spcPts val="600"/>
              </a:spcAft>
              <a:buClrTx/>
              <a:buSzPct val="125000"/>
              <a:buFont typeface="Arial" panose="020B0604020202020204" pitchFamily="34" charset="0"/>
              <a:buChar char="•"/>
            </a:pPr>
            <a:r>
              <a:rPr lang="en-US" altLang="en-US" sz="2000" dirty="0">
                <a:solidFill>
                  <a:schemeClr val="tx1"/>
                </a:solidFill>
                <a:cs typeface="Arial" panose="020B0604020202020204" pitchFamily="34" charset="0"/>
              </a:rPr>
              <a:t>Communication</a:t>
            </a:r>
          </a:p>
          <a:p>
            <a:pPr eaLnBrk="1" hangingPunct="1">
              <a:spcBef>
                <a:spcPts val="600"/>
              </a:spcBef>
              <a:spcAft>
                <a:spcPts val="600"/>
              </a:spcAft>
              <a:buClrTx/>
              <a:buSzPct val="125000"/>
              <a:buFont typeface="Arial" panose="020B0604020202020204" pitchFamily="34" charset="0"/>
              <a:buChar char="•"/>
            </a:pPr>
            <a:r>
              <a:rPr lang="en-US" altLang="en-US" sz="2000" dirty="0">
                <a:solidFill>
                  <a:schemeClr val="tx1"/>
                </a:solidFill>
                <a:cs typeface="Arial" panose="020B0604020202020204" pitchFamily="34" charset="0"/>
              </a:rPr>
              <a:t>Competence </a:t>
            </a:r>
          </a:p>
          <a:p>
            <a:pPr eaLnBrk="1" hangingPunct="1">
              <a:spcBef>
                <a:spcPts val="600"/>
              </a:spcBef>
              <a:spcAft>
                <a:spcPts val="600"/>
              </a:spcAft>
              <a:buClrTx/>
              <a:buSzPct val="125000"/>
              <a:buFont typeface="Arial" panose="020B0604020202020204" pitchFamily="34" charset="0"/>
              <a:buChar char="•"/>
            </a:pPr>
            <a:r>
              <a:rPr lang="en-US" altLang="en-US" sz="2000" dirty="0">
                <a:solidFill>
                  <a:schemeClr val="tx1"/>
                </a:solidFill>
                <a:cs typeface="Arial" panose="020B0604020202020204" pitchFamily="34" charset="0"/>
              </a:rPr>
              <a:t>Respect</a:t>
            </a:r>
          </a:p>
          <a:p>
            <a:pPr eaLnBrk="1" hangingPunct="1">
              <a:spcBef>
                <a:spcPts val="600"/>
              </a:spcBef>
              <a:spcAft>
                <a:spcPts val="600"/>
              </a:spcAft>
              <a:buClrTx/>
              <a:buSzPct val="125000"/>
              <a:buFont typeface="Arial" panose="020B0604020202020204" pitchFamily="34" charset="0"/>
              <a:buChar char="•"/>
            </a:pPr>
            <a:r>
              <a:rPr lang="en-US" altLang="en-US" sz="2000" dirty="0">
                <a:solidFill>
                  <a:schemeClr val="tx1"/>
                </a:solidFill>
                <a:cs typeface="Arial" panose="020B0604020202020204" pitchFamily="34" charset="0"/>
              </a:rPr>
              <a:t>Commitment </a:t>
            </a:r>
          </a:p>
          <a:p>
            <a:pPr eaLnBrk="1" hangingPunct="1">
              <a:spcBef>
                <a:spcPts val="600"/>
              </a:spcBef>
              <a:spcAft>
                <a:spcPts val="600"/>
              </a:spcAft>
              <a:buClrTx/>
              <a:buSzPct val="125000"/>
              <a:buFont typeface="Arial" panose="020B0604020202020204" pitchFamily="34" charset="0"/>
              <a:buChar char="•"/>
            </a:pPr>
            <a:r>
              <a:rPr lang="en-US" altLang="en-US" sz="2000" dirty="0">
                <a:solidFill>
                  <a:schemeClr val="tx1"/>
                </a:solidFill>
                <a:cs typeface="Arial" panose="020B0604020202020204" pitchFamily="34" charset="0"/>
              </a:rPr>
              <a:t>Equality</a:t>
            </a:r>
          </a:p>
          <a:p>
            <a:pPr eaLnBrk="1" hangingPunct="1">
              <a:spcBef>
                <a:spcPts val="600"/>
              </a:spcBef>
              <a:spcAft>
                <a:spcPts val="600"/>
              </a:spcAft>
              <a:buClrTx/>
              <a:buSzPct val="125000"/>
              <a:buFont typeface="Arial" panose="020B0604020202020204" pitchFamily="34" charset="0"/>
              <a:buChar char="•"/>
            </a:pPr>
            <a:r>
              <a:rPr lang="en-US" altLang="en-US" sz="2000" dirty="0">
                <a:solidFill>
                  <a:schemeClr val="tx1"/>
                </a:solidFill>
                <a:cs typeface="Arial" panose="020B0604020202020204" pitchFamily="34" charset="0"/>
              </a:rPr>
              <a:t>Advocacy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2141BBC-D5AC-469C-AE1C-A0E7627DBB16}"/>
              </a:ext>
            </a:extLst>
          </p:cNvPr>
          <p:cNvSpPr>
            <a:spLocks noGrp="1" noChangeArrowheads="1"/>
          </p:cNvSpPr>
          <p:nvPr>
            <p:ph type="title"/>
          </p:nvPr>
        </p:nvSpPr>
        <p:spPr/>
        <p:txBody>
          <a:bodyPr>
            <a:noAutofit/>
          </a:bodyPr>
          <a:lstStyle/>
          <a:p>
            <a:pPr algn="ctr" eaLnBrk="1" hangingPunct="1">
              <a:defRPr/>
            </a:pPr>
            <a:r>
              <a:rPr lang="en-US" altLang="en-US" sz="3600" dirty="0">
                <a:latin typeface="+mn-lt"/>
                <a:cs typeface="Arial" panose="020B0604020202020204" pitchFamily="34" charset="0"/>
              </a:rPr>
              <a:t>Beach Center Quantitative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Research on Partnerships</a:t>
            </a:r>
          </a:p>
        </p:txBody>
      </p:sp>
      <p:sp>
        <p:nvSpPr>
          <p:cNvPr id="2" name="Content Placeholder 1">
            <a:extLst>
              <a:ext uri="{FF2B5EF4-FFF2-40B4-BE49-F238E27FC236}">
                <a16:creationId xmlns:a16="http://schemas.microsoft.com/office/drawing/2014/main" id="{5098C207-3E0F-419C-86DE-478AF0931254}"/>
              </a:ext>
            </a:extLst>
          </p:cNvPr>
          <p:cNvSpPr>
            <a:spLocks noGrp="1"/>
          </p:cNvSpPr>
          <p:nvPr>
            <p:ph idx="1"/>
          </p:nvPr>
        </p:nvSpPr>
        <p:spPr/>
        <p:txBody>
          <a:bodyPr/>
          <a:lstStyle/>
          <a:p>
            <a:pPr>
              <a:lnSpc>
                <a:spcPct val="150000"/>
              </a:lnSpc>
              <a:spcBef>
                <a:spcPts val="0"/>
              </a:spcBef>
              <a:buClrTx/>
              <a:buSzPct val="125000"/>
              <a:buFontTx/>
              <a:buChar char="•"/>
            </a:pPr>
            <a:r>
              <a:rPr lang="en-US" altLang="en-US" sz="2000" dirty="0">
                <a:solidFill>
                  <a:schemeClr val="tx1"/>
                </a:solidFill>
                <a:latin typeface="+mn-lt"/>
              </a:rPr>
              <a:t>Quantitative research (national field test and </a:t>
            </a:r>
            <a:r>
              <a:rPr lang="en-US" altLang="en-US" sz="2000">
                <a:solidFill>
                  <a:schemeClr val="tx1"/>
                </a:solidFill>
                <a:latin typeface="+mn-lt"/>
              </a:rPr>
              <a:t>factor analysis)</a:t>
            </a:r>
            <a:endParaRPr lang="en-US" altLang="en-US" sz="2000" dirty="0">
              <a:solidFill>
                <a:schemeClr val="tx1"/>
              </a:solidFill>
              <a:latin typeface="+mn-lt"/>
            </a:endParaRPr>
          </a:p>
          <a:p>
            <a:pPr lvl="1">
              <a:lnSpc>
                <a:spcPct val="150000"/>
              </a:lnSpc>
              <a:spcBef>
                <a:spcPts val="0"/>
              </a:spcBef>
              <a:buSzPct val="125000"/>
              <a:buFontTx/>
              <a:buChar char="•"/>
            </a:pPr>
            <a:r>
              <a:rPr lang="en-US" altLang="en-US" sz="2000" dirty="0">
                <a:solidFill>
                  <a:schemeClr val="tx1"/>
                </a:solidFill>
                <a:latin typeface="+mn-lt"/>
              </a:rPr>
              <a:t> Approximately 500 families of children with disabilities ranging in age from 5 to early 20s</a:t>
            </a:r>
          </a:p>
          <a:p>
            <a:pPr>
              <a:lnSpc>
                <a:spcPct val="150000"/>
              </a:lnSpc>
              <a:spcBef>
                <a:spcPts val="0"/>
              </a:spcBef>
              <a:buClrTx/>
              <a:buSzPct val="125000"/>
              <a:buFontTx/>
              <a:buChar char="•"/>
            </a:pPr>
            <a:r>
              <a:rPr lang="en-US" altLang="en-US" sz="2000" dirty="0">
                <a:solidFill>
                  <a:schemeClr val="tx1"/>
                </a:solidFill>
                <a:latin typeface="+mn-lt"/>
              </a:rPr>
              <a:t>Participants included parents of children with and without disabilities</a:t>
            </a:r>
          </a:p>
          <a:p>
            <a:pPr>
              <a:lnSpc>
                <a:spcPct val="150000"/>
              </a:lnSpc>
              <a:spcBef>
                <a:spcPts val="0"/>
              </a:spcBef>
              <a:buClrTx/>
              <a:buSzPct val="125000"/>
              <a:buFontTx/>
              <a:buChar char="•"/>
            </a:pPr>
            <a:r>
              <a:rPr lang="en-US" altLang="en-US" sz="2000" dirty="0">
                <a:solidFill>
                  <a:schemeClr val="tx1"/>
                </a:solidFill>
                <a:latin typeface="+mn-lt"/>
              </a:rPr>
              <a:t>Broad representation of cultural diversity</a:t>
            </a:r>
          </a:p>
          <a:p>
            <a:endParaRPr lang="en-US" dirty="0"/>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Agenda</a:t>
            </a:r>
          </a:p>
        </p:txBody>
      </p:sp>
      <p:grpSp>
        <p:nvGrpSpPr>
          <p:cNvPr id="24" name="Group 23" descr="Agenda. Starting with analysis of existing frameworks and research on partnerships. Then synthesis partnership framework and then applications.">
            <a:extLst>
              <a:ext uri="{FF2B5EF4-FFF2-40B4-BE49-F238E27FC236}">
                <a16:creationId xmlns:a16="http://schemas.microsoft.com/office/drawing/2014/main" id="{F26EBBE4-167A-4810-9A41-ADE50ACF05DF}"/>
              </a:ext>
            </a:extLst>
          </p:cNvPr>
          <p:cNvGrpSpPr/>
          <p:nvPr/>
        </p:nvGrpSpPr>
        <p:grpSpPr>
          <a:xfrm>
            <a:off x="1447800" y="1219200"/>
            <a:ext cx="6234430" cy="4724400"/>
            <a:chOff x="1295400" y="648494"/>
            <a:chExt cx="6386830" cy="5295106"/>
          </a:xfrm>
        </p:grpSpPr>
        <p:cxnSp>
          <p:nvCxnSpPr>
            <p:cNvPr id="18" name="Straight Arrow Connector 17">
              <a:extLst>
                <a:ext uri="{FF2B5EF4-FFF2-40B4-BE49-F238E27FC236}">
                  <a16:creationId xmlns:a16="http://schemas.microsoft.com/office/drawing/2014/main" id="{85B6FC18-07EB-4004-8907-16A0DA5E79E3}"/>
                </a:ext>
              </a:extLst>
            </p:cNvPr>
            <p:cNvCxnSpPr>
              <a:cxnSpLocks/>
            </p:cNvCxnSpPr>
            <p:nvPr/>
          </p:nvCxnSpPr>
          <p:spPr>
            <a:xfrm>
              <a:off x="2566202" y="1886744"/>
              <a:ext cx="1982788" cy="1143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5972D-A10F-44C3-A426-690F57BC9C55}"/>
                </a:ext>
              </a:extLst>
            </p:cNvPr>
            <p:cNvCxnSpPr>
              <a:stCxn id="8" idx="2"/>
              <a:endCxn id="6" idx="0"/>
            </p:cNvCxnSpPr>
            <p:nvPr/>
          </p:nvCxnSpPr>
          <p:spPr>
            <a:xfrm>
              <a:off x="4610100" y="4189412"/>
              <a:ext cx="0" cy="763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CC1DF-603F-413C-9E47-63883E8A6A41}"/>
                </a:ext>
              </a:extLst>
            </p:cNvPr>
            <p:cNvCxnSpPr/>
            <p:nvPr/>
          </p:nvCxnSpPr>
          <p:spPr>
            <a:xfrm>
              <a:off x="3825875" y="1219200"/>
              <a:ext cx="13716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E8D833-298D-4C40-8F07-13094E6D4116}"/>
                </a:ext>
              </a:extLst>
            </p:cNvPr>
            <p:cNvGrpSpPr/>
            <p:nvPr/>
          </p:nvGrpSpPr>
          <p:grpSpPr>
            <a:xfrm>
              <a:off x="3352800" y="4953000"/>
              <a:ext cx="2514600" cy="990600"/>
              <a:chOff x="2971800" y="5257800"/>
              <a:chExt cx="2514600" cy="1141412"/>
            </a:xfrm>
            <a:solidFill>
              <a:srgbClr val="CCECFF"/>
            </a:solidFill>
          </p:grpSpPr>
          <p:sp>
            <p:nvSpPr>
              <p:cNvPr id="6" name="Rectangle 5">
                <a:extLst>
                  <a:ext uri="{FF2B5EF4-FFF2-40B4-BE49-F238E27FC236}">
                    <a16:creationId xmlns:a16="http://schemas.microsoft.com/office/drawing/2014/main" id="{5DA57F80-04BC-4909-A111-1289F957FD4B}"/>
                  </a:ext>
                </a:extLst>
              </p:cNvPr>
              <p:cNvSpPr/>
              <p:nvPr/>
            </p:nvSpPr>
            <p:spPr>
              <a:xfrm>
                <a:off x="2971800" y="52578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a:extLst>
                  <a:ext uri="{FF2B5EF4-FFF2-40B4-BE49-F238E27FC236}">
                    <a16:creationId xmlns:a16="http://schemas.microsoft.com/office/drawing/2014/main" id="{364ACEA6-B445-4F2F-A3B1-6FC04E6A793A}"/>
                  </a:ext>
                </a:extLst>
              </p:cNvPr>
              <p:cNvSpPr txBox="1"/>
              <p:nvPr/>
            </p:nvSpPr>
            <p:spPr>
              <a:xfrm>
                <a:off x="3020757" y="5257800"/>
                <a:ext cx="2057400" cy="646331"/>
              </a:xfrm>
              <a:prstGeom prst="rect">
                <a:avLst/>
              </a:prstGeom>
              <a:grpFill/>
              <a:ln>
                <a:noFill/>
              </a:ln>
            </p:spPr>
            <p:txBody>
              <a:bodyPr>
                <a:spAutoFit/>
              </a:bodyPr>
              <a:lstStyle/>
              <a:p>
                <a:pPr algn="ctr">
                  <a:defRPr/>
                </a:pPr>
                <a:endParaRPr lang="en-US" dirty="0">
                  <a:latin typeface="+mn-lt"/>
                  <a:cs typeface="Arial" panose="020B0604020202020204" pitchFamily="34" charset="0"/>
                </a:endParaRPr>
              </a:p>
              <a:p>
                <a:pPr algn="ctr">
                  <a:defRPr/>
                </a:pPr>
                <a:r>
                  <a:rPr lang="en-US" dirty="0">
                    <a:latin typeface="+mn-lt"/>
                    <a:cs typeface="Arial" panose="020B0604020202020204" pitchFamily="34" charset="0"/>
                  </a:rPr>
                  <a:t>      Applications</a:t>
                </a:r>
              </a:p>
            </p:txBody>
          </p:sp>
        </p:grpSp>
        <p:grpSp>
          <p:nvGrpSpPr>
            <p:cNvPr id="13" name="Group 12">
              <a:extLst>
                <a:ext uri="{FF2B5EF4-FFF2-40B4-BE49-F238E27FC236}">
                  <a16:creationId xmlns:a16="http://schemas.microsoft.com/office/drawing/2014/main" id="{EADA8216-252C-4D8C-8D2B-0927634E0EED}"/>
                </a:ext>
              </a:extLst>
            </p:cNvPr>
            <p:cNvGrpSpPr/>
            <p:nvPr/>
          </p:nvGrpSpPr>
          <p:grpSpPr>
            <a:xfrm>
              <a:off x="3352800" y="3048000"/>
              <a:ext cx="2514600" cy="1141412"/>
              <a:chOff x="2971800" y="3124200"/>
              <a:chExt cx="2514600" cy="1141412"/>
            </a:xfrm>
            <a:solidFill>
              <a:srgbClr val="CCECFF"/>
            </a:solidFill>
          </p:grpSpPr>
          <p:sp>
            <p:nvSpPr>
              <p:cNvPr id="8" name="Rectangle 7">
                <a:extLst>
                  <a:ext uri="{FF2B5EF4-FFF2-40B4-BE49-F238E27FC236}">
                    <a16:creationId xmlns:a16="http://schemas.microsoft.com/office/drawing/2014/main" id="{71CB2482-0F03-49F7-8E48-7826A4B3FD73}"/>
                  </a:ext>
                </a:extLst>
              </p:cNvPr>
              <p:cNvSpPr/>
              <p:nvPr/>
            </p:nvSpPr>
            <p:spPr>
              <a:xfrm>
                <a:off x="2971800" y="31242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A939E404-8408-42FD-ACB4-EDB5B9CFA70C}"/>
                  </a:ext>
                </a:extLst>
              </p:cNvPr>
              <p:cNvSpPr txBox="1"/>
              <p:nvPr/>
            </p:nvSpPr>
            <p:spPr>
              <a:xfrm>
                <a:off x="3200400" y="3233241"/>
                <a:ext cx="2057400" cy="923330"/>
              </a:xfrm>
              <a:prstGeom prst="rect">
                <a:avLst/>
              </a:prstGeom>
              <a:grpFill/>
              <a:ln>
                <a:noFill/>
              </a:ln>
            </p:spPr>
            <p:txBody>
              <a:bodyPr>
                <a:spAutoFit/>
              </a:bodyPr>
              <a:lstStyle/>
              <a:p>
                <a:pPr algn="ctr">
                  <a:defRPr/>
                </a:pPr>
                <a:r>
                  <a:rPr lang="en-US" dirty="0">
                    <a:latin typeface="+mn-lt"/>
                    <a:cs typeface="Arial" panose="020B0604020202020204" pitchFamily="34" charset="0"/>
                  </a:rPr>
                  <a:t>Synthesis Partnership Framework</a:t>
                </a:r>
              </a:p>
            </p:txBody>
          </p:sp>
        </p:grpSp>
        <p:grpSp>
          <p:nvGrpSpPr>
            <p:cNvPr id="4" name="Group 3">
              <a:extLst>
                <a:ext uri="{FF2B5EF4-FFF2-40B4-BE49-F238E27FC236}">
                  <a16:creationId xmlns:a16="http://schemas.microsoft.com/office/drawing/2014/main" id="{7A5D867D-4EC5-4D24-977A-DEDA653BB67A}"/>
                </a:ext>
              </a:extLst>
            </p:cNvPr>
            <p:cNvGrpSpPr/>
            <p:nvPr/>
          </p:nvGrpSpPr>
          <p:grpSpPr>
            <a:xfrm>
              <a:off x="5167630" y="648494"/>
              <a:ext cx="2514600" cy="1141412"/>
              <a:chOff x="4876800" y="687388"/>
              <a:chExt cx="2514600" cy="1141412"/>
            </a:xfrm>
            <a:solidFill>
              <a:srgbClr val="CCECFF"/>
            </a:solidFill>
          </p:grpSpPr>
          <p:sp>
            <p:nvSpPr>
              <p:cNvPr id="7" name="Rectangle 6">
                <a:extLst>
                  <a:ext uri="{FF2B5EF4-FFF2-40B4-BE49-F238E27FC236}">
                    <a16:creationId xmlns:a16="http://schemas.microsoft.com/office/drawing/2014/main" id="{7C973BB4-F7B2-4327-8556-D27635311B42}"/>
                  </a:ext>
                </a:extLst>
              </p:cNvPr>
              <p:cNvSpPr/>
              <p:nvPr/>
            </p:nvSpPr>
            <p:spPr>
              <a:xfrm>
                <a:off x="48768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61C1A429-C80D-41BA-8296-B63E5993ED43}"/>
                  </a:ext>
                </a:extLst>
              </p:cNvPr>
              <p:cNvSpPr txBox="1"/>
              <p:nvPr/>
            </p:nvSpPr>
            <p:spPr>
              <a:xfrm>
                <a:off x="5105400" y="934928"/>
                <a:ext cx="2057400" cy="646331"/>
              </a:xfrm>
              <a:prstGeom prst="rect">
                <a:avLst/>
              </a:prstGeom>
              <a:grpFill/>
              <a:ln>
                <a:noFill/>
              </a:ln>
            </p:spPr>
            <p:txBody>
              <a:bodyPr>
                <a:spAutoFit/>
              </a:bodyPr>
              <a:lstStyle/>
              <a:p>
                <a:pPr algn="ctr">
                  <a:defRPr/>
                </a:pPr>
                <a:r>
                  <a:rPr lang="en-US" dirty="0">
                    <a:latin typeface="+mn-lt"/>
                    <a:cs typeface="Arial" panose="020B0604020202020204" pitchFamily="34" charset="0"/>
                  </a:rPr>
                  <a:t>Research on Partnerships</a:t>
                </a:r>
              </a:p>
            </p:txBody>
          </p:sp>
        </p:grpSp>
        <p:grpSp>
          <p:nvGrpSpPr>
            <p:cNvPr id="12" name="Group 11">
              <a:extLst>
                <a:ext uri="{FF2B5EF4-FFF2-40B4-BE49-F238E27FC236}">
                  <a16:creationId xmlns:a16="http://schemas.microsoft.com/office/drawing/2014/main" id="{94EC5540-E039-4BDC-9B81-BD4162BCC346}"/>
                </a:ext>
              </a:extLst>
            </p:cNvPr>
            <p:cNvGrpSpPr/>
            <p:nvPr/>
          </p:nvGrpSpPr>
          <p:grpSpPr>
            <a:xfrm>
              <a:off x="1295400" y="687388"/>
              <a:ext cx="2514600" cy="1141412"/>
              <a:chOff x="1219200" y="687388"/>
              <a:chExt cx="2514600" cy="1141412"/>
            </a:xfrm>
            <a:solidFill>
              <a:srgbClr val="CCECFF"/>
            </a:solidFill>
          </p:grpSpPr>
          <p:sp>
            <p:nvSpPr>
              <p:cNvPr id="2" name="Rectangle 1">
                <a:extLst>
                  <a:ext uri="{FF2B5EF4-FFF2-40B4-BE49-F238E27FC236}">
                    <a16:creationId xmlns:a16="http://schemas.microsoft.com/office/drawing/2014/main" id="{DD8056A2-3DD6-4ED6-9E21-52C3C4A0BB95}"/>
                  </a:ext>
                </a:extLst>
              </p:cNvPr>
              <p:cNvSpPr/>
              <p:nvPr/>
            </p:nvSpPr>
            <p:spPr>
              <a:xfrm>
                <a:off x="12192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8BEAD93E-5144-4F80-965C-9614F349F08A}"/>
                  </a:ext>
                </a:extLst>
              </p:cNvPr>
              <p:cNvSpPr txBox="1"/>
              <p:nvPr/>
            </p:nvSpPr>
            <p:spPr>
              <a:xfrm>
                <a:off x="1255222" y="934927"/>
                <a:ext cx="2362200" cy="646331"/>
              </a:xfrm>
              <a:prstGeom prst="rect">
                <a:avLst/>
              </a:prstGeom>
              <a:grpFill/>
            </p:spPr>
            <p:txBody>
              <a:bodyPr>
                <a:spAutoFit/>
              </a:bodyPr>
              <a:lstStyle/>
              <a:p>
                <a:pPr algn="ctr">
                  <a:defRPr/>
                </a:pPr>
                <a:r>
                  <a:rPr lang="en-US" dirty="0">
                    <a:latin typeface="+mn-lt"/>
                    <a:cs typeface="Arial" panose="020B0604020202020204" pitchFamily="34" charset="0"/>
                  </a:rPr>
                  <a:t>Analysis of Existing Frameworks</a:t>
                </a:r>
              </a:p>
            </p:txBody>
          </p:sp>
        </p:grpSp>
        <p:cxnSp>
          <p:nvCxnSpPr>
            <p:cNvPr id="21" name="Straight Arrow Connector 20">
              <a:extLst>
                <a:ext uri="{FF2B5EF4-FFF2-40B4-BE49-F238E27FC236}">
                  <a16:creationId xmlns:a16="http://schemas.microsoft.com/office/drawing/2014/main" id="{930A6BFE-3BD6-47C2-A4F8-90BE671B7A63}"/>
                </a:ext>
              </a:extLst>
            </p:cNvPr>
            <p:cNvCxnSpPr>
              <a:cxnSpLocks/>
            </p:cNvCxnSpPr>
            <p:nvPr/>
          </p:nvCxnSpPr>
          <p:spPr>
            <a:xfrm flipH="1">
              <a:off x="4610100" y="1789905"/>
              <a:ext cx="1686463" cy="1239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pPr algn="ctr"/>
            <a:r>
              <a:rPr lang="en-US" sz="3600" dirty="0"/>
              <a:t>Measuring the Quality of Family-Professional Partnerships in SE </a:t>
            </a:r>
          </a:p>
        </p:txBody>
      </p:sp>
      <p:pic>
        <p:nvPicPr>
          <p:cNvPr id="3" name="Picture 2" descr="Exceptional Children2">
            <a:extLst>
              <a:ext uri="{FF2B5EF4-FFF2-40B4-BE49-F238E27FC236}">
                <a16:creationId xmlns:a16="http://schemas.microsoft.com/office/drawing/2014/main" id="{37C424E1-3271-4806-9201-E33D03B6EDCC}"/>
              </a:ext>
            </a:extLst>
          </p:cNvPr>
          <p:cNvPicPr>
            <a:picLocks noChangeAspect="1" noChangeArrowheads="1"/>
          </p:cNvPicPr>
          <p:nvPr/>
        </p:nvPicPr>
        <p:blipFill>
          <a:blip r:embed="rId3"/>
          <a:srcRect/>
          <a:stretch>
            <a:fillRect/>
          </a:stretch>
        </p:blipFill>
        <p:spPr>
          <a:xfrm>
            <a:off x="1496680" y="1690689"/>
            <a:ext cx="6305353" cy="4346971"/>
          </a:xfrm>
          <a:prstGeom prst="rect">
            <a:avLst/>
          </a:prstGeom>
          <a:ln w="12700" cap="sq">
            <a:solidFill>
              <a:srgbClr val="000000"/>
            </a:solidFill>
            <a:prstDash val="solid"/>
            <a:miter lim="800000"/>
          </a:ln>
          <a:effec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D8DF2-8AF8-4804-81A7-9BDFE7B78747}"/>
              </a:ext>
            </a:extLst>
          </p:cNvPr>
          <p:cNvSpPr>
            <a:spLocks noGrp="1"/>
          </p:cNvSpPr>
          <p:nvPr>
            <p:ph type="title"/>
          </p:nvPr>
        </p:nvSpPr>
        <p:spPr/>
        <p:txBody>
          <a:bodyPr/>
          <a:lstStyle/>
          <a:p>
            <a:pPr algn="ctr"/>
            <a:r>
              <a:rPr lang="en-US" dirty="0"/>
              <a:t>Family-Professional Partnerships </a:t>
            </a:r>
          </a:p>
        </p:txBody>
      </p:sp>
      <p:sp>
        <p:nvSpPr>
          <p:cNvPr id="5" name="Text Placeholder 4">
            <a:extLst>
              <a:ext uri="{FF2B5EF4-FFF2-40B4-BE49-F238E27FC236}">
                <a16:creationId xmlns:a16="http://schemas.microsoft.com/office/drawing/2014/main" id="{C689CBD2-3B6A-40CA-A8BF-567D0FACD467}"/>
              </a:ext>
            </a:extLst>
          </p:cNvPr>
          <p:cNvSpPr>
            <a:spLocks noGrp="1"/>
          </p:cNvSpPr>
          <p:nvPr>
            <p:ph type="body" idx="1"/>
          </p:nvPr>
        </p:nvSpPr>
        <p:spPr>
          <a:xfrm>
            <a:off x="629842" y="1858963"/>
            <a:ext cx="3868340" cy="528637"/>
          </a:xfrm>
        </p:spPr>
        <p:txBody>
          <a:bodyPr>
            <a:normAutofit/>
          </a:bodyPr>
          <a:lstStyle/>
          <a:p>
            <a:r>
              <a:rPr lang="en-US" sz="2800" dirty="0"/>
              <a:t>Qualitative Dimensions</a:t>
            </a:r>
          </a:p>
        </p:txBody>
      </p:sp>
      <p:sp>
        <p:nvSpPr>
          <p:cNvPr id="4" name="Content Placeholder 3">
            <a:extLst>
              <a:ext uri="{FF2B5EF4-FFF2-40B4-BE49-F238E27FC236}">
                <a16:creationId xmlns:a16="http://schemas.microsoft.com/office/drawing/2014/main" id="{B0A2A4AF-6BF4-44E1-83F3-1579FCABB15B}"/>
              </a:ext>
            </a:extLst>
          </p:cNvPr>
          <p:cNvSpPr>
            <a:spLocks noGrp="1"/>
          </p:cNvSpPr>
          <p:nvPr>
            <p:ph sz="half" idx="2"/>
          </p:nvPr>
        </p:nvSpPr>
        <p:spPr>
          <a:xfrm>
            <a:off x="629842" y="2505075"/>
            <a:ext cx="3868340" cy="3209925"/>
          </a:xfrm>
        </p:spPr>
        <p:txBody>
          <a:bodyPr/>
          <a:lstStyle/>
          <a:p>
            <a:pPr>
              <a:spcBef>
                <a:spcPct val="50000"/>
              </a:spcBef>
              <a:buClrTx/>
              <a:buSzPct val="125000"/>
              <a:buFontTx/>
              <a:buChar char="•"/>
              <a:defRPr/>
            </a:pPr>
            <a:r>
              <a:rPr lang="en-US" altLang="en-US" sz="2000" dirty="0">
                <a:solidFill>
                  <a:schemeClr val="tx1"/>
                </a:solidFill>
                <a:latin typeface="+mn-lt"/>
              </a:rPr>
              <a:t>Communication</a:t>
            </a:r>
          </a:p>
          <a:p>
            <a:pPr>
              <a:spcBef>
                <a:spcPct val="50000"/>
              </a:spcBef>
              <a:buClrTx/>
              <a:buSzPct val="125000"/>
              <a:buFontTx/>
              <a:buChar char="•"/>
              <a:defRPr/>
            </a:pPr>
            <a:r>
              <a:rPr lang="en-US" altLang="en-US" sz="2000" dirty="0">
                <a:solidFill>
                  <a:schemeClr val="tx1"/>
                </a:solidFill>
                <a:latin typeface="+mn-lt"/>
              </a:rPr>
              <a:t>Competence</a:t>
            </a:r>
          </a:p>
          <a:p>
            <a:pPr>
              <a:spcBef>
                <a:spcPct val="50000"/>
              </a:spcBef>
              <a:buClrTx/>
              <a:buSzPct val="125000"/>
              <a:buFontTx/>
              <a:buChar char="•"/>
              <a:defRPr/>
            </a:pPr>
            <a:r>
              <a:rPr lang="en-US" altLang="en-US" sz="2000" dirty="0">
                <a:solidFill>
                  <a:schemeClr val="tx1"/>
                </a:solidFill>
                <a:latin typeface="+mn-lt"/>
              </a:rPr>
              <a:t>Respect</a:t>
            </a:r>
          </a:p>
          <a:p>
            <a:pPr>
              <a:spcBef>
                <a:spcPct val="50000"/>
              </a:spcBef>
              <a:buClrTx/>
              <a:buSzPct val="125000"/>
              <a:buFontTx/>
              <a:buChar char="•"/>
              <a:defRPr/>
            </a:pPr>
            <a:r>
              <a:rPr lang="en-US" altLang="en-US" sz="2000" dirty="0">
                <a:solidFill>
                  <a:schemeClr val="tx1"/>
                </a:solidFill>
                <a:latin typeface="+mn-lt"/>
              </a:rPr>
              <a:t>Commitment</a:t>
            </a:r>
          </a:p>
          <a:p>
            <a:pPr>
              <a:spcBef>
                <a:spcPct val="50000"/>
              </a:spcBef>
              <a:buClrTx/>
              <a:buSzPct val="125000"/>
              <a:buFontTx/>
              <a:buChar char="•"/>
              <a:defRPr/>
            </a:pPr>
            <a:r>
              <a:rPr lang="en-US" altLang="en-US" sz="2000" dirty="0">
                <a:solidFill>
                  <a:schemeClr val="tx1"/>
                </a:solidFill>
                <a:latin typeface="+mn-lt"/>
              </a:rPr>
              <a:t>Equality</a:t>
            </a:r>
          </a:p>
          <a:p>
            <a:pPr>
              <a:spcBef>
                <a:spcPct val="50000"/>
              </a:spcBef>
              <a:buClrTx/>
              <a:buSzPct val="125000"/>
              <a:buFontTx/>
              <a:buChar char="•"/>
              <a:defRPr/>
            </a:pPr>
            <a:r>
              <a:rPr lang="en-US" altLang="en-US" sz="2000" dirty="0">
                <a:solidFill>
                  <a:schemeClr val="tx1"/>
                </a:solidFill>
                <a:latin typeface="+mn-lt"/>
              </a:rPr>
              <a:t>Trust</a:t>
            </a:r>
          </a:p>
          <a:p>
            <a:endParaRPr lang="en-US" dirty="0"/>
          </a:p>
        </p:txBody>
      </p:sp>
      <p:cxnSp>
        <p:nvCxnSpPr>
          <p:cNvPr id="8" name="Straight Connector 7">
            <a:extLst>
              <a:ext uri="{FF2B5EF4-FFF2-40B4-BE49-F238E27FC236}">
                <a16:creationId xmlns:a16="http://schemas.microsoft.com/office/drawing/2014/main" id="{E92C2171-43EA-4F8C-8477-FEA536551A3B}"/>
              </a:ext>
              <a:ext uri="{C183D7F6-B498-43B3-948B-1728B52AA6E4}">
                <adec:decorative xmlns:adec="http://schemas.microsoft.com/office/drawing/2017/decorative" val="1"/>
              </a:ext>
            </a:extLst>
          </p:cNvPr>
          <p:cNvCxnSpPr>
            <a:cxnSpLocks/>
          </p:cNvCxnSpPr>
          <p:nvPr/>
        </p:nvCxnSpPr>
        <p:spPr>
          <a:xfrm>
            <a:off x="4490967" y="1858962"/>
            <a:ext cx="0" cy="3551238"/>
          </a:xfrm>
          <a:prstGeom prst="line">
            <a:avLst/>
          </a:prstGeom>
          <a:ln w="381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72A26725-1340-4ACA-82ED-888C8D185B2F}"/>
              </a:ext>
            </a:extLst>
          </p:cNvPr>
          <p:cNvSpPr>
            <a:spLocks noGrp="1"/>
          </p:cNvSpPr>
          <p:nvPr>
            <p:ph type="body" sz="quarter" idx="3"/>
          </p:nvPr>
        </p:nvSpPr>
        <p:spPr>
          <a:xfrm>
            <a:off x="4572000" y="1858962"/>
            <a:ext cx="3887391" cy="528637"/>
          </a:xfrm>
        </p:spPr>
        <p:txBody>
          <a:bodyPr>
            <a:normAutofit/>
          </a:bodyPr>
          <a:lstStyle/>
          <a:p>
            <a:r>
              <a:rPr lang="en-US" sz="2800" dirty="0"/>
              <a:t>Quantitative Dimensions</a:t>
            </a:r>
          </a:p>
        </p:txBody>
      </p:sp>
      <p:sp>
        <p:nvSpPr>
          <p:cNvPr id="2" name="Content Placeholder 1">
            <a:extLst>
              <a:ext uri="{FF2B5EF4-FFF2-40B4-BE49-F238E27FC236}">
                <a16:creationId xmlns:a16="http://schemas.microsoft.com/office/drawing/2014/main" id="{964D3715-4CE5-4D0E-8287-C0E9E7EDB771}"/>
              </a:ext>
            </a:extLst>
          </p:cNvPr>
          <p:cNvSpPr>
            <a:spLocks noGrp="1"/>
          </p:cNvSpPr>
          <p:nvPr>
            <p:ph sz="quarter" idx="4"/>
          </p:nvPr>
        </p:nvSpPr>
        <p:spPr/>
        <p:txBody>
          <a:bodyPr/>
          <a:lstStyle/>
          <a:p>
            <a:pPr>
              <a:spcBef>
                <a:spcPct val="50000"/>
              </a:spcBef>
              <a:buClrTx/>
              <a:buSzPct val="125000"/>
              <a:buFontTx/>
              <a:buChar char="•"/>
            </a:pPr>
            <a:r>
              <a:rPr lang="en-US" altLang="en-US" sz="2000" dirty="0">
                <a:solidFill>
                  <a:schemeClr val="tx1"/>
                </a:solidFill>
                <a:latin typeface="+mn-lt"/>
              </a:rPr>
              <a:t>Family focus</a:t>
            </a:r>
          </a:p>
          <a:p>
            <a:pPr>
              <a:spcBef>
                <a:spcPct val="50000"/>
              </a:spcBef>
              <a:buClrTx/>
              <a:buSzPct val="125000"/>
              <a:buFontTx/>
              <a:buChar char="•"/>
            </a:pPr>
            <a:r>
              <a:rPr lang="en-US" altLang="en-US" sz="2000" dirty="0">
                <a:solidFill>
                  <a:schemeClr val="tx1"/>
                </a:solidFill>
                <a:latin typeface="+mn-lt"/>
              </a:rPr>
              <a:t>Child focus</a:t>
            </a:r>
          </a:p>
          <a:p>
            <a:endParaRPr lang="en-US" dirty="0"/>
          </a:p>
        </p:txBody>
      </p:sp>
    </p:spTree>
    <p:custDataLst>
      <p:tags r:id="rId1"/>
    </p:custDataLst>
    <p:extLst>
      <p:ext uri="{BB962C8B-B14F-4D97-AF65-F5344CB8AC3E}">
        <p14:creationId xmlns:p14="http://schemas.microsoft.com/office/powerpoint/2010/main" val="289237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C2668471-F37F-4BAA-BBA0-45117EDB5571}"/>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Two Factors</a:t>
            </a:r>
          </a:p>
        </p:txBody>
      </p:sp>
      <p:sp>
        <p:nvSpPr>
          <p:cNvPr id="46083" name="Content Placeholder 2">
            <a:extLst>
              <a:ext uri="{FF2B5EF4-FFF2-40B4-BE49-F238E27FC236}">
                <a16:creationId xmlns:a16="http://schemas.microsoft.com/office/drawing/2014/main" id="{77551799-013B-4F53-94BB-8AB2BC2C37DC}"/>
              </a:ext>
            </a:extLst>
          </p:cNvPr>
          <p:cNvSpPr>
            <a:spLocks noGrp="1"/>
          </p:cNvSpPr>
          <p:nvPr>
            <p:ph idx="1"/>
          </p:nvPr>
        </p:nvSpPr>
        <p:spPr>
          <a:xfrm>
            <a:off x="628650" y="1524000"/>
            <a:ext cx="7886700" cy="4351338"/>
          </a:xfrm>
        </p:spPr>
        <p:txBody>
          <a:bodyPr/>
          <a:lstStyle/>
          <a:p>
            <a:pPr>
              <a:lnSpc>
                <a:spcPct val="150000"/>
              </a:lnSpc>
              <a:spcBef>
                <a:spcPts val="0"/>
              </a:spcBef>
              <a:buSzPct val="125000"/>
              <a:defRPr/>
            </a:pPr>
            <a:r>
              <a:rPr lang="en-US" altLang="en-US" sz="2000" dirty="0">
                <a:solidFill>
                  <a:schemeClr val="tx1"/>
                </a:solidFill>
                <a:cs typeface="Arial" panose="020B0604020202020204" pitchFamily="34" charset="0"/>
              </a:rPr>
              <a:t>Family Focus</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Shows respect for your family’s values and beliefs.</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Uses words that you understand.</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Child Focus</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Treats your child with dignity.</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Builds on your child’s strengths.</a:t>
            </a:r>
          </a:p>
          <a:p>
            <a:pPr marL="457200" lvl="1" indent="0">
              <a:spcBef>
                <a:spcPts val="600"/>
              </a:spcBef>
              <a:spcAft>
                <a:spcPts val="600"/>
              </a:spcAft>
              <a:buClrTx/>
              <a:buSzPct val="125000"/>
              <a:buFont typeface="Wingdings 3" panose="05040102010807070707" pitchFamily="18" charset="2"/>
              <a:buNone/>
              <a:defRPr/>
            </a:pPr>
            <a:endParaRPr lang="en-US" altLang="en-US" sz="2400" dirty="0">
              <a:solidFill>
                <a:schemeClr val="tx1"/>
              </a:solidFill>
              <a:cs typeface="Arial" panose="020B0604020202020204" pitchFamily="34" charset="0"/>
            </a:endParaRPr>
          </a:p>
          <a:p>
            <a:pPr marL="57150" indent="0">
              <a:spcBef>
                <a:spcPts val="600"/>
              </a:spcBef>
              <a:spcAft>
                <a:spcPts val="600"/>
              </a:spcAft>
              <a:buClrTx/>
              <a:buSzPct val="125000"/>
              <a:buFont typeface="Wingdings 3" panose="05040102010807070707" pitchFamily="18" charset="2"/>
              <a:buNone/>
              <a:defRPr/>
            </a:pPr>
            <a:r>
              <a:rPr lang="en-US" altLang="en-US" sz="1600" dirty="0">
                <a:cs typeface="Arial" panose="020B0604020202020204" pitchFamily="34" charset="0"/>
              </a:rPr>
              <a:t>Summers, J. A., Hoffman., L., Marquis, J., &amp; Turnbull, A. P., Poston, D., &amp; Nelson, L. L. (2005). Measuring the quality of family-professional partnerships in special education services. </a:t>
            </a:r>
            <a:r>
              <a:rPr lang="en-US" altLang="en-US" sz="1600" i="1" dirty="0">
                <a:cs typeface="Arial" panose="020B0604020202020204" pitchFamily="34" charset="0"/>
              </a:rPr>
              <a:t>Exceptional Children, 72</a:t>
            </a:r>
            <a:r>
              <a:rPr lang="en-US" altLang="en-US" sz="1600" dirty="0">
                <a:cs typeface="Arial" panose="020B0604020202020204" pitchFamily="34" charset="0"/>
              </a:rPr>
              <a:t>(1), 65-82.</a:t>
            </a:r>
          </a:p>
          <a:p>
            <a:pPr marL="57150" indent="0">
              <a:spcBef>
                <a:spcPts val="600"/>
              </a:spcBef>
              <a:spcAft>
                <a:spcPts val="600"/>
              </a:spcAft>
              <a:buClrTx/>
              <a:buSzPct val="125000"/>
              <a:buFont typeface="Wingdings 3" panose="05040102010807070707" pitchFamily="18" charset="2"/>
              <a:buNone/>
              <a:defRPr/>
            </a:pPr>
            <a:endParaRPr lang="en-US" altLang="en-US" sz="3000" dirty="0">
              <a:solidFill>
                <a:schemeClr val="tx1"/>
              </a:solidFill>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sz="1600" dirty="0">
              <a:cs typeface="Arial" panose="020B0604020202020204" pitchFamily="34" charset="0"/>
            </a:endParaRPr>
          </a:p>
          <a:p>
            <a:pPr marL="457200" lvl="1" indent="0">
              <a:spcBef>
                <a:spcPts val="600"/>
              </a:spcBef>
              <a:spcAft>
                <a:spcPts val="600"/>
              </a:spcAft>
              <a:buClrTx/>
              <a:buSzPct val="125000"/>
              <a:buFont typeface="Wingdings 3" panose="05040102010807070707" pitchFamily="18" charset="2"/>
              <a:buNone/>
              <a:defRPr/>
            </a:pPr>
            <a:endParaRPr lang="en-US" altLang="en-US" sz="2800" dirty="0">
              <a:solidFill>
                <a:schemeClr val="tx1"/>
              </a:solidFill>
              <a:cs typeface="Arial" panose="020B0604020202020204" pitchFamily="34"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52FCC03-110B-4754-9AAC-D8F1F9A6954A}"/>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Two Factors II</a:t>
            </a:r>
            <a:endParaRPr lang="en-CA" altLang="en-US" sz="2500" dirty="0">
              <a:latin typeface="+mn-lt"/>
              <a:cs typeface="Arial" panose="020B0604020202020204" pitchFamily="34" charset="0"/>
            </a:endParaRPr>
          </a:p>
        </p:txBody>
      </p:sp>
      <p:sp>
        <p:nvSpPr>
          <p:cNvPr id="43011" name="Content Placeholder 2">
            <a:extLst>
              <a:ext uri="{FF2B5EF4-FFF2-40B4-BE49-F238E27FC236}">
                <a16:creationId xmlns:a16="http://schemas.microsoft.com/office/drawing/2014/main" id="{009A217D-B5D2-4102-86EE-948BD2B9059A}"/>
              </a:ext>
            </a:extLst>
          </p:cNvPr>
          <p:cNvSpPr>
            <a:spLocks noGrp="1"/>
          </p:cNvSpPr>
          <p:nvPr>
            <p:ph idx="1"/>
          </p:nvPr>
        </p:nvSpPr>
        <p:spPr>
          <a:xfrm>
            <a:off x="628650" y="1607169"/>
            <a:ext cx="7886700" cy="4351338"/>
          </a:xfrm>
        </p:spPr>
        <p:txBody>
          <a:bodyPr>
            <a:normAutofit lnSpcReduction="10000"/>
          </a:bodyPr>
          <a:lstStyle/>
          <a:p>
            <a:pPr>
              <a:lnSpc>
                <a:spcPct val="150000"/>
              </a:lnSpc>
              <a:spcBef>
                <a:spcPts val="0"/>
              </a:spcBef>
              <a:buSzPct val="125000"/>
              <a:defRPr/>
            </a:pPr>
            <a:r>
              <a:rPr lang="en-US" altLang="en-US" sz="2000" dirty="0">
                <a:solidFill>
                  <a:schemeClr val="tx1"/>
                </a:solidFill>
                <a:cs typeface="Arial" panose="020B0604020202020204" pitchFamily="34" charset="0"/>
              </a:rPr>
              <a:t>Enhancing connection</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Shows respect for your family’s values and beliefs.</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Listens without judging you or your child.</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Enhancing capacity</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Has skills to help your child succeed.</a:t>
            </a:r>
          </a:p>
          <a:p>
            <a:pPr lvl="1">
              <a:lnSpc>
                <a:spcPct val="150000"/>
              </a:lnSpc>
              <a:spcBef>
                <a:spcPts val="0"/>
              </a:spcBef>
              <a:buClrTx/>
              <a:buSzPct val="125000"/>
              <a:defRPr/>
            </a:pPr>
            <a:r>
              <a:rPr lang="en-US" altLang="en-US" sz="2000" dirty="0">
                <a:solidFill>
                  <a:schemeClr val="tx1"/>
                </a:solidFill>
                <a:cs typeface="Arial" panose="020B0604020202020204" pitchFamily="34" charset="0"/>
              </a:rPr>
              <a:t> Provides services that meet the individual needs  </a:t>
            </a:r>
            <a:br>
              <a:rPr lang="en-US" altLang="en-US" sz="2000" dirty="0">
                <a:solidFill>
                  <a:schemeClr val="tx1"/>
                </a:solidFill>
                <a:cs typeface="Arial" panose="020B0604020202020204" pitchFamily="34" charset="0"/>
              </a:rPr>
            </a:br>
            <a:r>
              <a:rPr lang="en-US" altLang="en-US" sz="2000" dirty="0">
                <a:solidFill>
                  <a:schemeClr val="tx1"/>
                </a:solidFill>
                <a:cs typeface="Arial" panose="020B0604020202020204" pitchFamily="34" charset="0"/>
              </a:rPr>
              <a:t> of your child.</a:t>
            </a:r>
          </a:p>
          <a:p>
            <a:pPr marL="457200" lvl="1" indent="0">
              <a:spcBef>
                <a:spcPts val="600"/>
              </a:spcBef>
              <a:spcAft>
                <a:spcPts val="600"/>
              </a:spcAft>
              <a:buClrTx/>
              <a:buSzPct val="125000"/>
              <a:buFont typeface="Wingdings 3" panose="05040102010807070707" pitchFamily="18" charset="2"/>
              <a:buNone/>
              <a:defRPr/>
            </a:pPr>
            <a:endParaRPr lang="en-US" altLang="en-US" sz="2400" dirty="0">
              <a:solidFill>
                <a:schemeClr val="tx1"/>
              </a:solidFill>
              <a:cs typeface="Arial" panose="020B0604020202020204" pitchFamily="34" charset="0"/>
            </a:endParaRPr>
          </a:p>
          <a:p>
            <a:pPr marL="0" indent="0">
              <a:spcBef>
                <a:spcPts val="0"/>
              </a:spcBef>
              <a:spcAft>
                <a:spcPts val="0"/>
              </a:spcAft>
              <a:buFont typeface="Wingdings 3" panose="05040102010807070707" pitchFamily="18" charset="2"/>
              <a:buNone/>
              <a:defRPr/>
            </a:pPr>
            <a:r>
              <a:rPr lang="en-US" altLang="en-US" sz="1600" dirty="0">
                <a:cs typeface="Arial" panose="020B0604020202020204" pitchFamily="34" charset="0"/>
              </a:rPr>
              <a:t>Kyzar, K.,</a:t>
            </a:r>
            <a:r>
              <a:rPr lang="en-US" altLang="en-US" sz="1600" b="1" dirty="0">
                <a:cs typeface="Arial" panose="020B0604020202020204" pitchFamily="34" charset="0"/>
              </a:rPr>
              <a:t> </a:t>
            </a:r>
            <a:r>
              <a:rPr lang="en-US" altLang="en-US" sz="1600" dirty="0">
                <a:cs typeface="Arial" panose="020B0604020202020204" pitchFamily="34" charset="0"/>
              </a:rPr>
              <a:t>Brady, S., Summers, J. A., &amp; Turnbull, A. P. (2018). Family quality of life and partnership for families of students with deaf-blindness. </a:t>
            </a:r>
            <a:r>
              <a:rPr lang="en-US" altLang="en-US" sz="1600" i="1" dirty="0">
                <a:cs typeface="Arial" panose="020B0604020202020204" pitchFamily="34" charset="0"/>
              </a:rPr>
              <a:t>Remedial and Special Education, 41</a:t>
            </a:r>
            <a:r>
              <a:rPr lang="en-US" altLang="en-US" sz="1600" dirty="0">
                <a:cs typeface="Arial" panose="020B0604020202020204" pitchFamily="34" charset="0"/>
              </a:rPr>
              <a:t>(1), 50-62.</a:t>
            </a:r>
            <a:r>
              <a:rPr lang="en-US" altLang="en-US" sz="1600" i="1" dirty="0">
                <a:cs typeface="Arial" panose="020B0604020202020204" pitchFamily="34" charset="0"/>
              </a:rPr>
              <a:t>	</a:t>
            </a:r>
            <a:endParaRPr lang="en-US" altLang="en-US" sz="1600" dirty="0">
              <a:cs typeface="Arial" panose="020B0604020202020204" pitchFamily="34" charset="0"/>
            </a:endParaRPr>
          </a:p>
          <a:p>
            <a:pPr marL="57150" indent="0">
              <a:spcBef>
                <a:spcPts val="600"/>
              </a:spcBef>
              <a:spcAft>
                <a:spcPts val="600"/>
              </a:spcAft>
              <a:buClrTx/>
              <a:buSzPct val="125000"/>
              <a:buFont typeface="Wingdings 3" panose="05040102010807070707" pitchFamily="18" charset="2"/>
              <a:buNone/>
              <a:defRPr/>
            </a:pPr>
            <a:endParaRPr lang="en-US" altLang="en-US" sz="1600" dirty="0">
              <a:solidFill>
                <a:schemeClr val="tx1"/>
              </a:solidFill>
              <a:cs typeface="Arial" panose="020B0604020202020204" pitchFamily="34"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Partnership Survey page033">
            <a:extLst>
              <a:ext uri="{FF2B5EF4-FFF2-40B4-BE49-F238E27FC236}">
                <a16:creationId xmlns:a16="http://schemas.microsoft.com/office/drawing/2014/main" id="{C55F03E1-B4D8-4310-A601-3F90591183CF}"/>
              </a:ext>
            </a:extLst>
          </p:cNvPr>
          <p:cNvPicPr>
            <a:picLocks noGrp="1" noChangeAspect="1" noChangeArrowheads="1"/>
          </p:cNvPicPr>
          <p:nvPr>
            <p:ph idx="1"/>
          </p:nvPr>
        </p:nvPicPr>
        <p:blipFill rotWithShape="1">
          <a:blip r:embed="rId3"/>
          <a:srcRect l="7172" t="5630" r="3999" b="5059"/>
          <a:stretch/>
        </p:blipFill>
        <p:spPr>
          <a:xfrm>
            <a:off x="2480732" y="1690688"/>
            <a:ext cx="4605868" cy="4109561"/>
          </a:xfrm>
          <a:ln w="12700" cap="sq">
            <a:solidFill>
              <a:srgbClr val="000000"/>
            </a:solidFill>
            <a:miter lim="800000"/>
          </a:ln>
          <a:effectLst/>
        </p:spPr>
      </p:pic>
      <p:sp>
        <p:nvSpPr>
          <p:cNvPr id="29699" name="Rectangle 3">
            <a:extLst>
              <a:ext uri="{FF2B5EF4-FFF2-40B4-BE49-F238E27FC236}">
                <a16:creationId xmlns:a16="http://schemas.microsoft.com/office/drawing/2014/main" id="{C923C078-6EEA-49D4-ABB3-6B0DAB5454BC}"/>
              </a:ext>
            </a:extLst>
          </p:cNvPr>
          <p:cNvSpPr>
            <a:spLocks noGrp="1" noChangeArrowheads="1"/>
          </p:cNvSpPr>
          <p:nvPr>
            <p:ph type="title"/>
          </p:nvPr>
        </p:nvSpPr>
        <p:spPr/>
        <p:txBody>
          <a:bodyPr>
            <a:noAutofit/>
          </a:bodyPr>
          <a:lstStyle/>
          <a:p>
            <a:pPr algn="ctr" eaLnBrk="1" hangingPunct="1">
              <a:defRPr/>
            </a:pPr>
            <a:r>
              <a:rPr lang="en-US" altLang="en-US" sz="3600" dirty="0">
                <a:latin typeface="+mn-lt"/>
                <a:cs typeface="Arial" panose="020B0604020202020204" pitchFamily="34" charset="0"/>
              </a:rPr>
              <a:t>Sample Excerpt from Beach Center Partnership Scale</a:t>
            </a:r>
          </a:p>
        </p:txBody>
      </p:sp>
      <p:sp>
        <p:nvSpPr>
          <p:cNvPr id="45060" name="Rectangle 1">
            <a:extLst>
              <a:ext uri="{FF2B5EF4-FFF2-40B4-BE49-F238E27FC236}">
                <a16:creationId xmlns:a16="http://schemas.microsoft.com/office/drawing/2014/main" id="{026607A4-2363-4E2D-91B8-9025BA65A205}"/>
              </a:ext>
            </a:extLst>
          </p:cNvPr>
          <p:cNvSpPr>
            <a:spLocks noChangeArrowheads="1"/>
          </p:cNvSpPr>
          <p:nvPr/>
        </p:nvSpPr>
        <p:spPr bwMode="auto">
          <a:xfrm>
            <a:off x="1109133" y="5800249"/>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1400" dirty="0">
                <a:solidFill>
                  <a:schemeClr val="tx1"/>
                </a:solidFill>
                <a:latin typeface="Arial" panose="020B0604020202020204" pitchFamily="34" charset="0"/>
                <a:cs typeface="Arial" panose="020B0604020202020204" pitchFamily="34" charset="0"/>
                <a:hlinkClick r:id="rId4"/>
              </a:rPr>
              <a:t>Click to view the Beach Center Family-Professional Partnership Scale.</a:t>
            </a:r>
            <a:endParaRPr lang="en-US" altLang="en-US" sz="1400" dirty="0">
              <a:solidFill>
                <a:schemeClr val="tx1"/>
              </a:solidFill>
              <a:latin typeface="Arial" panose="020B0604020202020204" pitchFamily="34" charset="0"/>
              <a:cs typeface="Arial" panose="020B0604020202020204" pitchFamily="34" charset="0"/>
            </a:endParaRPr>
          </a:p>
          <a:p>
            <a:pPr>
              <a:spcBef>
                <a:spcPct val="0"/>
              </a:spcBef>
              <a:buClrTx/>
              <a:buSzTx/>
              <a:buFontTx/>
              <a:buNone/>
            </a:pPr>
            <a:endParaRPr lang="en-US" altLang="en-US" sz="1400" dirty="0">
              <a:solidFill>
                <a:schemeClr val="tx1"/>
              </a:solidFill>
              <a:latin typeface="Arial" panose="020B0604020202020204" pitchFamily="34" charset="0"/>
              <a:cs typeface="Arial" panose="020B0604020202020204" pitchFamily="34" charset="0"/>
            </a:endParaRPr>
          </a:p>
          <a:p>
            <a:pPr>
              <a:spcBef>
                <a:spcPct val="0"/>
              </a:spcBef>
              <a:buClrTx/>
              <a:buSzTx/>
              <a:buFontTx/>
              <a:buNone/>
            </a:pPr>
            <a:endParaRPr lang="en-US" altLang="en-US" sz="1400"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2314-EF5B-46B1-B2F9-88823CCEC2E6}"/>
              </a:ext>
            </a:extLst>
          </p:cNvPr>
          <p:cNvSpPr>
            <a:spLocks noGrp="1"/>
          </p:cNvSpPr>
          <p:nvPr>
            <p:ph type="title"/>
          </p:nvPr>
        </p:nvSpPr>
        <p:spPr/>
        <p:txBody>
          <a:bodyPr>
            <a:noAutofit/>
          </a:bodyPr>
          <a:lstStyle/>
          <a:p>
            <a:pPr algn="ctr">
              <a:defRPr/>
            </a:pPr>
            <a:r>
              <a:rPr lang="en-US" altLang="en-US" sz="3600" dirty="0">
                <a:latin typeface="+mn-lt"/>
                <a:cs typeface="Arial" panose="020B0604020202020204" pitchFamily="34" charset="0"/>
              </a:rPr>
              <a:t>Beach Center Family-Professional Partnership Scoring Guide</a:t>
            </a:r>
            <a:endParaRPr lang="en-CA" sz="3600" dirty="0">
              <a:latin typeface="+mn-lt"/>
              <a:cs typeface="Arial" panose="020B0604020202020204" pitchFamily="34" charset="0"/>
            </a:endParaRPr>
          </a:p>
        </p:txBody>
      </p:sp>
      <p:sp>
        <p:nvSpPr>
          <p:cNvPr id="46083" name="Rectangle 4">
            <a:extLst>
              <a:ext uri="{FF2B5EF4-FFF2-40B4-BE49-F238E27FC236}">
                <a16:creationId xmlns:a16="http://schemas.microsoft.com/office/drawing/2014/main" id="{F9487CCC-5519-4456-AA42-7B3C52CBAB9C}"/>
              </a:ext>
            </a:extLst>
          </p:cNvPr>
          <p:cNvSpPr>
            <a:spLocks noChangeArrowheads="1"/>
          </p:cNvSpPr>
          <p:nvPr/>
        </p:nvSpPr>
        <p:spPr bwMode="auto">
          <a:xfrm>
            <a:off x="1409700" y="5559223"/>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400" dirty="0">
              <a:solidFill>
                <a:schemeClr val="tx1"/>
              </a:solidFill>
              <a:latin typeface="Arial" panose="020B0604020202020204" pitchFamily="34" charset="0"/>
              <a:cs typeface="Arial" panose="020B0604020202020204" pitchFamily="34" charset="0"/>
              <a:hlinkClick r:id="rId3"/>
            </a:endParaRPr>
          </a:p>
          <a:p>
            <a:pPr algn="ctr">
              <a:spcBef>
                <a:spcPct val="0"/>
              </a:spcBef>
              <a:buClrTx/>
              <a:buSzTx/>
              <a:buFontTx/>
              <a:buNone/>
            </a:pPr>
            <a:r>
              <a:rPr lang="en-US" altLang="en-US" sz="1400" dirty="0">
                <a:solidFill>
                  <a:schemeClr val="tx1"/>
                </a:solidFill>
                <a:latin typeface="Arial" panose="020B0604020202020204" pitchFamily="34" charset="0"/>
                <a:cs typeface="Arial" panose="020B0604020202020204" pitchFamily="34" charset="0"/>
                <a:hlinkClick r:id="rId3"/>
              </a:rPr>
              <a:t>Click here to view the article.</a:t>
            </a:r>
            <a:endParaRPr lang="en-US" altLang="en-US" sz="1400" dirty="0">
              <a:solidFill>
                <a:schemeClr val="tx1"/>
              </a:solidFill>
              <a:latin typeface="Arial" panose="020B0604020202020204" pitchFamily="34" charset="0"/>
              <a:cs typeface="Arial" panose="020B0604020202020204" pitchFamily="34" charset="0"/>
              <a:hlinkClick r:id="rId4"/>
            </a:endParaRPr>
          </a:p>
        </p:txBody>
      </p:sp>
      <p:pic>
        <p:nvPicPr>
          <p:cNvPr id="8" name="Picture 7" descr="Image of article entitled Beach Center Family-Professional Partnership Scale, Psychometric Characteristics and Scoring Key." title="Article">
            <a:extLst>
              <a:ext uri="{FF2B5EF4-FFF2-40B4-BE49-F238E27FC236}">
                <a16:creationId xmlns:a16="http://schemas.microsoft.com/office/drawing/2014/main" id="{FCBF63D4-1701-48FD-B724-FEB4F916F638}"/>
              </a:ext>
            </a:extLst>
          </p:cNvPr>
          <p:cNvPicPr>
            <a:picLocks noChangeAspect="1"/>
          </p:cNvPicPr>
          <p:nvPr/>
        </p:nvPicPr>
        <p:blipFill>
          <a:blip r:embed="rId5"/>
          <a:stretch>
            <a:fillRect/>
          </a:stretch>
        </p:blipFill>
        <p:spPr>
          <a:xfrm>
            <a:off x="766539" y="1749223"/>
            <a:ext cx="7748811" cy="3810000"/>
          </a:xfrm>
          <a:prstGeom prst="rect">
            <a:avLst/>
          </a:prstGeom>
          <a:ln w="12700" cap="sq">
            <a:solidFill>
              <a:srgbClr val="000000"/>
            </a:solidFill>
            <a:prstDash val="solid"/>
            <a:miter lim="800000"/>
          </a:ln>
          <a:effec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of a portion of the self-assessment guide. " title="Beach Center Family-Professional Partnership Self-Assessment Guide">
            <a:extLst>
              <a:ext uri="{FF2B5EF4-FFF2-40B4-BE49-F238E27FC236}">
                <a16:creationId xmlns:a16="http://schemas.microsoft.com/office/drawing/2014/main" id="{9993AFE4-36DA-4AD7-8F09-BF41107EA660}"/>
              </a:ext>
            </a:extLst>
          </p:cNvPr>
          <p:cNvSpPr>
            <a:spLocks noGrp="1"/>
          </p:cNvSpPr>
          <p:nvPr>
            <p:ph type="title"/>
          </p:nvPr>
        </p:nvSpPr>
        <p:spPr/>
        <p:txBody>
          <a:bodyPr>
            <a:noAutofit/>
          </a:bodyPr>
          <a:lstStyle/>
          <a:p>
            <a:pPr algn="ctr">
              <a:defRPr/>
            </a:pPr>
            <a:r>
              <a:rPr lang="en-US" altLang="en-US" sz="3600" dirty="0">
                <a:latin typeface="+mn-lt"/>
                <a:cs typeface="Arial" panose="020B0604020202020204" pitchFamily="34" charset="0"/>
              </a:rPr>
              <a:t>Beach Center Family-Professional Partnership Self-Assessment Guide</a:t>
            </a:r>
            <a:endParaRPr lang="en-CA" sz="3600" dirty="0">
              <a:latin typeface="+mn-lt"/>
              <a:cs typeface="Arial" panose="020B0604020202020204" pitchFamily="34" charset="0"/>
            </a:endParaRPr>
          </a:p>
        </p:txBody>
      </p:sp>
      <p:sp>
        <p:nvSpPr>
          <p:cNvPr id="47107" name="Rectangle 5">
            <a:extLst>
              <a:ext uri="{FF2B5EF4-FFF2-40B4-BE49-F238E27FC236}">
                <a16:creationId xmlns:a16="http://schemas.microsoft.com/office/drawing/2014/main" id="{859A05CC-1C98-4B22-AF15-5C764D47E539}"/>
              </a:ext>
            </a:extLst>
          </p:cNvPr>
          <p:cNvSpPr>
            <a:spLocks noChangeArrowheads="1"/>
          </p:cNvSpPr>
          <p:nvPr/>
        </p:nvSpPr>
        <p:spPr bwMode="auto">
          <a:xfrm>
            <a:off x="838200" y="5791200"/>
            <a:ext cx="7467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1400" dirty="0">
                <a:solidFill>
                  <a:schemeClr val="tx1"/>
                </a:solidFill>
                <a:latin typeface="Arial" panose="020B0604020202020204" pitchFamily="34" charset="0"/>
                <a:cs typeface="Arial" panose="020B0604020202020204" pitchFamily="34" charset="0"/>
                <a:hlinkClick r:id="rId3"/>
              </a:rPr>
              <a:t>Click here to view the Self Assessment Form.</a:t>
            </a:r>
            <a:endParaRPr lang="en-US" altLang="en-US" sz="1400" dirty="0">
              <a:solidFill>
                <a:schemeClr val="tx1"/>
              </a:solidFill>
              <a:latin typeface="Arial" panose="020B0604020202020204" pitchFamily="34" charset="0"/>
              <a:cs typeface="Arial" panose="020B0604020202020204" pitchFamily="34" charset="0"/>
            </a:endParaRPr>
          </a:p>
        </p:txBody>
      </p:sp>
      <p:pic>
        <p:nvPicPr>
          <p:cNvPr id="7" name="Picture 6" descr="Screenshot of a section of the Beach Center Family-Professional Partnership Self-Assessment Guide">
            <a:extLst>
              <a:ext uri="{FF2B5EF4-FFF2-40B4-BE49-F238E27FC236}">
                <a16:creationId xmlns:a16="http://schemas.microsoft.com/office/drawing/2014/main" id="{E2DB93AF-1F31-4DB4-ADCD-568F553E32EE}"/>
              </a:ext>
            </a:extLst>
          </p:cNvPr>
          <p:cNvPicPr>
            <a:picLocks noChangeAspect="1"/>
          </p:cNvPicPr>
          <p:nvPr/>
        </p:nvPicPr>
        <p:blipFill>
          <a:blip r:embed="rId4"/>
          <a:stretch>
            <a:fillRect/>
          </a:stretch>
        </p:blipFill>
        <p:spPr>
          <a:xfrm>
            <a:off x="1780381" y="1889125"/>
            <a:ext cx="5915819" cy="3924256"/>
          </a:xfrm>
          <a:prstGeom prst="rect">
            <a:avLst/>
          </a:prstGeom>
          <a:ln w="12700" cap="sq">
            <a:solidFill>
              <a:schemeClr val="tx1"/>
            </a:solidFill>
            <a:prstDash val="solid"/>
            <a:miter lim="800000"/>
          </a:ln>
          <a:effec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784D7F91-A524-4671-9E44-48BDE96B1CBA}"/>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Use of Beach Center Partnership Scale</a:t>
            </a:r>
          </a:p>
        </p:txBody>
      </p:sp>
      <p:sp>
        <p:nvSpPr>
          <p:cNvPr id="51203" name="Content Placeholder 2">
            <a:extLst>
              <a:ext uri="{FF2B5EF4-FFF2-40B4-BE49-F238E27FC236}">
                <a16:creationId xmlns:a16="http://schemas.microsoft.com/office/drawing/2014/main" id="{ED9B9970-B8A4-4E70-BE51-9016F6BC531F}"/>
              </a:ext>
            </a:extLst>
          </p:cNvPr>
          <p:cNvSpPr>
            <a:spLocks noGrp="1"/>
          </p:cNvSpPr>
          <p:nvPr>
            <p:ph idx="1"/>
          </p:nvPr>
        </p:nvSpPr>
        <p:spPr/>
        <p:txBody>
          <a:bodyPr>
            <a:normAutofit/>
          </a:bodyPr>
          <a:lstStyle/>
          <a:p>
            <a:pPr marL="0" indent="0">
              <a:spcBef>
                <a:spcPts val="0"/>
              </a:spcBef>
              <a:spcAft>
                <a:spcPts val="0"/>
              </a:spcAft>
              <a:buClrTx/>
              <a:buNone/>
              <a:defRPr/>
            </a:pPr>
            <a:r>
              <a:rPr lang="en-US" sz="2000" b="1" dirty="0">
                <a:ea typeface="Calibri" panose="020F0502020204030204" pitchFamily="34" charset="0"/>
                <a:cs typeface="Arial" panose="020B0604020202020204" pitchFamily="34" charset="0"/>
              </a:rPr>
              <a:t>What we found about impact of partnerships on demographics:</a:t>
            </a:r>
          </a:p>
          <a:p>
            <a:pPr marL="0" indent="0">
              <a:spcBef>
                <a:spcPts val="0"/>
              </a:spcBef>
              <a:spcAft>
                <a:spcPts val="0"/>
              </a:spcAft>
              <a:buClrTx/>
              <a:buFont typeface="Wingdings 3" panose="05040102010807070707" pitchFamily="18" charset="2"/>
              <a:buNone/>
              <a:defRPr/>
            </a:pPr>
            <a:endParaRPr lang="en-US" sz="2000" dirty="0">
              <a:ea typeface="Calibri" panose="020F0502020204030204" pitchFamily="34" charset="0"/>
              <a:cs typeface="Arial" panose="020B0604020202020204" pitchFamily="34" charset="0"/>
            </a:endParaRPr>
          </a:p>
          <a:p>
            <a:pPr marL="228600" lvl="1">
              <a:lnSpc>
                <a:spcPct val="150000"/>
              </a:lnSpc>
              <a:spcBef>
                <a:spcPts val="0"/>
              </a:spcBef>
              <a:spcAft>
                <a:spcPts val="0"/>
              </a:spcAft>
              <a:buClrTx/>
              <a:buSzPct val="125000"/>
              <a:tabLst>
                <a:tab pos="457200" algn="l"/>
              </a:tabLst>
              <a:defRPr/>
            </a:pPr>
            <a:r>
              <a:rPr lang="en-US" sz="2000" dirty="0">
                <a:ea typeface="Calibri" panose="020F0502020204030204" pitchFamily="34" charset="0"/>
                <a:cs typeface="Arial" panose="020B0604020202020204" pitchFamily="34" charset="0"/>
              </a:rPr>
              <a:t>Families from three age groups of children (birth-3, 3-5, 6-12) place equal importance on partnerships, but their satisfaction decreases as their children get older.</a:t>
            </a:r>
          </a:p>
          <a:p>
            <a:pPr marL="0" lvl="1" indent="0">
              <a:lnSpc>
                <a:spcPct val="150000"/>
              </a:lnSpc>
              <a:spcBef>
                <a:spcPts val="0"/>
              </a:spcBef>
              <a:spcAft>
                <a:spcPts val="0"/>
              </a:spcAft>
              <a:buClrTx/>
              <a:buSzPct val="125000"/>
              <a:buNone/>
              <a:tabLst>
                <a:tab pos="457200" algn="l"/>
              </a:tabLst>
              <a:defRPr/>
            </a:pPr>
            <a:endParaRPr lang="en-US" sz="1900" dirty="0">
              <a:ea typeface="Calibri" panose="020F0502020204030204" pitchFamily="34" charset="0"/>
              <a:cs typeface="Arial" panose="020B0604020202020204" pitchFamily="34" charset="0"/>
            </a:endParaRPr>
          </a:p>
          <a:p>
            <a:pPr marL="228600" lvl="1">
              <a:lnSpc>
                <a:spcPct val="150000"/>
              </a:lnSpc>
              <a:spcBef>
                <a:spcPts val="0"/>
              </a:spcBef>
              <a:spcAft>
                <a:spcPts val="0"/>
              </a:spcAft>
              <a:buClrTx/>
              <a:buSzPct val="125000"/>
              <a:tabLst>
                <a:tab pos="457200" algn="l"/>
              </a:tabLst>
              <a:defRPr/>
            </a:pPr>
            <a:r>
              <a:rPr lang="en-US" sz="2000" dirty="0">
                <a:ea typeface="Calibri" panose="020F0502020204030204" pitchFamily="34" charset="0"/>
                <a:cs typeface="Arial" panose="020B0604020202020204" pitchFamily="34" charset="0"/>
              </a:rPr>
              <a:t>Families with low-income rate all the items related to partnership as equally important as compared to middle- and high-income families; but they are significantly less satisfied (Summers et al., 2005b).</a:t>
            </a:r>
          </a:p>
          <a:p>
            <a:pPr lvl="1" indent="-342900">
              <a:spcBef>
                <a:spcPts val="0"/>
              </a:spcBef>
              <a:spcAft>
                <a:spcPts val="0"/>
              </a:spcAft>
              <a:buClrTx/>
              <a:buFont typeface="Courier New" panose="02070309020205020404" pitchFamily="49" charset="0"/>
              <a:buChar char="o"/>
              <a:tabLst>
                <a:tab pos="457200" algn="l"/>
              </a:tabLst>
              <a:defRPr/>
            </a:pPr>
            <a:endParaRPr lang="en-US" sz="1800" dirty="0">
              <a:ea typeface="Calibri" panose="020F0502020204030204" pitchFamily="34" charset="0"/>
              <a:cs typeface="Arial" panose="020B0604020202020204" pitchFamily="34" charset="0"/>
            </a:endParaRPr>
          </a:p>
          <a:p>
            <a:pPr marL="0" indent="0">
              <a:spcBef>
                <a:spcPts val="0"/>
              </a:spcBef>
              <a:spcAft>
                <a:spcPts val="0"/>
              </a:spcAft>
              <a:buClrTx/>
              <a:buNone/>
              <a:tabLst>
                <a:tab pos="457200" algn="l"/>
              </a:tabLst>
              <a:defRPr/>
            </a:pPr>
            <a:endParaRPr lang="en-US" dirty="0">
              <a:ea typeface="Calibri" panose="020F0502020204030204" pitchFamily="34" charset="0"/>
              <a:cs typeface="Arial" panose="020B0604020202020204" pitchFamily="34" charset="0"/>
            </a:endParaRPr>
          </a:p>
          <a:p>
            <a:pPr>
              <a:spcBef>
                <a:spcPts val="600"/>
              </a:spcBef>
              <a:spcAft>
                <a:spcPts val="600"/>
              </a:spcAft>
              <a:buClrTx/>
              <a:buSzPct val="125000"/>
              <a:buFontTx/>
              <a:buChar char="•"/>
              <a:defRPr/>
            </a:pPr>
            <a:endParaRPr lang="en-US" altLang="en-US" sz="2400" dirty="0">
              <a:solidFill>
                <a:schemeClr val="tx1"/>
              </a:solidFill>
              <a:cs typeface="Arial" panose="020B0604020202020204" pitchFamily="3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784D7F91-A524-4671-9E44-48BDE96B1CBA}"/>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Use of Beach Center Partnership Scale II</a:t>
            </a:r>
          </a:p>
        </p:txBody>
      </p:sp>
      <p:sp>
        <p:nvSpPr>
          <p:cNvPr id="51203" name="Content Placeholder 2">
            <a:extLst>
              <a:ext uri="{FF2B5EF4-FFF2-40B4-BE49-F238E27FC236}">
                <a16:creationId xmlns:a16="http://schemas.microsoft.com/office/drawing/2014/main" id="{ED9B9970-B8A4-4E70-BE51-9016F6BC531F}"/>
              </a:ext>
            </a:extLst>
          </p:cNvPr>
          <p:cNvSpPr>
            <a:spLocks noGrp="1"/>
          </p:cNvSpPr>
          <p:nvPr>
            <p:ph idx="1"/>
          </p:nvPr>
        </p:nvSpPr>
        <p:spPr/>
        <p:txBody>
          <a:bodyPr>
            <a:normAutofit/>
          </a:bodyPr>
          <a:lstStyle/>
          <a:p>
            <a:pPr marL="0" indent="0">
              <a:spcBef>
                <a:spcPts val="0"/>
              </a:spcBef>
              <a:spcAft>
                <a:spcPts val="0"/>
              </a:spcAft>
              <a:buClrTx/>
              <a:buNone/>
              <a:tabLst>
                <a:tab pos="457200" algn="l"/>
              </a:tabLst>
              <a:defRPr/>
            </a:pPr>
            <a:r>
              <a:rPr lang="en-US" sz="2000" b="1" dirty="0">
                <a:ea typeface="Calibri" panose="020F0502020204030204" pitchFamily="34" charset="0"/>
                <a:cs typeface="Arial" panose="020B0604020202020204" pitchFamily="34" charset="0"/>
              </a:rPr>
              <a:t>How it impacted the Sunshine Model:</a:t>
            </a:r>
          </a:p>
          <a:p>
            <a:pPr>
              <a:spcBef>
                <a:spcPts val="0"/>
              </a:spcBef>
              <a:spcAft>
                <a:spcPts val="0"/>
              </a:spcAft>
              <a:buClrTx/>
              <a:buFont typeface="Courier New" panose="02070309020205020404" pitchFamily="49" charset="0"/>
              <a:buChar char="o"/>
              <a:tabLst>
                <a:tab pos="457200" algn="l"/>
              </a:tabLst>
              <a:defRPr/>
            </a:pPr>
            <a:endParaRPr lang="en-US" sz="1900" dirty="0">
              <a:ea typeface="Calibri" panose="020F0502020204030204" pitchFamily="34" charset="0"/>
              <a:cs typeface="Arial" panose="020B0604020202020204" pitchFamily="34" charset="0"/>
            </a:endParaRPr>
          </a:p>
          <a:p>
            <a:pPr marL="342900" lvl="1" indent="-342900">
              <a:lnSpc>
                <a:spcPct val="150000"/>
              </a:lnSpc>
              <a:spcBef>
                <a:spcPts val="0"/>
              </a:spcBef>
              <a:spcAft>
                <a:spcPts val="0"/>
              </a:spcAft>
              <a:buClrTx/>
              <a:buSzPct val="125000"/>
              <a:tabLst>
                <a:tab pos="457200" algn="l"/>
              </a:tabLst>
              <a:defRPr/>
            </a:pPr>
            <a:r>
              <a:rPr lang="en-US" sz="2000" dirty="0">
                <a:ea typeface="Calibri" panose="020F0502020204030204" pitchFamily="34" charset="0"/>
                <a:cs typeface="Arial" panose="020B0604020202020204" pitchFamily="34" charset="0"/>
              </a:rPr>
              <a:t>Demographic considerations have been a catalyst for increasing our emphasis on equity in addressing partnerships for students as they progress to higher grades and for families who are often marginalized due to low income.</a:t>
            </a:r>
          </a:p>
          <a:p>
            <a:pPr>
              <a:spcBef>
                <a:spcPts val="0"/>
              </a:spcBef>
              <a:spcAft>
                <a:spcPts val="0"/>
              </a:spcAft>
              <a:buClrTx/>
              <a:buFont typeface="Courier New" panose="02070309020205020404" pitchFamily="49" charset="0"/>
              <a:buChar char="o"/>
              <a:tabLst>
                <a:tab pos="457200" algn="l"/>
              </a:tabLst>
              <a:defRPr/>
            </a:pPr>
            <a:endParaRPr lang="en-US" dirty="0">
              <a:ea typeface="Calibri" panose="020F0502020204030204" pitchFamily="34" charset="0"/>
              <a:cs typeface="Arial" panose="020B0604020202020204" pitchFamily="34" charset="0"/>
            </a:endParaRPr>
          </a:p>
          <a:p>
            <a:pPr>
              <a:spcBef>
                <a:spcPts val="600"/>
              </a:spcBef>
              <a:spcAft>
                <a:spcPts val="600"/>
              </a:spcAft>
              <a:buClrTx/>
              <a:buSzPct val="125000"/>
              <a:buFontTx/>
              <a:buChar char="•"/>
              <a:defRPr/>
            </a:pPr>
            <a:endParaRPr lang="en-US" altLang="en-US" sz="24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5699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D8FEF438-D5E0-4A06-9451-A888F65C5305}"/>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Use of Beach Center Partnership Scale III</a:t>
            </a:r>
            <a:endParaRPr lang="en-CA" altLang="en-US" sz="1600" dirty="0">
              <a:latin typeface="+mn-lt"/>
              <a:cs typeface="Arial" panose="020B0604020202020204" pitchFamily="34" charset="0"/>
            </a:endParaRPr>
          </a:p>
        </p:txBody>
      </p:sp>
      <p:sp>
        <p:nvSpPr>
          <p:cNvPr id="51203" name="Content Placeholder 2">
            <a:extLst>
              <a:ext uri="{FF2B5EF4-FFF2-40B4-BE49-F238E27FC236}">
                <a16:creationId xmlns:a16="http://schemas.microsoft.com/office/drawing/2014/main" id="{8023F429-0B75-4BC5-8155-38730D529FBA}"/>
              </a:ext>
            </a:extLst>
          </p:cNvPr>
          <p:cNvSpPr>
            <a:spLocks noGrp="1"/>
          </p:cNvSpPr>
          <p:nvPr>
            <p:ph idx="1"/>
          </p:nvPr>
        </p:nvSpPr>
        <p:spPr/>
        <p:txBody>
          <a:bodyPr>
            <a:normAutofit/>
          </a:bodyPr>
          <a:lstStyle/>
          <a:p>
            <a:pPr marL="0" indent="0">
              <a:spcBef>
                <a:spcPts val="0"/>
              </a:spcBef>
              <a:spcAft>
                <a:spcPts val="0"/>
              </a:spcAft>
              <a:buClrTx/>
              <a:buNone/>
              <a:defRPr/>
            </a:pPr>
            <a:r>
              <a:rPr lang="en-US" sz="2000" b="1" dirty="0">
                <a:ea typeface="Calibri" panose="020F0502020204030204" pitchFamily="34" charset="0"/>
                <a:cs typeface="Arial" panose="020B0604020202020204" pitchFamily="34" charset="0"/>
              </a:rPr>
              <a:t>What we found about the impact of partnerships on service delivery:</a:t>
            </a:r>
          </a:p>
          <a:p>
            <a:pPr marL="0" indent="0">
              <a:spcBef>
                <a:spcPts val="0"/>
              </a:spcBef>
              <a:spcAft>
                <a:spcPts val="0"/>
              </a:spcAft>
              <a:buClrTx/>
              <a:buFont typeface="Wingdings 3" panose="05040102010807070707" pitchFamily="18" charset="2"/>
              <a:buNone/>
              <a:defRPr/>
            </a:pPr>
            <a:endParaRPr lang="en-US" sz="1900" b="1" dirty="0">
              <a:ea typeface="Calibri" panose="020F0502020204030204" pitchFamily="34" charset="0"/>
              <a:cs typeface="Arial" panose="020B0604020202020204" pitchFamily="34" charset="0"/>
            </a:endParaRPr>
          </a:p>
          <a:p>
            <a:pPr marL="228600" lvl="1">
              <a:lnSpc>
                <a:spcPct val="150000"/>
              </a:lnSpc>
              <a:spcBef>
                <a:spcPts val="0"/>
              </a:spcBef>
              <a:spcAft>
                <a:spcPts val="0"/>
              </a:spcAft>
              <a:buClrTx/>
              <a:buSzPct val="125000"/>
              <a:tabLst>
                <a:tab pos="457200" algn="l"/>
              </a:tabLst>
              <a:defRPr/>
            </a:pPr>
            <a:r>
              <a:rPr lang="en-US" sz="2000" dirty="0">
                <a:ea typeface="Calibri" panose="020F0502020204030204" pitchFamily="34" charset="0"/>
                <a:cs typeface="Arial" panose="020B0604020202020204" pitchFamily="34" charset="0"/>
              </a:rPr>
              <a:t>Parents’ satisfaction with partnerships significantly predicts parent involvement and parent-teacher communication for families of kindergarten children with and without disabilities (Zuna, 2007).</a:t>
            </a:r>
          </a:p>
          <a:p>
            <a:pPr marL="228600" lvl="1">
              <a:lnSpc>
                <a:spcPct val="150000"/>
              </a:lnSpc>
              <a:spcBef>
                <a:spcPts val="0"/>
              </a:spcBef>
              <a:spcAft>
                <a:spcPts val="0"/>
              </a:spcAft>
              <a:buClrTx/>
              <a:buSzPct val="125000"/>
              <a:tabLst>
                <a:tab pos="457200" algn="l"/>
              </a:tabLst>
              <a:defRPr/>
            </a:pPr>
            <a:endParaRPr lang="en-US" sz="2000" dirty="0">
              <a:ea typeface="Calibri" panose="020F0502020204030204" pitchFamily="34" charset="0"/>
              <a:cs typeface="Arial" panose="020B0604020202020204" pitchFamily="34" charset="0"/>
            </a:endParaRPr>
          </a:p>
          <a:p>
            <a:pPr marL="228600" lvl="1">
              <a:lnSpc>
                <a:spcPct val="150000"/>
              </a:lnSpc>
              <a:spcBef>
                <a:spcPts val="0"/>
              </a:spcBef>
              <a:spcAft>
                <a:spcPts val="0"/>
              </a:spcAft>
              <a:buClrTx/>
              <a:buSzPct val="125000"/>
              <a:tabLst>
                <a:tab pos="457200" algn="l"/>
              </a:tabLst>
              <a:defRPr/>
            </a:pPr>
            <a:r>
              <a:rPr lang="en-US" sz="2000" dirty="0">
                <a:ea typeface="Calibri" panose="020F0502020204030204" pitchFamily="34" charset="0"/>
                <a:cs typeface="Arial" panose="020B0604020202020204" pitchFamily="34" charset="0"/>
              </a:rPr>
              <a:t>Partnerships partially mediate the effect of families’ perceptions of service adequacy and their family quality of life suggesting that partnerships are a key element of appropriate services (Summers et al., 2007).</a:t>
            </a:r>
          </a:p>
          <a:p>
            <a:pPr marL="0" indent="0">
              <a:spcBef>
                <a:spcPts val="600"/>
              </a:spcBef>
              <a:spcAft>
                <a:spcPts val="600"/>
              </a:spcAft>
              <a:buClrTx/>
              <a:buSzPct val="125000"/>
              <a:buNone/>
              <a:defRPr/>
            </a:pPr>
            <a:endParaRPr lang="en-US" altLang="en-US" sz="2400" dirty="0">
              <a:solidFill>
                <a:schemeClr val="tx1"/>
              </a:solidFill>
              <a:cs typeface="Arial" panose="020B0604020202020204" pitchFamily="3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Analysis of Existing Frameworks</a:t>
            </a:r>
          </a:p>
        </p:txBody>
      </p:sp>
      <p:grpSp>
        <p:nvGrpSpPr>
          <p:cNvPr id="24" name="Group 23" descr="Agenda. Starting with analysis of existing frameworks and research on partnerships. Then synthesis partnership framework and then applications.">
            <a:extLst>
              <a:ext uri="{FF2B5EF4-FFF2-40B4-BE49-F238E27FC236}">
                <a16:creationId xmlns:a16="http://schemas.microsoft.com/office/drawing/2014/main" id="{F26EBBE4-167A-4810-9A41-ADE50ACF05DF}"/>
              </a:ext>
            </a:extLst>
          </p:cNvPr>
          <p:cNvGrpSpPr/>
          <p:nvPr/>
        </p:nvGrpSpPr>
        <p:grpSpPr>
          <a:xfrm>
            <a:off x="1524000" y="1295400"/>
            <a:ext cx="6158230" cy="4648200"/>
            <a:chOff x="1295400" y="648494"/>
            <a:chExt cx="6386830" cy="5295106"/>
          </a:xfrm>
        </p:grpSpPr>
        <p:cxnSp>
          <p:nvCxnSpPr>
            <p:cNvPr id="18" name="Straight Arrow Connector 17">
              <a:extLst>
                <a:ext uri="{FF2B5EF4-FFF2-40B4-BE49-F238E27FC236}">
                  <a16:creationId xmlns:a16="http://schemas.microsoft.com/office/drawing/2014/main" id="{85B6FC18-07EB-4004-8907-16A0DA5E79E3}"/>
                </a:ext>
              </a:extLst>
            </p:cNvPr>
            <p:cNvCxnSpPr>
              <a:cxnSpLocks/>
            </p:cNvCxnSpPr>
            <p:nvPr/>
          </p:nvCxnSpPr>
          <p:spPr>
            <a:xfrm>
              <a:off x="2566202" y="1886744"/>
              <a:ext cx="1982788" cy="1143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5972D-A10F-44C3-A426-690F57BC9C55}"/>
                </a:ext>
              </a:extLst>
            </p:cNvPr>
            <p:cNvCxnSpPr>
              <a:stCxn id="8" idx="2"/>
              <a:endCxn id="6" idx="0"/>
            </p:cNvCxnSpPr>
            <p:nvPr/>
          </p:nvCxnSpPr>
          <p:spPr>
            <a:xfrm>
              <a:off x="4610100" y="4189412"/>
              <a:ext cx="0" cy="763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CC1DF-603F-413C-9E47-63883E8A6A41}"/>
                </a:ext>
              </a:extLst>
            </p:cNvPr>
            <p:cNvCxnSpPr/>
            <p:nvPr/>
          </p:nvCxnSpPr>
          <p:spPr>
            <a:xfrm>
              <a:off x="3825875" y="1219200"/>
              <a:ext cx="13716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E8D833-298D-4C40-8F07-13094E6D4116}"/>
                </a:ext>
              </a:extLst>
            </p:cNvPr>
            <p:cNvGrpSpPr/>
            <p:nvPr/>
          </p:nvGrpSpPr>
          <p:grpSpPr>
            <a:xfrm>
              <a:off x="3352800" y="4953000"/>
              <a:ext cx="2514600" cy="990600"/>
              <a:chOff x="2971800" y="5257800"/>
              <a:chExt cx="2514600" cy="1141412"/>
            </a:xfrm>
            <a:solidFill>
              <a:srgbClr val="CCECFF"/>
            </a:solidFill>
          </p:grpSpPr>
          <p:sp>
            <p:nvSpPr>
              <p:cNvPr id="6" name="Rectangle 5">
                <a:extLst>
                  <a:ext uri="{FF2B5EF4-FFF2-40B4-BE49-F238E27FC236}">
                    <a16:creationId xmlns:a16="http://schemas.microsoft.com/office/drawing/2014/main" id="{5DA57F80-04BC-4909-A111-1289F957FD4B}"/>
                  </a:ext>
                </a:extLst>
              </p:cNvPr>
              <p:cNvSpPr/>
              <p:nvPr/>
            </p:nvSpPr>
            <p:spPr>
              <a:xfrm>
                <a:off x="2971800" y="52578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a:extLst>
                  <a:ext uri="{FF2B5EF4-FFF2-40B4-BE49-F238E27FC236}">
                    <a16:creationId xmlns:a16="http://schemas.microsoft.com/office/drawing/2014/main" id="{364ACEA6-B445-4F2F-A3B1-6FC04E6A793A}"/>
                  </a:ext>
                </a:extLst>
              </p:cNvPr>
              <p:cNvSpPr txBox="1"/>
              <p:nvPr/>
            </p:nvSpPr>
            <p:spPr>
              <a:xfrm>
                <a:off x="3020757" y="5257800"/>
                <a:ext cx="2057400" cy="646331"/>
              </a:xfrm>
              <a:prstGeom prst="rect">
                <a:avLst/>
              </a:prstGeom>
              <a:grpFill/>
              <a:ln>
                <a:noFill/>
              </a:ln>
            </p:spPr>
            <p:txBody>
              <a:bodyPr>
                <a:spAutoFit/>
              </a:bodyPr>
              <a:lstStyle/>
              <a:p>
                <a:pPr algn="ctr">
                  <a:defRPr/>
                </a:pPr>
                <a:endParaRPr lang="en-US" dirty="0">
                  <a:latin typeface="+mn-lt"/>
                  <a:cs typeface="Arial" panose="020B0604020202020204" pitchFamily="34" charset="0"/>
                </a:endParaRPr>
              </a:p>
              <a:p>
                <a:pPr algn="ctr">
                  <a:defRPr/>
                </a:pPr>
                <a:r>
                  <a:rPr lang="en-US" dirty="0">
                    <a:latin typeface="+mn-lt"/>
                    <a:cs typeface="Arial" panose="020B0604020202020204" pitchFamily="34" charset="0"/>
                  </a:rPr>
                  <a:t>      Applications</a:t>
                </a:r>
              </a:p>
            </p:txBody>
          </p:sp>
        </p:grpSp>
        <p:grpSp>
          <p:nvGrpSpPr>
            <p:cNvPr id="13" name="Group 12">
              <a:extLst>
                <a:ext uri="{FF2B5EF4-FFF2-40B4-BE49-F238E27FC236}">
                  <a16:creationId xmlns:a16="http://schemas.microsoft.com/office/drawing/2014/main" id="{EADA8216-252C-4D8C-8D2B-0927634E0EED}"/>
                </a:ext>
              </a:extLst>
            </p:cNvPr>
            <p:cNvGrpSpPr/>
            <p:nvPr/>
          </p:nvGrpSpPr>
          <p:grpSpPr>
            <a:xfrm>
              <a:off x="3352800" y="3048000"/>
              <a:ext cx="2514600" cy="1141412"/>
              <a:chOff x="2971800" y="3124200"/>
              <a:chExt cx="2514600" cy="1141412"/>
            </a:xfrm>
            <a:solidFill>
              <a:srgbClr val="CCECFF"/>
            </a:solidFill>
          </p:grpSpPr>
          <p:sp>
            <p:nvSpPr>
              <p:cNvPr id="8" name="Rectangle 7">
                <a:extLst>
                  <a:ext uri="{FF2B5EF4-FFF2-40B4-BE49-F238E27FC236}">
                    <a16:creationId xmlns:a16="http://schemas.microsoft.com/office/drawing/2014/main" id="{71CB2482-0F03-49F7-8E48-7826A4B3FD73}"/>
                  </a:ext>
                </a:extLst>
              </p:cNvPr>
              <p:cNvSpPr/>
              <p:nvPr/>
            </p:nvSpPr>
            <p:spPr>
              <a:xfrm>
                <a:off x="2971800" y="31242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A939E404-8408-42FD-ACB4-EDB5B9CFA70C}"/>
                  </a:ext>
                </a:extLst>
              </p:cNvPr>
              <p:cNvSpPr txBox="1"/>
              <p:nvPr/>
            </p:nvSpPr>
            <p:spPr>
              <a:xfrm>
                <a:off x="3200400" y="3233241"/>
                <a:ext cx="2057400" cy="923330"/>
              </a:xfrm>
              <a:prstGeom prst="rect">
                <a:avLst/>
              </a:prstGeom>
              <a:grpFill/>
              <a:ln>
                <a:noFill/>
              </a:ln>
            </p:spPr>
            <p:txBody>
              <a:bodyPr>
                <a:spAutoFit/>
              </a:bodyPr>
              <a:lstStyle/>
              <a:p>
                <a:pPr algn="ctr">
                  <a:defRPr/>
                </a:pPr>
                <a:r>
                  <a:rPr lang="en-US" dirty="0">
                    <a:latin typeface="+mn-lt"/>
                    <a:cs typeface="Arial" panose="020B0604020202020204" pitchFamily="34" charset="0"/>
                  </a:rPr>
                  <a:t>Synthesis Partnership Framework</a:t>
                </a:r>
              </a:p>
            </p:txBody>
          </p:sp>
        </p:grpSp>
        <p:grpSp>
          <p:nvGrpSpPr>
            <p:cNvPr id="4" name="Group 3">
              <a:extLst>
                <a:ext uri="{FF2B5EF4-FFF2-40B4-BE49-F238E27FC236}">
                  <a16:creationId xmlns:a16="http://schemas.microsoft.com/office/drawing/2014/main" id="{7A5D867D-4EC5-4D24-977A-DEDA653BB67A}"/>
                </a:ext>
              </a:extLst>
            </p:cNvPr>
            <p:cNvGrpSpPr/>
            <p:nvPr/>
          </p:nvGrpSpPr>
          <p:grpSpPr>
            <a:xfrm>
              <a:off x="5167630" y="648494"/>
              <a:ext cx="2514600" cy="1141412"/>
              <a:chOff x="4876800" y="687388"/>
              <a:chExt cx="2514600" cy="1141412"/>
            </a:xfrm>
            <a:solidFill>
              <a:srgbClr val="CCECFF"/>
            </a:solidFill>
          </p:grpSpPr>
          <p:sp>
            <p:nvSpPr>
              <p:cNvPr id="7" name="Rectangle 6">
                <a:extLst>
                  <a:ext uri="{FF2B5EF4-FFF2-40B4-BE49-F238E27FC236}">
                    <a16:creationId xmlns:a16="http://schemas.microsoft.com/office/drawing/2014/main" id="{7C973BB4-F7B2-4327-8556-D27635311B42}"/>
                  </a:ext>
                </a:extLst>
              </p:cNvPr>
              <p:cNvSpPr/>
              <p:nvPr/>
            </p:nvSpPr>
            <p:spPr>
              <a:xfrm>
                <a:off x="48768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61C1A429-C80D-41BA-8296-B63E5993ED43}"/>
                  </a:ext>
                </a:extLst>
              </p:cNvPr>
              <p:cNvSpPr txBox="1"/>
              <p:nvPr/>
            </p:nvSpPr>
            <p:spPr>
              <a:xfrm>
                <a:off x="5105400" y="934928"/>
                <a:ext cx="2057400" cy="646331"/>
              </a:xfrm>
              <a:prstGeom prst="rect">
                <a:avLst/>
              </a:prstGeom>
              <a:grpFill/>
              <a:ln>
                <a:noFill/>
              </a:ln>
            </p:spPr>
            <p:txBody>
              <a:bodyPr>
                <a:spAutoFit/>
              </a:bodyPr>
              <a:lstStyle/>
              <a:p>
                <a:pPr algn="ctr">
                  <a:defRPr/>
                </a:pPr>
                <a:r>
                  <a:rPr lang="en-US" dirty="0">
                    <a:latin typeface="+mn-lt"/>
                    <a:cs typeface="Arial" panose="020B0604020202020204" pitchFamily="34" charset="0"/>
                  </a:rPr>
                  <a:t>Research on Partnerships</a:t>
                </a:r>
              </a:p>
            </p:txBody>
          </p:sp>
        </p:grpSp>
        <p:grpSp>
          <p:nvGrpSpPr>
            <p:cNvPr id="12" name="Group 11">
              <a:extLst>
                <a:ext uri="{FF2B5EF4-FFF2-40B4-BE49-F238E27FC236}">
                  <a16:creationId xmlns:a16="http://schemas.microsoft.com/office/drawing/2014/main" id="{94EC5540-E039-4BDC-9B81-BD4162BCC346}"/>
                </a:ext>
              </a:extLst>
            </p:cNvPr>
            <p:cNvGrpSpPr/>
            <p:nvPr/>
          </p:nvGrpSpPr>
          <p:grpSpPr>
            <a:xfrm>
              <a:off x="1295400" y="687388"/>
              <a:ext cx="2514600" cy="1141412"/>
              <a:chOff x="1219200" y="687388"/>
              <a:chExt cx="2514600" cy="1141412"/>
            </a:xfrm>
            <a:solidFill>
              <a:srgbClr val="CCECFF"/>
            </a:solidFill>
          </p:grpSpPr>
          <p:sp>
            <p:nvSpPr>
              <p:cNvPr id="2" name="Rectangle 1">
                <a:extLst>
                  <a:ext uri="{FF2B5EF4-FFF2-40B4-BE49-F238E27FC236}">
                    <a16:creationId xmlns:a16="http://schemas.microsoft.com/office/drawing/2014/main" id="{DD8056A2-3DD6-4ED6-9E21-52C3C4A0BB95}"/>
                  </a:ext>
                </a:extLst>
              </p:cNvPr>
              <p:cNvSpPr/>
              <p:nvPr/>
            </p:nvSpPr>
            <p:spPr>
              <a:xfrm>
                <a:off x="1219200" y="687388"/>
                <a:ext cx="2514600" cy="114141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8BEAD93E-5144-4F80-965C-9614F349F08A}"/>
                  </a:ext>
                </a:extLst>
              </p:cNvPr>
              <p:cNvSpPr txBox="1"/>
              <p:nvPr/>
            </p:nvSpPr>
            <p:spPr>
              <a:xfrm>
                <a:off x="1255222" y="934927"/>
                <a:ext cx="2362200" cy="646331"/>
              </a:xfrm>
              <a:prstGeom prst="rect">
                <a:avLst/>
              </a:prstGeom>
              <a:solidFill>
                <a:srgbClr val="006699"/>
              </a:solidFill>
            </p:spPr>
            <p:txBody>
              <a:bodyPr>
                <a:spAutoFit/>
              </a:bodyPr>
              <a:lstStyle/>
              <a:p>
                <a:pPr algn="ctr">
                  <a:defRPr/>
                </a:pPr>
                <a:r>
                  <a:rPr lang="en-US" dirty="0">
                    <a:solidFill>
                      <a:schemeClr val="bg1"/>
                    </a:solidFill>
                    <a:latin typeface="+mn-lt"/>
                    <a:cs typeface="Arial" panose="020B0604020202020204" pitchFamily="34" charset="0"/>
                  </a:rPr>
                  <a:t>Analysis of Existing Frameworks</a:t>
                </a:r>
              </a:p>
            </p:txBody>
          </p:sp>
        </p:grpSp>
        <p:cxnSp>
          <p:nvCxnSpPr>
            <p:cNvPr id="21" name="Straight Arrow Connector 20">
              <a:extLst>
                <a:ext uri="{FF2B5EF4-FFF2-40B4-BE49-F238E27FC236}">
                  <a16:creationId xmlns:a16="http://schemas.microsoft.com/office/drawing/2014/main" id="{930A6BFE-3BD6-47C2-A4F8-90BE671B7A63}"/>
                </a:ext>
              </a:extLst>
            </p:cNvPr>
            <p:cNvCxnSpPr>
              <a:cxnSpLocks/>
            </p:cNvCxnSpPr>
            <p:nvPr/>
          </p:nvCxnSpPr>
          <p:spPr>
            <a:xfrm flipH="1">
              <a:off x="4610100" y="1789905"/>
              <a:ext cx="1686463" cy="1239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4824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D8FEF438-D5E0-4A06-9451-A888F65C5305}"/>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Use of Beach Center Partnership Scale IV </a:t>
            </a:r>
            <a:endParaRPr lang="en-CA" altLang="en-US" sz="1600" dirty="0">
              <a:latin typeface="+mn-lt"/>
              <a:cs typeface="Arial" panose="020B0604020202020204" pitchFamily="34" charset="0"/>
            </a:endParaRPr>
          </a:p>
        </p:txBody>
      </p:sp>
      <p:sp>
        <p:nvSpPr>
          <p:cNvPr id="51203" name="Content Placeholder 2">
            <a:extLst>
              <a:ext uri="{FF2B5EF4-FFF2-40B4-BE49-F238E27FC236}">
                <a16:creationId xmlns:a16="http://schemas.microsoft.com/office/drawing/2014/main" id="{8023F429-0B75-4BC5-8155-38730D529FBA}"/>
              </a:ext>
            </a:extLst>
          </p:cNvPr>
          <p:cNvSpPr>
            <a:spLocks noGrp="1"/>
          </p:cNvSpPr>
          <p:nvPr>
            <p:ph idx="1"/>
          </p:nvPr>
        </p:nvSpPr>
        <p:spPr/>
        <p:txBody>
          <a:bodyPr>
            <a:normAutofit/>
          </a:bodyPr>
          <a:lstStyle/>
          <a:p>
            <a:pPr marL="0" indent="0">
              <a:spcBef>
                <a:spcPts val="0"/>
              </a:spcBef>
              <a:spcAft>
                <a:spcPts val="0"/>
              </a:spcAft>
              <a:buClrTx/>
              <a:buNone/>
              <a:tabLst>
                <a:tab pos="457200" algn="l"/>
              </a:tabLst>
              <a:defRPr/>
            </a:pPr>
            <a:r>
              <a:rPr lang="en-US" sz="2000" b="1" dirty="0">
                <a:ea typeface="Calibri" panose="020F0502020204030204" pitchFamily="34" charset="0"/>
                <a:cs typeface="Arial" panose="020B0604020202020204" pitchFamily="34" charset="0"/>
              </a:rPr>
              <a:t>How it impacted the Sunshine Model:</a:t>
            </a:r>
          </a:p>
          <a:p>
            <a:pPr marL="0" indent="0">
              <a:spcBef>
                <a:spcPts val="0"/>
              </a:spcBef>
              <a:spcAft>
                <a:spcPts val="0"/>
              </a:spcAft>
              <a:buClrTx/>
              <a:buNone/>
              <a:tabLst>
                <a:tab pos="457200" algn="l"/>
              </a:tabLst>
              <a:defRPr/>
            </a:pPr>
            <a:endParaRPr lang="en-US" sz="2000" dirty="0">
              <a:ea typeface="Calibri" panose="020F0502020204030204" pitchFamily="34" charset="0"/>
              <a:cs typeface="Arial" panose="020B0604020202020204" pitchFamily="34" charset="0"/>
            </a:endParaRPr>
          </a:p>
          <a:p>
            <a:pPr marL="228600" lvl="1">
              <a:lnSpc>
                <a:spcPct val="150000"/>
              </a:lnSpc>
              <a:spcBef>
                <a:spcPts val="0"/>
              </a:spcBef>
              <a:buClrTx/>
              <a:buSzPct val="125000"/>
              <a:defRPr/>
            </a:pPr>
            <a:r>
              <a:rPr lang="en-US" sz="2000" dirty="0">
                <a:ea typeface="Calibri" panose="020F0502020204030204" pitchFamily="34" charset="0"/>
                <a:cs typeface="Arial" panose="020B0604020202020204" pitchFamily="34" charset="0"/>
              </a:rPr>
              <a:t>Impact of partnerships on service delivery has caused us to emphasize the necessity of trusting partnerships as an element of appropriate services and supports.</a:t>
            </a:r>
          </a:p>
          <a:p>
            <a:pPr>
              <a:spcBef>
                <a:spcPts val="600"/>
              </a:spcBef>
              <a:spcAft>
                <a:spcPts val="600"/>
              </a:spcAft>
              <a:buClrTx/>
              <a:buSzPct val="125000"/>
              <a:buFontTx/>
              <a:buChar char="•"/>
              <a:defRPr/>
            </a:pPr>
            <a:endParaRPr lang="en-US" altLang="en-US" sz="24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08662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D840A57F-09F0-4571-888D-23FEF23580D3}"/>
              </a:ext>
            </a:extLst>
          </p:cNvPr>
          <p:cNvSpPr>
            <a:spLocks noGrp="1"/>
          </p:cNvSpPr>
          <p:nvPr>
            <p:ph type="title"/>
          </p:nvPr>
        </p:nvSpPr>
        <p:spPr>
          <a:xfrm>
            <a:off x="628650" y="365126"/>
            <a:ext cx="8134350" cy="1325563"/>
          </a:xfrm>
        </p:spPr>
        <p:txBody>
          <a:bodyPr>
            <a:normAutofit/>
          </a:bodyPr>
          <a:lstStyle/>
          <a:p>
            <a:pPr algn="ctr">
              <a:defRPr/>
            </a:pPr>
            <a:r>
              <a:rPr lang="en-CA" altLang="en-US" sz="3600" dirty="0">
                <a:latin typeface="+mn-lt"/>
                <a:cs typeface="Arial" panose="020B0604020202020204" pitchFamily="34" charset="0"/>
              </a:rPr>
              <a:t>   Use of Beach Center Partnership Scale V</a:t>
            </a:r>
          </a:p>
        </p:txBody>
      </p:sp>
      <p:sp>
        <p:nvSpPr>
          <p:cNvPr id="51203" name="Content Placeholder 2">
            <a:extLst>
              <a:ext uri="{FF2B5EF4-FFF2-40B4-BE49-F238E27FC236}">
                <a16:creationId xmlns:a16="http://schemas.microsoft.com/office/drawing/2014/main" id="{C4545027-9A25-4A85-84D7-2086B4B4E500}"/>
              </a:ext>
            </a:extLst>
          </p:cNvPr>
          <p:cNvSpPr>
            <a:spLocks noGrp="1"/>
          </p:cNvSpPr>
          <p:nvPr>
            <p:ph idx="1"/>
          </p:nvPr>
        </p:nvSpPr>
        <p:spPr/>
        <p:txBody>
          <a:bodyPr/>
          <a:lstStyle/>
          <a:p>
            <a:pPr marL="0" indent="0">
              <a:spcBef>
                <a:spcPts val="0"/>
              </a:spcBef>
              <a:spcAft>
                <a:spcPts val="0"/>
              </a:spcAft>
              <a:buClrTx/>
              <a:buNone/>
              <a:defRPr/>
            </a:pPr>
            <a:r>
              <a:rPr lang="en-US" sz="2000" b="1" dirty="0">
                <a:ea typeface="Calibri" panose="020F0502020204030204" pitchFamily="34" charset="0"/>
                <a:cs typeface="Arial" panose="020B0604020202020204" pitchFamily="34" charset="0"/>
              </a:rPr>
              <a:t>What we found about the impact of partnerships on family well-being:</a:t>
            </a:r>
          </a:p>
          <a:p>
            <a:pPr marL="0" indent="0">
              <a:spcBef>
                <a:spcPts val="0"/>
              </a:spcBef>
              <a:spcAft>
                <a:spcPts val="0"/>
              </a:spcAft>
              <a:buClrTx/>
              <a:buFont typeface="Wingdings 3" panose="05040102010807070707" pitchFamily="18" charset="2"/>
              <a:buNone/>
              <a:defRPr/>
            </a:pPr>
            <a:endParaRPr lang="en-US" sz="2000" b="1" dirty="0">
              <a:ea typeface="Calibri" panose="020F0502020204030204" pitchFamily="34" charset="0"/>
              <a:cs typeface="Arial" panose="020B0604020202020204" pitchFamily="34" charset="0"/>
            </a:endParaRPr>
          </a:p>
          <a:p>
            <a:pPr marL="228600" lvl="1">
              <a:lnSpc>
                <a:spcPct val="150000"/>
              </a:lnSpc>
              <a:spcBef>
                <a:spcPts val="0"/>
              </a:spcBef>
              <a:spcAft>
                <a:spcPts val="0"/>
              </a:spcAft>
              <a:buClrTx/>
              <a:buSzPct val="125000"/>
              <a:defRPr/>
            </a:pPr>
            <a:r>
              <a:rPr lang="en-US" sz="2000" dirty="0">
                <a:ea typeface="Calibri" panose="020F0502020204030204" pitchFamily="34" charset="0"/>
                <a:cs typeface="Arial" panose="020B0604020202020204" pitchFamily="34" charset="0"/>
              </a:rPr>
              <a:t>As satisfaction with family-professional partnerships increases, family quality of life increases (</a:t>
            </a:r>
            <a:r>
              <a:rPr lang="en-US" sz="2000" dirty="0" err="1">
                <a:ea typeface="Calibri" panose="020F0502020204030204" pitchFamily="34" charset="0"/>
                <a:cs typeface="Arial" panose="020B0604020202020204" pitchFamily="34" charset="0"/>
              </a:rPr>
              <a:t>Eskow</a:t>
            </a:r>
            <a:r>
              <a:rPr lang="en-US" sz="2000" dirty="0">
                <a:ea typeface="Calibri" panose="020F0502020204030204" pitchFamily="34" charset="0"/>
                <a:cs typeface="Arial" panose="020B0604020202020204" pitchFamily="34" charset="0"/>
              </a:rPr>
              <a:t>, Summers, Chasson, &amp; Mitchell, 2018; Summers et al., 2007; Kyzar, Brady, Summers, Haines, &amp; Turnbull, 2016). </a:t>
            </a:r>
          </a:p>
          <a:p>
            <a:pPr marL="228600" lvl="1">
              <a:lnSpc>
                <a:spcPct val="150000"/>
              </a:lnSpc>
              <a:spcBef>
                <a:spcPts val="0"/>
              </a:spcBef>
              <a:spcAft>
                <a:spcPts val="0"/>
              </a:spcAft>
              <a:buClrTx/>
              <a:buSzPct val="125000"/>
              <a:defRPr/>
            </a:pPr>
            <a:endParaRPr lang="en-US" sz="2000" dirty="0">
              <a:ea typeface="Calibri" panose="020F0502020204030204" pitchFamily="34" charset="0"/>
              <a:cs typeface="Arial" panose="020B0604020202020204" pitchFamily="34" charset="0"/>
            </a:endParaRPr>
          </a:p>
          <a:p>
            <a:pPr marL="228600" lvl="1">
              <a:lnSpc>
                <a:spcPct val="150000"/>
              </a:lnSpc>
              <a:spcBef>
                <a:spcPts val="0"/>
              </a:spcBef>
              <a:spcAft>
                <a:spcPts val="0"/>
              </a:spcAft>
              <a:buClrTx/>
              <a:buSzPct val="125000"/>
              <a:tabLst>
                <a:tab pos="457200" algn="l"/>
              </a:tabLst>
              <a:defRPr/>
            </a:pPr>
            <a:r>
              <a:rPr lang="en-US" sz="2000" dirty="0">
                <a:ea typeface="Calibri" panose="020F0502020204030204" pitchFamily="34" charset="0"/>
                <a:cs typeface="Arial" panose="020B0604020202020204" pitchFamily="34" charset="0"/>
              </a:rPr>
              <a:t>As satisfaction with family-professional partnerships increases, family stress decreases (Burke &amp; Hodapp, 2014).</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D840A57F-09F0-4571-888D-23FEF23580D3}"/>
              </a:ext>
            </a:extLst>
          </p:cNvPr>
          <p:cNvSpPr>
            <a:spLocks noGrp="1"/>
          </p:cNvSpPr>
          <p:nvPr>
            <p:ph type="title"/>
          </p:nvPr>
        </p:nvSpPr>
        <p:spPr>
          <a:xfrm>
            <a:off x="628650" y="365126"/>
            <a:ext cx="8210550" cy="1325563"/>
          </a:xfrm>
        </p:spPr>
        <p:txBody>
          <a:bodyPr>
            <a:normAutofit/>
          </a:bodyPr>
          <a:lstStyle/>
          <a:p>
            <a:pPr algn="ctr">
              <a:defRPr/>
            </a:pPr>
            <a:r>
              <a:rPr lang="en-CA" altLang="en-US" sz="3600" dirty="0">
                <a:latin typeface="+mn-lt"/>
                <a:cs typeface="Arial" panose="020B0604020202020204" pitchFamily="34" charset="0"/>
              </a:rPr>
              <a:t>   Use of Beach Center Partnership Scale VI</a:t>
            </a:r>
          </a:p>
        </p:txBody>
      </p:sp>
      <p:sp>
        <p:nvSpPr>
          <p:cNvPr id="51203" name="Content Placeholder 2">
            <a:extLst>
              <a:ext uri="{FF2B5EF4-FFF2-40B4-BE49-F238E27FC236}">
                <a16:creationId xmlns:a16="http://schemas.microsoft.com/office/drawing/2014/main" id="{C4545027-9A25-4A85-84D7-2086B4B4E500}"/>
              </a:ext>
            </a:extLst>
          </p:cNvPr>
          <p:cNvSpPr>
            <a:spLocks noGrp="1"/>
          </p:cNvSpPr>
          <p:nvPr>
            <p:ph idx="1"/>
          </p:nvPr>
        </p:nvSpPr>
        <p:spPr/>
        <p:txBody>
          <a:bodyPr/>
          <a:lstStyle/>
          <a:p>
            <a:pPr marL="0" indent="0">
              <a:spcBef>
                <a:spcPts val="0"/>
              </a:spcBef>
              <a:spcAft>
                <a:spcPts val="0"/>
              </a:spcAft>
              <a:buClrTx/>
              <a:buNone/>
              <a:tabLst>
                <a:tab pos="457200" algn="l"/>
              </a:tabLst>
              <a:defRPr/>
            </a:pPr>
            <a:r>
              <a:rPr lang="en-US" sz="2000" b="1" dirty="0">
                <a:ea typeface="Calibri" panose="020F0502020204030204" pitchFamily="34" charset="0"/>
                <a:cs typeface="Arial" panose="020B0604020202020204" pitchFamily="34" charset="0"/>
              </a:rPr>
              <a:t>How it impacted the Sunshine Model:</a:t>
            </a:r>
          </a:p>
          <a:p>
            <a:pPr marL="0" indent="0">
              <a:spcBef>
                <a:spcPts val="0"/>
              </a:spcBef>
              <a:spcAft>
                <a:spcPts val="0"/>
              </a:spcAft>
              <a:buClrTx/>
              <a:buNone/>
              <a:tabLst>
                <a:tab pos="457200" algn="l"/>
              </a:tabLst>
              <a:defRPr/>
            </a:pPr>
            <a:endParaRPr lang="en-US" dirty="0">
              <a:ea typeface="Calibri" panose="020F0502020204030204" pitchFamily="34" charset="0"/>
              <a:cs typeface="Arial" panose="020B0604020202020204" pitchFamily="34" charset="0"/>
            </a:endParaRPr>
          </a:p>
          <a:p>
            <a:pPr marL="228600" lvl="1">
              <a:lnSpc>
                <a:spcPct val="150000"/>
              </a:lnSpc>
              <a:spcBef>
                <a:spcPts val="0"/>
              </a:spcBef>
              <a:buClrTx/>
              <a:buSzPct val="125000"/>
              <a:defRPr/>
            </a:pPr>
            <a:r>
              <a:rPr lang="en-US" sz="2000" dirty="0">
                <a:ea typeface="Calibri" panose="020F0502020204030204" pitchFamily="34" charset="0"/>
                <a:cs typeface="Arial" panose="020B0604020202020204" pitchFamily="34" charset="0"/>
              </a:rPr>
              <a:t>Impact of partnerships on family well-being has created an awareness that educators can make a significant contribution to not only student success but family quality of life in how they work collaboratively with families as valued partners.</a:t>
            </a:r>
          </a:p>
          <a:p>
            <a:pPr lvl="1">
              <a:spcBef>
                <a:spcPts val="600"/>
              </a:spcBef>
              <a:spcAft>
                <a:spcPts val="600"/>
              </a:spcAft>
              <a:buClrTx/>
              <a:buSzPct val="125000"/>
              <a:buFont typeface="Courier New" panose="02070309020205020404" pitchFamily="49" charset="0"/>
              <a:buChar char="o"/>
              <a:defRPr/>
            </a:pPr>
            <a:endParaRPr lang="en-US" altLang="en-US" sz="22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372799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Synthesis Partnership Framework</a:t>
            </a:r>
          </a:p>
        </p:txBody>
      </p:sp>
      <p:grpSp>
        <p:nvGrpSpPr>
          <p:cNvPr id="24" name="Group 23" descr="Agenda. Starting with analysis of existing frameworks and research on partnerships. Then synthesis partnership framework and then applications.">
            <a:extLst>
              <a:ext uri="{FF2B5EF4-FFF2-40B4-BE49-F238E27FC236}">
                <a16:creationId xmlns:a16="http://schemas.microsoft.com/office/drawing/2014/main" id="{F26EBBE4-167A-4810-9A41-ADE50ACF05DF}"/>
              </a:ext>
            </a:extLst>
          </p:cNvPr>
          <p:cNvGrpSpPr/>
          <p:nvPr/>
        </p:nvGrpSpPr>
        <p:grpSpPr>
          <a:xfrm>
            <a:off x="1447800" y="1219200"/>
            <a:ext cx="6234430" cy="4724400"/>
            <a:chOff x="1295400" y="648494"/>
            <a:chExt cx="6386830" cy="5295106"/>
          </a:xfrm>
        </p:grpSpPr>
        <p:cxnSp>
          <p:nvCxnSpPr>
            <p:cNvPr id="18" name="Straight Arrow Connector 17">
              <a:extLst>
                <a:ext uri="{FF2B5EF4-FFF2-40B4-BE49-F238E27FC236}">
                  <a16:creationId xmlns:a16="http://schemas.microsoft.com/office/drawing/2014/main" id="{85B6FC18-07EB-4004-8907-16A0DA5E79E3}"/>
                </a:ext>
              </a:extLst>
            </p:cNvPr>
            <p:cNvCxnSpPr>
              <a:cxnSpLocks/>
            </p:cNvCxnSpPr>
            <p:nvPr/>
          </p:nvCxnSpPr>
          <p:spPr>
            <a:xfrm>
              <a:off x="2566202" y="1886744"/>
              <a:ext cx="1982788" cy="1143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5972D-A10F-44C3-A426-690F57BC9C55}"/>
                </a:ext>
              </a:extLst>
            </p:cNvPr>
            <p:cNvCxnSpPr>
              <a:stCxn id="8" idx="2"/>
              <a:endCxn id="6" idx="0"/>
            </p:cNvCxnSpPr>
            <p:nvPr/>
          </p:nvCxnSpPr>
          <p:spPr>
            <a:xfrm>
              <a:off x="4610100" y="4189412"/>
              <a:ext cx="0" cy="763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CC1DF-603F-413C-9E47-63883E8A6A41}"/>
                </a:ext>
              </a:extLst>
            </p:cNvPr>
            <p:cNvCxnSpPr/>
            <p:nvPr/>
          </p:nvCxnSpPr>
          <p:spPr>
            <a:xfrm>
              <a:off x="3825875" y="1219200"/>
              <a:ext cx="13716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E8D833-298D-4C40-8F07-13094E6D4116}"/>
                </a:ext>
              </a:extLst>
            </p:cNvPr>
            <p:cNvGrpSpPr/>
            <p:nvPr/>
          </p:nvGrpSpPr>
          <p:grpSpPr>
            <a:xfrm>
              <a:off x="3352800" y="4953000"/>
              <a:ext cx="2514600" cy="990600"/>
              <a:chOff x="2971800" y="5257800"/>
              <a:chExt cx="2514600" cy="1141412"/>
            </a:xfrm>
            <a:solidFill>
              <a:srgbClr val="CCECFF"/>
            </a:solidFill>
          </p:grpSpPr>
          <p:sp>
            <p:nvSpPr>
              <p:cNvPr id="6" name="Rectangle 5">
                <a:extLst>
                  <a:ext uri="{FF2B5EF4-FFF2-40B4-BE49-F238E27FC236}">
                    <a16:creationId xmlns:a16="http://schemas.microsoft.com/office/drawing/2014/main" id="{5DA57F80-04BC-4909-A111-1289F957FD4B}"/>
                  </a:ext>
                </a:extLst>
              </p:cNvPr>
              <p:cNvSpPr/>
              <p:nvPr/>
            </p:nvSpPr>
            <p:spPr>
              <a:xfrm>
                <a:off x="2971800" y="52578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a:extLst>
                  <a:ext uri="{FF2B5EF4-FFF2-40B4-BE49-F238E27FC236}">
                    <a16:creationId xmlns:a16="http://schemas.microsoft.com/office/drawing/2014/main" id="{364ACEA6-B445-4F2F-A3B1-6FC04E6A793A}"/>
                  </a:ext>
                </a:extLst>
              </p:cNvPr>
              <p:cNvSpPr txBox="1"/>
              <p:nvPr/>
            </p:nvSpPr>
            <p:spPr>
              <a:xfrm>
                <a:off x="3020757" y="5257800"/>
                <a:ext cx="2057400" cy="646331"/>
              </a:xfrm>
              <a:prstGeom prst="rect">
                <a:avLst/>
              </a:prstGeom>
              <a:grpFill/>
              <a:ln>
                <a:noFill/>
              </a:ln>
            </p:spPr>
            <p:txBody>
              <a:bodyPr>
                <a:spAutoFit/>
              </a:bodyPr>
              <a:lstStyle/>
              <a:p>
                <a:pPr algn="ctr">
                  <a:defRPr/>
                </a:pPr>
                <a:endParaRPr lang="en-US" dirty="0">
                  <a:latin typeface="+mn-lt"/>
                  <a:cs typeface="Arial" panose="020B0604020202020204" pitchFamily="34" charset="0"/>
                </a:endParaRPr>
              </a:p>
              <a:p>
                <a:pPr algn="ctr">
                  <a:defRPr/>
                </a:pPr>
                <a:r>
                  <a:rPr lang="en-US" dirty="0">
                    <a:latin typeface="+mn-lt"/>
                    <a:cs typeface="Arial" panose="020B0604020202020204" pitchFamily="34" charset="0"/>
                  </a:rPr>
                  <a:t>      Applications</a:t>
                </a:r>
              </a:p>
            </p:txBody>
          </p:sp>
        </p:grpSp>
        <p:grpSp>
          <p:nvGrpSpPr>
            <p:cNvPr id="13" name="Group 12">
              <a:extLst>
                <a:ext uri="{FF2B5EF4-FFF2-40B4-BE49-F238E27FC236}">
                  <a16:creationId xmlns:a16="http://schemas.microsoft.com/office/drawing/2014/main" id="{EADA8216-252C-4D8C-8D2B-0927634E0EED}"/>
                </a:ext>
              </a:extLst>
            </p:cNvPr>
            <p:cNvGrpSpPr/>
            <p:nvPr/>
          </p:nvGrpSpPr>
          <p:grpSpPr>
            <a:xfrm>
              <a:off x="3352800" y="3048000"/>
              <a:ext cx="2514600" cy="1143909"/>
              <a:chOff x="2971800" y="3124200"/>
              <a:chExt cx="2514600" cy="1143909"/>
            </a:xfrm>
            <a:solidFill>
              <a:srgbClr val="CCECFF"/>
            </a:solidFill>
          </p:grpSpPr>
          <p:sp>
            <p:nvSpPr>
              <p:cNvPr id="8" name="Rectangle 7">
                <a:extLst>
                  <a:ext uri="{FF2B5EF4-FFF2-40B4-BE49-F238E27FC236}">
                    <a16:creationId xmlns:a16="http://schemas.microsoft.com/office/drawing/2014/main" id="{71CB2482-0F03-49F7-8E48-7826A4B3FD73}"/>
                  </a:ext>
                </a:extLst>
              </p:cNvPr>
              <p:cNvSpPr/>
              <p:nvPr/>
            </p:nvSpPr>
            <p:spPr>
              <a:xfrm>
                <a:off x="2971800" y="3124200"/>
                <a:ext cx="2514600" cy="114141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A939E404-8408-42FD-ACB4-EDB5B9CFA70C}"/>
                  </a:ext>
                </a:extLst>
              </p:cNvPr>
              <p:cNvSpPr txBox="1"/>
              <p:nvPr/>
            </p:nvSpPr>
            <p:spPr>
              <a:xfrm>
                <a:off x="3200400" y="3233241"/>
                <a:ext cx="2057400" cy="1034868"/>
              </a:xfrm>
              <a:prstGeom prst="rect">
                <a:avLst/>
              </a:prstGeom>
              <a:solidFill>
                <a:srgbClr val="006699"/>
              </a:solidFill>
              <a:ln>
                <a:noFill/>
              </a:ln>
            </p:spPr>
            <p:txBody>
              <a:bodyPr>
                <a:spAutoFit/>
              </a:bodyPr>
              <a:lstStyle/>
              <a:p>
                <a:pPr algn="ctr">
                  <a:defRPr/>
                </a:pPr>
                <a:r>
                  <a:rPr lang="en-US" dirty="0">
                    <a:solidFill>
                      <a:schemeClr val="bg1"/>
                    </a:solidFill>
                    <a:latin typeface="+mn-lt"/>
                    <a:cs typeface="Arial" panose="020B0604020202020204" pitchFamily="34" charset="0"/>
                  </a:rPr>
                  <a:t>Synthesis Partnership Framework</a:t>
                </a:r>
              </a:p>
            </p:txBody>
          </p:sp>
        </p:grpSp>
        <p:grpSp>
          <p:nvGrpSpPr>
            <p:cNvPr id="4" name="Group 3">
              <a:extLst>
                <a:ext uri="{FF2B5EF4-FFF2-40B4-BE49-F238E27FC236}">
                  <a16:creationId xmlns:a16="http://schemas.microsoft.com/office/drawing/2014/main" id="{7A5D867D-4EC5-4D24-977A-DEDA653BB67A}"/>
                </a:ext>
              </a:extLst>
            </p:cNvPr>
            <p:cNvGrpSpPr/>
            <p:nvPr/>
          </p:nvGrpSpPr>
          <p:grpSpPr>
            <a:xfrm>
              <a:off x="5167630" y="648494"/>
              <a:ext cx="2514600" cy="1141412"/>
              <a:chOff x="4876800" y="687388"/>
              <a:chExt cx="2514600" cy="1141412"/>
            </a:xfrm>
            <a:solidFill>
              <a:srgbClr val="CCECFF"/>
            </a:solidFill>
          </p:grpSpPr>
          <p:sp>
            <p:nvSpPr>
              <p:cNvPr id="7" name="Rectangle 6">
                <a:extLst>
                  <a:ext uri="{FF2B5EF4-FFF2-40B4-BE49-F238E27FC236}">
                    <a16:creationId xmlns:a16="http://schemas.microsoft.com/office/drawing/2014/main" id="{7C973BB4-F7B2-4327-8556-D27635311B42}"/>
                  </a:ext>
                </a:extLst>
              </p:cNvPr>
              <p:cNvSpPr/>
              <p:nvPr/>
            </p:nvSpPr>
            <p:spPr>
              <a:xfrm>
                <a:off x="48768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61C1A429-C80D-41BA-8296-B63E5993ED43}"/>
                  </a:ext>
                </a:extLst>
              </p:cNvPr>
              <p:cNvSpPr txBox="1"/>
              <p:nvPr/>
            </p:nvSpPr>
            <p:spPr>
              <a:xfrm>
                <a:off x="5105400" y="934928"/>
                <a:ext cx="2057400" cy="646331"/>
              </a:xfrm>
              <a:prstGeom prst="rect">
                <a:avLst/>
              </a:prstGeom>
              <a:grpFill/>
              <a:ln>
                <a:noFill/>
              </a:ln>
            </p:spPr>
            <p:txBody>
              <a:bodyPr>
                <a:spAutoFit/>
              </a:bodyPr>
              <a:lstStyle/>
              <a:p>
                <a:pPr algn="ctr">
                  <a:defRPr/>
                </a:pPr>
                <a:r>
                  <a:rPr lang="en-US" dirty="0">
                    <a:latin typeface="+mn-lt"/>
                    <a:cs typeface="Arial" panose="020B0604020202020204" pitchFamily="34" charset="0"/>
                  </a:rPr>
                  <a:t>Research on Partnerships</a:t>
                </a:r>
              </a:p>
            </p:txBody>
          </p:sp>
        </p:grpSp>
        <p:grpSp>
          <p:nvGrpSpPr>
            <p:cNvPr id="12" name="Group 11">
              <a:extLst>
                <a:ext uri="{FF2B5EF4-FFF2-40B4-BE49-F238E27FC236}">
                  <a16:creationId xmlns:a16="http://schemas.microsoft.com/office/drawing/2014/main" id="{94EC5540-E039-4BDC-9B81-BD4162BCC346}"/>
                </a:ext>
              </a:extLst>
            </p:cNvPr>
            <p:cNvGrpSpPr/>
            <p:nvPr/>
          </p:nvGrpSpPr>
          <p:grpSpPr>
            <a:xfrm>
              <a:off x="1295400" y="687388"/>
              <a:ext cx="2514600" cy="1141412"/>
              <a:chOff x="1219200" y="687388"/>
              <a:chExt cx="2514600" cy="1141412"/>
            </a:xfrm>
            <a:solidFill>
              <a:srgbClr val="CCECFF"/>
            </a:solidFill>
          </p:grpSpPr>
          <p:sp>
            <p:nvSpPr>
              <p:cNvPr id="2" name="Rectangle 1">
                <a:extLst>
                  <a:ext uri="{FF2B5EF4-FFF2-40B4-BE49-F238E27FC236}">
                    <a16:creationId xmlns:a16="http://schemas.microsoft.com/office/drawing/2014/main" id="{DD8056A2-3DD6-4ED6-9E21-52C3C4A0BB95}"/>
                  </a:ext>
                </a:extLst>
              </p:cNvPr>
              <p:cNvSpPr/>
              <p:nvPr/>
            </p:nvSpPr>
            <p:spPr>
              <a:xfrm>
                <a:off x="12192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8BEAD93E-5144-4F80-965C-9614F349F08A}"/>
                  </a:ext>
                </a:extLst>
              </p:cNvPr>
              <p:cNvSpPr txBox="1"/>
              <p:nvPr/>
            </p:nvSpPr>
            <p:spPr>
              <a:xfrm>
                <a:off x="1255222" y="934927"/>
                <a:ext cx="2362200" cy="646331"/>
              </a:xfrm>
              <a:prstGeom prst="rect">
                <a:avLst/>
              </a:prstGeom>
              <a:grpFill/>
            </p:spPr>
            <p:txBody>
              <a:bodyPr>
                <a:spAutoFit/>
              </a:bodyPr>
              <a:lstStyle/>
              <a:p>
                <a:pPr algn="ctr">
                  <a:defRPr/>
                </a:pPr>
                <a:r>
                  <a:rPr lang="en-US" dirty="0">
                    <a:latin typeface="+mn-lt"/>
                    <a:cs typeface="Arial" panose="020B0604020202020204" pitchFamily="34" charset="0"/>
                  </a:rPr>
                  <a:t>Analysis of Existing Frameworks</a:t>
                </a:r>
              </a:p>
            </p:txBody>
          </p:sp>
        </p:grpSp>
        <p:cxnSp>
          <p:nvCxnSpPr>
            <p:cNvPr id="21" name="Straight Arrow Connector 20">
              <a:extLst>
                <a:ext uri="{FF2B5EF4-FFF2-40B4-BE49-F238E27FC236}">
                  <a16:creationId xmlns:a16="http://schemas.microsoft.com/office/drawing/2014/main" id="{930A6BFE-3BD6-47C2-A4F8-90BE671B7A63}"/>
                </a:ext>
              </a:extLst>
            </p:cNvPr>
            <p:cNvCxnSpPr>
              <a:cxnSpLocks/>
            </p:cNvCxnSpPr>
            <p:nvPr/>
          </p:nvCxnSpPr>
          <p:spPr>
            <a:xfrm flipH="1">
              <a:off x="4610100" y="1789905"/>
              <a:ext cx="1686463" cy="1239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73115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4EE707EB-129B-448A-82C0-7D90305FDF7E}"/>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Modifications of Original Principles</a:t>
            </a:r>
          </a:p>
        </p:txBody>
      </p:sp>
      <p:sp>
        <p:nvSpPr>
          <p:cNvPr id="51203" name="Content Placeholder 2">
            <a:extLst>
              <a:ext uri="{FF2B5EF4-FFF2-40B4-BE49-F238E27FC236}">
                <a16:creationId xmlns:a16="http://schemas.microsoft.com/office/drawing/2014/main" id="{60AB8B48-647D-45DF-B44D-FA45E50FD347}"/>
              </a:ext>
            </a:extLst>
          </p:cNvPr>
          <p:cNvSpPr>
            <a:spLocks noGrp="1"/>
          </p:cNvSpPr>
          <p:nvPr>
            <p:ph idx="1"/>
          </p:nvPr>
        </p:nvSpPr>
        <p:spPr>
          <a:xfrm>
            <a:off x="628650" y="1825625"/>
            <a:ext cx="3257550" cy="4351338"/>
          </a:xfrm>
        </p:spPr>
        <p:txBody>
          <a:bodyPr/>
          <a:lstStyle/>
          <a:p>
            <a:pPr marL="0" indent="0">
              <a:spcBef>
                <a:spcPts val="0"/>
              </a:spcBef>
              <a:spcAft>
                <a:spcPts val="1200"/>
              </a:spcAft>
              <a:buClrTx/>
              <a:buSzPct val="100000"/>
              <a:buNone/>
              <a:tabLst>
                <a:tab pos="457200" algn="l"/>
              </a:tabLst>
              <a:defRPr/>
            </a:pPr>
            <a:r>
              <a:rPr lang="en-US" sz="2200" b="1" dirty="0">
                <a:latin typeface="Arial" panose="020B0604020202020204" pitchFamily="34" charset="0"/>
                <a:ea typeface="Calibri" panose="020F0502020204030204" pitchFamily="34" charset="0"/>
                <a:cs typeface="Arial" panose="020B0604020202020204" pitchFamily="34" charset="0"/>
              </a:rPr>
              <a:t>Original dimensions</a:t>
            </a:r>
          </a:p>
          <a:p>
            <a:pPr lvl="1" eaLnBrk="1" hangingPunct="1">
              <a:spcBef>
                <a:spcPts val="600"/>
              </a:spcBef>
              <a:spcAft>
                <a:spcPts val="1200"/>
              </a:spcAft>
              <a:buClrTx/>
              <a:buSzPct val="125000"/>
              <a:defRPr/>
            </a:pPr>
            <a:r>
              <a:rPr lang="en-US" altLang="en-US" sz="2000" dirty="0">
                <a:solidFill>
                  <a:schemeClr val="tx1"/>
                </a:solidFill>
                <a:latin typeface="Arial" panose="020B0604020202020204" pitchFamily="34" charset="0"/>
                <a:cs typeface="Arial" panose="020B0604020202020204" pitchFamily="34" charset="0"/>
              </a:rPr>
              <a:t>Communication</a:t>
            </a:r>
          </a:p>
          <a:p>
            <a:pPr lvl="1" eaLnBrk="1" hangingPunct="1">
              <a:spcBef>
                <a:spcPts val="600"/>
              </a:spcBef>
              <a:spcAft>
                <a:spcPts val="600"/>
              </a:spcAft>
              <a:buClrTx/>
              <a:buSzPct val="125000"/>
              <a:defRPr/>
            </a:pPr>
            <a:r>
              <a:rPr lang="en-US" altLang="en-US" sz="2000" dirty="0">
                <a:solidFill>
                  <a:schemeClr val="tx1"/>
                </a:solidFill>
                <a:latin typeface="Arial" panose="020B0604020202020204" pitchFamily="34" charset="0"/>
                <a:cs typeface="Arial" panose="020B0604020202020204" pitchFamily="34" charset="0"/>
              </a:rPr>
              <a:t>Competence</a:t>
            </a:r>
          </a:p>
          <a:p>
            <a:pPr lvl="1" eaLnBrk="1" hangingPunct="1">
              <a:spcBef>
                <a:spcPts val="600"/>
              </a:spcBef>
              <a:spcAft>
                <a:spcPts val="600"/>
              </a:spcAft>
              <a:buClrTx/>
              <a:buSzPct val="125000"/>
              <a:defRPr/>
            </a:pPr>
            <a:r>
              <a:rPr lang="en-US" altLang="en-US" sz="2000" dirty="0">
                <a:solidFill>
                  <a:schemeClr val="tx1"/>
                </a:solidFill>
                <a:latin typeface="Arial" panose="020B0604020202020204" pitchFamily="34" charset="0"/>
                <a:cs typeface="Arial" panose="020B0604020202020204" pitchFamily="34" charset="0"/>
              </a:rPr>
              <a:t>Respect</a:t>
            </a:r>
          </a:p>
          <a:p>
            <a:pPr lvl="1" eaLnBrk="1" hangingPunct="1">
              <a:spcBef>
                <a:spcPts val="600"/>
              </a:spcBef>
              <a:spcAft>
                <a:spcPts val="600"/>
              </a:spcAft>
              <a:buClrTx/>
              <a:buSzPct val="125000"/>
              <a:defRPr/>
            </a:pPr>
            <a:r>
              <a:rPr lang="en-US" altLang="en-US" sz="2000" dirty="0">
                <a:solidFill>
                  <a:schemeClr val="tx1"/>
                </a:solidFill>
                <a:latin typeface="Arial" panose="020B0604020202020204" pitchFamily="34" charset="0"/>
                <a:cs typeface="Arial" panose="020B0604020202020204" pitchFamily="34" charset="0"/>
              </a:rPr>
              <a:t>Commitment </a:t>
            </a:r>
          </a:p>
          <a:p>
            <a:pPr lvl="1" eaLnBrk="1" hangingPunct="1">
              <a:spcBef>
                <a:spcPts val="600"/>
              </a:spcBef>
              <a:spcAft>
                <a:spcPts val="600"/>
              </a:spcAft>
              <a:buClrTx/>
              <a:buSzPct val="125000"/>
              <a:defRPr/>
            </a:pPr>
            <a:r>
              <a:rPr lang="en-US" altLang="en-US" sz="2000" dirty="0">
                <a:solidFill>
                  <a:schemeClr val="tx1"/>
                </a:solidFill>
                <a:latin typeface="Arial" panose="020B0604020202020204" pitchFamily="34" charset="0"/>
                <a:cs typeface="Arial" panose="020B0604020202020204" pitchFamily="34" charset="0"/>
              </a:rPr>
              <a:t>Equality</a:t>
            </a:r>
          </a:p>
          <a:p>
            <a:pPr lvl="1" eaLnBrk="1" hangingPunct="1">
              <a:spcBef>
                <a:spcPts val="600"/>
              </a:spcBef>
              <a:spcAft>
                <a:spcPts val="600"/>
              </a:spcAft>
              <a:buClrTx/>
              <a:buSzPct val="125000"/>
              <a:defRPr/>
            </a:pPr>
            <a:r>
              <a:rPr lang="en-US" altLang="en-US" sz="2000" dirty="0">
                <a:solidFill>
                  <a:schemeClr val="tx1"/>
                </a:solidFill>
                <a:latin typeface="Arial" panose="020B0604020202020204" pitchFamily="34" charset="0"/>
                <a:cs typeface="Arial" panose="020B0604020202020204" pitchFamily="34" charset="0"/>
              </a:rPr>
              <a:t>Trust</a:t>
            </a:r>
          </a:p>
          <a:p>
            <a:pPr lvl="1">
              <a:spcBef>
                <a:spcPts val="0"/>
              </a:spcBef>
              <a:spcAft>
                <a:spcPts val="0"/>
              </a:spcAft>
              <a:buClrTx/>
              <a:buFont typeface="Courier New" panose="02070309020205020404" pitchFamily="49" charset="0"/>
              <a:buChar char="o"/>
              <a:tabLst>
                <a:tab pos="457200" algn="l"/>
              </a:tabLst>
              <a:defRPr/>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spcBef>
                <a:spcPct val="50000"/>
              </a:spcBef>
              <a:buClrTx/>
              <a:buSzPct val="125000"/>
              <a:buFont typeface="Wingdings 3" panose="05040102010807070707" pitchFamily="18" charset="2"/>
              <a:buNone/>
              <a:defRPr/>
            </a:pPr>
            <a:endParaRPr lang="en-US" altLang="en-US" sz="1400" dirty="0">
              <a:solidFill>
                <a:schemeClr val="tx1"/>
              </a:solidFill>
              <a:latin typeface="Arial" panose="020B0604020202020204" pitchFamily="34" charset="0"/>
              <a:cs typeface="Arial" panose="020B0604020202020204" pitchFamily="34" charset="0"/>
            </a:endParaRPr>
          </a:p>
          <a:p>
            <a:pPr marL="457200" lvl="1" indent="0">
              <a:spcBef>
                <a:spcPts val="600"/>
              </a:spcBef>
              <a:spcAft>
                <a:spcPts val="600"/>
              </a:spcAft>
              <a:buClrTx/>
              <a:buSzPct val="125000"/>
              <a:buFont typeface="Wingdings 3" panose="05040102010807070707" pitchFamily="18" charset="2"/>
              <a:buNone/>
              <a:defRPr/>
            </a:pPr>
            <a:endParaRPr lang="en-US" altLang="en-US" sz="2200" dirty="0">
              <a:solidFill>
                <a:schemeClr val="tx1"/>
              </a:solidFill>
              <a:latin typeface="Arial" panose="020B0604020202020204" pitchFamily="34" charset="0"/>
              <a:cs typeface="Arial" panose="020B0604020202020204" pitchFamily="34" charset="0"/>
            </a:endParaRPr>
          </a:p>
        </p:txBody>
      </p:sp>
      <p:pic>
        <p:nvPicPr>
          <p:cNvPr id="52229" name="Content Placeholder 4" descr="Image of a 7-pointed sun. Each point is labeled as the following: School capacity enhancement, Academic learning, Social-emotional learning, Behavior, Student assessment, Special meetings, and Student transitions. In the center of the sun is Trusting Partnerships." title="The Sunshine Model">
            <a:extLst>
              <a:ext uri="{FF2B5EF4-FFF2-40B4-BE49-F238E27FC236}">
                <a16:creationId xmlns:a16="http://schemas.microsoft.com/office/drawing/2014/main" id="{3CDD7F81-6FC0-4802-A01C-00B46FE4E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0"/>
            <a:ext cx="5028395" cy="447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A1256160-3FB4-4FAA-A9F8-353A30047998}"/>
              </a:ext>
            </a:extLst>
          </p:cNvPr>
          <p:cNvSpPr>
            <a:spLocks noGrp="1"/>
          </p:cNvSpPr>
          <p:nvPr>
            <p:ph type="title"/>
          </p:nvPr>
        </p:nvSpPr>
        <p:spPr/>
        <p:txBody>
          <a:bodyPr>
            <a:normAutofit/>
          </a:bodyPr>
          <a:lstStyle/>
          <a:p>
            <a:pPr algn="ctr">
              <a:defRPr/>
            </a:pPr>
            <a:r>
              <a:rPr lang="en-CA" altLang="en-US" dirty="0">
                <a:latin typeface="+mn-lt"/>
                <a:cs typeface="Arial" panose="020B0604020202020204" pitchFamily="34" charset="0"/>
              </a:rPr>
              <a:t>Modifications of Original Dimensions</a:t>
            </a:r>
          </a:p>
        </p:txBody>
      </p:sp>
      <p:sp>
        <p:nvSpPr>
          <p:cNvPr id="51203" name="Content Placeholder 2">
            <a:extLst>
              <a:ext uri="{FF2B5EF4-FFF2-40B4-BE49-F238E27FC236}">
                <a16:creationId xmlns:a16="http://schemas.microsoft.com/office/drawing/2014/main" id="{B7F8B381-F4DD-4167-8E19-BB034B22207E}"/>
              </a:ext>
            </a:extLst>
          </p:cNvPr>
          <p:cNvSpPr>
            <a:spLocks noGrp="1"/>
          </p:cNvSpPr>
          <p:nvPr>
            <p:ph idx="1"/>
          </p:nvPr>
        </p:nvSpPr>
        <p:spPr>
          <a:xfrm>
            <a:off x="628650" y="1825625"/>
            <a:ext cx="8210550" cy="4351338"/>
          </a:xfrm>
        </p:spPr>
        <p:txBody>
          <a:bodyPr>
            <a:normAutofit/>
          </a:bodyPr>
          <a:lstStyle/>
          <a:p>
            <a:pPr marL="0" indent="0">
              <a:spcBef>
                <a:spcPts val="0"/>
              </a:spcBef>
              <a:spcAft>
                <a:spcPts val="1200"/>
              </a:spcAft>
              <a:buClrTx/>
              <a:buNone/>
              <a:defRPr/>
            </a:pPr>
            <a:r>
              <a:rPr lang="en-US" sz="2200" b="1" dirty="0">
                <a:ea typeface="Calibri" panose="020F0502020204030204" pitchFamily="34" charset="0"/>
                <a:cs typeface="Arial" panose="020B0604020202020204" pitchFamily="34" charset="0"/>
              </a:rPr>
              <a:t>Advocacy—Elevated from indicator of commitment to a dimension</a:t>
            </a:r>
          </a:p>
          <a:p>
            <a:pPr marL="228600" lvl="1">
              <a:lnSpc>
                <a:spcPct val="150000"/>
              </a:lnSpc>
              <a:spcBef>
                <a:spcPts val="0"/>
              </a:spcBef>
              <a:buClrTx/>
              <a:tabLst>
                <a:tab pos="457200" algn="l"/>
              </a:tabLst>
              <a:defRPr/>
            </a:pPr>
            <a:r>
              <a:rPr lang="en-US" sz="2000" dirty="0">
                <a:ea typeface="Calibri" panose="020F0502020204030204" pitchFamily="34" charset="0"/>
                <a:cs typeface="Arial" panose="020B0604020202020204" pitchFamily="34" charset="0"/>
              </a:rPr>
              <a:t>Frequent words—fight, battle, bring out big guns, ammunition</a:t>
            </a:r>
          </a:p>
          <a:p>
            <a:pPr marL="0" lvl="1" indent="0">
              <a:lnSpc>
                <a:spcPct val="150000"/>
              </a:lnSpc>
              <a:spcBef>
                <a:spcPts val="0"/>
              </a:spcBef>
              <a:buClrTx/>
              <a:buNone/>
              <a:tabLst>
                <a:tab pos="457200" algn="l"/>
              </a:tabLst>
              <a:defRPr/>
            </a:pPr>
            <a:endParaRPr lang="en-US" sz="2000" dirty="0">
              <a:ea typeface="Calibri" panose="020F0502020204030204" pitchFamily="34" charset="0"/>
              <a:cs typeface="Arial" panose="020B0604020202020204" pitchFamily="34" charset="0"/>
            </a:endParaRPr>
          </a:p>
          <a:p>
            <a:pPr marL="228600" lvl="1">
              <a:lnSpc>
                <a:spcPct val="150000"/>
              </a:lnSpc>
              <a:spcBef>
                <a:spcPts val="0"/>
              </a:spcBef>
              <a:buClrTx/>
              <a:tabLst>
                <a:tab pos="457200" algn="l"/>
              </a:tabLst>
              <a:defRPr/>
            </a:pPr>
            <a:r>
              <a:rPr lang="en-US" sz="2000" dirty="0">
                <a:ea typeface="Calibri" panose="020F0502020204030204" pitchFamily="34" charset="0"/>
                <a:cs typeface="Arial" panose="020B0604020202020204" pitchFamily="34" charset="0"/>
              </a:rPr>
              <a:t>“But, you know, it is really unfortunate that you have to pull out those kinds of guns. I almost felt like I was threatening them to get what he needed. And I really didn’t like that feeling of having to do that.”</a:t>
            </a:r>
          </a:p>
          <a:p>
            <a:pPr marL="457200" lvl="1" indent="0">
              <a:spcBef>
                <a:spcPts val="0"/>
              </a:spcBef>
              <a:spcAft>
                <a:spcPts val="0"/>
              </a:spcAft>
              <a:buClrTx/>
              <a:buNone/>
              <a:tabLst>
                <a:tab pos="457200" algn="l"/>
              </a:tabLst>
              <a:defRPr/>
            </a:pPr>
            <a:endParaRPr lang="en-US" dirty="0">
              <a:ea typeface="Calibri" panose="020F0502020204030204" pitchFamily="34" charset="0"/>
              <a:cs typeface="Arial" panose="020B0604020202020204" pitchFamily="34"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A1256160-3FB4-4FAA-A9F8-353A30047998}"/>
              </a:ext>
            </a:extLst>
          </p:cNvPr>
          <p:cNvSpPr>
            <a:spLocks noGrp="1"/>
          </p:cNvSpPr>
          <p:nvPr>
            <p:ph type="title"/>
          </p:nvPr>
        </p:nvSpPr>
        <p:spPr/>
        <p:txBody>
          <a:bodyPr>
            <a:normAutofit/>
          </a:bodyPr>
          <a:lstStyle/>
          <a:p>
            <a:pPr algn="ctr">
              <a:defRPr/>
            </a:pPr>
            <a:r>
              <a:rPr lang="en-CA" altLang="en-US" dirty="0">
                <a:latin typeface="+mn-lt"/>
                <a:cs typeface="Arial" panose="020B0604020202020204" pitchFamily="34" charset="0"/>
              </a:rPr>
              <a:t>Modifications of Original Dimensions I</a:t>
            </a:r>
          </a:p>
        </p:txBody>
      </p:sp>
      <p:sp>
        <p:nvSpPr>
          <p:cNvPr id="51203" name="Content Placeholder 2">
            <a:extLst>
              <a:ext uri="{FF2B5EF4-FFF2-40B4-BE49-F238E27FC236}">
                <a16:creationId xmlns:a16="http://schemas.microsoft.com/office/drawing/2014/main" id="{B7F8B381-F4DD-4167-8E19-BB034B22207E}"/>
              </a:ext>
            </a:extLst>
          </p:cNvPr>
          <p:cNvSpPr>
            <a:spLocks noGrp="1"/>
          </p:cNvSpPr>
          <p:nvPr>
            <p:ph idx="1"/>
          </p:nvPr>
        </p:nvSpPr>
        <p:spPr/>
        <p:txBody>
          <a:bodyPr>
            <a:normAutofit/>
          </a:bodyPr>
          <a:lstStyle/>
          <a:p>
            <a:pPr marL="0" indent="0">
              <a:spcBef>
                <a:spcPts val="0"/>
              </a:spcBef>
              <a:spcAft>
                <a:spcPts val="0"/>
              </a:spcAft>
              <a:buClrTx/>
              <a:buNone/>
              <a:tabLst>
                <a:tab pos="457200" algn="l"/>
              </a:tabLst>
              <a:defRPr/>
            </a:pPr>
            <a:r>
              <a:rPr lang="en-US" sz="2200" b="1" dirty="0">
                <a:ea typeface="Calibri" panose="020F0502020204030204" pitchFamily="34" charset="0"/>
                <a:cs typeface="Arial" panose="020B0604020202020204" pitchFamily="34" charset="0"/>
              </a:rPr>
              <a:t>Trust—Elevated to core</a:t>
            </a:r>
          </a:p>
          <a:p>
            <a:pPr marL="0" indent="0">
              <a:spcBef>
                <a:spcPts val="0"/>
              </a:spcBef>
              <a:spcAft>
                <a:spcPts val="0"/>
              </a:spcAft>
              <a:buClrTx/>
              <a:buNone/>
              <a:tabLst>
                <a:tab pos="457200" algn="l"/>
              </a:tabLst>
              <a:defRPr/>
            </a:pPr>
            <a:endParaRPr lang="en-US" dirty="0">
              <a:ea typeface="Calibri" panose="020F0502020204030204" pitchFamily="34" charset="0"/>
              <a:cs typeface="Arial" panose="020B0604020202020204" pitchFamily="34" charset="0"/>
            </a:endParaRPr>
          </a:p>
          <a:p>
            <a:pPr marL="228600" lvl="1">
              <a:lnSpc>
                <a:spcPct val="150000"/>
              </a:lnSpc>
              <a:spcBef>
                <a:spcPts val="0"/>
              </a:spcBef>
              <a:buClrTx/>
              <a:buSzPct val="125000"/>
              <a:defRPr/>
            </a:pPr>
            <a:r>
              <a:rPr lang="en-US" altLang="en-US" sz="2000" dirty="0">
                <a:solidFill>
                  <a:schemeClr val="tx1"/>
                </a:solidFill>
                <a:cs typeface="Arial" panose="020B0604020202020204" pitchFamily="34" charset="0"/>
              </a:rPr>
              <a:t>Based on a review of 51 studies, Henderson and Mapp (2002) concluded that building trusting relationships was the key factor that enabled family-professional relationships to result in positive student outcomes.</a:t>
            </a:r>
          </a:p>
          <a:p>
            <a:pPr>
              <a:spcBef>
                <a:spcPts val="600"/>
              </a:spcBef>
              <a:spcAft>
                <a:spcPts val="600"/>
              </a:spcAft>
              <a:buClrTx/>
              <a:buSzPct val="100000"/>
              <a:buFont typeface="Arial" panose="020B0604020202020204" pitchFamily="34" charset="0"/>
              <a:buChar char="•"/>
              <a:defRPr/>
            </a:pPr>
            <a:endParaRPr lang="en-US" altLang="en-US" sz="2200" b="1" dirty="0">
              <a:solidFill>
                <a:schemeClr val="tx1"/>
              </a:solidFill>
              <a:cs typeface="Arial" panose="020B0604020202020204" pitchFamily="34" charset="0"/>
            </a:endParaRPr>
          </a:p>
          <a:p>
            <a:pPr marL="0" indent="0">
              <a:spcBef>
                <a:spcPts val="600"/>
              </a:spcBef>
              <a:spcAft>
                <a:spcPts val="600"/>
              </a:spcAft>
              <a:buClrTx/>
              <a:buSzPct val="100000"/>
              <a:buNone/>
              <a:defRPr/>
            </a:pPr>
            <a:r>
              <a:rPr lang="en-US" altLang="en-US" sz="2200" b="1" dirty="0">
                <a:solidFill>
                  <a:schemeClr val="tx1"/>
                </a:solidFill>
                <a:cs typeface="Arial" panose="020B0604020202020204" pitchFamily="34" charset="0"/>
              </a:rPr>
              <a:t>Competence—Pick up in the sunrays rather than as a dimensions</a:t>
            </a:r>
          </a:p>
        </p:txBody>
      </p:sp>
    </p:spTree>
    <p:custDataLst>
      <p:tags r:id="rId1"/>
    </p:custDataLst>
    <p:extLst>
      <p:ext uri="{BB962C8B-B14F-4D97-AF65-F5344CB8AC3E}">
        <p14:creationId xmlns:p14="http://schemas.microsoft.com/office/powerpoint/2010/main" val="408001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Applications</a:t>
            </a:r>
          </a:p>
        </p:txBody>
      </p:sp>
      <p:grpSp>
        <p:nvGrpSpPr>
          <p:cNvPr id="24" name="Group 23" descr="Agenda. Starting with analysis of existing frameworks and research on partnerships. Then synthesis partnership framework and then applications.">
            <a:extLst>
              <a:ext uri="{FF2B5EF4-FFF2-40B4-BE49-F238E27FC236}">
                <a16:creationId xmlns:a16="http://schemas.microsoft.com/office/drawing/2014/main" id="{F26EBBE4-167A-4810-9A41-ADE50ACF05DF}"/>
              </a:ext>
            </a:extLst>
          </p:cNvPr>
          <p:cNvGrpSpPr/>
          <p:nvPr/>
        </p:nvGrpSpPr>
        <p:grpSpPr>
          <a:xfrm>
            <a:off x="1447800" y="1219200"/>
            <a:ext cx="6234430" cy="4724400"/>
            <a:chOff x="1295400" y="648494"/>
            <a:chExt cx="6386830" cy="5295106"/>
          </a:xfrm>
        </p:grpSpPr>
        <p:cxnSp>
          <p:nvCxnSpPr>
            <p:cNvPr id="18" name="Straight Arrow Connector 17">
              <a:extLst>
                <a:ext uri="{FF2B5EF4-FFF2-40B4-BE49-F238E27FC236}">
                  <a16:creationId xmlns:a16="http://schemas.microsoft.com/office/drawing/2014/main" id="{85B6FC18-07EB-4004-8907-16A0DA5E79E3}"/>
                </a:ext>
              </a:extLst>
            </p:cNvPr>
            <p:cNvCxnSpPr>
              <a:cxnSpLocks/>
            </p:cNvCxnSpPr>
            <p:nvPr/>
          </p:nvCxnSpPr>
          <p:spPr>
            <a:xfrm>
              <a:off x="2566202" y="1886744"/>
              <a:ext cx="1982788" cy="1143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5972D-A10F-44C3-A426-690F57BC9C55}"/>
                </a:ext>
              </a:extLst>
            </p:cNvPr>
            <p:cNvCxnSpPr>
              <a:stCxn id="8" idx="2"/>
              <a:endCxn id="6" idx="0"/>
            </p:cNvCxnSpPr>
            <p:nvPr/>
          </p:nvCxnSpPr>
          <p:spPr>
            <a:xfrm>
              <a:off x="4610100" y="4189412"/>
              <a:ext cx="0" cy="763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CC1DF-603F-413C-9E47-63883E8A6A41}"/>
                </a:ext>
              </a:extLst>
            </p:cNvPr>
            <p:cNvCxnSpPr/>
            <p:nvPr/>
          </p:nvCxnSpPr>
          <p:spPr>
            <a:xfrm>
              <a:off x="3825875" y="1219200"/>
              <a:ext cx="13716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E8D833-298D-4C40-8F07-13094E6D4116}"/>
                </a:ext>
              </a:extLst>
            </p:cNvPr>
            <p:cNvGrpSpPr/>
            <p:nvPr/>
          </p:nvGrpSpPr>
          <p:grpSpPr>
            <a:xfrm>
              <a:off x="3352800" y="4953000"/>
              <a:ext cx="2514600" cy="990600"/>
              <a:chOff x="2971800" y="5257800"/>
              <a:chExt cx="2514600" cy="1141412"/>
            </a:xfrm>
            <a:solidFill>
              <a:srgbClr val="CCECFF"/>
            </a:solidFill>
          </p:grpSpPr>
          <p:sp>
            <p:nvSpPr>
              <p:cNvPr id="6" name="Rectangle 5">
                <a:extLst>
                  <a:ext uri="{FF2B5EF4-FFF2-40B4-BE49-F238E27FC236}">
                    <a16:creationId xmlns:a16="http://schemas.microsoft.com/office/drawing/2014/main" id="{5DA57F80-04BC-4909-A111-1289F957FD4B}"/>
                  </a:ext>
                </a:extLst>
              </p:cNvPr>
              <p:cNvSpPr/>
              <p:nvPr/>
            </p:nvSpPr>
            <p:spPr>
              <a:xfrm>
                <a:off x="2971800" y="5257800"/>
                <a:ext cx="2514600" cy="114141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a:extLst>
                  <a:ext uri="{FF2B5EF4-FFF2-40B4-BE49-F238E27FC236}">
                    <a16:creationId xmlns:a16="http://schemas.microsoft.com/office/drawing/2014/main" id="{364ACEA6-B445-4F2F-A3B1-6FC04E6A793A}"/>
                  </a:ext>
                </a:extLst>
              </p:cNvPr>
              <p:cNvSpPr txBox="1"/>
              <p:nvPr/>
            </p:nvSpPr>
            <p:spPr>
              <a:xfrm>
                <a:off x="3139291" y="5610811"/>
                <a:ext cx="2057400" cy="476968"/>
              </a:xfrm>
              <a:prstGeom prst="rect">
                <a:avLst/>
              </a:prstGeom>
              <a:solidFill>
                <a:srgbClr val="006699"/>
              </a:solidFill>
              <a:ln>
                <a:noFill/>
              </a:ln>
            </p:spPr>
            <p:txBody>
              <a:bodyPr>
                <a:spAutoFit/>
              </a:bodyPr>
              <a:lstStyle/>
              <a:p>
                <a:pPr algn="ctr">
                  <a:defRPr/>
                </a:pPr>
                <a:r>
                  <a:rPr lang="en-US" dirty="0">
                    <a:latin typeface="+mn-lt"/>
                    <a:cs typeface="Arial" panose="020B0604020202020204" pitchFamily="34" charset="0"/>
                  </a:rPr>
                  <a:t>      </a:t>
                </a:r>
                <a:r>
                  <a:rPr lang="en-US" dirty="0">
                    <a:solidFill>
                      <a:schemeClr val="bg1"/>
                    </a:solidFill>
                    <a:latin typeface="+mn-lt"/>
                    <a:cs typeface="Arial" panose="020B0604020202020204" pitchFamily="34" charset="0"/>
                  </a:rPr>
                  <a:t>Applications</a:t>
                </a:r>
              </a:p>
            </p:txBody>
          </p:sp>
        </p:grpSp>
        <p:grpSp>
          <p:nvGrpSpPr>
            <p:cNvPr id="13" name="Group 12">
              <a:extLst>
                <a:ext uri="{FF2B5EF4-FFF2-40B4-BE49-F238E27FC236}">
                  <a16:creationId xmlns:a16="http://schemas.microsoft.com/office/drawing/2014/main" id="{EADA8216-252C-4D8C-8D2B-0927634E0EED}"/>
                </a:ext>
              </a:extLst>
            </p:cNvPr>
            <p:cNvGrpSpPr/>
            <p:nvPr/>
          </p:nvGrpSpPr>
          <p:grpSpPr>
            <a:xfrm>
              <a:off x="3352800" y="3048000"/>
              <a:ext cx="2514600" cy="1141412"/>
              <a:chOff x="2971800" y="3124200"/>
              <a:chExt cx="2514600" cy="1141412"/>
            </a:xfrm>
            <a:solidFill>
              <a:srgbClr val="CCECFF"/>
            </a:solidFill>
          </p:grpSpPr>
          <p:sp>
            <p:nvSpPr>
              <p:cNvPr id="8" name="Rectangle 7">
                <a:extLst>
                  <a:ext uri="{FF2B5EF4-FFF2-40B4-BE49-F238E27FC236}">
                    <a16:creationId xmlns:a16="http://schemas.microsoft.com/office/drawing/2014/main" id="{71CB2482-0F03-49F7-8E48-7826A4B3FD73}"/>
                  </a:ext>
                </a:extLst>
              </p:cNvPr>
              <p:cNvSpPr/>
              <p:nvPr/>
            </p:nvSpPr>
            <p:spPr>
              <a:xfrm>
                <a:off x="2971800" y="3124200"/>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A939E404-8408-42FD-ACB4-EDB5B9CFA70C}"/>
                  </a:ext>
                </a:extLst>
              </p:cNvPr>
              <p:cNvSpPr txBox="1"/>
              <p:nvPr/>
            </p:nvSpPr>
            <p:spPr>
              <a:xfrm>
                <a:off x="3200400" y="3233241"/>
                <a:ext cx="2057400" cy="923330"/>
              </a:xfrm>
              <a:prstGeom prst="rect">
                <a:avLst/>
              </a:prstGeom>
              <a:grpFill/>
              <a:ln>
                <a:noFill/>
              </a:ln>
            </p:spPr>
            <p:txBody>
              <a:bodyPr>
                <a:spAutoFit/>
              </a:bodyPr>
              <a:lstStyle/>
              <a:p>
                <a:pPr algn="ctr">
                  <a:defRPr/>
                </a:pPr>
                <a:r>
                  <a:rPr lang="en-US" dirty="0">
                    <a:latin typeface="+mn-lt"/>
                    <a:cs typeface="Arial" panose="020B0604020202020204" pitchFamily="34" charset="0"/>
                  </a:rPr>
                  <a:t>Synthesis Partnership Framework</a:t>
                </a:r>
              </a:p>
            </p:txBody>
          </p:sp>
        </p:grpSp>
        <p:grpSp>
          <p:nvGrpSpPr>
            <p:cNvPr id="4" name="Group 3">
              <a:extLst>
                <a:ext uri="{FF2B5EF4-FFF2-40B4-BE49-F238E27FC236}">
                  <a16:creationId xmlns:a16="http://schemas.microsoft.com/office/drawing/2014/main" id="{7A5D867D-4EC5-4D24-977A-DEDA653BB67A}"/>
                </a:ext>
              </a:extLst>
            </p:cNvPr>
            <p:cNvGrpSpPr/>
            <p:nvPr/>
          </p:nvGrpSpPr>
          <p:grpSpPr>
            <a:xfrm>
              <a:off x="5167630" y="648494"/>
              <a:ext cx="2514600" cy="1141412"/>
              <a:chOff x="4876800" y="687388"/>
              <a:chExt cx="2514600" cy="1141412"/>
            </a:xfrm>
            <a:solidFill>
              <a:srgbClr val="CCECFF"/>
            </a:solidFill>
          </p:grpSpPr>
          <p:sp>
            <p:nvSpPr>
              <p:cNvPr id="7" name="Rectangle 6">
                <a:extLst>
                  <a:ext uri="{FF2B5EF4-FFF2-40B4-BE49-F238E27FC236}">
                    <a16:creationId xmlns:a16="http://schemas.microsoft.com/office/drawing/2014/main" id="{7C973BB4-F7B2-4327-8556-D27635311B42}"/>
                  </a:ext>
                </a:extLst>
              </p:cNvPr>
              <p:cNvSpPr/>
              <p:nvPr/>
            </p:nvSpPr>
            <p:spPr>
              <a:xfrm>
                <a:off x="48768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61C1A429-C80D-41BA-8296-B63E5993ED43}"/>
                  </a:ext>
                </a:extLst>
              </p:cNvPr>
              <p:cNvSpPr txBox="1"/>
              <p:nvPr/>
            </p:nvSpPr>
            <p:spPr>
              <a:xfrm>
                <a:off x="5105400" y="934928"/>
                <a:ext cx="2057400" cy="646331"/>
              </a:xfrm>
              <a:prstGeom prst="rect">
                <a:avLst/>
              </a:prstGeom>
              <a:grpFill/>
              <a:ln>
                <a:noFill/>
              </a:ln>
            </p:spPr>
            <p:txBody>
              <a:bodyPr>
                <a:spAutoFit/>
              </a:bodyPr>
              <a:lstStyle/>
              <a:p>
                <a:pPr algn="ctr">
                  <a:defRPr/>
                </a:pPr>
                <a:r>
                  <a:rPr lang="en-US" dirty="0">
                    <a:latin typeface="+mn-lt"/>
                    <a:cs typeface="Arial" panose="020B0604020202020204" pitchFamily="34" charset="0"/>
                  </a:rPr>
                  <a:t>Research on Partnerships</a:t>
                </a:r>
              </a:p>
            </p:txBody>
          </p:sp>
        </p:grpSp>
        <p:grpSp>
          <p:nvGrpSpPr>
            <p:cNvPr id="12" name="Group 11">
              <a:extLst>
                <a:ext uri="{FF2B5EF4-FFF2-40B4-BE49-F238E27FC236}">
                  <a16:creationId xmlns:a16="http://schemas.microsoft.com/office/drawing/2014/main" id="{94EC5540-E039-4BDC-9B81-BD4162BCC346}"/>
                </a:ext>
              </a:extLst>
            </p:cNvPr>
            <p:cNvGrpSpPr/>
            <p:nvPr/>
          </p:nvGrpSpPr>
          <p:grpSpPr>
            <a:xfrm>
              <a:off x="1295400" y="687388"/>
              <a:ext cx="2514600" cy="1141412"/>
              <a:chOff x="1219200" y="687388"/>
              <a:chExt cx="2514600" cy="1141412"/>
            </a:xfrm>
            <a:solidFill>
              <a:srgbClr val="CCECFF"/>
            </a:solidFill>
          </p:grpSpPr>
          <p:sp>
            <p:nvSpPr>
              <p:cNvPr id="2" name="Rectangle 1">
                <a:extLst>
                  <a:ext uri="{FF2B5EF4-FFF2-40B4-BE49-F238E27FC236}">
                    <a16:creationId xmlns:a16="http://schemas.microsoft.com/office/drawing/2014/main" id="{DD8056A2-3DD6-4ED6-9E21-52C3C4A0BB95}"/>
                  </a:ext>
                </a:extLst>
              </p:cNvPr>
              <p:cNvSpPr/>
              <p:nvPr/>
            </p:nvSpPr>
            <p:spPr>
              <a:xfrm>
                <a:off x="1219200" y="687388"/>
                <a:ext cx="2514600" cy="1141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8BEAD93E-5144-4F80-965C-9614F349F08A}"/>
                  </a:ext>
                </a:extLst>
              </p:cNvPr>
              <p:cNvSpPr txBox="1"/>
              <p:nvPr/>
            </p:nvSpPr>
            <p:spPr>
              <a:xfrm>
                <a:off x="1255222" y="934927"/>
                <a:ext cx="2362200" cy="646331"/>
              </a:xfrm>
              <a:prstGeom prst="rect">
                <a:avLst/>
              </a:prstGeom>
              <a:grpFill/>
            </p:spPr>
            <p:txBody>
              <a:bodyPr>
                <a:spAutoFit/>
              </a:bodyPr>
              <a:lstStyle/>
              <a:p>
                <a:pPr algn="ctr">
                  <a:defRPr/>
                </a:pPr>
                <a:r>
                  <a:rPr lang="en-US" dirty="0">
                    <a:latin typeface="+mn-lt"/>
                    <a:cs typeface="Arial" panose="020B0604020202020204" pitchFamily="34" charset="0"/>
                  </a:rPr>
                  <a:t>Analysis of Existing Frameworks</a:t>
                </a:r>
              </a:p>
            </p:txBody>
          </p:sp>
        </p:grpSp>
        <p:cxnSp>
          <p:nvCxnSpPr>
            <p:cNvPr id="21" name="Straight Arrow Connector 20">
              <a:extLst>
                <a:ext uri="{FF2B5EF4-FFF2-40B4-BE49-F238E27FC236}">
                  <a16:creationId xmlns:a16="http://schemas.microsoft.com/office/drawing/2014/main" id="{930A6BFE-3BD6-47C2-A4F8-90BE671B7A63}"/>
                </a:ext>
              </a:extLst>
            </p:cNvPr>
            <p:cNvCxnSpPr>
              <a:cxnSpLocks/>
            </p:cNvCxnSpPr>
            <p:nvPr/>
          </p:nvCxnSpPr>
          <p:spPr>
            <a:xfrm flipH="1">
              <a:off x="4610100" y="1789905"/>
              <a:ext cx="1686463" cy="1239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73375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Content Placeholder 4" descr="Seven-pointed sun with these labels on each point: Academic learning, Social-emotional learning, Behavior, Student assessment, Special meetings, Student transitions and School capacity enhancement. " title="Trusting Partnerships Diagram">
            <a:extLst>
              <a:ext uri="{FF2B5EF4-FFF2-40B4-BE49-F238E27FC236}">
                <a16:creationId xmlns:a16="http://schemas.microsoft.com/office/drawing/2014/main" id="{8369BBDC-BBC2-430D-8D08-19131560DE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73333" y="1447800"/>
            <a:ext cx="4997334" cy="4448962"/>
          </a:xfrm>
        </p:spPr>
      </p:pic>
      <p:sp>
        <p:nvSpPr>
          <p:cNvPr id="55298" name="Title 1">
            <a:extLst>
              <a:ext uri="{FF2B5EF4-FFF2-40B4-BE49-F238E27FC236}">
                <a16:creationId xmlns:a16="http://schemas.microsoft.com/office/drawing/2014/main" id="{B6B2C907-8D51-4119-B4C9-EDAC8D954F6F}"/>
              </a:ext>
            </a:extLst>
          </p:cNvPr>
          <p:cNvSpPr>
            <a:spLocks noGrp="1"/>
          </p:cNvSpPr>
          <p:nvPr>
            <p:ph type="title"/>
          </p:nvPr>
        </p:nvSpPr>
        <p:spPr>
          <a:xfrm>
            <a:off x="228600" y="365126"/>
            <a:ext cx="8686800" cy="1325563"/>
          </a:xfrm>
        </p:spPr>
        <p:txBody>
          <a:bodyPr>
            <a:normAutofit/>
          </a:bodyPr>
          <a:lstStyle/>
          <a:p>
            <a:pPr algn="ctr">
              <a:defRPr/>
            </a:pPr>
            <a:r>
              <a:rPr lang="en-US" altLang="en-US" dirty="0">
                <a:latin typeface="+mn-lt"/>
                <a:cs typeface="Arial" panose="020B0604020202020204" pitchFamily="34" charset="0"/>
              </a:rPr>
              <a:t>Sunshine Model of Trusting Partnerships: Part B</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A04D94D-CF42-40C7-968F-7FB8825AD467}"/>
              </a:ext>
            </a:extLst>
          </p:cNvPr>
          <p:cNvSpPr>
            <a:spLocks noGrp="1"/>
          </p:cNvSpPr>
          <p:nvPr>
            <p:ph type="title"/>
          </p:nvPr>
        </p:nvSpPr>
        <p:spPr/>
        <p:txBody>
          <a:bodyPr>
            <a:normAutofit/>
          </a:bodyPr>
          <a:lstStyle/>
          <a:p>
            <a:pPr algn="ctr"/>
            <a:r>
              <a:rPr lang="en-CA" altLang="en-US" sz="3600" dirty="0">
                <a:latin typeface="+mn-lt"/>
                <a:cs typeface="Arial" panose="020B0604020202020204" pitchFamily="34" charset="0"/>
              </a:rPr>
              <a:t>Table of Contents</a:t>
            </a:r>
          </a:p>
        </p:txBody>
      </p:sp>
      <p:sp>
        <p:nvSpPr>
          <p:cNvPr id="56323" name="Content Placeholder 2">
            <a:extLst>
              <a:ext uri="{FF2B5EF4-FFF2-40B4-BE49-F238E27FC236}">
                <a16:creationId xmlns:a16="http://schemas.microsoft.com/office/drawing/2014/main" id="{65E8F55C-955F-4591-83B9-0080F870D2B9}"/>
              </a:ext>
            </a:extLst>
          </p:cNvPr>
          <p:cNvSpPr>
            <a:spLocks noGrp="1"/>
          </p:cNvSpPr>
          <p:nvPr>
            <p:ph idx="1"/>
          </p:nvPr>
        </p:nvSpPr>
        <p:spPr/>
        <p:txBody>
          <a:bodyPr>
            <a:normAutofit/>
          </a:bodyPr>
          <a:lstStyle/>
          <a:p>
            <a:pPr>
              <a:lnSpc>
                <a:spcPct val="150000"/>
              </a:lnSpc>
              <a:spcBef>
                <a:spcPts val="0"/>
              </a:spcBef>
              <a:buClrTx/>
              <a:buSzPct val="125000"/>
              <a:buFont typeface="Wingdings 3" panose="05040102010807070707" pitchFamily="18" charset="2"/>
              <a:buNone/>
            </a:pPr>
            <a:r>
              <a:rPr lang="en-US" altLang="en-US" sz="2000" b="1" dirty="0">
                <a:solidFill>
                  <a:schemeClr val="tx1"/>
                </a:solidFill>
                <a:cs typeface="Arial" panose="020B0604020202020204" pitchFamily="34" charset="0"/>
              </a:rPr>
              <a:t>Part 1: The “Why” of Partnerships</a:t>
            </a:r>
          </a:p>
          <a:p>
            <a:pPr>
              <a:lnSpc>
                <a:spcPct val="150000"/>
              </a:lnSpc>
              <a:spcBef>
                <a:spcPts val="0"/>
              </a:spcBef>
              <a:buClrTx/>
              <a:buSzPct val="125000"/>
              <a:buFont typeface="Wingdings 3" panose="05040102010807070707" pitchFamily="18" charset="2"/>
              <a:buNone/>
            </a:pPr>
            <a:r>
              <a:rPr lang="en-US" altLang="en-US" sz="2000" dirty="0">
                <a:solidFill>
                  <a:schemeClr val="tx1"/>
                </a:solidFill>
                <a:cs typeface="Arial" panose="020B0604020202020204" pitchFamily="34" charset="0"/>
              </a:rPr>
              <a:t>1. Trust, Partnerships, and Social Justice</a:t>
            </a:r>
          </a:p>
          <a:p>
            <a:pPr>
              <a:lnSpc>
                <a:spcPct val="150000"/>
              </a:lnSpc>
              <a:spcBef>
                <a:spcPts val="0"/>
              </a:spcBef>
              <a:buClrTx/>
              <a:buSzPct val="100000"/>
              <a:buFont typeface="Wingdings 3" panose="05040102010807070707" pitchFamily="18" charset="2"/>
              <a:buNone/>
            </a:pPr>
            <a:r>
              <a:rPr lang="en-US" altLang="en-US" sz="2000" dirty="0">
                <a:solidFill>
                  <a:schemeClr val="tx1"/>
                </a:solidFill>
                <a:cs typeface="Arial" panose="020B0604020202020204" pitchFamily="34" charset="0"/>
              </a:rPr>
              <a:t>2. Trusting Partnerships and Four Laws</a:t>
            </a:r>
            <a:br>
              <a:rPr lang="en-US" altLang="en-US" sz="2000" dirty="0">
                <a:solidFill>
                  <a:schemeClr val="tx1"/>
                </a:solidFill>
                <a:cs typeface="Arial" panose="020B0604020202020204" pitchFamily="34" charset="0"/>
              </a:rPr>
            </a:br>
            <a:endParaRPr lang="en-US" altLang="en-US" sz="2000" dirty="0">
              <a:solidFill>
                <a:schemeClr val="tx1"/>
              </a:solidFill>
              <a:cs typeface="Arial" panose="020B0604020202020204" pitchFamily="34" charset="0"/>
            </a:endParaRPr>
          </a:p>
          <a:p>
            <a:pPr>
              <a:lnSpc>
                <a:spcPct val="150000"/>
              </a:lnSpc>
              <a:spcBef>
                <a:spcPts val="0"/>
              </a:spcBef>
              <a:buClrTx/>
              <a:buSzPct val="100000"/>
              <a:buFont typeface="Wingdings 3" panose="05040102010807070707" pitchFamily="18" charset="2"/>
              <a:buNone/>
            </a:pPr>
            <a:r>
              <a:rPr lang="en-US" altLang="en-US" sz="2000" b="1" dirty="0">
                <a:solidFill>
                  <a:schemeClr val="tx1"/>
                </a:solidFill>
                <a:cs typeface="Arial" panose="020B0604020202020204" pitchFamily="34" charset="0"/>
              </a:rPr>
              <a:t>Part 2: The “Who” of Partnerships</a:t>
            </a:r>
          </a:p>
          <a:p>
            <a:pPr>
              <a:lnSpc>
                <a:spcPct val="150000"/>
              </a:lnSpc>
              <a:spcBef>
                <a:spcPts val="0"/>
              </a:spcBef>
              <a:buClrTx/>
              <a:buSzPct val="125000"/>
              <a:buFont typeface="Wingdings 3" panose="05040102010807070707" pitchFamily="18" charset="2"/>
              <a:buNone/>
            </a:pPr>
            <a:r>
              <a:rPr lang="en-US" altLang="en-US" sz="2000" dirty="0">
                <a:solidFill>
                  <a:schemeClr val="tx1"/>
                </a:solidFill>
                <a:cs typeface="Arial" panose="020B0604020202020204" pitchFamily="34" charset="0"/>
              </a:rPr>
              <a:t>3. Family Systems—Family Characteristics</a:t>
            </a:r>
          </a:p>
          <a:p>
            <a:pPr>
              <a:lnSpc>
                <a:spcPct val="150000"/>
              </a:lnSpc>
              <a:spcBef>
                <a:spcPts val="0"/>
              </a:spcBef>
              <a:buClrTx/>
              <a:buSzPct val="125000"/>
              <a:buFont typeface="Wingdings 3" panose="05040102010807070707" pitchFamily="18" charset="2"/>
              <a:buNone/>
            </a:pPr>
            <a:r>
              <a:rPr lang="en-US" altLang="en-US" sz="2000" dirty="0">
                <a:solidFill>
                  <a:schemeClr val="tx1"/>
                </a:solidFill>
                <a:cs typeface="Arial" panose="020B0604020202020204" pitchFamily="34" charset="0"/>
              </a:rPr>
              <a:t>4. Family Systems—Family Interactions, Functions, and Life Span</a:t>
            </a:r>
          </a:p>
          <a:p>
            <a:pPr>
              <a:lnSpc>
                <a:spcPct val="150000"/>
              </a:lnSpc>
              <a:spcBef>
                <a:spcPts val="0"/>
              </a:spcBef>
              <a:buClrTx/>
              <a:buSzPct val="125000"/>
              <a:buFont typeface="Wingdings 3" panose="05040102010807070707" pitchFamily="18" charset="2"/>
              <a:buNone/>
            </a:pPr>
            <a:r>
              <a:rPr lang="en-US" altLang="en-US" sz="2000" dirty="0">
                <a:solidFill>
                  <a:schemeClr val="tx1"/>
                </a:solidFill>
                <a:cs typeface="Arial" panose="020B0604020202020204" pitchFamily="34" charset="0"/>
              </a:rPr>
              <a:t>5. School Systems</a:t>
            </a:r>
            <a:br>
              <a:rPr lang="en-US" altLang="en-US" sz="2000" dirty="0">
                <a:solidFill>
                  <a:schemeClr val="tx1"/>
                </a:solidFill>
                <a:cs typeface="Arial" panose="020B0604020202020204" pitchFamily="34" charset="0"/>
              </a:rPr>
            </a:br>
            <a:endParaRPr lang="en-US" altLang="en-US" sz="2000" dirty="0">
              <a:solidFill>
                <a:schemeClr val="tx1"/>
              </a:solidFill>
              <a:cs typeface="Arial" panose="020B0604020202020204" pitchFamily="3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7FE95-B562-44A8-802C-C2A1E3D93709}"/>
              </a:ext>
            </a:extLst>
          </p:cNvPr>
          <p:cNvSpPr>
            <a:spLocks noGrp="1"/>
          </p:cNvSpPr>
          <p:nvPr>
            <p:ph type="title"/>
          </p:nvPr>
        </p:nvSpPr>
        <p:spPr/>
        <p:txBody>
          <a:bodyPr>
            <a:normAutofit/>
          </a:bodyPr>
          <a:lstStyle/>
          <a:p>
            <a:pPr algn="ctr">
              <a:defRPr/>
            </a:pPr>
            <a:r>
              <a:rPr lang="en-US" altLang="en-US" b="1" dirty="0">
                <a:solidFill>
                  <a:schemeClr val="tx1"/>
                </a:solidFill>
                <a:latin typeface="+mn-lt"/>
                <a:cs typeface="Arial" panose="020B0604020202020204" pitchFamily="34" charset="0"/>
              </a:rPr>
              <a:t>Parent (Mother) Involvement with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the System (70’s-80’s)</a:t>
            </a:r>
          </a:p>
        </p:txBody>
      </p:sp>
      <p:sp>
        <p:nvSpPr>
          <p:cNvPr id="23" name="Arc 22">
            <a:extLst>
              <a:ext uri="{FF2B5EF4-FFF2-40B4-BE49-F238E27FC236}">
                <a16:creationId xmlns:a16="http://schemas.microsoft.com/office/drawing/2014/main" id="{698F26CD-007D-4A74-AE62-E66CA378F968}"/>
              </a:ext>
              <a:ext uri="{C183D7F6-B498-43B3-948B-1728B52AA6E4}">
                <adec:decorative xmlns:adec="http://schemas.microsoft.com/office/drawing/2017/decorative" val="1"/>
              </a:ext>
            </a:extLst>
          </p:cNvPr>
          <p:cNvSpPr/>
          <p:nvPr/>
        </p:nvSpPr>
        <p:spPr>
          <a:xfrm rot="17302901">
            <a:off x="3683001" y="860999"/>
            <a:ext cx="3136900" cy="539432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5" name="Group 4" descr="A green, closed oval. Four text boxes around the oval. A yellow sun is in the center of the oval. The boxes are labeled: mothers fundraise, mothers volunteer, mothers attend trainings, mothers teach. The sun is labeled system.">
            <a:extLst>
              <a:ext uri="{FF2B5EF4-FFF2-40B4-BE49-F238E27FC236}">
                <a16:creationId xmlns:a16="http://schemas.microsoft.com/office/drawing/2014/main" id="{40556826-B0C4-4A81-8385-741768022C31}"/>
              </a:ext>
            </a:extLst>
          </p:cNvPr>
          <p:cNvGrpSpPr/>
          <p:nvPr/>
        </p:nvGrpSpPr>
        <p:grpSpPr>
          <a:xfrm>
            <a:off x="14288" y="2000517"/>
            <a:ext cx="8000914" cy="3927356"/>
            <a:chOff x="14288" y="2000517"/>
            <a:chExt cx="8000914" cy="3927356"/>
          </a:xfrm>
        </p:grpSpPr>
        <p:sp>
          <p:nvSpPr>
            <p:cNvPr id="17" name="Arc 16">
              <a:extLst>
                <a:ext uri="{FF2B5EF4-FFF2-40B4-BE49-F238E27FC236}">
                  <a16:creationId xmlns:a16="http://schemas.microsoft.com/office/drawing/2014/main" id="{60D2DAEB-08C4-4531-854E-B2570ECA76AC}"/>
                </a:ext>
              </a:extLst>
            </p:cNvPr>
            <p:cNvSpPr/>
            <p:nvPr/>
          </p:nvSpPr>
          <p:spPr>
            <a:xfrm rot="14140280">
              <a:off x="960438" y="2218312"/>
              <a:ext cx="2378075" cy="2867025"/>
            </a:xfrm>
            <a:prstGeom prst="arc">
              <a:avLst>
                <a:gd name="adj1" fmla="val 1620000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2" name="Arc 21">
              <a:extLst>
                <a:ext uri="{FF2B5EF4-FFF2-40B4-BE49-F238E27FC236}">
                  <a16:creationId xmlns:a16="http://schemas.microsoft.com/office/drawing/2014/main" id="{9EAB158E-4F04-457C-ABC5-003C77FBF247}"/>
                </a:ext>
              </a:extLst>
            </p:cNvPr>
            <p:cNvSpPr/>
            <p:nvPr/>
          </p:nvSpPr>
          <p:spPr>
            <a:xfrm rot="1550992">
              <a:off x="5359400" y="2887663"/>
              <a:ext cx="2493963" cy="2995612"/>
            </a:xfrm>
            <a:prstGeom prst="arc">
              <a:avLst>
                <a:gd name="adj1" fmla="val 1640257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Arc 23">
              <a:extLst>
                <a:ext uri="{FF2B5EF4-FFF2-40B4-BE49-F238E27FC236}">
                  <a16:creationId xmlns:a16="http://schemas.microsoft.com/office/drawing/2014/main" id="{38F8CCA2-0EA5-4511-8C92-49C089A1A805}"/>
                </a:ext>
              </a:extLst>
            </p:cNvPr>
            <p:cNvSpPr/>
            <p:nvPr/>
          </p:nvSpPr>
          <p:spPr>
            <a:xfrm rot="6368618">
              <a:off x="1810544" y="886619"/>
              <a:ext cx="3090863" cy="668337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730" name="TextBox 17">
              <a:extLst>
                <a:ext uri="{FF2B5EF4-FFF2-40B4-BE49-F238E27FC236}">
                  <a16:creationId xmlns:a16="http://schemas.microsoft.com/office/drawing/2014/main" id="{095C3266-4181-49DA-92F2-AF57AB4BED2B}"/>
                </a:ext>
              </a:extLst>
            </p:cNvPr>
            <p:cNvSpPr txBox="1">
              <a:spLocks noChangeArrowheads="1"/>
            </p:cNvSpPr>
            <p:nvPr/>
          </p:nvSpPr>
          <p:spPr bwMode="auto">
            <a:xfrm>
              <a:off x="1636819" y="2000517"/>
              <a:ext cx="127382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a:t>
              </a:r>
            </a:p>
            <a:p>
              <a:pPr algn="ctr">
                <a:spcBef>
                  <a:spcPct val="0"/>
                </a:spcBef>
                <a:buClrTx/>
                <a:buSzTx/>
                <a:buFontTx/>
                <a:buNone/>
              </a:pPr>
              <a:r>
                <a:rPr lang="en-US" altLang="en-US" sz="2100" b="1" dirty="0">
                  <a:solidFill>
                    <a:schemeClr val="tx1"/>
                  </a:solidFill>
                  <a:latin typeface="+mn-lt"/>
                  <a:cs typeface="Arial" panose="020B0604020202020204" pitchFamily="34" charset="0"/>
                </a:rPr>
                <a:t>teach</a:t>
              </a:r>
            </a:p>
          </p:txBody>
        </p:sp>
        <p:grpSp>
          <p:nvGrpSpPr>
            <p:cNvPr id="4" name="Group 3" descr="Yellow sun with rays. The word system is at the center">
              <a:extLst>
                <a:ext uri="{FF2B5EF4-FFF2-40B4-BE49-F238E27FC236}">
                  <a16:creationId xmlns:a16="http://schemas.microsoft.com/office/drawing/2014/main" id="{D90D0D48-6EA5-4038-B75A-8E1A3230E98F}"/>
                </a:ext>
              </a:extLst>
            </p:cNvPr>
            <p:cNvGrpSpPr/>
            <p:nvPr/>
          </p:nvGrpSpPr>
          <p:grpSpPr>
            <a:xfrm>
              <a:off x="3108224" y="2527079"/>
              <a:ext cx="3016250" cy="3016251"/>
              <a:chOff x="3108224" y="2527079"/>
              <a:chExt cx="3016250" cy="3016251"/>
            </a:xfrm>
          </p:grpSpPr>
          <p:pic>
            <p:nvPicPr>
              <p:cNvPr id="30723" name="Picture 8" descr="A yellow sun with rays. The word system is in the center.">
                <a:extLst>
                  <a:ext uri="{FF2B5EF4-FFF2-40B4-BE49-F238E27FC236}">
                    <a16:creationId xmlns:a16="http://schemas.microsoft.com/office/drawing/2014/main" id="{703A5E8D-E142-48BE-A8BE-D2B53F778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224" y="2527079"/>
                <a:ext cx="3016250" cy="30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9">
                <a:extLst>
                  <a:ext uri="{FF2B5EF4-FFF2-40B4-BE49-F238E27FC236}">
                    <a16:creationId xmlns:a16="http://schemas.microsoft.com/office/drawing/2014/main" id="{410F6AC0-BC4C-4F9D-B664-19EB1E26C68C}"/>
                  </a:ext>
                </a:extLst>
              </p:cNvPr>
              <p:cNvSpPr txBox="1">
                <a:spLocks noChangeArrowheads="1"/>
              </p:cNvSpPr>
              <p:nvPr/>
            </p:nvSpPr>
            <p:spPr bwMode="auto">
              <a:xfrm>
                <a:off x="3701949" y="3774060"/>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dirty="0">
                    <a:solidFill>
                      <a:schemeClr val="tx1"/>
                    </a:solidFill>
                    <a:latin typeface="+mn-lt"/>
                    <a:cs typeface="Arial" panose="020B0604020202020204" pitchFamily="34" charset="0"/>
                  </a:rPr>
                  <a:t>System</a:t>
                </a:r>
              </a:p>
            </p:txBody>
          </p:sp>
        </p:grpSp>
        <p:sp>
          <p:nvSpPr>
            <p:cNvPr id="30731" name="TextBox 19">
              <a:extLst>
                <a:ext uri="{FF2B5EF4-FFF2-40B4-BE49-F238E27FC236}">
                  <a16:creationId xmlns:a16="http://schemas.microsoft.com/office/drawing/2014/main" id="{413B2DD1-376B-4EC1-B538-60C85DBE67AD}"/>
                </a:ext>
              </a:extLst>
            </p:cNvPr>
            <p:cNvSpPr txBox="1">
              <a:spLocks noChangeArrowheads="1"/>
            </p:cNvSpPr>
            <p:nvPr/>
          </p:nvSpPr>
          <p:spPr bwMode="auto">
            <a:xfrm>
              <a:off x="6217026" y="2369849"/>
              <a:ext cx="150356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 </a:t>
              </a:r>
            </a:p>
            <a:p>
              <a:pPr algn="ctr">
                <a:spcBef>
                  <a:spcPct val="0"/>
                </a:spcBef>
                <a:buClrTx/>
                <a:buSzTx/>
                <a:buFontTx/>
                <a:buNone/>
              </a:pPr>
              <a:r>
                <a:rPr lang="en-US" altLang="en-US" sz="2100" b="1" dirty="0">
                  <a:solidFill>
                    <a:schemeClr val="tx1"/>
                  </a:solidFill>
                  <a:latin typeface="+mn-lt"/>
                  <a:cs typeface="Arial" panose="020B0604020202020204" pitchFamily="34" charset="0"/>
                </a:rPr>
                <a:t>fundraise</a:t>
              </a:r>
            </a:p>
          </p:txBody>
        </p:sp>
        <p:sp>
          <p:nvSpPr>
            <p:cNvPr id="30732" name="TextBox 24">
              <a:extLst>
                <a:ext uri="{FF2B5EF4-FFF2-40B4-BE49-F238E27FC236}">
                  <a16:creationId xmlns:a16="http://schemas.microsoft.com/office/drawing/2014/main" id="{4A532823-640B-458C-BBF4-AE895223C42E}"/>
                </a:ext>
              </a:extLst>
            </p:cNvPr>
            <p:cNvSpPr txBox="1">
              <a:spLocks noChangeArrowheads="1"/>
            </p:cNvSpPr>
            <p:nvPr/>
          </p:nvSpPr>
          <p:spPr bwMode="auto">
            <a:xfrm>
              <a:off x="6419745" y="5189209"/>
              <a:ext cx="159545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 </a:t>
              </a:r>
            </a:p>
            <a:p>
              <a:pPr algn="ctr">
                <a:spcBef>
                  <a:spcPct val="0"/>
                </a:spcBef>
                <a:buClrTx/>
                <a:buSzTx/>
                <a:buFontTx/>
                <a:buNone/>
              </a:pPr>
              <a:r>
                <a:rPr lang="en-US" altLang="en-US" sz="2100" b="1" dirty="0">
                  <a:solidFill>
                    <a:schemeClr val="tx1"/>
                  </a:solidFill>
                  <a:latin typeface="+mn-lt"/>
                  <a:cs typeface="Arial" panose="020B0604020202020204" pitchFamily="34" charset="0"/>
                </a:rPr>
                <a:t>volunteer</a:t>
              </a:r>
            </a:p>
          </p:txBody>
        </p:sp>
        <p:sp>
          <p:nvSpPr>
            <p:cNvPr id="30733" name="TextBox 26">
              <a:extLst>
                <a:ext uri="{FF2B5EF4-FFF2-40B4-BE49-F238E27FC236}">
                  <a16:creationId xmlns:a16="http://schemas.microsoft.com/office/drawing/2014/main" id="{7CE5B7DE-8B7D-4775-B69A-CB7D87CA078A}"/>
                </a:ext>
              </a:extLst>
            </p:cNvPr>
            <p:cNvSpPr txBox="1">
              <a:spLocks noChangeArrowheads="1"/>
            </p:cNvSpPr>
            <p:nvPr/>
          </p:nvSpPr>
          <p:spPr bwMode="auto">
            <a:xfrm>
              <a:off x="681038" y="4705924"/>
              <a:ext cx="2301875" cy="738664"/>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 attend   trainings</a:t>
              </a:r>
              <a:endParaRPr lang="en-US" altLang="en-US" sz="2100" dirty="0">
                <a:solidFill>
                  <a:schemeClr val="tx1"/>
                </a:solidFill>
                <a:latin typeface="+mn-lt"/>
              </a:endParaRPr>
            </a:p>
          </p:txBody>
        </p:sp>
      </p:grpSp>
    </p:spTree>
    <p:custDataLst>
      <p:tags r:id="rId1"/>
    </p:custDataLst>
    <p:extLst>
      <p:ext uri="{BB962C8B-B14F-4D97-AF65-F5344CB8AC3E}">
        <p14:creationId xmlns:p14="http://schemas.microsoft.com/office/powerpoint/2010/main" val="115747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A04D94D-CF42-40C7-968F-7FB8825AD467}"/>
              </a:ext>
            </a:extLst>
          </p:cNvPr>
          <p:cNvSpPr>
            <a:spLocks noGrp="1"/>
          </p:cNvSpPr>
          <p:nvPr>
            <p:ph type="title"/>
          </p:nvPr>
        </p:nvSpPr>
        <p:spPr/>
        <p:txBody>
          <a:bodyPr>
            <a:normAutofit/>
          </a:bodyPr>
          <a:lstStyle/>
          <a:p>
            <a:pPr algn="ctr"/>
            <a:r>
              <a:rPr lang="en-CA" altLang="en-US" sz="3600" dirty="0">
                <a:latin typeface="+mn-lt"/>
                <a:cs typeface="Arial" panose="020B0604020202020204" pitchFamily="34" charset="0"/>
              </a:rPr>
              <a:t>Table of Contents II</a:t>
            </a:r>
          </a:p>
        </p:txBody>
      </p:sp>
      <p:sp>
        <p:nvSpPr>
          <p:cNvPr id="56323" name="Content Placeholder 2">
            <a:extLst>
              <a:ext uri="{FF2B5EF4-FFF2-40B4-BE49-F238E27FC236}">
                <a16:creationId xmlns:a16="http://schemas.microsoft.com/office/drawing/2014/main" id="{65E8F55C-955F-4591-83B9-0080F870D2B9}"/>
              </a:ext>
            </a:extLst>
          </p:cNvPr>
          <p:cNvSpPr>
            <a:spLocks noGrp="1"/>
          </p:cNvSpPr>
          <p:nvPr>
            <p:ph idx="1"/>
          </p:nvPr>
        </p:nvSpPr>
        <p:spPr/>
        <p:txBody>
          <a:bodyPr>
            <a:normAutofit/>
          </a:bodyPr>
          <a:lstStyle/>
          <a:p>
            <a:pPr marL="0" indent="0">
              <a:lnSpc>
                <a:spcPct val="100000"/>
              </a:lnSpc>
              <a:spcBef>
                <a:spcPts val="0"/>
              </a:spcBef>
              <a:spcAft>
                <a:spcPts val="600"/>
              </a:spcAft>
              <a:buClrTx/>
              <a:buSzPct val="125000"/>
              <a:buFont typeface="Wingdings 3" panose="05040102010807070707" pitchFamily="18" charset="2"/>
              <a:buNone/>
            </a:pPr>
            <a:r>
              <a:rPr lang="en-US" altLang="en-US" sz="2000" b="1" dirty="0">
                <a:solidFill>
                  <a:schemeClr val="tx1"/>
                </a:solidFill>
                <a:cs typeface="Arial" panose="020B0604020202020204" pitchFamily="34" charset="0"/>
              </a:rPr>
              <a:t>Part 3: The “How” of Partnerships</a:t>
            </a:r>
          </a:p>
          <a:p>
            <a:pPr>
              <a:lnSpc>
                <a:spcPct val="150000"/>
              </a:lnSpc>
              <a:spcBef>
                <a:spcPts val="0"/>
              </a:spcBef>
              <a:buClrTx/>
              <a:buSzPct val="100000"/>
              <a:buFont typeface="+mj-lt"/>
              <a:buAutoNum type="arabicPeriod" startAt="6"/>
            </a:pPr>
            <a:r>
              <a:rPr lang="en-US" altLang="en-US" sz="2000" dirty="0">
                <a:solidFill>
                  <a:schemeClr val="tx1"/>
                </a:solidFill>
                <a:cs typeface="Arial" panose="020B0604020202020204" pitchFamily="34" charset="0"/>
              </a:rPr>
              <a:t>Equity</a:t>
            </a:r>
          </a:p>
          <a:p>
            <a:pPr>
              <a:lnSpc>
                <a:spcPct val="150000"/>
              </a:lnSpc>
              <a:spcBef>
                <a:spcPts val="0"/>
              </a:spcBef>
              <a:buClrTx/>
              <a:buSzPct val="100000"/>
              <a:buFont typeface="+mj-lt"/>
              <a:buAutoNum type="arabicPeriod" startAt="6"/>
            </a:pPr>
            <a:r>
              <a:rPr lang="en-US" altLang="en-US" sz="2000" dirty="0">
                <a:cs typeface="Arial" panose="020B0604020202020204" pitchFamily="34" charset="0"/>
              </a:rPr>
              <a:t>Respect</a:t>
            </a:r>
          </a:p>
          <a:p>
            <a:pPr>
              <a:lnSpc>
                <a:spcPct val="150000"/>
              </a:lnSpc>
              <a:spcBef>
                <a:spcPts val="0"/>
              </a:spcBef>
              <a:buClrTx/>
              <a:buSzPct val="100000"/>
              <a:buFont typeface="+mj-lt"/>
              <a:buAutoNum type="arabicPeriod" startAt="6"/>
            </a:pPr>
            <a:r>
              <a:rPr lang="en-US" altLang="en-US" sz="2000" dirty="0">
                <a:solidFill>
                  <a:schemeClr val="tx1"/>
                </a:solidFill>
                <a:cs typeface="Arial" panose="020B0604020202020204" pitchFamily="34" charset="0"/>
              </a:rPr>
              <a:t>Communication </a:t>
            </a:r>
            <a:endParaRPr lang="en-US" altLang="en-US" sz="2000" dirty="0">
              <a:cs typeface="Arial" panose="020B0604020202020204" pitchFamily="34" charset="0"/>
            </a:endParaRPr>
          </a:p>
          <a:p>
            <a:pPr>
              <a:lnSpc>
                <a:spcPct val="150000"/>
              </a:lnSpc>
              <a:spcBef>
                <a:spcPts val="0"/>
              </a:spcBef>
              <a:buClrTx/>
              <a:buSzPct val="100000"/>
              <a:buFont typeface="+mj-lt"/>
              <a:buAutoNum type="arabicPeriod" startAt="6"/>
            </a:pPr>
            <a:r>
              <a:rPr lang="en-US" altLang="en-US" sz="2000" dirty="0">
                <a:cs typeface="Arial" panose="020B0604020202020204" pitchFamily="34" charset="0"/>
              </a:rPr>
              <a:t>Advocacy</a:t>
            </a:r>
          </a:p>
          <a:p>
            <a:pPr>
              <a:lnSpc>
                <a:spcPct val="150000"/>
              </a:lnSpc>
              <a:spcBef>
                <a:spcPts val="0"/>
              </a:spcBef>
              <a:buClrTx/>
              <a:buSzPct val="100000"/>
              <a:buFont typeface="+mj-lt"/>
              <a:buAutoNum type="arabicPeriod" startAt="6"/>
            </a:pPr>
            <a:r>
              <a:rPr lang="en-US" altLang="en-US" sz="2000" dirty="0">
                <a:solidFill>
                  <a:schemeClr val="tx1"/>
                </a:solidFill>
                <a:cs typeface="Arial" panose="020B0604020202020204" pitchFamily="34" charset="0"/>
              </a:rPr>
              <a:t>Commitment</a:t>
            </a:r>
          </a:p>
          <a:p>
            <a:pPr>
              <a:lnSpc>
                <a:spcPct val="150000"/>
              </a:lnSpc>
              <a:spcBef>
                <a:spcPts val="0"/>
              </a:spcBef>
              <a:buClrTx/>
              <a:buSzPct val="100000"/>
              <a:buFont typeface="+mj-lt"/>
              <a:buAutoNum type="arabicPeriod" startAt="6"/>
            </a:pPr>
            <a:endParaRPr lang="en-US" altLang="en-US" sz="2000" dirty="0">
              <a:solidFill>
                <a:schemeClr val="tx1"/>
              </a:solidFill>
              <a:cs typeface="Arial" panose="020B0604020202020204" pitchFamily="34" charset="0"/>
            </a:endParaRPr>
          </a:p>
          <a:p>
            <a:pPr marL="0" indent="0">
              <a:lnSpc>
                <a:spcPct val="150000"/>
              </a:lnSpc>
              <a:spcBef>
                <a:spcPts val="0"/>
              </a:spcBef>
              <a:buClrTx/>
              <a:buSzPct val="125000"/>
              <a:buFont typeface="Wingdings 3" panose="05040102010807070707" pitchFamily="18" charset="2"/>
              <a:buNone/>
            </a:pPr>
            <a:r>
              <a:rPr lang="en-US" altLang="en-US" sz="2000" b="1" dirty="0">
                <a:solidFill>
                  <a:schemeClr val="tx1"/>
                </a:solidFill>
                <a:cs typeface="Arial" panose="020B0604020202020204" pitchFamily="34" charset="0"/>
              </a:rPr>
              <a:t>Compendium—Partnership Opportunities</a:t>
            </a:r>
          </a:p>
          <a:p>
            <a:pPr marL="0" indent="0">
              <a:lnSpc>
                <a:spcPct val="110000"/>
              </a:lnSpc>
              <a:spcBef>
                <a:spcPts val="600"/>
              </a:spcBef>
              <a:spcAft>
                <a:spcPts val="600"/>
              </a:spcAft>
              <a:buClrTx/>
              <a:buSzPct val="125000"/>
              <a:buFont typeface="Wingdings 3" panose="05040102010807070707" pitchFamily="18" charset="2"/>
              <a:buNone/>
            </a:pPr>
            <a:endParaRPr lang="en-US" altLang="en-US" sz="3200" dirty="0">
              <a:solidFill>
                <a:schemeClr val="tx1"/>
              </a:solidFill>
              <a:cs typeface="Arial" panose="020B0604020202020204" pitchFamily="34" charset="0"/>
            </a:endParaRPr>
          </a:p>
          <a:p>
            <a:pPr marL="0" indent="0">
              <a:lnSpc>
                <a:spcPct val="110000"/>
              </a:lnSpc>
              <a:spcBef>
                <a:spcPts val="600"/>
              </a:spcBef>
              <a:spcAft>
                <a:spcPts val="600"/>
              </a:spcAft>
              <a:buClrTx/>
              <a:buSzPct val="100000"/>
              <a:buFont typeface="Wingdings 3" panose="05040102010807070707" pitchFamily="18" charset="2"/>
              <a:buNone/>
            </a:pPr>
            <a:endParaRPr lang="en-US" altLang="en-US" sz="2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1619897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9E63A7D3-B826-43EE-AD2D-094DA24687F6}"/>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Social Justice Foundation</a:t>
            </a:r>
          </a:p>
        </p:txBody>
      </p:sp>
      <p:sp>
        <p:nvSpPr>
          <p:cNvPr id="108547" name="Content Placeholder 2">
            <a:extLst>
              <a:ext uri="{FF2B5EF4-FFF2-40B4-BE49-F238E27FC236}">
                <a16:creationId xmlns:a16="http://schemas.microsoft.com/office/drawing/2014/main" id="{78BD1DCD-524C-4AB3-BC7D-15D5816E9CAD}"/>
              </a:ext>
            </a:extLst>
          </p:cNvPr>
          <p:cNvSpPr>
            <a:spLocks noGrp="1"/>
          </p:cNvSpPr>
          <p:nvPr>
            <p:ph idx="1"/>
          </p:nvPr>
        </p:nvSpPr>
        <p:spPr/>
        <p:txBody>
          <a:bodyPr/>
          <a:lstStyle/>
          <a:p>
            <a:pPr>
              <a:lnSpc>
                <a:spcPct val="150000"/>
              </a:lnSpc>
              <a:spcBef>
                <a:spcPts val="0"/>
              </a:spcBef>
              <a:buClrTx/>
              <a:buSzPct val="115000"/>
              <a:buFont typeface="Arial" panose="020B0604020202020204" pitchFamily="34" charset="0"/>
              <a:buChar char="•"/>
              <a:defRPr/>
            </a:pPr>
            <a:r>
              <a:rPr lang="en-US" altLang="en-US" sz="2000" dirty="0">
                <a:solidFill>
                  <a:schemeClr val="tx1"/>
                </a:solidFill>
                <a:cs typeface="Arial" panose="020B0604020202020204" pitchFamily="34" charset="0"/>
              </a:rPr>
              <a:t>Fairness</a:t>
            </a:r>
          </a:p>
          <a:p>
            <a:pPr>
              <a:lnSpc>
                <a:spcPct val="150000"/>
              </a:lnSpc>
              <a:spcBef>
                <a:spcPts val="0"/>
              </a:spcBef>
              <a:buClrTx/>
              <a:buSzPct val="115000"/>
              <a:buFont typeface="Arial" panose="020B0604020202020204" pitchFamily="34" charset="0"/>
              <a:buChar char="•"/>
              <a:defRPr/>
            </a:pPr>
            <a:r>
              <a:rPr lang="en-US" altLang="en-US" sz="2000" dirty="0">
                <a:solidFill>
                  <a:schemeClr val="tx1"/>
                </a:solidFill>
                <a:cs typeface="Arial" panose="020B0604020202020204" pitchFamily="34" charset="0"/>
              </a:rPr>
              <a:t>Equality of opportunity</a:t>
            </a:r>
          </a:p>
          <a:p>
            <a:pPr>
              <a:lnSpc>
                <a:spcPct val="150000"/>
              </a:lnSpc>
              <a:spcBef>
                <a:spcPts val="0"/>
              </a:spcBef>
              <a:buClrTx/>
              <a:buSzPct val="115000"/>
              <a:buFont typeface="Arial" panose="020B0604020202020204" pitchFamily="34" charset="0"/>
              <a:buChar char="•"/>
              <a:defRPr/>
            </a:pPr>
            <a:r>
              <a:rPr lang="en-US" altLang="en-US" sz="2000" dirty="0">
                <a:solidFill>
                  <a:schemeClr val="tx1"/>
                </a:solidFill>
                <a:cs typeface="Arial" panose="020B0604020202020204" pitchFamily="34" charset="0"/>
              </a:rPr>
              <a:t>Dignity</a:t>
            </a:r>
          </a:p>
          <a:p>
            <a:pPr>
              <a:lnSpc>
                <a:spcPct val="110000"/>
              </a:lnSpc>
              <a:spcBef>
                <a:spcPts val="600"/>
              </a:spcBef>
              <a:spcAft>
                <a:spcPts val="600"/>
              </a:spcAft>
              <a:buClrTx/>
              <a:buSzPct val="125000"/>
              <a:buFont typeface="Arial" panose="020B0604020202020204" pitchFamily="34" charset="0"/>
              <a:buChar char="•"/>
              <a:defRPr/>
            </a:pPr>
            <a:endParaRPr lang="en-US" altLang="en-US" sz="24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26AAE4B1-1B6C-4BB0-9A8F-E7E78A73DEDA}"/>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Outline for Dimension Chapters</a:t>
            </a:r>
          </a:p>
        </p:txBody>
      </p:sp>
      <p:sp>
        <p:nvSpPr>
          <p:cNvPr id="108547" name="Content Placeholder 2">
            <a:extLst>
              <a:ext uri="{FF2B5EF4-FFF2-40B4-BE49-F238E27FC236}">
                <a16:creationId xmlns:a16="http://schemas.microsoft.com/office/drawing/2014/main" id="{23850961-A4C4-4880-9856-6C592E8ABE51}"/>
              </a:ext>
            </a:extLst>
          </p:cNvPr>
          <p:cNvSpPr>
            <a:spLocks noGrp="1"/>
          </p:cNvSpPr>
          <p:nvPr>
            <p:ph idx="1"/>
          </p:nvPr>
        </p:nvSpPr>
        <p:spPr/>
        <p:txBody>
          <a:bodyPr/>
          <a:lstStyle/>
          <a:p>
            <a:pPr>
              <a:lnSpc>
                <a:spcPct val="150000"/>
              </a:lnSpc>
              <a:spcBef>
                <a:spcPts val="0"/>
              </a:spcBef>
              <a:buClrTx/>
              <a:buSzPct val="115000"/>
              <a:buFont typeface="Arial" panose="020B0604020202020204" pitchFamily="34" charset="0"/>
              <a:buChar char="•"/>
              <a:defRPr/>
            </a:pPr>
            <a:r>
              <a:rPr lang="en-US" altLang="en-US" sz="2000" dirty="0">
                <a:solidFill>
                  <a:schemeClr val="tx1"/>
                </a:solidFill>
                <a:cs typeface="Arial" panose="020B0604020202020204" pitchFamily="34" charset="0"/>
              </a:rPr>
              <a:t>Definition and Rationale</a:t>
            </a:r>
          </a:p>
          <a:p>
            <a:pPr>
              <a:lnSpc>
                <a:spcPct val="150000"/>
              </a:lnSpc>
              <a:spcBef>
                <a:spcPts val="0"/>
              </a:spcBef>
              <a:buClrTx/>
              <a:buSzPct val="115000"/>
              <a:buFont typeface="Arial" panose="020B0604020202020204" pitchFamily="34" charset="0"/>
              <a:buChar char="•"/>
              <a:defRPr/>
            </a:pPr>
            <a:r>
              <a:rPr lang="en-US" altLang="en-US" sz="2000" dirty="0">
                <a:solidFill>
                  <a:schemeClr val="tx1"/>
                </a:solidFill>
                <a:cs typeface="Arial" panose="020B0604020202020204" pitchFamily="34" charset="0"/>
              </a:rPr>
              <a:t>Research on Relevance and Outcomes</a:t>
            </a:r>
          </a:p>
          <a:p>
            <a:pPr>
              <a:lnSpc>
                <a:spcPct val="150000"/>
              </a:lnSpc>
              <a:spcBef>
                <a:spcPts val="0"/>
              </a:spcBef>
              <a:buClrTx/>
              <a:buSzPct val="115000"/>
              <a:buFont typeface="Arial" panose="020B0604020202020204" pitchFamily="34" charset="0"/>
              <a:buChar char="•"/>
              <a:defRPr/>
            </a:pPr>
            <a:r>
              <a:rPr lang="en-US" altLang="en-US" sz="2000" dirty="0">
                <a:solidFill>
                  <a:schemeClr val="tx1"/>
                </a:solidFill>
                <a:cs typeface="Arial" panose="020B0604020202020204" pitchFamily="34" charset="0"/>
              </a:rPr>
              <a:t>Strategies</a:t>
            </a:r>
          </a:p>
          <a:p>
            <a:pPr>
              <a:lnSpc>
                <a:spcPct val="110000"/>
              </a:lnSpc>
              <a:spcBef>
                <a:spcPts val="600"/>
              </a:spcBef>
              <a:spcAft>
                <a:spcPts val="600"/>
              </a:spcAft>
              <a:buClrTx/>
              <a:buSzPct val="125000"/>
              <a:buFont typeface="Arial" panose="020B0604020202020204" pitchFamily="34" charset="0"/>
              <a:buChar char="•"/>
              <a:defRPr/>
            </a:pPr>
            <a:endParaRPr lang="en-US" altLang="en-US" sz="24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E32D1C29-F168-4EDA-9EEF-046ED5AB8351}"/>
              </a:ext>
            </a:extLst>
          </p:cNvPr>
          <p:cNvSpPr>
            <a:spLocks noGrp="1"/>
          </p:cNvSpPr>
          <p:nvPr>
            <p:ph type="title"/>
          </p:nvPr>
        </p:nvSpPr>
        <p:spPr/>
        <p:txBody>
          <a:bodyPr>
            <a:noAutofit/>
          </a:bodyPr>
          <a:lstStyle/>
          <a:p>
            <a:pPr algn="ctr">
              <a:defRPr/>
            </a:pPr>
            <a:r>
              <a:rPr lang="en-CA" altLang="en-US" dirty="0">
                <a:latin typeface="+mn-lt"/>
                <a:cs typeface="Arial" panose="020B0604020202020204" pitchFamily="34" charset="0"/>
              </a:rPr>
              <a:t>Compendium:</a:t>
            </a:r>
            <a:br>
              <a:rPr lang="en-CA" altLang="en-US" dirty="0">
                <a:latin typeface="+mn-lt"/>
                <a:cs typeface="Arial" panose="020B0604020202020204" pitchFamily="34" charset="0"/>
              </a:rPr>
            </a:br>
            <a:r>
              <a:rPr lang="en-CA" altLang="en-US" dirty="0">
                <a:latin typeface="+mn-lt"/>
                <a:cs typeface="Arial" panose="020B0604020202020204" pitchFamily="34" charset="0"/>
              </a:rPr>
              <a:t>Seven Opportunities for Trusting Partnerships</a:t>
            </a:r>
          </a:p>
        </p:txBody>
      </p:sp>
      <p:pic>
        <p:nvPicPr>
          <p:cNvPr id="59396" name="Content Placeholder 4" descr="Image of a 7-pointed sun. Each point is labeled as the following: School capacity enhancement, Academic learning, Social-emotional learning, Behavior, Student assessment, Special meetings, and Student transitions. In the center of the sun is Trusting Partnerships." title="The Sunshine Model">
            <a:extLst>
              <a:ext uri="{FF2B5EF4-FFF2-40B4-BE49-F238E27FC236}">
                <a16:creationId xmlns:a16="http://schemas.microsoft.com/office/drawing/2014/main" id="{64D5B9DA-8C01-446D-8149-5332C91CDA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22881" y="1828800"/>
            <a:ext cx="4698238" cy="4182687"/>
          </a:xfrm>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9F82563C-9008-4F5B-A5DE-3275B2E233FA}"/>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Compendium</a:t>
            </a:r>
          </a:p>
        </p:txBody>
      </p:sp>
      <p:sp>
        <p:nvSpPr>
          <p:cNvPr id="108547" name="Content Placeholder 2">
            <a:extLst>
              <a:ext uri="{FF2B5EF4-FFF2-40B4-BE49-F238E27FC236}">
                <a16:creationId xmlns:a16="http://schemas.microsoft.com/office/drawing/2014/main" id="{D64F3173-17E0-41AC-8D23-E48EBFCCA7ED}"/>
              </a:ext>
            </a:extLst>
          </p:cNvPr>
          <p:cNvSpPr>
            <a:spLocks noGrp="1"/>
          </p:cNvSpPr>
          <p:nvPr>
            <p:ph sz="half" idx="1"/>
          </p:nvPr>
        </p:nvSpPr>
        <p:spPr/>
        <p:txBody>
          <a:bodyPr numCol="1">
            <a:noAutofit/>
          </a:bodyPr>
          <a:lstStyle/>
          <a:p>
            <a:pPr>
              <a:lnSpc>
                <a:spcPct val="150000"/>
              </a:lnSpc>
              <a:spcBef>
                <a:spcPts val="0"/>
              </a:spcBef>
              <a:buClrTx/>
              <a:buSzPct val="125000"/>
              <a:defRPr/>
            </a:pPr>
            <a:r>
              <a:rPr lang="en-US" altLang="en-US" sz="2000" dirty="0">
                <a:solidFill>
                  <a:schemeClr val="tx1"/>
                </a:solidFill>
                <a:cs typeface="Arial" panose="020B0604020202020204" pitchFamily="34" charset="0"/>
              </a:rPr>
              <a:t>Academic Learning</a:t>
            </a:r>
          </a:p>
          <a:p>
            <a:pPr marL="685800" lvl="2">
              <a:lnSpc>
                <a:spcPct val="150000"/>
              </a:lnSpc>
              <a:spcBef>
                <a:spcPts val="0"/>
              </a:spcBef>
              <a:buSzPct val="125000"/>
              <a:defRPr/>
            </a:pPr>
            <a:r>
              <a:rPr lang="en-US" altLang="en-US" dirty="0">
                <a:solidFill>
                  <a:schemeClr val="tx1"/>
                </a:solidFill>
                <a:cs typeface="Arial" panose="020B0604020202020204" pitchFamily="34" charset="0"/>
              </a:rPr>
              <a:t>Academic priming</a:t>
            </a:r>
          </a:p>
          <a:p>
            <a:pPr marL="685800" lvl="2">
              <a:lnSpc>
                <a:spcPct val="150000"/>
              </a:lnSpc>
              <a:spcBef>
                <a:spcPts val="0"/>
              </a:spcBef>
              <a:buSzPct val="125000"/>
              <a:defRPr/>
            </a:pPr>
            <a:r>
              <a:rPr lang="en-US" altLang="en-US" dirty="0">
                <a:solidFill>
                  <a:schemeClr val="tx1"/>
                </a:solidFill>
                <a:cs typeface="Arial" panose="020B0604020202020204" pitchFamily="34" charset="0"/>
              </a:rPr>
              <a:t>Partnerships with RTI tiers</a:t>
            </a:r>
          </a:p>
          <a:p>
            <a:pPr>
              <a:lnSpc>
                <a:spcPct val="150000"/>
              </a:lnSpc>
              <a:spcBef>
                <a:spcPts val="0"/>
              </a:spcBef>
              <a:buClrTx/>
              <a:buSzPct val="125000"/>
              <a:defRPr/>
            </a:pPr>
            <a:r>
              <a:rPr lang="en-US" altLang="en-US" sz="2000" dirty="0">
                <a:solidFill>
                  <a:schemeClr val="tx1"/>
                </a:solidFill>
                <a:cs typeface="Arial" panose="020B0604020202020204" pitchFamily="34" charset="0"/>
              </a:rPr>
              <a:t>Social-Emotional learning</a:t>
            </a:r>
          </a:p>
          <a:p>
            <a:pPr marL="685800" lvl="2">
              <a:lnSpc>
                <a:spcPct val="150000"/>
              </a:lnSpc>
              <a:spcBef>
                <a:spcPts val="0"/>
              </a:spcBef>
              <a:buSzPct val="125000"/>
              <a:defRPr/>
            </a:pPr>
            <a:r>
              <a:rPr lang="en-US" altLang="en-US" dirty="0">
                <a:solidFill>
                  <a:schemeClr val="tx1"/>
                </a:solidFill>
                <a:cs typeface="Arial" panose="020B0604020202020204" pitchFamily="34" charset="0"/>
              </a:rPr>
              <a:t>Parent meeting to explain SEL curriculum</a:t>
            </a:r>
          </a:p>
          <a:p>
            <a:pPr marL="685800" lvl="2">
              <a:lnSpc>
                <a:spcPct val="150000"/>
              </a:lnSpc>
              <a:spcBef>
                <a:spcPts val="0"/>
              </a:spcBef>
              <a:buSzPct val="125000"/>
              <a:defRPr/>
            </a:pPr>
            <a:r>
              <a:rPr lang="en-US" altLang="en-US" dirty="0">
                <a:solidFill>
                  <a:schemeClr val="tx1"/>
                </a:solidFill>
                <a:cs typeface="Arial" panose="020B0604020202020204" pitchFamily="34" charset="0"/>
              </a:rPr>
              <a:t>Home activities for SEL curriculum</a:t>
            </a:r>
          </a:p>
          <a:p>
            <a:pPr marL="685800" lvl="2">
              <a:lnSpc>
                <a:spcPct val="150000"/>
              </a:lnSpc>
              <a:spcBef>
                <a:spcPts val="0"/>
              </a:spcBef>
              <a:buSzPct val="125000"/>
              <a:defRPr/>
            </a:pPr>
            <a:endParaRPr lang="en-US" altLang="en-US" dirty="0">
              <a:solidFill>
                <a:schemeClr val="tx1"/>
              </a:solidFill>
              <a:cs typeface="Arial" panose="020B0604020202020204" pitchFamily="34" charset="0"/>
            </a:endParaRPr>
          </a:p>
        </p:txBody>
      </p:sp>
      <p:cxnSp>
        <p:nvCxnSpPr>
          <p:cNvPr id="5" name="Straight Connector 4">
            <a:extLst>
              <a:ext uri="{FF2B5EF4-FFF2-40B4-BE49-F238E27FC236}">
                <a16:creationId xmlns:a16="http://schemas.microsoft.com/office/drawing/2014/main" id="{007ECBB1-6946-4F91-BB44-BE72777C23D8}"/>
              </a:ext>
              <a:ext uri="{C183D7F6-B498-43B3-948B-1728B52AA6E4}">
                <adec:decorative xmlns:adec="http://schemas.microsoft.com/office/drawing/2017/decorative" val="1"/>
              </a:ext>
            </a:extLst>
          </p:cNvPr>
          <p:cNvCxnSpPr/>
          <p:nvPr/>
        </p:nvCxnSpPr>
        <p:spPr>
          <a:xfrm>
            <a:off x="4267200" y="1825625"/>
            <a:ext cx="0" cy="3584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470E3F-1052-44AB-AE8C-FC85D962736C}"/>
              </a:ext>
            </a:extLst>
          </p:cNvPr>
          <p:cNvSpPr>
            <a:spLocks noGrp="1"/>
          </p:cNvSpPr>
          <p:nvPr>
            <p:ph sz="half" idx="2"/>
          </p:nvPr>
        </p:nvSpPr>
        <p:spPr/>
        <p:txBody>
          <a:bodyPr/>
          <a:lstStyle/>
          <a:p>
            <a:pPr>
              <a:lnSpc>
                <a:spcPct val="150000"/>
              </a:lnSpc>
              <a:spcBef>
                <a:spcPts val="0"/>
              </a:spcBef>
              <a:buClrTx/>
              <a:buSzPct val="125000"/>
              <a:defRPr/>
            </a:pPr>
            <a:r>
              <a:rPr lang="en-US" altLang="en-US" sz="2000" dirty="0">
                <a:solidFill>
                  <a:schemeClr val="tx1"/>
                </a:solidFill>
                <a:cs typeface="Arial" panose="020B0604020202020204" pitchFamily="34" charset="0"/>
              </a:rPr>
              <a:t>Behavior</a:t>
            </a:r>
          </a:p>
          <a:p>
            <a:pPr marL="685800" lvl="2">
              <a:lnSpc>
                <a:spcPct val="150000"/>
              </a:lnSpc>
              <a:spcBef>
                <a:spcPts val="0"/>
              </a:spcBef>
              <a:buSzPct val="125000"/>
              <a:defRPr/>
            </a:pPr>
            <a:r>
              <a:rPr lang="en-US" altLang="en-US" dirty="0">
                <a:solidFill>
                  <a:schemeClr val="tx1"/>
                </a:solidFill>
                <a:cs typeface="Arial" panose="020B0604020202020204" pitchFamily="34" charset="0"/>
              </a:rPr>
              <a:t>Partnerships within PBS tiers</a:t>
            </a:r>
          </a:p>
          <a:p>
            <a:pPr marL="685800" lvl="2">
              <a:lnSpc>
                <a:spcPct val="150000"/>
              </a:lnSpc>
              <a:spcBef>
                <a:spcPts val="0"/>
              </a:spcBef>
              <a:buSzPct val="125000"/>
              <a:defRPr/>
            </a:pPr>
            <a:r>
              <a:rPr lang="en-US" altLang="en-US" dirty="0">
                <a:solidFill>
                  <a:schemeClr val="tx1"/>
                </a:solidFill>
                <a:cs typeface="Arial" panose="020B0604020202020204" pitchFamily="34" charset="0"/>
              </a:rPr>
              <a:t>Identification of motivation sources</a:t>
            </a:r>
          </a:p>
          <a:p>
            <a:pPr>
              <a:lnSpc>
                <a:spcPct val="150000"/>
              </a:lnSpc>
              <a:spcBef>
                <a:spcPts val="0"/>
              </a:spcBef>
              <a:buClrTx/>
              <a:buSzPct val="125000"/>
              <a:defRPr/>
            </a:pPr>
            <a:r>
              <a:rPr lang="en-US" altLang="en-US" sz="2000" dirty="0">
                <a:solidFill>
                  <a:schemeClr val="tx1"/>
                </a:solidFill>
                <a:cs typeface="Arial" panose="020B0604020202020204" pitchFamily="34" charset="0"/>
              </a:rPr>
              <a:t>Student Assessment</a:t>
            </a:r>
          </a:p>
          <a:p>
            <a:pPr marL="685800" lvl="2">
              <a:lnSpc>
                <a:spcPct val="150000"/>
              </a:lnSpc>
              <a:spcBef>
                <a:spcPts val="0"/>
              </a:spcBef>
              <a:buSzPct val="125000"/>
              <a:defRPr/>
            </a:pPr>
            <a:r>
              <a:rPr lang="en-US" altLang="en-US" dirty="0">
                <a:solidFill>
                  <a:schemeClr val="tx1"/>
                </a:solidFill>
                <a:cs typeface="Arial" panose="020B0604020202020204" pitchFamily="34" charset="0"/>
              </a:rPr>
              <a:t>Assessment portfolios</a:t>
            </a:r>
          </a:p>
          <a:p>
            <a:pPr marL="685800" lvl="2">
              <a:lnSpc>
                <a:spcPct val="150000"/>
              </a:lnSpc>
              <a:spcBef>
                <a:spcPts val="0"/>
              </a:spcBef>
              <a:buSzPct val="125000"/>
              <a:defRPr/>
            </a:pPr>
            <a:r>
              <a:rPr lang="en-US" altLang="en-US" dirty="0">
                <a:solidFill>
                  <a:schemeClr val="tx1"/>
                </a:solidFill>
                <a:cs typeface="Arial" panose="020B0604020202020204" pitchFamily="34" charset="0"/>
              </a:rPr>
              <a:t>Special education eligibility</a:t>
            </a:r>
            <a:endParaRPr lang="en-US" altLang="en-US" dirty="0">
              <a:solidFill>
                <a:schemeClr val="tx1"/>
              </a:solidFill>
              <a:latin typeface="Arial" panose="020B0604020202020204" pitchFamily="34" charset="0"/>
              <a:cs typeface="Arial" panose="020B0604020202020204" pitchFamily="34" charset="0"/>
            </a:endParaRPr>
          </a:p>
          <a:p>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9F82563C-9008-4F5B-A5DE-3275B2E233FA}"/>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Compendium II</a:t>
            </a:r>
          </a:p>
        </p:txBody>
      </p:sp>
      <p:sp>
        <p:nvSpPr>
          <p:cNvPr id="108547" name="Content Placeholder 2">
            <a:extLst>
              <a:ext uri="{FF2B5EF4-FFF2-40B4-BE49-F238E27FC236}">
                <a16:creationId xmlns:a16="http://schemas.microsoft.com/office/drawing/2014/main" id="{D64F3173-17E0-41AC-8D23-E48EBFCCA7ED}"/>
              </a:ext>
            </a:extLst>
          </p:cNvPr>
          <p:cNvSpPr>
            <a:spLocks noGrp="1"/>
          </p:cNvSpPr>
          <p:nvPr>
            <p:ph sz="half" idx="1"/>
          </p:nvPr>
        </p:nvSpPr>
        <p:spPr/>
        <p:txBody>
          <a:bodyPr numCol="1">
            <a:noAutofit/>
          </a:bodyPr>
          <a:lstStyle/>
          <a:p>
            <a:pPr>
              <a:lnSpc>
                <a:spcPct val="150000"/>
              </a:lnSpc>
              <a:spcBef>
                <a:spcPts val="0"/>
              </a:spcBef>
              <a:spcAft>
                <a:spcPts val="0"/>
              </a:spcAft>
              <a:buClrTx/>
              <a:buSzPct val="125000"/>
              <a:defRPr/>
            </a:pPr>
            <a:r>
              <a:rPr lang="en-US" altLang="en-US" sz="2000" dirty="0">
                <a:solidFill>
                  <a:schemeClr val="tx1"/>
                </a:solidFill>
                <a:cs typeface="Arial" panose="020B0604020202020204" pitchFamily="34" charset="0"/>
              </a:rPr>
              <a:t>Special Meetings</a:t>
            </a:r>
          </a:p>
          <a:p>
            <a:pPr marL="685800" lvl="2">
              <a:lnSpc>
                <a:spcPct val="150000"/>
              </a:lnSpc>
              <a:spcBef>
                <a:spcPts val="0"/>
              </a:spcBef>
              <a:buSzPct val="125000"/>
              <a:defRPr/>
            </a:pPr>
            <a:r>
              <a:rPr lang="en-US" altLang="en-US" dirty="0">
                <a:solidFill>
                  <a:schemeClr val="tx1"/>
                </a:solidFill>
                <a:cs typeface="Arial" panose="020B0604020202020204" pitchFamily="34" charset="0"/>
              </a:rPr>
              <a:t>IEP meetings</a:t>
            </a:r>
          </a:p>
          <a:p>
            <a:pPr marL="685800" lvl="2">
              <a:lnSpc>
                <a:spcPct val="150000"/>
              </a:lnSpc>
              <a:spcBef>
                <a:spcPts val="0"/>
              </a:spcBef>
              <a:buSzPct val="125000"/>
              <a:defRPr/>
            </a:pPr>
            <a:r>
              <a:rPr lang="en-US" altLang="en-US" dirty="0">
                <a:solidFill>
                  <a:schemeClr val="tx1"/>
                </a:solidFill>
                <a:cs typeface="Arial" panose="020B0604020202020204" pitchFamily="34" charset="0"/>
              </a:rPr>
              <a:t>Manifestation determination meetings</a:t>
            </a:r>
          </a:p>
          <a:p>
            <a:pPr>
              <a:lnSpc>
                <a:spcPct val="150000"/>
              </a:lnSpc>
              <a:spcBef>
                <a:spcPts val="0"/>
              </a:spcBef>
              <a:spcAft>
                <a:spcPts val="0"/>
              </a:spcAft>
              <a:buClrTx/>
              <a:buSzPct val="125000"/>
              <a:defRPr/>
            </a:pPr>
            <a:r>
              <a:rPr lang="en-US" altLang="en-US" sz="2000" dirty="0">
                <a:solidFill>
                  <a:schemeClr val="tx1"/>
                </a:solidFill>
                <a:cs typeface="Arial" panose="020B0604020202020204" pitchFamily="34" charset="0"/>
              </a:rPr>
              <a:t>Transitions</a:t>
            </a:r>
          </a:p>
          <a:p>
            <a:pPr marL="685800" lvl="2">
              <a:lnSpc>
                <a:spcPct val="150000"/>
              </a:lnSpc>
              <a:spcBef>
                <a:spcPts val="0"/>
              </a:spcBef>
              <a:buSzPct val="125000"/>
              <a:defRPr/>
            </a:pPr>
            <a:r>
              <a:rPr lang="en-US" altLang="en-US" dirty="0">
                <a:solidFill>
                  <a:schemeClr val="tx1"/>
                </a:solidFill>
                <a:cs typeface="Arial" panose="020B0604020202020204" pitchFamily="34" charset="0"/>
              </a:rPr>
              <a:t>Preparation for the next environment</a:t>
            </a:r>
          </a:p>
          <a:p>
            <a:pPr marL="685800" lvl="2">
              <a:lnSpc>
                <a:spcPct val="150000"/>
              </a:lnSpc>
              <a:spcBef>
                <a:spcPts val="0"/>
              </a:spcBef>
              <a:buSzPct val="125000"/>
              <a:defRPr/>
            </a:pPr>
            <a:r>
              <a:rPr lang="en-US" altLang="en-US" dirty="0">
                <a:solidFill>
                  <a:schemeClr val="tx1"/>
                </a:solidFill>
                <a:cs typeface="Arial" panose="020B0604020202020204" pitchFamily="34" charset="0"/>
              </a:rPr>
              <a:t>Transition planning</a:t>
            </a:r>
          </a:p>
          <a:p>
            <a:pPr marL="685800" lvl="2">
              <a:lnSpc>
                <a:spcPct val="150000"/>
              </a:lnSpc>
              <a:spcBef>
                <a:spcPts val="0"/>
              </a:spcBef>
              <a:buSzPct val="125000"/>
              <a:defRPr/>
            </a:pPr>
            <a:endParaRPr lang="en-US" altLang="en-US" dirty="0">
              <a:solidFill>
                <a:schemeClr val="tx1"/>
              </a:solidFill>
              <a:cs typeface="Arial" panose="020B0604020202020204" pitchFamily="34" charset="0"/>
            </a:endParaRPr>
          </a:p>
        </p:txBody>
      </p:sp>
      <p:cxnSp>
        <p:nvCxnSpPr>
          <p:cNvPr id="5" name="Straight Connector 4">
            <a:extLst>
              <a:ext uri="{FF2B5EF4-FFF2-40B4-BE49-F238E27FC236}">
                <a16:creationId xmlns:a16="http://schemas.microsoft.com/office/drawing/2014/main" id="{007ECBB1-6946-4F91-BB44-BE72777C23D8}"/>
              </a:ext>
              <a:ext uri="{C183D7F6-B498-43B3-948B-1728B52AA6E4}">
                <adec:decorative xmlns:adec="http://schemas.microsoft.com/office/drawing/2017/decorative" val="1"/>
              </a:ext>
            </a:extLst>
          </p:cNvPr>
          <p:cNvCxnSpPr/>
          <p:nvPr/>
        </p:nvCxnSpPr>
        <p:spPr>
          <a:xfrm>
            <a:off x="4514850" y="1825625"/>
            <a:ext cx="0" cy="3584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470E3F-1052-44AB-AE8C-FC85D962736C}"/>
              </a:ext>
            </a:extLst>
          </p:cNvPr>
          <p:cNvSpPr>
            <a:spLocks noGrp="1"/>
          </p:cNvSpPr>
          <p:nvPr>
            <p:ph sz="half" idx="2"/>
          </p:nvPr>
        </p:nvSpPr>
        <p:spPr/>
        <p:txBody>
          <a:bodyPr/>
          <a:lstStyle/>
          <a:p>
            <a:pPr>
              <a:lnSpc>
                <a:spcPct val="150000"/>
              </a:lnSpc>
              <a:spcBef>
                <a:spcPts val="0"/>
              </a:spcBef>
              <a:spcAft>
                <a:spcPts val="0"/>
              </a:spcAft>
              <a:buClrTx/>
              <a:buSzPct val="125000"/>
              <a:defRPr/>
            </a:pPr>
            <a:r>
              <a:rPr lang="en-US" altLang="en-US" sz="2000" dirty="0">
                <a:solidFill>
                  <a:schemeClr val="tx1"/>
                </a:solidFill>
                <a:cs typeface="Arial" panose="020B0604020202020204" pitchFamily="34" charset="0"/>
              </a:rPr>
              <a:t>Program/School Capacity Enhancement</a:t>
            </a:r>
          </a:p>
          <a:p>
            <a:pPr marL="685800" lvl="2">
              <a:lnSpc>
                <a:spcPct val="150000"/>
              </a:lnSpc>
              <a:spcBef>
                <a:spcPts val="0"/>
              </a:spcBef>
              <a:buSzPct val="125000"/>
              <a:defRPr/>
            </a:pPr>
            <a:r>
              <a:rPr lang="en-US" altLang="en-US" dirty="0">
                <a:solidFill>
                  <a:schemeClr val="tx1"/>
                </a:solidFill>
                <a:cs typeface="Arial" panose="020B0604020202020204" pitchFamily="34" charset="0"/>
              </a:rPr>
              <a:t>Title 1 family policies and plans</a:t>
            </a:r>
          </a:p>
          <a:p>
            <a:pPr marL="685800" lvl="2">
              <a:lnSpc>
                <a:spcPct val="150000"/>
              </a:lnSpc>
              <a:spcBef>
                <a:spcPts val="0"/>
              </a:spcBef>
              <a:buSzPct val="125000"/>
              <a:defRPr/>
            </a:pPr>
            <a:r>
              <a:rPr lang="en-US" altLang="en-US" dirty="0">
                <a:solidFill>
                  <a:schemeClr val="tx1"/>
                </a:solidFill>
                <a:cs typeface="Arial" panose="020B0604020202020204" pitchFamily="34" charset="0"/>
              </a:rPr>
              <a:t>Families’ funds of cultural knowledge</a:t>
            </a:r>
          </a:p>
          <a:p>
            <a:pPr>
              <a:lnSpc>
                <a:spcPct val="150000"/>
              </a:lnSpc>
              <a:spcBef>
                <a:spcPts val="0"/>
              </a:spcBef>
              <a:spcAft>
                <a:spcPts val="0"/>
              </a:spcAft>
              <a:buClrTx/>
              <a:buSzPct val="125000"/>
              <a:defRPr/>
            </a:pPr>
            <a:r>
              <a:rPr lang="en-US" altLang="en-US" sz="2000" dirty="0">
                <a:solidFill>
                  <a:schemeClr val="tx1"/>
                </a:solidFill>
                <a:cs typeface="Arial" panose="020B0604020202020204" pitchFamily="34" charset="0"/>
              </a:rPr>
              <a:t>General Strategies</a:t>
            </a:r>
          </a:p>
          <a:p>
            <a:pPr marL="685800" lvl="2">
              <a:lnSpc>
                <a:spcPct val="150000"/>
              </a:lnSpc>
              <a:spcBef>
                <a:spcPts val="0"/>
              </a:spcBef>
              <a:buSzPct val="125000"/>
              <a:defRPr/>
            </a:pPr>
            <a:r>
              <a:rPr lang="en-US" altLang="en-US" dirty="0">
                <a:solidFill>
                  <a:schemeClr val="tx1"/>
                </a:solidFill>
                <a:cs typeface="Arial" panose="020B0604020202020204" pitchFamily="34" charset="0"/>
              </a:rPr>
              <a:t>Families’ rights</a:t>
            </a:r>
          </a:p>
          <a:p>
            <a:pPr marL="685800" lvl="2">
              <a:lnSpc>
                <a:spcPct val="150000"/>
              </a:lnSpc>
              <a:spcBef>
                <a:spcPts val="0"/>
              </a:spcBef>
              <a:buSzPct val="125000"/>
              <a:defRPr/>
            </a:pPr>
            <a:r>
              <a:rPr lang="en-US" altLang="en-US" dirty="0">
                <a:solidFill>
                  <a:schemeClr val="tx1"/>
                </a:solidFill>
                <a:cs typeface="Arial" panose="020B0604020202020204" pitchFamily="34" charset="0"/>
              </a:rPr>
              <a:t>Newsletters</a:t>
            </a:r>
          </a:p>
          <a:p>
            <a:endParaRPr lang="en-US" dirty="0"/>
          </a:p>
        </p:txBody>
      </p:sp>
    </p:spTree>
    <p:custDataLst>
      <p:tags r:id="rId1"/>
    </p:custDataLst>
    <p:extLst>
      <p:ext uri="{BB962C8B-B14F-4D97-AF65-F5344CB8AC3E}">
        <p14:creationId xmlns:p14="http://schemas.microsoft.com/office/powerpoint/2010/main" val="3207917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1C4EBA2-5794-45D0-95FC-0090C3F8A546}"/>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Compendium Format</a:t>
            </a:r>
          </a:p>
        </p:txBody>
      </p:sp>
      <p:sp>
        <p:nvSpPr>
          <p:cNvPr id="108547" name="Content Placeholder 2">
            <a:extLst>
              <a:ext uri="{FF2B5EF4-FFF2-40B4-BE49-F238E27FC236}">
                <a16:creationId xmlns:a16="http://schemas.microsoft.com/office/drawing/2014/main" id="{A6307FD5-A11F-4C02-8368-2A9B08524079}"/>
              </a:ext>
            </a:extLst>
          </p:cNvPr>
          <p:cNvSpPr>
            <a:spLocks noGrp="1"/>
          </p:cNvSpPr>
          <p:nvPr>
            <p:ph idx="1"/>
          </p:nvPr>
        </p:nvSpPr>
        <p:spPr/>
        <p:txBody>
          <a:bodyPr/>
          <a:lstStyle/>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Brief overview</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Examples</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Action steps</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Linking to dimensions</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Linking to partnership opportunities (for general strategies only)</a:t>
            </a:r>
          </a:p>
          <a:p>
            <a:pPr>
              <a:lnSpc>
                <a:spcPct val="150000"/>
              </a:lnSpc>
              <a:spcBef>
                <a:spcPts val="0"/>
              </a:spcBef>
              <a:buClrTx/>
              <a:buSzPct val="125000"/>
              <a:buFont typeface="Arial" panose="020B0604020202020204" pitchFamily="34" charset="0"/>
              <a:buChar char="•"/>
              <a:defRPr/>
            </a:pPr>
            <a:r>
              <a:rPr lang="en-US" altLang="en-US" sz="2000" dirty="0">
                <a:solidFill>
                  <a:schemeClr val="tx1"/>
                </a:solidFill>
                <a:cs typeface="Arial" panose="020B0604020202020204" pitchFamily="34" charset="0"/>
              </a:rPr>
              <a:t>References/resources</a:t>
            </a:r>
          </a:p>
          <a:p>
            <a:pPr marL="1714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cs typeface="Arial" panose="020B0604020202020204" pitchFamily="34" charset="0"/>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CB665BA3-F247-425D-A3B4-B3AF8CEFE371}"/>
              </a:ext>
            </a:extLst>
          </p:cNvPr>
          <p:cNvSpPr>
            <a:spLocks noGrp="1" noChangeArrowheads="1"/>
          </p:cNvSpPr>
          <p:nvPr>
            <p:ph type="title"/>
          </p:nvPr>
        </p:nvSpPr>
        <p:spPr/>
        <p:txBody>
          <a:bodyPr>
            <a:normAutofit/>
          </a:bodyPr>
          <a:lstStyle/>
          <a:p>
            <a:pPr algn="ctr" eaLnBrk="1" hangingPunct="1">
              <a:defRPr/>
            </a:pPr>
            <a:r>
              <a:rPr lang="en-US" altLang="en-US" sz="3600" dirty="0">
                <a:latin typeface="+mn-lt"/>
                <a:cs typeface="Arial" panose="020B0604020202020204" pitchFamily="34" charset="0"/>
              </a:rPr>
              <a:t>Conversation with Danyale Sturdivant</a:t>
            </a:r>
            <a:br>
              <a:rPr lang="en-US" altLang="en-US" sz="3200" b="1" dirty="0">
                <a:solidFill>
                  <a:schemeClr val="accent2">
                    <a:lumMod val="50000"/>
                  </a:schemeClr>
                </a:solidFill>
                <a:latin typeface="Arial" panose="020B0604020202020204" pitchFamily="34" charset="0"/>
                <a:cs typeface="Arial" panose="020B0604020202020204" pitchFamily="34" charset="0"/>
              </a:rPr>
            </a:br>
            <a:endParaRPr lang="en-US" altLang="en-US" sz="3200" b="1" dirty="0">
              <a:solidFill>
                <a:schemeClr val="accent2">
                  <a:lumMod val="50000"/>
                </a:schemeClr>
              </a:solidFill>
              <a:latin typeface="Arial" panose="020B0604020202020204" pitchFamily="34" charset="0"/>
              <a:cs typeface="Arial" panose="020B0604020202020204" pitchFamily="34" charset="0"/>
            </a:endParaRPr>
          </a:p>
        </p:txBody>
      </p:sp>
      <p:pic>
        <p:nvPicPr>
          <p:cNvPr id="63493" name="Content Placeholder 4" descr="Danyale Sturdivant with her son.">
            <a:extLst>
              <a:ext uri="{FF2B5EF4-FFF2-40B4-BE49-F238E27FC236}">
                <a16:creationId xmlns:a16="http://schemas.microsoft.com/office/drawing/2014/main" id="{B59C070D-8CDF-4F08-9950-3CCEC9A4F9B4}"/>
              </a:ext>
            </a:extLst>
          </p:cNvPr>
          <p:cNvPicPr>
            <a:picLocks noChangeAspect="1"/>
          </p:cNvPicPr>
          <p:nvPr/>
        </p:nvPicPr>
        <p:blipFill rotWithShape="1">
          <a:blip r:embed="rId3">
            <a:extLst>
              <a:ext uri="{28A0092B-C50C-407E-A947-70E740481C1C}">
                <a14:useLocalDpi xmlns:a14="http://schemas.microsoft.com/office/drawing/2010/main" val="0"/>
              </a:ext>
            </a:extLst>
          </a:blip>
          <a:srcRect t="13333"/>
          <a:stretch/>
        </p:blipFill>
        <p:spPr bwMode="auto">
          <a:xfrm>
            <a:off x="2590800" y="1143000"/>
            <a:ext cx="3886200" cy="429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Content Placeholder 2" descr="Image of a 9-pointed sun. Each point is labeled as the following: Social-emotional skills, Knowledge and skills, Behavior, Knowledge of Rights, Communication of child needs, Assistance with learning, Service Coordination, Transitions, and Program capacity enhancement. Trustin Partnerships is in the center of the sun. " title="The Sunshine Model II">
            <a:extLst>
              <a:ext uri="{FF2B5EF4-FFF2-40B4-BE49-F238E27FC236}">
                <a16:creationId xmlns:a16="http://schemas.microsoft.com/office/drawing/2014/main" id="{A770F1A9-6FF5-47F4-A235-6A5EACEAF9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49714" y="1447800"/>
            <a:ext cx="6244572" cy="4825351"/>
          </a:xfrm>
        </p:spPr>
      </p:pic>
      <p:sp>
        <p:nvSpPr>
          <p:cNvPr id="2" name="Title 1">
            <a:extLst>
              <a:ext uri="{FF2B5EF4-FFF2-40B4-BE49-F238E27FC236}">
                <a16:creationId xmlns:a16="http://schemas.microsoft.com/office/drawing/2014/main" id="{FE5F8D31-30BA-4821-9DA8-1B91BAB5E213}"/>
              </a:ext>
            </a:extLst>
          </p:cNvPr>
          <p:cNvSpPr>
            <a:spLocks noGrp="1"/>
          </p:cNvSpPr>
          <p:nvPr>
            <p:ph type="title"/>
          </p:nvPr>
        </p:nvSpPr>
        <p:spPr/>
        <p:txBody>
          <a:bodyPr>
            <a:normAutofit/>
          </a:bodyPr>
          <a:lstStyle/>
          <a:p>
            <a:pPr algn="ctr">
              <a:defRPr/>
            </a:pPr>
            <a:r>
              <a:rPr lang="en-CA" sz="3600" dirty="0">
                <a:latin typeface="+mn-lt"/>
                <a:cs typeface="Arial" panose="020B0604020202020204" pitchFamily="34" charset="0"/>
              </a:rPr>
              <a:t>Sunshine Model of Trusting Partnerships: Part C </a:t>
            </a:r>
            <a:endParaRPr lang="en-US" sz="3600" dirty="0">
              <a:latin typeface="+mn-lt"/>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8005571-0AF9-477C-B36F-FA58C02B08F9}"/>
              </a:ext>
            </a:extLst>
          </p:cNvPr>
          <p:cNvSpPr>
            <a:spLocks noGrp="1"/>
          </p:cNvSpPr>
          <p:nvPr>
            <p:ph type="title"/>
          </p:nvPr>
        </p:nvSpPr>
        <p:spPr/>
        <p:txBody>
          <a:bodyPr>
            <a:normAutofit/>
          </a:bodyPr>
          <a:lstStyle/>
          <a:p>
            <a:pPr algn="ctr">
              <a:defRPr/>
            </a:pPr>
            <a:r>
              <a:rPr lang="en-CA" altLang="en-US" sz="3600" dirty="0">
                <a:latin typeface="+mn-lt"/>
                <a:cs typeface="Arial" panose="020B0604020202020204" pitchFamily="34" charset="0"/>
              </a:rPr>
              <a:t>Three Families</a:t>
            </a:r>
          </a:p>
        </p:txBody>
      </p:sp>
      <p:pic>
        <p:nvPicPr>
          <p:cNvPr id="65541"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9618" y="-25939"/>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Content Placeholder 2">
            <a:extLst>
              <a:ext uri="{FF2B5EF4-FFF2-40B4-BE49-F238E27FC236}">
                <a16:creationId xmlns:a16="http://schemas.microsoft.com/office/drawing/2014/main" id="{1C5E7B60-583C-4035-8325-B4D8FF23337A}"/>
              </a:ext>
            </a:extLst>
          </p:cNvPr>
          <p:cNvSpPr>
            <a:spLocks noGrp="1"/>
          </p:cNvSpPr>
          <p:nvPr>
            <p:ph idx="1"/>
          </p:nvPr>
        </p:nvSpPr>
        <p:spPr>
          <a:xfrm>
            <a:off x="628650" y="1825625"/>
            <a:ext cx="7981950" cy="4351338"/>
          </a:xfrm>
        </p:spPr>
        <p:txBody>
          <a:bodyPr>
            <a:normAutofit lnSpcReduction="10000"/>
          </a:bodyPr>
          <a:lstStyle/>
          <a:p>
            <a:pPr marL="0" indent="0">
              <a:lnSpc>
                <a:spcPct val="150000"/>
              </a:lnSpc>
              <a:spcBef>
                <a:spcPts val="0"/>
              </a:spcBef>
              <a:spcAft>
                <a:spcPts val="600"/>
              </a:spcAft>
              <a:buSzPct val="125000"/>
              <a:buNone/>
              <a:defRPr/>
            </a:pPr>
            <a:r>
              <a:rPr lang="en-US" altLang="en-US" sz="2000" dirty="0">
                <a:solidFill>
                  <a:schemeClr val="tx1"/>
                </a:solidFill>
                <a:cs typeface="Arial" panose="020B0604020202020204" pitchFamily="34" charset="0"/>
              </a:rPr>
              <a:t>Each family has a toddler, Marcus, who experiences significant intellectual disability.</a:t>
            </a:r>
            <a:endParaRPr lang="en-US" altLang="en-US" sz="2000" b="1" dirty="0">
              <a:solidFill>
                <a:schemeClr val="tx1"/>
              </a:solidFill>
              <a:cs typeface="Arial" panose="020B0604020202020204" pitchFamily="34" charset="0"/>
            </a:endParaRPr>
          </a:p>
          <a:p>
            <a:pPr marL="685800" lvl="2">
              <a:lnSpc>
                <a:spcPct val="160000"/>
              </a:lnSpc>
              <a:spcBef>
                <a:spcPts val="0"/>
              </a:spcBef>
              <a:buSzPct val="125000"/>
              <a:defRPr/>
            </a:pPr>
            <a:r>
              <a:rPr lang="en-US" altLang="en-US" b="1" dirty="0">
                <a:solidFill>
                  <a:schemeClr val="tx1"/>
                </a:solidFill>
                <a:cs typeface="Arial" panose="020B0604020202020204" pitchFamily="34" charset="0"/>
              </a:rPr>
              <a:t>Anika</a:t>
            </a:r>
            <a:r>
              <a:rPr lang="en-US" altLang="en-US" dirty="0">
                <a:solidFill>
                  <a:schemeClr val="tx1"/>
                </a:solidFill>
                <a:cs typeface="Arial" panose="020B0604020202020204" pitchFamily="34" charset="0"/>
              </a:rPr>
              <a:t>—Strong marriage, both parents have college degrees and professional jobs, financial security.</a:t>
            </a:r>
          </a:p>
          <a:p>
            <a:pPr marL="685800" lvl="2">
              <a:lnSpc>
                <a:spcPct val="160000"/>
              </a:lnSpc>
              <a:spcBef>
                <a:spcPts val="0"/>
              </a:spcBef>
              <a:buSzPct val="125000"/>
              <a:defRPr/>
            </a:pPr>
            <a:r>
              <a:rPr lang="en-US" altLang="en-US" b="1" dirty="0">
                <a:cs typeface="Arial" panose="020B0604020202020204" pitchFamily="34" charset="0"/>
              </a:rPr>
              <a:t>Beatrice</a:t>
            </a:r>
            <a:r>
              <a:rPr lang="en-US" altLang="en-US" dirty="0">
                <a:cs typeface="Arial" panose="020B0604020202020204" pitchFamily="34" charset="0"/>
              </a:rPr>
              <a:t>—F</a:t>
            </a:r>
            <a:r>
              <a:rPr lang="en-US" altLang="en-US" dirty="0">
                <a:solidFill>
                  <a:schemeClr val="tx1"/>
                </a:solidFill>
                <a:cs typeface="Arial" panose="020B0604020202020204" pitchFamily="34" charset="0"/>
              </a:rPr>
              <a:t>irst-generation immigrant, Spanish speaking, single mother who lives with aunt, nail technician.</a:t>
            </a:r>
          </a:p>
          <a:p>
            <a:pPr marL="685800" lvl="2">
              <a:lnSpc>
                <a:spcPct val="160000"/>
              </a:lnSpc>
              <a:spcBef>
                <a:spcPts val="0"/>
              </a:spcBef>
              <a:buSzPct val="125000"/>
              <a:defRPr/>
            </a:pPr>
            <a:r>
              <a:rPr lang="en-US" altLang="en-US" b="1" dirty="0">
                <a:solidFill>
                  <a:schemeClr val="tx1"/>
                </a:solidFill>
                <a:cs typeface="Arial" panose="020B0604020202020204" pitchFamily="34" charset="0"/>
              </a:rPr>
              <a:t>Cadence</a:t>
            </a:r>
            <a:r>
              <a:rPr lang="en-US" altLang="en-US" dirty="0">
                <a:solidFill>
                  <a:schemeClr val="tx1"/>
                </a:solidFill>
                <a:cs typeface="Arial" panose="020B0604020202020204" pitchFamily="34" charset="0"/>
              </a:rPr>
              <a:t>—Single mother, experiences PTSD from childhood trauma, lost all belongings in recent hurricane, works part-time as care provider for an elderly person.</a:t>
            </a:r>
            <a:r>
              <a:rPr lang="en-US" altLang="en-US" sz="1500" dirty="0">
                <a:solidFill>
                  <a:schemeClr val="tx1"/>
                </a:solidFill>
                <a:cs typeface="Arial" panose="020B0604020202020204" pitchFamily="34" charset="0"/>
              </a:rPr>
              <a:t>	</a:t>
            </a:r>
          </a:p>
          <a:p>
            <a:pPr lvl="1">
              <a:lnSpc>
                <a:spcPct val="110000"/>
              </a:lnSpc>
              <a:spcBef>
                <a:spcPts val="600"/>
              </a:spcBef>
              <a:spcAft>
                <a:spcPts val="600"/>
              </a:spcAft>
              <a:buClrTx/>
              <a:buSzPct val="125000"/>
              <a:buFont typeface="Courier New" panose="02070309020205020404" pitchFamily="49" charset="0"/>
              <a:buChar char="o"/>
              <a:defRPr/>
            </a:pPr>
            <a:endParaRPr lang="en-US" altLang="en-US" sz="2000" dirty="0">
              <a:solidFill>
                <a:schemeClr val="tx1"/>
              </a:solidFill>
              <a:cs typeface="Arial" panose="020B0604020202020204"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7FE95-B562-44A8-802C-C2A1E3D93709}"/>
              </a:ext>
            </a:extLst>
          </p:cNvPr>
          <p:cNvSpPr>
            <a:spLocks noGrp="1"/>
          </p:cNvSpPr>
          <p:nvPr>
            <p:ph type="title"/>
          </p:nvPr>
        </p:nvSpPr>
        <p:spPr/>
        <p:txBody>
          <a:bodyPr>
            <a:normAutofit/>
          </a:bodyPr>
          <a:lstStyle/>
          <a:p>
            <a:pPr algn="ctr">
              <a:defRPr/>
            </a:pPr>
            <a:r>
              <a:rPr lang="en-US" altLang="en-US" b="1" dirty="0">
                <a:solidFill>
                  <a:schemeClr val="tx1"/>
                </a:solidFill>
                <a:latin typeface="+mn-lt"/>
                <a:cs typeface="Arial" panose="020B0604020202020204" pitchFamily="34" charset="0"/>
              </a:rPr>
              <a:t>Copernican Revolution: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System Support to Families</a:t>
            </a:r>
          </a:p>
        </p:txBody>
      </p:sp>
      <p:sp>
        <p:nvSpPr>
          <p:cNvPr id="23" name="Arc 22">
            <a:extLst>
              <a:ext uri="{FF2B5EF4-FFF2-40B4-BE49-F238E27FC236}">
                <a16:creationId xmlns:a16="http://schemas.microsoft.com/office/drawing/2014/main" id="{698F26CD-007D-4A74-AE62-E66CA378F968}"/>
              </a:ext>
              <a:ext uri="{C183D7F6-B498-43B3-948B-1728B52AA6E4}">
                <adec:decorative xmlns:adec="http://schemas.microsoft.com/office/drawing/2017/decorative" val="1"/>
              </a:ext>
            </a:extLst>
          </p:cNvPr>
          <p:cNvSpPr/>
          <p:nvPr/>
        </p:nvSpPr>
        <p:spPr>
          <a:xfrm rot="17302901">
            <a:off x="3683001" y="860999"/>
            <a:ext cx="3136900" cy="539432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5" name="Group 4" descr="A green, closed oval. Four text boxes around the oval. A yellow sun is in the center of the oval. The boxes are labeled: health system, recreation system, social service system, and education system. The sun is labeled families.">
            <a:extLst>
              <a:ext uri="{FF2B5EF4-FFF2-40B4-BE49-F238E27FC236}">
                <a16:creationId xmlns:a16="http://schemas.microsoft.com/office/drawing/2014/main" id="{40556826-B0C4-4A81-8385-741768022C31}"/>
              </a:ext>
            </a:extLst>
          </p:cNvPr>
          <p:cNvGrpSpPr/>
          <p:nvPr/>
        </p:nvGrpSpPr>
        <p:grpSpPr>
          <a:xfrm>
            <a:off x="14288" y="2000517"/>
            <a:ext cx="8000914" cy="3927356"/>
            <a:chOff x="14288" y="2000517"/>
            <a:chExt cx="8000914" cy="3927356"/>
          </a:xfrm>
        </p:grpSpPr>
        <p:sp>
          <p:nvSpPr>
            <p:cNvPr id="17" name="Arc 16">
              <a:extLst>
                <a:ext uri="{FF2B5EF4-FFF2-40B4-BE49-F238E27FC236}">
                  <a16:creationId xmlns:a16="http://schemas.microsoft.com/office/drawing/2014/main" id="{60D2DAEB-08C4-4531-854E-B2570ECA76AC}"/>
                </a:ext>
              </a:extLst>
            </p:cNvPr>
            <p:cNvSpPr/>
            <p:nvPr/>
          </p:nvSpPr>
          <p:spPr>
            <a:xfrm rot="14140280">
              <a:off x="960438" y="2218312"/>
              <a:ext cx="2378075" cy="2867025"/>
            </a:xfrm>
            <a:prstGeom prst="arc">
              <a:avLst>
                <a:gd name="adj1" fmla="val 1620000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2" name="Arc 21">
              <a:extLst>
                <a:ext uri="{FF2B5EF4-FFF2-40B4-BE49-F238E27FC236}">
                  <a16:creationId xmlns:a16="http://schemas.microsoft.com/office/drawing/2014/main" id="{9EAB158E-4F04-457C-ABC5-003C77FBF247}"/>
                </a:ext>
              </a:extLst>
            </p:cNvPr>
            <p:cNvSpPr/>
            <p:nvPr/>
          </p:nvSpPr>
          <p:spPr>
            <a:xfrm rot="1550992">
              <a:off x="5359400" y="2887663"/>
              <a:ext cx="2493963" cy="2995612"/>
            </a:xfrm>
            <a:prstGeom prst="arc">
              <a:avLst>
                <a:gd name="adj1" fmla="val 1640257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Arc 23">
              <a:extLst>
                <a:ext uri="{FF2B5EF4-FFF2-40B4-BE49-F238E27FC236}">
                  <a16:creationId xmlns:a16="http://schemas.microsoft.com/office/drawing/2014/main" id="{38F8CCA2-0EA5-4511-8C92-49C089A1A805}"/>
                </a:ext>
              </a:extLst>
            </p:cNvPr>
            <p:cNvSpPr/>
            <p:nvPr/>
          </p:nvSpPr>
          <p:spPr>
            <a:xfrm rot="6368618">
              <a:off x="1810544" y="886619"/>
              <a:ext cx="3090863" cy="668337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730" name="TextBox 17">
              <a:extLst>
                <a:ext uri="{FF2B5EF4-FFF2-40B4-BE49-F238E27FC236}">
                  <a16:creationId xmlns:a16="http://schemas.microsoft.com/office/drawing/2014/main" id="{095C3266-4181-49DA-92F2-AF57AB4BED2B}"/>
                </a:ext>
              </a:extLst>
            </p:cNvPr>
            <p:cNvSpPr txBox="1">
              <a:spLocks noChangeArrowheads="1"/>
            </p:cNvSpPr>
            <p:nvPr/>
          </p:nvSpPr>
          <p:spPr bwMode="auto">
            <a:xfrm>
              <a:off x="1423409" y="2000517"/>
              <a:ext cx="148723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Educational System</a:t>
              </a:r>
            </a:p>
          </p:txBody>
        </p:sp>
        <p:grpSp>
          <p:nvGrpSpPr>
            <p:cNvPr id="4" name="Group 3" descr="Yellow sun with rays. The word system is at the center">
              <a:extLst>
                <a:ext uri="{FF2B5EF4-FFF2-40B4-BE49-F238E27FC236}">
                  <a16:creationId xmlns:a16="http://schemas.microsoft.com/office/drawing/2014/main" id="{D90D0D48-6EA5-4038-B75A-8E1A3230E98F}"/>
                </a:ext>
              </a:extLst>
            </p:cNvPr>
            <p:cNvGrpSpPr/>
            <p:nvPr/>
          </p:nvGrpSpPr>
          <p:grpSpPr>
            <a:xfrm>
              <a:off x="3108224" y="2527079"/>
              <a:ext cx="3016250" cy="3016251"/>
              <a:chOff x="3108224" y="2527079"/>
              <a:chExt cx="3016250" cy="3016251"/>
            </a:xfrm>
          </p:grpSpPr>
          <p:pic>
            <p:nvPicPr>
              <p:cNvPr id="30723" name="Picture 8" descr="A yellow sun with rays. The word system is in the center.">
                <a:extLst>
                  <a:ext uri="{FF2B5EF4-FFF2-40B4-BE49-F238E27FC236}">
                    <a16:creationId xmlns:a16="http://schemas.microsoft.com/office/drawing/2014/main" id="{703A5E8D-E142-48BE-A8BE-D2B53F778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224" y="2527079"/>
                <a:ext cx="3016250" cy="30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9">
                <a:extLst>
                  <a:ext uri="{FF2B5EF4-FFF2-40B4-BE49-F238E27FC236}">
                    <a16:creationId xmlns:a16="http://schemas.microsoft.com/office/drawing/2014/main" id="{410F6AC0-BC4C-4F9D-B664-19EB1E26C68C}"/>
                  </a:ext>
                </a:extLst>
              </p:cNvPr>
              <p:cNvSpPr txBox="1">
                <a:spLocks noChangeArrowheads="1"/>
              </p:cNvSpPr>
              <p:nvPr/>
            </p:nvSpPr>
            <p:spPr bwMode="auto">
              <a:xfrm>
                <a:off x="3701949" y="3774060"/>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dirty="0">
                    <a:solidFill>
                      <a:schemeClr val="tx1"/>
                    </a:solidFill>
                    <a:latin typeface="+mn-lt"/>
                    <a:cs typeface="Arial" panose="020B0604020202020204" pitchFamily="34" charset="0"/>
                  </a:rPr>
                  <a:t>Families</a:t>
                </a:r>
              </a:p>
            </p:txBody>
          </p:sp>
        </p:grpSp>
        <p:sp>
          <p:nvSpPr>
            <p:cNvPr id="30731" name="TextBox 19">
              <a:extLst>
                <a:ext uri="{FF2B5EF4-FFF2-40B4-BE49-F238E27FC236}">
                  <a16:creationId xmlns:a16="http://schemas.microsoft.com/office/drawing/2014/main" id="{413B2DD1-376B-4EC1-B538-60C85DBE67AD}"/>
                </a:ext>
              </a:extLst>
            </p:cNvPr>
            <p:cNvSpPr txBox="1">
              <a:spLocks noChangeArrowheads="1"/>
            </p:cNvSpPr>
            <p:nvPr/>
          </p:nvSpPr>
          <p:spPr bwMode="auto">
            <a:xfrm>
              <a:off x="6217026" y="2369849"/>
              <a:ext cx="150356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Health System</a:t>
              </a:r>
            </a:p>
          </p:txBody>
        </p:sp>
        <p:sp>
          <p:nvSpPr>
            <p:cNvPr id="30732" name="TextBox 24">
              <a:extLst>
                <a:ext uri="{FF2B5EF4-FFF2-40B4-BE49-F238E27FC236}">
                  <a16:creationId xmlns:a16="http://schemas.microsoft.com/office/drawing/2014/main" id="{4A532823-640B-458C-BBF4-AE895223C42E}"/>
                </a:ext>
              </a:extLst>
            </p:cNvPr>
            <p:cNvSpPr txBox="1">
              <a:spLocks noChangeArrowheads="1"/>
            </p:cNvSpPr>
            <p:nvPr/>
          </p:nvSpPr>
          <p:spPr bwMode="auto">
            <a:xfrm>
              <a:off x="6419745" y="5189209"/>
              <a:ext cx="159545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Recreation System</a:t>
              </a:r>
            </a:p>
          </p:txBody>
        </p:sp>
        <p:sp>
          <p:nvSpPr>
            <p:cNvPr id="30733" name="TextBox 26">
              <a:extLst>
                <a:ext uri="{FF2B5EF4-FFF2-40B4-BE49-F238E27FC236}">
                  <a16:creationId xmlns:a16="http://schemas.microsoft.com/office/drawing/2014/main" id="{7CE5B7DE-8B7D-4775-B69A-CB7D87CA078A}"/>
                </a:ext>
              </a:extLst>
            </p:cNvPr>
            <p:cNvSpPr txBox="1">
              <a:spLocks noChangeArrowheads="1"/>
            </p:cNvSpPr>
            <p:nvPr/>
          </p:nvSpPr>
          <p:spPr bwMode="auto">
            <a:xfrm>
              <a:off x="681038" y="4705924"/>
              <a:ext cx="2301875" cy="738664"/>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Social Service System</a:t>
              </a:r>
              <a:endParaRPr lang="en-US" altLang="en-US" sz="2100" dirty="0">
                <a:solidFill>
                  <a:schemeClr val="tx1"/>
                </a:solidFill>
                <a:latin typeface="+mn-lt"/>
              </a:endParaRPr>
            </a:p>
          </p:txBody>
        </p:sp>
      </p:grpSp>
    </p:spTree>
    <p:custDataLst>
      <p:tags r:id="rId1"/>
    </p:custDataLst>
    <p:extLst>
      <p:ext uri="{BB962C8B-B14F-4D97-AF65-F5344CB8AC3E}">
        <p14:creationId xmlns:p14="http://schemas.microsoft.com/office/powerpoint/2010/main" val="1050453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FE61E81-1A2F-4318-AE86-D81BED60A1F3}"/>
              </a:ext>
            </a:extLst>
          </p:cNvPr>
          <p:cNvSpPr>
            <a:spLocks noGrp="1"/>
          </p:cNvSpPr>
          <p:nvPr>
            <p:ph type="title"/>
          </p:nvPr>
        </p:nvSpPr>
        <p:spPr/>
        <p:txBody>
          <a:bodyPr>
            <a:noAutofit/>
          </a:bodyPr>
          <a:lstStyle/>
          <a:p>
            <a:pPr algn="ctr">
              <a:defRPr/>
            </a:pPr>
            <a:r>
              <a:rPr lang="en-CA" altLang="en-US" sz="3600" dirty="0">
                <a:latin typeface="+mn-lt"/>
                <a:cs typeface="Arial" panose="020B0604020202020204" pitchFamily="34" charset="0"/>
              </a:rPr>
              <a:t>Foundational </a:t>
            </a:r>
            <a:br>
              <a:rPr lang="en-CA" altLang="en-US" sz="3600" dirty="0">
                <a:latin typeface="+mn-lt"/>
                <a:cs typeface="Arial" panose="020B0604020202020204" pitchFamily="34" charset="0"/>
              </a:rPr>
            </a:br>
            <a:r>
              <a:rPr lang="en-CA" altLang="en-US" sz="3600" dirty="0">
                <a:latin typeface="+mn-lt"/>
                <a:cs typeface="Arial" panose="020B0604020202020204" pitchFamily="34" charset="0"/>
              </a:rPr>
              <a:t>Understanding of Equity</a:t>
            </a: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49618" y="-25939"/>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ontent Placeholder 2">
            <a:extLst>
              <a:ext uri="{FF2B5EF4-FFF2-40B4-BE49-F238E27FC236}">
                <a16:creationId xmlns:a16="http://schemas.microsoft.com/office/drawing/2014/main" id="{E655D2DF-5900-428E-8FAA-AA1CEC58DF04}"/>
              </a:ext>
            </a:extLst>
          </p:cNvPr>
          <p:cNvSpPr>
            <a:spLocks noGrp="1"/>
          </p:cNvSpPr>
          <p:nvPr>
            <p:ph idx="1"/>
          </p:nvPr>
        </p:nvSpPr>
        <p:spPr>
          <a:xfrm>
            <a:off x="628650" y="1825625"/>
            <a:ext cx="8210550" cy="4351338"/>
          </a:xfrm>
        </p:spPr>
        <p:txBody>
          <a:bodyPr>
            <a:normAutofit fontScale="92500"/>
          </a:bodyPr>
          <a:lstStyle/>
          <a:p>
            <a:pPr marL="0" indent="0">
              <a:lnSpc>
                <a:spcPct val="150000"/>
              </a:lnSpc>
              <a:spcBef>
                <a:spcPts val="0"/>
              </a:spcBef>
              <a:buClrTx/>
              <a:buSzPct val="125000"/>
              <a:buNone/>
            </a:pPr>
            <a:r>
              <a:rPr lang="en-US" altLang="en-US" sz="2200" b="1" dirty="0">
                <a:cs typeface="Arial" panose="020B0604020202020204" pitchFamily="34" charset="0"/>
              </a:rPr>
              <a:t>Equity: </a:t>
            </a:r>
            <a:r>
              <a:rPr lang="en-US" altLang="en-US" sz="2200" dirty="0">
                <a:cs typeface="Arial" panose="020B0604020202020204" pitchFamily="34" charset="0"/>
              </a:rPr>
              <a:t>Application of different levels of support calibrated to family needs, strengths, resources, and priorities</a:t>
            </a:r>
          </a:p>
          <a:p>
            <a:pPr marL="685800" lvl="2">
              <a:lnSpc>
                <a:spcPct val="150000"/>
              </a:lnSpc>
              <a:spcBef>
                <a:spcPts val="0"/>
              </a:spcBef>
              <a:buSzPct val="125000"/>
            </a:pPr>
            <a:r>
              <a:rPr lang="en-US" altLang="en-US" b="1" dirty="0">
                <a:cs typeface="Arial" panose="020B0604020202020204" pitchFamily="34" charset="0"/>
              </a:rPr>
              <a:t>Customary support: </a:t>
            </a:r>
            <a:r>
              <a:rPr lang="en-US" altLang="en-US" dirty="0">
                <a:cs typeface="Arial" panose="020B0604020202020204" pitchFamily="34" charset="0"/>
              </a:rPr>
              <a:t>providing usual strategies to families who generally do not face systemic barriers and/or extenuating circumstances.</a:t>
            </a:r>
          </a:p>
          <a:p>
            <a:pPr marL="685800" lvl="2">
              <a:lnSpc>
                <a:spcPct val="150000"/>
              </a:lnSpc>
              <a:spcBef>
                <a:spcPts val="0"/>
              </a:spcBef>
              <a:buSzPct val="125000"/>
            </a:pPr>
            <a:r>
              <a:rPr lang="en-US" altLang="en-US" b="1" dirty="0">
                <a:cs typeface="Arial" panose="020B0604020202020204" pitchFamily="34" charset="0"/>
              </a:rPr>
              <a:t>Adjusted support: </a:t>
            </a:r>
            <a:r>
              <a:rPr lang="en-US" altLang="en-US" dirty="0">
                <a:cs typeface="Arial" panose="020B0604020202020204" pitchFamily="34" charset="0"/>
              </a:rPr>
              <a:t>accommodations in light of systemic barriers and/or extenuating circumstances.</a:t>
            </a:r>
          </a:p>
          <a:p>
            <a:pPr marL="685800" lvl="2">
              <a:lnSpc>
                <a:spcPct val="150000"/>
              </a:lnSpc>
              <a:spcBef>
                <a:spcPts val="0"/>
              </a:spcBef>
              <a:buSzPct val="125000"/>
            </a:pPr>
            <a:r>
              <a:rPr lang="en-US" altLang="en-US" b="1" dirty="0">
                <a:cs typeface="Arial" panose="020B0604020202020204" pitchFamily="34" charset="0"/>
              </a:rPr>
              <a:t>Substitute support: </a:t>
            </a:r>
            <a:r>
              <a:rPr lang="en-US" altLang="en-US" dirty="0">
                <a:cs typeface="Arial" panose="020B0604020202020204" pitchFamily="34" charset="0"/>
              </a:rPr>
              <a:t>deviating substantially from customary &amp; adjusted support by providing more intensive support due to significant systemic barriers and/or significant extenuating circumstances.</a:t>
            </a:r>
          </a:p>
          <a:p>
            <a:pPr marL="800100" lvl="1">
              <a:lnSpc>
                <a:spcPct val="110000"/>
              </a:lnSpc>
              <a:spcBef>
                <a:spcPts val="600"/>
              </a:spcBef>
              <a:spcAft>
                <a:spcPts val="600"/>
              </a:spcAft>
              <a:buClrTx/>
              <a:buSzPct val="125000"/>
              <a:buFont typeface="Courier New" panose="02070309020205020404" pitchFamily="49" charset="0"/>
              <a:buChar char="o"/>
            </a:pP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1">
            <a:extLst>
              <a:ext uri="{FF2B5EF4-FFF2-40B4-BE49-F238E27FC236}">
                <a16:creationId xmlns:a16="http://schemas.microsoft.com/office/drawing/2014/main" id="{0E9B7369-99C3-40FB-849A-2A939BBAF00B}"/>
              </a:ext>
            </a:extLst>
          </p:cNvPr>
          <p:cNvSpPr>
            <a:spLocks noGrp="1"/>
          </p:cNvSpPr>
          <p:nvPr>
            <p:ph idx="1"/>
          </p:nvPr>
        </p:nvSpPr>
        <p:spPr>
          <a:xfrm>
            <a:off x="390525" y="1371600"/>
            <a:ext cx="8362950" cy="4648200"/>
          </a:xfrm>
        </p:spPr>
        <p:txBody>
          <a:bodyPr>
            <a:normAutofit fontScale="77500" lnSpcReduction="20000"/>
          </a:bodyPr>
          <a:lstStyle/>
          <a:p>
            <a:pPr marL="0" indent="0">
              <a:lnSpc>
                <a:spcPct val="150000"/>
              </a:lnSpc>
              <a:spcBef>
                <a:spcPts val="600"/>
              </a:spcBef>
              <a:spcAft>
                <a:spcPts val="1200"/>
              </a:spcAft>
              <a:buClrTx/>
              <a:buSzPct val="125000"/>
              <a:buNone/>
              <a:defRPr/>
            </a:pPr>
            <a:r>
              <a:rPr lang="en-US" altLang="en-US" sz="2300" b="1" dirty="0">
                <a:cs typeface="Arial" panose="020B0604020202020204" pitchFamily="34" charset="0"/>
              </a:rPr>
              <a:t>Equity</a:t>
            </a:r>
            <a:r>
              <a:rPr lang="en-US" altLang="en-US" sz="2300" dirty="0">
                <a:cs typeface="Arial" panose="020B0604020202020204" pitchFamily="34" charset="0"/>
              </a:rPr>
              <a:t>: Application of different levels of support calibrated to family needs, concerns, and resources in light of systemic barriers.</a:t>
            </a:r>
          </a:p>
          <a:p>
            <a:pPr>
              <a:lnSpc>
                <a:spcPct val="150000"/>
              </a:lnSpc>
              <a:spcBef>
                <a:spcPts val="0"/>
              </a:spcBef>
              <a:spcAft>
                <a:spcPts val="0"/>
              </a:spcAft>
              <a:buClrTx/>
              <a:buSzPct val="125000"/>
              <a:defRPr/>
            </a:pPr>
            <a:r>
              <a:rPr lang="en-US" altLang="en-US" sz="2300" b="1" dirty="0">
                <a:cs typeface="Arial" panose="020B0604020202020204" pitchFamily="34" charset="0"/>
              </a:rPr>
              <a:t>Family’s knowledge of rights </a:t>
            </a:r>
            <a:r>
              <a:rPr lang="en-US" altLang="en-US" sz="2300" dirty="0">
                <a:cs typeface="Arial" panose="020B0604020202020204" pitchFamily="34" charset="0"/>
              </a:rPr>
              <a:t>(Family Outcome, #4)</a:t>
            </a:r>
          </a:p>
          <a:p>
            <a:pPr marL="685800" lvl="2">
              <a:lnSpc>
                <a:spcPct val="150000"/>
              </a:lnSpc>
              <a:spcBef>
                <a:spcPts val="0"/>
              </a:spcBef>
              <a:buSzPct val="125000"/>
              <a:defRPr/>
            </a:pPr>
            <a:r>
              <a:rPr lang="en-US" altLang="en-US" sz="2300" dirty="0">
                <a:cs typeface="Arial" panose="020B0604020202020204" pitchFamily="34" charset="0"/>
              </a:rPr>
              <a:t>Parent workshop on IDEA’s key principles</a:t>
            </a:r>
          </a:p>
          <a:p>
            <a:pPr>
              <a:lnSpc>
                <a:spcPct val="150000"/>
              </a:lnSpc>
              <a:spcBef>
                <a:spcPts val="600"/>
              </a:spcBef>
              <a:spcAft>
                <a:spcPts val="600"/>
              </a:spcAft>
              <a:buClrTx/>
              <a:buSzPct val="125000"/>
              <a:defRPr/>
            </a:pPr>
            <a:r>
              <a:rPr lang="en-US" altLang="en-US" sz="2300" b="1" dirty="0">
                <a:cs typeface="Arial" panose="020B0604020202020204" pitchFamily="34" charset="0"/>
              </a:rPr>
              <a:t>Fostering trusting partnership</a:t>
            </a:r>
          </a:p>
          <a:p>
            <a:pPr marL="685800" lvl="2">
              <a:lnSpc>
                <a:spcPct val="150000"/>
              </a:lnSpc>
              <a:spcBef>
                <a:spcPts val="0"/>
              </a:spcBef>
              <a:spcAft>
                <a:spcPts val="900"/>
              </a:spcAft>
              <a:buSzPct val="125000"/>
              <a:defRPr/>
            </a:pPr>
            <a:r>
              <a:rPr lang="en-US" altLang="en-US" sz="2300" dirty="0">
                <a:cs typeface="Arial" panose="020B0604020202020204" pitchFamily="34" charset="0"/>
              </a:rPr>
              <a:t>Anika—Anika &amp; husband are eager </a:t>
            </a:r>
            <a:r>
              <a:rPr lang="en-US" altLang="en-US" sz="2300" dirty="0">
                <a:solidFill>
                  <a:schemeClr val="tx1"/>
                </a:solidFill>
                <a:cs typeface="Arial" panose="020B0604020202020204" pitchFamily="34" charset="0"/>
              </a:rPr>
              <a:t>learners and follow-up online with more in-depth information.</a:t>
            </a:r>
          </a:p>
          <a:p>
            <a:pPr marL="685800" lvl="2">
              <a:lnSpc>
                <a:spcPct val="150000"/>
              </a:lnSpc>
              <a:spcBef>
                <a:spcPts val="0"/>
              </a:spcBef>
              <a:spcAft>
                <a:spcPts val="900"/>
              </a:spcAft>
              <a:buSzPct val="125000"/>
              <a:defRPr/>
            </a:pPr>
            <a:r>
              <a:rPr lang="en-US" altLang="en-US" sz="2300" dirty="0">
                <a:solidFill>
                  <a:schemeClr val="tx1"/>
                </a:solidFill>
                <a:cs typeface="Arial" panose="020B0604020202020204" pitchFamily="34" charset="0"/>
              </a:rPr>
              <a:t>Beatrice—needs Spanish translation; possibly 1:1 follow-up meeting.</a:t>
            </a:r>
          </a:p>
          <a:p>
            <a:pPr marL="685800" lvl="2">
              <a:lnSpc>
                <a:spcPct val="150000"/>
              </a:lnSpc>
              <a:spcBef>
                <a:spcPts val="0"/>
              </a:spcBef>
              <a:spcAft>
                <a:spcPts val="900"/>
              </a:spcAft>
              <a:buSzPct val="125000"/>
              <a:defRPr/>
            </a:pPr>
            <a:r>
              <a:rPr lang="en-US" altLang="en-US" sz="2300" dirty="0">
                <a:solidFill>
                  <a:schemeClr val="tx1"/>
                </a:solidFill>
                <a:cs typeface="Arial" panose="020B0604020202020204" pitchFamily="34" charset="0"/>
              </a:rPr>
              <a:t>Cadence—does not attend; needs immediate assistance in learning FEMA rights and requirements to recover from hurricane losses.</a:t>
            </a:r>
          </a:p>
          <a:p>
            <a:pPr>
              <a:lnSpc>
                <a:spcPct val="110000"/>
              </a:lnSpc>
              <a:spcBef>
                <a:spcPts val="600"/>
              </a:spcBef>
              <a:spcAft>
                <a:spcPts val="600"/>
              </a:spcAft>
              <a:buClrTx/>
              <a:buSzPct val="125000"/>
              <a:buFont typeface="Arial" panose="020B0604020202020204" pitchFamily="34" charset="0"/>
              <a:buChar char="•"/>
              <a:defRPr/>
            </a:pPr>
            <a:endParaRPr lang="en-US" altLang="en-US" sz="2400" dirty="0">
              <a:solidFill>
                <a:schemeClr val="tx1"/>
              </a:solidFill>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cs typeface="Arial" panose="020B0604020202020204" pitchFamily="34" charset="0"/>
            </a:endParaRPr>
          </a:p>
        </p:txBody>
      </p:sp>
      <p:sp>
        <p:nvSpPr>
          <p:cNvPr id="112642" name="Title 1">
            <a:extLst>
              <a:ext uri="{FF2B5EF4-FFF2-40B4-BE49-F238E27FC236}">
                <a16:creationId xmlns:a16="http://schemas.microsoft.com/office/drawing/2014/main" id="{B9DA18B1-6910-45FF-A129-567F68D5BCB8}"/>
              </a:ext>
            </a:extLst>
          </p:cNvPr>
          <p:cNvSpPr>
            <a:spLocks noGrp="1"/>
          </p:cNvSpPr>
          <p:nvPr>
            <p:ph type="title"/>
          </p:nvPr>
        </p:nvSpPr>
        <p:spPr>
          <a:xfrm>
            <a:off x="0" y="365126"/>
            <a:ext cx="8991600" cy="1325563"/>
          </a:xfrm>
        </p:spPr>
        <p:txBody>
          <a:bodyPr>
            <a:noAutofit/>
          </a:bodyPr>
          <a:lstStyle/>
          <a:p>
            <a:pPr algn="ctr">
              <a:defRPr/>
            </a:pPr>
            <a:r>
              <a:rPr lang="en-CA" altLang="en-US" sz="3600" dirty="0">
                <a:latin typeface="+mn-lt"/>
                <a:cs typeface="Arial" panose="020B0604020202020204" pitchFamily="34" charset="0"/>
              </a:rPr>
              <a:t>Infusing Equity: Families Knowing Their Rights</a:t>
            </a:r>
            <a:br>
              <a:rPr lang="en-CA" altLang="en-US" sz="3600" dirty="0">
                <a:latin typeface="+mn-lt"/>
                <a:cs typeface="Arial" panose="020B0604020202020204" pitchFamily="34" charset="0"/>
              </a:rPr>
            </a:br>
            <a:endParaRPr lang="en-CA" altLang="en-US" sz="3600" dirty="0">
              <a:latin typeface="+mn-lt"/>
              <a:cs typeface="Arial" panose="020B0604020202020204" pitchFamily="34" charset="0"/>
            </a:endParaRPr>
          </a:p>
        </p:txBody>
      </p:sp>
      <p:pic>
        <p:nvPicPr>
          <p:cNvPr id="7"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45792" y="1690689"/>
            <a:ext cx="2276475" cy="17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2114D1B-461A-4365-B5FA-3B1A2CBE8F84}"/>
              </a:ext>
            </a:extLst>
          </p:cNvPr>
          <p:cNvSpPr>
            <a:spLocks noGrp="1"/>
          </p:cNvSpPr>
          <p:nvPr>
            <p:ph type="title"/>
          </p:nvPr>
        </p:nvSpPr>
        <p:spPr/>
        <p:txBody>
          <a:bodyPr>
            <a:normAutofit/>
          </a:bodyPr>
          <a:lstStyle/>
          <a:p>
            <a:pPr algn="ctr">
              <a:defRPr/>
            </a:pPr>
            <a:r>
              <a:rPr lang="en-CA" altLang="en-US" sz="4000" dirty="0">
                <a:latin typeface="+mn-lt"/>
                <a:cs typeface="Arial" panose="020B0604020202020204" pitchFamily="34" charset="0"/>
              </a:rPr>
              <a:t>Infusing Respect: Transitions</a:t>
            </a:r>
            <a:br>
              <a:rPr lang="en-CA" altLang="en-US" sz="2800" b="1" dirty="0">
                <a:solidFill>
                  <a:schemeClr val="accent2">
                    <a:lumMod val="50000"/>
                  </a:schemeClr>
                </a:solidFill>
                <a:latin typeface="+mn-lt"/>
                <a:cs typeface="Arial" panose="020B0604020202020204" pitchFamily="34" charset="0"/>
              </a:rPr>
            </a:br>
            <a:endParaRPr lang="en-CA" altLang="en-US" sz="2800" b="1" dirty="0">
              <a:solidFill>
                <a:schemeClr val="accent2">
                  <a:lumMod val="50000"/>
                </a:schemeClr>
              </a:solidFill>
              <a:latin typeface="+mn-lt"/>
              <a:cs typeface="Arial" panose="020B0604020202020204" pitchFamily="34" charset="0"/>
            </a:endParaRPr>
          </a:p>
        </p:txBody>
      </p:sp>
      <p:sp>
        <p:nvSpPr>
          <p:cNvPr id="108547" name="Content Placeholder 1">
            <a:extLst>
              <a:ext uri="{FF2B5EF4-FFF2-40B4-BE49-F238E27FC236}">
                <a16:creationId xmlns:a16="http://schemas.microsoft.com/office/drawing/2014/main" id="{EF873475-80E9-4542-96E9-2C855A7698EB}"/>
              </a:ext>
            </a:extLst>
          </p:cNvPr>
          <p:cNvSpPr>
            <a:spLocks noGrp="1"/>
          </p:cNvSpPr>
          <p:nvPr>
            <p:ph idx="1"/>
          </p:nvPr>
        </p:nvSpPr>
        <p:spPr/>
        <p:txBody>
          <a:bodyPr>
            <a:normAutofit/>
          </a:bodyPr>
          <a:lstStyle/>
          <a:p>
            <a:pPr>
              <a:lnSpc>
                <a:spcPct val="150000"/>
              </a:lnSpc>
              <a:spcBef>
                <a:spcPts val="0"/>
              </a:spcBef>
              <a:buSzPct val="125000"/>
              <a:defRPr/>
            </a:pPr>
            <a:r>
              <a:rPr lang="en-US" altLang="en-US" sz="2000" b="1" dirty="0">
                <a:cs typeface="Arial" panose="020B0604020202020204" pitchFamily="34" charset="0"/>
              </a:rPr>
              <a:t>Respect: </a:t>
            </a:r>
            <a:r>
              <a:rPr lang="en-US" altLang="en-US" sz="2000" dirty="0">
                <a:cs typeface="Arial" panose="020B0604020202020204" pitchFamily="34" charset="0"/>
              </a:rPr>
              <a:t>C</a:t>
            </a:r>
            <a:r>
              <a:rPr lang="en-US" sz="2000" dirty="0">
                <a:cs typeface="Arial" panose="020B0604020202020204" pitchFamily="34" charset="0"/>
              </a:rPr>
              <a:t>onveys a sense of admiration for good or valuable qualities; also being concerned for their needs or feelings.</a:t>
            </a:r>
          </a:p>
          <a:p>
            <a:pPr marL="685800" lvl="2">
              <a:lnSpc>
                <a:spcPct val="150000"/>
              </a:lnSpc>
              <a:spcBef>
                <a:spcPts val="0"/>
              </a:spcBef>
              <a:buSzPct val="125000"/>
              <a:defRPr/>
            </a:pPr>
            <a:r>
              <a:rPr lang="en-US" altLang="en-US" dirty="0">
                <a:cs typeface="Arial" panose="020B0604020202020204" pitchFamily="34" charset="0"/>
              </a:rPr>
              <a:t>Honoring families’ culture.</a:t>
            </a:r>
            <a:endParaRPr lang="en-US" dirty="0">
              <a:cs typeface="Arial" panose="020B0604020202020204" pitchFamily="34" charset="0"/>
            </a:endParaRPr>
          </a:p>
          <a:p>
            <a:pPr marL="0" indent="0">
              <a:lnSpc>
                <a:spcPct val="150000"/>
              </a:lnSpc>
              <a:spcBef>
                <a:spcPts val="0"/>
              </a:spcBef>
              <a:spcAft>
                <a:spcPts val="0"/>
              </a:spcAft>
              <a:buClrTx/>
              <a:buSzPct val="125000"/>
              <a:buNone/>
              <a:defRPr/>
            </a:pPr>
            <a:endParaRPr lang="en-US" altLang="en-US" sz="2000" b="1" dirty="0">
              <a:cs typeface="Arial" panose="020B0604020202020204" pitchFamily="34" charset="0"/>
            </a:endParaRPr>
          </a:p>
          <a:p>
            <a:pPr>
              <a:lnSpc>
                <a:spcPct val="150000"/>
              </a:lnSpc>
              <a:spcBef>
                <a:spcPts val="0"/>
              </a:spcBef>
              <a:buSzPct val="125000"/>
              <a:defRPr/>
            </a:pPr>
            <a:r>
              <a:rPr lang="en-US" altLang="en-US" sz="2000" b="1" dirty="0">
                <a:cs typeface="Arial" panose="020B0604020202020204" pitchFamily="34" charset="0"/>
              </a:rPr>
              <a:t>Transitions</a:t>
            </a:r>
            <a:r>
              <a:rPr lang="en-US" altLang="en-US" sz="2000" dirty="0">
                <a:cs typeface="Arial" panose="020B0604020202020204" pitchFamily="34" charset="0"/>
              </a:rPr>
              <a:t> (#8)</a:t>
            </a:r>
          </a:p>
          <a:p>
            <a:pPr marL="685800" lvl="2">
              <a:lnSpc>
                <a:spcPct val="150000"/>
              </a:lnSpc>
              <a:spcBef>
                <a:spcPts val="0"/>
              </a:spcBef>
              <a:buSzPct val="125000"/>
              <a:defRPr/>
            </a:pPr>
            <a:r>
              <a:rPr lang="en-US" altLang="en-US" dirty="0">
                <a:cs typeface="Arial" panose="020B0604020202020204" pitchFamily="34" charset="0"/>
              </a:rPr>
              <a:t>Consideration of preschool options.</a:t>
            </a:r>
          </a:p>
          <a:p>
            <a:pPr>
              <a:spcBef>
                <a:spcPts val="0"/>
              </a:spcBef>
              <a:spcAft>
                <a:spcPts val="0"/>
              </a:spcAft>
              <a:buClrTx/>
              <a:buSzPct val="125000"/>
              <a:buFont typeface="Courier New" panose="02070309020205020404" pitchFamily="49" charset="0"/>
              <a:buChar char="o"/>
              <a:defRPr/>
            </a:pPr>
            <a:endParaRPr lang="en-US" altLang="en-US" sz="1900" dirty="0">
              <a:cs typeface="Arial" panose="020B0604020202020204" pitchFamily="34" charset="0"/>
            </a:endParaRPr>
          </a:p>
          <a:p>
            <a:pPr marL="0" indent="0">
              <a:lnSpc>
                <a:spcPct val="110000"/>
              </a:lnSpc>
              <a:spcBef>
                <a:spcPts val="600"/>
              </a:spcBef>
              <a:spcAft>
                <a:spcPts val="600"/>
              </a:spcAft>
              <a:buClrTx/>
              <a:buSzPct val="125000"/>
              <a:buNone/>
              <a:defRPr/>
            </a:pPr>
            <a:endParaRPr lang="en-US" altLang="en-US" sz="2400" dirty="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15667" y="3810000"/>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2114D1B-461A-4365-B5FA-3B1A2CBE8F84}"/>
              </a:ext>
            </a:extLst>
          </p:cNvPr>
          <p:cNvSpPr>
            <a:spLocks noGrp="1"/>
          </p:cNvSpPr>
          <p:nvPr>
            <p:ph type="title"/>
          </p:nvPr>
        </p:nvSpPr>
        <p:spPr/>
        <p:txBody>
          <a:bodyPr>
            <a:normAutofit/>
          </a:bodyPr>
          <a:lstStyle/>
          <a:p>
            <a:pPr algn="ctr">
              <a:defRPr/>
            </a:pPr>
            <a:r>
              <a:rPr lang="en-CA" altLang="en-US" sz="4000" dirty="0">
                <a:latin typeface="+mn-lt"/>
                <a:cs typeface="Arial" panose="020B0604020202020204" pitchFamily="34" charset="0"/>
              </a:rPr>
              <a:t>Infusing Respect: Transitions II</a:t>
            </a:r>
            <a:br>
              <a:rPr lang="en-CA" altLang="en-US" sz="2800" b="1" dirty="0">
                <a:solidFill>
                  <a:schemeClr val="accent2">
                    <a:lumMod val="50000"/>
                  </a:schemeClr>
                </a:solidFill>
                <a:latin typeface="+mn-lt"/>
                <a:cs typeface="Arial" panose="020B0604020202020204" pitchFamily="34" charset="0"/>
              </a:rPr>
            </a:br>
            <a:endParaRPr lang="en-CA" altLang="en-US" sz="2800" b="1" dirty="0">
              <a:solidFill>
                <a:schemeClr val="accent2">
                  <a:lumMod val="50000"/>
                </a:schemeClr>
              </a:solidFill>
              <a:latin typeface="+mn-lt"/>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99109" y="681037"/>
            <a:ext cx="1878758" cy="145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ontent Placeholder 1">
            <a:extLst>
              <a:ext uri="{FF2B5EF4-FFF2-40B4-BE49-F238E27FC236}">
                <a16:creationId xmlns:a16="http://schemas.microsoft.com/office/drawing/2014/main" id="{EF873475-80E9-4542-96E9-2C855A7698EB}"/>
              </a:ext>
            </a:extLst>
          </p:cNvPr>
          <p:cNvSpPr>
            <a:spLocks noGrp="1"/>
          </p:cNvSpPr>
          <p:nvPr>
            <p:ph idx="1"/>
          </p:nvPr>
        </p:nvSpPr>
        <p:spPr/>
        <p:txBody>
          <a:bodyPr>
            <a:normAutofit/>
          </a:bodyPr>
          <a:lstStyle/>
          <a:p>
            <a:pPr>
              <a:spcBef>
                <a:spcPts val="0"/>
              </a:spcBef>
              <a:spcAft>
                <a:spcPts val="0"/>
              </a:spcAft>
              <a:buClrTx/>
              <a:buSzPct val="125000"/>
              <a:buFont typeface="Arial" panose="020B0604020202020204" pitchFamily="34" charset="0"/>
              <a:buChar char="•"/>
              <a:defRPr/>
            </a:pPr>
            <a:r>
              <a:rPr lang="en-US" altLang="en-US" sz="2000" b="1" dirty="0">
                <a:cs typeface="Arial" panose="020B0604020202020204" pitchFamily="34" charset="0"/>
              </a:rPr>
              <a:t>Fostering trusting partnerships</a:t>
            </a:r>
          </a:p>
          <a:p>
            <a:pPr marL="685800" lvl="2">
              <a:lnSpc>
                <a:spcPct val="150000"/>
              </a:lnSpc>
              <a:spcBef>
                <a:spcPts val="0"/>
              </a:spcBef>
              <a:buSzPct val="125000"/>
              <a:defRPr/>
            </a:pPr>
            <a:r>
              <a:rPr lang="en-US" altLang="en-US" b="1" dirty="0">
                <a:cs typeface="Arial" panose="020B0604020202020204" pitchFamily="34" charset="0"/>
              </a:rPr>
              <a:t>Anika</a:t>
            </a:r>
            <a:r>
              <a:rPr lang="en-US" altLang="en-US" dirty="0">
                <a:cs typeface="Arial" panose="020B0604020202020204" pitchFamily="34" charset="0"/>
              </a:rPr>
              <a:t>—preference for Marcus to attend elite preschool (attended by older siblings) that has no experience with children with significant disabilities; willing to pay for a para-professional.</a:t>
            </a:r>
          </a:p>
          <a:p>
            <a:pPr marL="685800" lvl="2">
              <a:lnSpc>
                <a:spcPct val="150000"/>
              </a:lnSpc>
              <a:spcBef>
                <a:spcPts val="0"/>
              </a:spcBef>
              <a:buSzPct val="125000"/>
              <a:defRPr/>
            </a:pPr>
            <a:r>
              <a:rPr lang="en-US" altLang="en-US" b="1" dirty="0">
                <a:cs typeface="Arial" panose="020B0604020202020204" pitchFamily="34" charset="0"/>
              </a:rPr>
              <a:t>Beatrice</a:t>
            </a:r>
            <a:r>
              <a:rPr lang="en-US" altLang="en-US" dirty="0">
                <a:cs typeface="Arial" panose="020B0604020202020204" pitchFamily="34" charset="0"/>
              </a:rPr>
              <a:t>—needs a trusted Spanish-speaking person to accompany her to visit preschool options; hopes to find a preschool teacher who speaks Spanish.</a:t>
            </a:r>
          </a:p>
          <a:p>
            <a:pPr marL="685800" lvl="2">
              <a:lnSpc>
                <a:spcPct val="150000"/>
              </a:lnSpc>
              <a:spcBef>
                <a:spcPts val="0"/>
              </a:spcBef>
              <a:buSzPct val="125000"/>
              <a:defRPr/>
            </a:pPr>
            <a:r>
              <a:rPr lang="en-US" altLang="en-US" b="1" dirty="0">
                <a:cs typeface="Arial" panose="020B0604020202020204" pitchFamily="34" charset="0"/>
              </a:rPr>
              <a:t>Cadence</a:t>
            </a:r>
            <a:r>
              <a:rPr lang="en-US" altLang="en-US" dirty="0">
                <a:cs typeface="Arial" panose="020B0604020202020204" pitchFamily="34" charset="0"/>
              </a:rPr>
              <a:t>—needs maximum support and guidance; is exhausted from dealing with basic needs to make transition decisions.</a:t>
            </a:r>
          </a:p>
          <a:p>
            <a:pPr>
              <a:lnSpc>
                <a:spcPct val="110000"/>
              </a:lnSpc>
              <a:spcBef>
                <a:spcPts val="600"/>
              </a:spcBef>
              <a:spcAft>
                <a:spcPts val="600"/>
              </a:spcAft>
              <a:buClrTx/>
              <a:buSzPct val="125000"/>
              <a:buFont typeface="Arial" panose="020B0604020202020204" pitchFamily="34" charset="0"/>
              <a:buChar char="•"/>
              <a:defRPr/>
            </a:pPr>
            <a:endParaRPr lang="en-US" altLang="en-US" sz="2400" dirty="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cs typeface="Arial" panose="020B0604020202020204" pitchFamily="34" charset="0"/>
            </a:endParaRPr>
          </a:p>
        </p:txBody>
      </p:sp>
    </p:spTree>
    <p:custDataLst>
      <p:tags r:id="rId1"/>
    </p:custDataLst>
    <p:extLst>
      <p:ext uri="{BB962C8B-B14F-4D97-AF65-F5344CB8AC3E}">
        <p14:creationId xmlns:p14="http://schemas.microsoft.com/office/powerpoint/2010/main" val="982404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59BC1E5-C98E-4BB5-AFD5-FB4836B61091}"/>
              </a:ext>
            </a:extLst>
          </p:cNvPr>
          <p:cNvSpPr>
            <a:spLocks noGrp="1"/>
          </p:cNvSpPr>
          <p:nvPr>
            <p:ph type="title"/>
          </p:nvPr>
        </p:nvSpPr>
        <p:spPr>
          <a:xfrm>
            <a:off x="603250" y="878945"/>
            <a:ext cx="7886700" cy="1325563"/>
          </a:xfrm>
        </p:spPr>
        <p:txBody>
          <a:bodyPr>
            <a:noAutofit/>
          </a:bodyPr>
          <a:lstStyle/>
          <a:p>
            <a:pPr algn="ctr">
              <a:defRPr/>
            </a:pPr>
            <a:r>
              <a:rPr lang="en-CA" altLang="en-US" dirty="0">
                <a:latin typeface="+mn-lt"/>
                <a:cs typeface="Arial" panose="020B0604020202020204" pitchFamily="34" charset="0"/>
              </a:rPr>
              <a:t>Infusing Communication: Families Communicating about </a:t>
            </a:r>
            <a:br>
              <a:rPr lang="en-CA" altLang="en-US" dirty="0">
                <a:latin typeface="+mn-lt"/>
                <a:cs typeface="Arial" panose="020B0604020202020204" pitchFamily="34" charset="0"/>
              </a:rPr>
            </a:br>
            <a:r>
              <a:rPr lang="en-CA" altLang="en-US" dirty="0">
                <a:latin typeface="+mn-lt"/>
                <a:cs typeface="Arial" panose="020B0604020202020204" pitchFamily="34" charset="0"/>
              </a:rPr>
              <a:t>Their Child’s Needs</a:t>
            </a:r>
            <a:br>
              <a:rPr lang="en-CA" altLang="en-US" sz="3000" dirty="0">
                <a:latin typeface="+mn-lt"/>
                <a:cs typeface="Arial" panose="020B0604020202020204" pitchFamily="34" charset="0"/>
              </a:rPr>
            </a:br>
            <a:endParaRPr lang="en-CA" altLang="en-US" sz="3000" dirty="0">
              <a:latin typeface="+mn-lt"/>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9000" y="845078"/>
            <a:ext cx="2057400" cy="158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ontent Placeholder 1">
            <a:extLst>
              <a:ext uri="{FF2B5EF4-FFF2-40B4-BE49-F238E27FC236}">
                <a16:creationId xmlns:a16="http://schemas.microsoft.com/office/drawing/2014/main" id="{0084189F-0DBE-4683-8BE8-32AFA1B39EF7}"/>
              </a:ext>
            </a:extLst>
          </p:cNvPr>
          <p:cNvSpPr>
            <a:spLocks noGrp="1"/>
          </p:cNvSpPr>
          <p:nvPr>
            <p:ph idx="1"/>
          </p:nvPr>
        </p:nvSpPr>
        <p:spPr>
          <a:xfrm>
            <a:off x="628650" y="2204508"/>
            <a:ext cx="7886700" cy="4351338"/>
          </a:xfrm>
        </p:spPr>
        <p:txBody>
          <a:bodyPr>
            <a:normAutofit/>
          </a:bodyPr>
          <a:lstStyle/>
          <a:p>
            <a:pPr>
              <a:lnSpc>
                <a:spcPct val="150000"/>
              </a:lnSpc>
              <a:spcBef>
                <a:spcPts val="0"/>
              </a:spcBef>
              <a:buClrTx/>
              <a:buSzPct val="125000"/>
              <a:defRPr/>
            </a:pPr>
            <a:r>
              <a:rPr lang="en-US" altLang="en-US" sz="2000" b="1" dirty="0">
                <a:cs typeface="Arial" panose="020B0604020202020204" pitchFamily="34" charset="0"/>
              </a:rPr>
              <a:t>Communication</a:t>
            </a:r>
            <a:r>
              <a:rPr lang="en-US" altLang="en-US" sz="2000" dirty="0">
                <a:cs typeface="Arial" panose="020B0604020202020204" pitchFamily="34" charset="0"/>
              </a:rPr>
              <a:t> L</a:t>
            </a:r>
            <a:r>
              <a:rPr lang="en-US" sz="2000" dirty="0">
                <a:cs typeface="Arial" panose="020B0604020202020204" pitchFamily="34" charset="0"/>
              </a:rPr>
              <a:t>istening, connecting, and expressing perspectives within two-way, frequent, and regular interactions. </a:t>
            </a:r>
          </a:p>
          <a:p>
            <a:pPr marL="685800" lvl="2">
              <a:lnSpc>
                <a:spcPct val="150000"/>
              </a:lnSpc>
              <a:spcBef>
                <a:spcPts val="0"/>
              </a:spcBef>
              <a:buSzPct val="125000"/>
              <a:defRPr/>
            </a:pPr>
            <a:r>
              <a:rPr lang="en-US" dirty="0">
                <a:cs typeface="Arial" panose="020B0604020202020204" pitchFamily="34" charset="0"/>
              </a:rPr>
              <a:t>Listening empathetically.</a:t>
            </a:r>
          </a:p>
          <a:p>
            <a:pPr marL="0" lvl="1" indent="0">
              <a:lnSpc>
                <a:spcPct val="150000"/>
              </a:lnSpc>
              <a:spcBef>
                <a:spcPts val="600"/>
              </a:spcBef>
              <a:spcAft>
                <a:spcPts val="600"/>
              </a:spcAft>
              <a:buClrTx/>
              <a:buSzPct val="125000"/>
              <a:buNone/>
              <a:defRPr/>
            </a:pPr>
            <a:endParaRPr lang="en-US" sz="2000" dirty="0">
              <a:cs typeface="Arial" panose="020B0604020202020204" pitchFamily="34" charset="0"/>
            </a:endParaRPr>
          </a:p>
          <a:p>
            <a:pPr>
              <a:lnSpc>
                <a:spcPct val="150000"/>
              </a:lnSpc>
              <a:spcBef>
                <a:spcPts val="0"/>
              </a:spcBef>
              <a:spcAft>
                <a:spcPts val="0"/>
              </a:spcAft>
              <a:buClrTx/>
              <a:buSzPct val="125000"/>
              <a:defRPr/>
            </a:pPr>
            <a:r>
              <a:rPr lang="en-US" altLang="en-US" sz="2000" b="1" dirty="0">
                <a:cs typeface="Arial" panose="020B0604020202020204" pitchFamily="34" charset="0"/>
              </a:rPr>
              <a:t>Families communicating their child’s needs </a:t>
            </a:r>
            <a:r>
              <a:rPr lang="en-US" altLang="en-US" sz="2000" dirty="0">
                <a:cs typeface="Arial" panose="020B0604020202020204" pitchFamily="34" charset="0"/>
              </a:rPr>
              <a:t>(Family Outcome, #5)</a:t>
            </a:r>
          </a:p>
          <a:p>
            <a:pPr marL="685800" lvl="2">
              <a:lnSpc>
                <a:spcPct val="150000"/>
              </a:lnSpc>
              <a:spcBef>
                <a:spcPts val="0"/>
              </a:spcBef>
              <a:buSzPct val="125000"/>
              <a:defRPr/>
            </a:pPr>
            <a:r>
              <a:rPr lang="en-US" altLang="en-US" dirty="0">
                <a:cs typeface="Arial" panose="020B0604020202020204" pitchFamily="34" charset="0"/>
              </a:rPr>
              <a:t>Inquire about parents’ experiences and feelings in talking with others about their child’s needs.</a:t>
            </a:r>
            <a:endParaRPr lang="en-US" altLang="en-US"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16D6028-E6C2-441D-9A0A-4493EE0D7870}"/>
              </a:ext>
            </a:extLst>
          </p:cNvPr>
          <p:cNvSpPr>
            <a:spLocks noGrp="1"/>
          </p:cNvSpPr>
          <p:nvPr>
            <p:ph type="title"/>
          </p:nvPr>
        </p:nvSpPr>
        <p:spPr>
          <a:xfrm>
            <a:off x="628650" y="983455"/>
            <a:ext cx="7886700" cy="1325563"/>
          </a:xfrm>
        </p:spPr>
        <p:txBody>
          <a:bodyPr>
            <a:normAutofit fontScale="90000"/>
          </a:bodyPr>
          <a:lstStyle/>
          <a:p>
            <a:pPr algn="ctr">
              <a:defRPr/>
            </a:pPr>
            <a:r>
              <a:rPr lang="en-CA" altLang="en-US" sz="4000" dirty="0">
                <a:latin typeface="+mn-lt"/>
                <a:cs typeface="Arial" panose="020B0604020202020204" pitchFamily="34" charset="0"/>
              </a:rPr>
              <a:t>Infusing Communication: Families Communicating about </a:t>
            </a:r>
            <a:br>
              <a:rPr lang="en-CA" altLang="en-US" sz="4000" dirty="0">
                <a:latin typeface="+mn-lt"/>
                <a:cs typeface="Arial" panose="020B0604020202020204" pitchFamily="34" charset="0"/>
              </a:rPr>
            </a:br>
            <a:r>
              <a:rPr lang="en-CA" altLang="en-US" sz="4000" dirty="0">
                <a:latin typeface="+mn-lt"/>
                <a:cs typeface="Arial" panose="020B0604020202020204" pitchFamily="34" charset="0"/>
              </a:rPr>
              <a:t>Their Child’s Needs II</a:t>
            </a:r>
            <a:br>
              <a:rPr lang="en-CA" altLang="en-US" sz="3300" b="1" dirty="0">
                <a:solidFill>
                  <a:schemeClr val="accent2">
                    <a:lumMod val="50000"/>
                  </a:schemeClr>
                </a:solidFill>
                <a:latin typeface="Arial" panose="020B0604020202020204" pitchFamily="34" charset="0"/>
                <a:cs typeface="Arial" panose="020B0604020202020204" pitchFamily="34" charset="0"/>
              </a:rPr>
            </a:br>
            <a:endParaRPr lang="en-CA" altLang="en-US" sz="3300" b="1" dirty="0">
              <a:solidFill>
                <a:schemeClr val="accent2">
                  <a:lumMod val="50000"/>
                </a:schemeClr>
              </a:solidFill>
              <a:latin typeface="Arial" panose="020B0604020202020204" pitchFamily="34" charset="0"/>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05083" y="1143000"/>
            <a:ext cx="2133600" cy="16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ontent Placeholder 1">
            <a:extLst>
              <a:ext uri="{FF2B5EF4-FFF2-40B4-BE49-F238E27FC236}">
                <a16:creationId xmlns:a16="http://schemas.microsoft.com/office/drawing/2014/main" id="{2A1F1071-AADB-42AB-925D-D3C61B3DD9B5}"/>
              </a:ext>
            </a:extLst>
          </p:cNvPr>
          <p:cNvSpPr>
            <a:spLocks noGrp="1"/>
          </p:cNvSpPr>
          <p:nvPr>
            <p:ph idx="1"/>
          </p:nvPr>
        </p:nvSpPr>
        <p:spPr>
          <a:xfrm>
            <a:off x="304800" y="2309018"/>
            <a:ext cx="8210550" cy="4351338"/>
          </a:xfrm>
        </p:spPr>
        <p:txBody>
          <a:bodyPr/>
          <a:lstStyle/>
          <a:p>
            <a:pPr>
              <a:lnSpc>
                <a:spcPct val="150000"/>
              </a:lnSpc>
              <a:spcBef>
                <a:spcPts val="0"/>
              </a:spcBef>
              <a:buClrTx/>
              <a:buSzPct val="125000"/>
              <a:defRPr/>
            </a:pPr>
            <a:r>
              <a:rPr lang="en-US" altLang="en-US" sz="2000" b="1" dirty="0">
                <a:cs typeface="Arial" panose="020B0604020202020204" pitchFamily="34" charset="0"/>
              </a:rPr>
              <a:t>Fostering trusting partnerships</a:t>
            </a:r>
          </a:p>
          <a:p>
            <a:pPr marL="685800" lvl="2">
              <a:lnSpc>
                <a:spcPct val="150000"/>
              </a:lnSpc>
              <a:spcBef>
                <a:spcPts val="0"/>
              </a:spcBef>
              <a:buSzPct val="125000"/>
              <a:defRPr/>
            </a:pPr>
            <a:r>
              <a:rPr lang="en-US" altLang="en-US" b="1" dirty="0">
                <a:cs typeface="Arial" panose="020B0604020202020204" pitchFamily="34" charset="0"/>
              </a:rPr>
              <a:t>Anika</a:t>
            </a:r>
            <a:r>
              <a:rPr lang="en-US" altLang="en-US" dirty="0">
                <a:cs typeface="Arial" panose="020B0604020202020204" pitchFamily="34" charset="0"/>
              </a:rPr>
              <a:t>—Sobs as she describes her heartbreak about Marcus and her embarrassment, especially in answering questions from her in-laws and professional colleagues who she perceives is judging her.</a:t>
            </a:r>
          </a:p>
          <a:p>
            <a:pPr marL="685800" lvl="2">
              <a:lnSpc>
                <a:spcPct val="150000"/>
              </a:lnSpc>
              <a:spcBef>
                <a:spcPts val="0"/>
              </a:spcBef>
              <a:buSzPct val="125000"/>
              <a:defRPr/>
            </a:pPr>
            <a:r>
              <a:rPr lang="en-US" altLang="en-US" b="1" dirty="0">
                <a:cs typeface="Arial" panose="020B0604020202020204" pitchFamily="34" charset="0"/>
              </a:rPr>
              <a:t>Beatrice</a:t>
            </a:r>
            <a:r>
              <a:rPr lang="en-US" altLang="en-US" dirty="0">
                <a:cs typeface="Arial" panose="020B0604020202020204" pitchFamily="34" charset="0"/>
              </a:rPr>
              <a:t>—Believes Marcus is part of God’s plan for her life and is eager to share his needs with others.</a:t>
            </a:r>
          </a:p>
          <a:p>
            <a:pPr marL="685800" lvl="2">
              <a:lnSpc>
                <a:spcPct val="150000"/>
              </a:lnSpc>
              <a:spcBef>
                <a:spcPts val="0"/>
              </a:spcBef>
              <a:buSzPct val="125000"/>
              <a:defRPr/>
            </a:pPr>
            <a:r>
              <a:rPr lang="en-US" altLang="en-US" b="1" dirty="0">
                <a:cs typeface="Arial" panose="020B0604020202020204" pitchFamily="34" charset="0"/>
              </a:rPr>
              <a:t>Cadence</a:t>
            </a:r>
            <a:r>
              <a:rPr lang="en-US" altLang="en-US" dirty="0">
                <a:cs typeface="Arial" panose="020B0604020202020204" pitchFamily="34" charset="0"/>
              </a:rPr>
              <a:t>—Shares that seeing how her church community is eager to know more about Marcus and help him is what is giving her courage.</a:t>
            </a:r>
          </a:p>
          <a:p>
            <a:pPr>
              <a:lnSpc>
                <a:spcPct val="110000"/>
              </a:lnSpc>
              <a:spcBef>
                <a:spcPts val="600"/>
              </a:spcBef>
              <a:spcAft>
                <a:spcPts val="600"/>
              </a:spcAft>
              <a:buClrTx/>
              <a:buSzPct val="125000"/>
              <a:buFont typeface="Arial" panose="020B0604020202020204" pitchFamily="34" charset="0"/>
              <a:buChar char="•"/>
              <a:defRPr/>
            </a:pPr>
            <a:endParaRPr lang="en-US" altLang="en-US" sz="2000"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E5E3DF3-3C70-4D25-8FD8-6E28C5189083}"/>
              </a:ext>
            </a:extLst>
          </p:cNvPr>
          <p:cNvSpPr>
            <a:spLocks noGrp="1"/>
          </p:cNvSpPr>
          <p:nvPr>
            <p:ph type="title"/>
          </p:nvPr>
        </p:nvSpPr>
        <p:spPr/>
        <p:txBody>
          <a:bodyPr>
            <a:noAutofit/>
          </a:bodyPr>
          <a:lstStyle/>
          <a:p>
            <a:pPr algn="ctr">
              <a:defRPr/>
            </a:pPr>
            <a:r>
              <a:rPr lang="en-CA" altLang="en-US" dirty="0">
                <a:latin typeface="+mn-lt"/>
                <a:cs typeface="Arial" panose="020B0604020202020204" pitchFamily="34" charset="0"/>
              </a:rPr>
              <a:t>Infusing Advocacy: </a:t>
            </a:r>
            <a:br>
              <a:rPr lang="en-CA" altLang="en-US" dirty="0">
                <a:latin typeface="+mn-lt"/>
                <a:cs typeface="Arial" panose="020B0604020202020204" pitchFamily="34" charset="0"/>
              </a:rPr>
            </a:br>
            <a:r>
              <a:rPr lang="en-CA" altLang="en-US" dirty="0">
                <a:latin typeface="+mn-lt"/>
                <a:cs typeface="Arial" panose="020B0604020202020204" pitchFamily="34" charset="0"/>
              </a:rPr>
              <a:t>Program Capacity Enhancement</a:t>
            </a:r>
          </a:p>
        </p:txBody>
      </p:sp>
      <p:sp>
        <p:nvSpPr>
          <p:cNvPr id="108547" name="Content Placeholder 2">
            <a:extLst>
              <a:ext uri="{FF2B5EF4-FFF2-40B4-BE49-F238E27FC236}">
                <a16:creationId xmlns:a16="http://schemas.microsoft.com/office/drawing/2014/main" id="{3FE45C94-3BDF-45AE-B353-AC85B6EC10AF}"/>
              </a:ext>
            </a:extLst>
          </p:cNvPr>
          <p:cNvSpPr>
            <a:spLocks noGrp="1"/>
          </p:cNvSpPr>
          <p:nvPr>
            <p:ph idx="1"/>
          </p:nvPr>
        </p:nvSpPr>
        <p:spPr/>
        <p:txBody>
          <a:bodyPr>
            <a:normAutofit/>
          </a:bodyPr>
          <a:lstStyle/>
          <a:p>
            <a:pPr>
              <a:lnSpc>
                <a:spcPct val="150000"/>
              </a:lnSpc>
              <a:spcBef>
                <a:spcPts val="0"/>
              </a:spcBef>
              <a:buClrTx/>
              <a:buSzPct val="125000"/>
              <a:defRPr/>
            </a:pPr>
            <a:r>
              <a:rPr lang="en-US" altLang="en-US" sz="2000" b="1" dirty="0">
                <a:cs typeface="Arial" panose="020B0604020202020204" pitchFamily="34" charset="0"/>
              </a:rPr>
              <a:t>Advocacy: </a:t>
            </a:r>
            <a:r>
              <a:rPr lang="en-US" altLang="en-US" sz="2000" dirty="0">
                <a:cs typeface="Arial" panose="020B0604020202020204" pitchFamily="34" charset="0"/>
              </a:rPr>
              <a:t>P</a:t>
            </a:r>
            <a:r>
              <a:rPr lang="en-US" sz="2000" dirty="0">
                <a:cs typeface="Arial" panose="020B0604020202020204" pitchFamily="34" charset="0"/>
              </a:rPr>
              <a:t>leading one’s own or another’s case or cause for </a:t>
            </a:r>
            <a:br>
              <a:rPr lang="en-US" sz="2000" dirty="0">
                <a:cs typeface="Arial" panose="020B0604020202020204" pitchFamily="34" charset="0"/>
              </a:rPr>
            </a:br>
            <a:r>
              <a:rPr lang="en-US" sz="2000" dirty="0">
                <a:cs typeface="Arial" panose="020B0604020202020204" pitchFamily="34" charset="0"/>
              </a:rPr>
              <a:t>improved outcomes.</a:t>
            </a:r>
          </a:p>
          <a:p>
            <a:pPr marL="685800" lvl="2">
              <a:lnSpc>
                <a:spcPct val="150000"/>
              </a:lnSpc>
              <a:spcBef>
                <a:spcPts val="0"/>
              </a:spcBef>
              <a:buSzPct val="125000"/>
              <a:defRPr/>
            </a:pPr>
            <a:r>
              <a:rPr lang="en-US" dirty="0">
                <a:cs typeface="Arial" panose="020B0604020202020204" pitchFamily="34" charset="0"/>
              </a:rPr>
              <a:t>Presenting program needs to key decision-makers.</a:t>
            </a:r>
          </a:p>
          <a:p>
            <a:pPr marL="685800" lvl="2">
              <a:lnSpc>
                <a:spcPct val="150000"/>
              </a:lnSpc>
              <a:spcBef>
                <a:spcPts val="0"/>
              </a:spcBef>
              <a:buSzPct val="125000"/>
              <a:defRPr/>
            </a:pPr>
            <a:endParaRPr lang="en-US" dirty="0">
              <a:cs typeface="Arial" panose="020B0604020202020204" pitchFamily="34" charset="0"/>
            </a:endParaRPr>
          </a:p>
          <a:p>
            <a:pPr>
              <a:lnSpc>
                <a:spcPct val="150000"/>
              </a:lnSpc>
              <a:spcBef>
                <a:spcPts val="0"/>
              </a:spcBef>
              <a:buClrTx/>
              <a:buSzPct val="125000"/>
              <a:defRPr/>
            </a:pPr>
            <a:r>
              <a:rPr lang="en-US" altLang="en-US" sz="2000" b="1" dirty="0">
                <a:cs typeface="Arial" panose="020B0604020202020204" pitchFamily="34" charset="0"/>
              </a:rPr>
              <a:t>Program capacity enhancement </a:t>
            </a:r>
            <a:r>
              <a:rPr lang="en-US" altLang="en-US" sz="2000" dirty="0">
                <a:cs typeface="Arial" panose="020B0604020202020204" pitchFamily="34" charset="0"/>
              </a:rPr>
              <a:t>(#9)</a:t>
            </a:r>
          </a:p>
          <a:p>
            <a:pPr marL="685800" lvl="2">
              <a:lnSpc>
                <a:spcPct val="150000"/>
              </a:lnSpc>
              <a:spcBef>
                <a:spcPts val="0"/>
              </a:spcBef>
              <a:buSzPct val="125000"/>
              <a:defRPr/>
            </a:pPr>
            <a:r>
              <a:rPr lang="en-US" altLang="en-US" dirty="0">
                <a:cs typeface="Arial" panose="020B0604020202020204" pitchFamily="34" charset="0"/>
              </a:rPr>
              <a:t>Advocates to county commissioners for more funding.</a:t>
            </a: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05600" y="3810000"/>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E5E3DF3-3C70-4D25-8FD8-6E28C5189083}"/>
              </a:ext>
            </a:extLst>
          </p:cNvPr>
          <p:cNvSpPr>
            <a:spLocks noGrp="1"/>
          </p:cNvSpPr>
          <p:nvPr>
            <p:ph type="title"/>
          </p:nvPr>
        </p:nvSpPr>
        <p:spPr/>
        <p:txBody>
          <a:bodyPr>
            <a:noAutofit/>
          </a:bodyPr>
          <a:lstStyle/>
          <a:p>
            <a:pPr algn="ctr">
              <a:defRPr/>
            </a:pPr>
            <a:r>
              <a:rPr lang="en-CA" altLang="en-US" dirty="0">
                <a:latin typeface="+mn-lt"/>
                <a:cs typeface="Arial" panose="020B0604020202020204" pitchFamily="34" charset="0"/>
              </a:rPr>
              <a:t>Infusing Advocacy: </a:t>
            </a:r>
            <a:br>
              <a:rPr lang="en-CA" altLang="en-US" dirty="0">
                <a:latin typeface="+mn-lt"/>
                <a:cs typeface="Arial" panose="020B0604020202020204" pitchFamily="34" charset="0"/>
              </a:rPr>
            </a:br>
            <a:r>
              <a:rPr lang="en-CA" altLang="en-US" dirty="0">
                <a:latin typeface="+mn-lt"/>
                <a:cs typeface="Arial" panose="020B0604020202020204" pitchFamily="34" charset="0"/>
              </a:rPr>
              <a:t>Program Capacity Enhancement II</a:t>
            </a: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391400" y="16933"/>
            <a:ext cx="1937182" cy="149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ontent Placeholder 2">
            <a:extLst>
              <a:ext uri="{FF2B5EF4-FFF2-40B4-BE49-F238E27FC236}">
                <a16:creationId xmlns:a16="http://schemas.microsoft.com/office/drawing/2014/main" id="{3FE45C94-3BDF-45AE-B353-AC85B6EC10AF}"/>
              </a:ext>
            </a:extLst>
          </p:cNvPr>
          <p:cNvSpPr>
            <a:spLocks noGrp="1"/>
          </p:cNvSpPr>
          <p:nvPr>
            <p:ph idx="1"/>
          </p:nvPr>
        </p:nvSpPr>
        <p:spPr>
          <a:xfrm>
            <a:off x="628650" y="1825625"/>
            <a:ext cx="8362950" cy="4351338"/>
          </a:xfrm>
        </p:spPr>
        <p:txBody>
          <a:bodyPr>
            <a:normAutofit/>
          </a:bodyPr>
          <a:lstStyle/>
          <a:p>
            <a:pPr>
              <a:lnSpc>
                <a:spcPct val="150000"/>
              </a:lnSpc>
              <a:spcBef>
                <a:spcPts val="0"/>
              </a:spcBef>
              <a:buClrTx/>
              <a:buSzPct val="125000"/>
              <a:defRPr/>
            </a:pPr>
            <a:r>
              <a:rPr lang="en-US" altLang="en-US" sz="2000" b="1" dirty="0">
                <a:cs typeface="Arial" panose="020B0604020202020204" pitchFamily="34" charset="0"/>
              </a:rPr>
              <a:t>Fostering trusting partnerships</a:t>
            </a:r>
          </a:p>
          <a:p>
            <a:pPr marL="685800" lvl="2">
              <a:lnSpc>
                <a:spcPct val="150000"/>
              </a:lnSpc>
              <a:spcBef>
                <a:spcPts val="0"/>
              </a:spcBef>
              <a:buSzPct val="125000"/>
              <a:defRPr/>
            </a:pPr>
            <a:r>
              <a:rPr lang="en-US" altLang="en-US" b="1" dirty="0">
                <a:cs typeface="Arial" panose="020B0604020202020204" pitchFamily="34" charset="0"/>
              </a:rPr>
              <a:t>Anika</a:t>
            </a:r>
            <a:r>
              <a:rPr lang="en-US" altLang="en-US" dirty="0">
                <a:cs typeface="Arial" panose="020B0604020202020204" pitchFamily="34" charset="0"/>
              </a:rPr>
              <a:t>—Contributes money to the program in lieu of presenting testimony.</a:t>
            </a:r>
          </a:p>
          <a:p>
            <a:pPr marL="685800" lvl="2">
              <a:lnSpc>
                <a:spcPct val="150000"/>
              </a:lnSpc>
              <a:spcBef>
                <a:spcPts val="0"/>
              </a:spcBef>
              <a:buSzPct val="125000"/>
              <a:defRPr/>
            </a:pPr>
            <a:r>
              <a:rPr lang="en-US" altLang="en-US" b="1" dirty="0">
                <a:cs typeface="Arial" panose="020B0604020202020204" pitchFamily="34" charset="0"/>
              </a:rPr>
              <a:t>Beatrice</a:t>
            </a:r>
            <a:r>
              <a:rPr lang="en-US" altLang="en-US" dirty="0">
                <a:cs typeface="Arial" panose="020B0604020202020204" pitchFamily="34" charset="0"/>
              </a:rPr>
              <a:t>—Consents to having a video snippet of a home visit shared with the commissioners in emphasizing the importance of bilingual staff.</a:t>
            </a:r>
          </a:p>
          <a:p>
            <a:pPr marL="685800" lvl="2">
              <a:lnSpc>
                <a:spcPct val="150000"/>
              </a:lnSpc>
              <a:spcBef>
                <a:spcPts val="0"/>
              </a:spcBef>
              <a:buSzPct val="125000"/>
              <a:defRPr/>
            </a:pPr>
            <a:r>
              <a:rPr lang="en-US" altLang="en-US" b="1" dirty="0">
                <a:cs typeface="Arial" panose="020B0604020202020204" pitchFamily="34" charset="0"/>
              </a:rPr>
              <a:t>Cadence</a:t>
            </a:r>
            <a:r>
              <a:rPr lang="en-US" altLang="en-US" dirty="0">
                <a:cs typeface="Arial" panose="020B0604020202020204" pitchFamily="34" charset="0"/>
              </a:rPr>
              <a:t>—Attends meeting and reads a statement about how the program staff have come to her rescue and kept her hope alive; she considers it her way to reciprocate.</a:t>
            </a: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p:txBody>
      </p:sp>
    </p:spTree>
    <p:custDataLst>
      <p:tags r:id="rId1"/>
    </p:custDataLst>
    <p:extLst>
      <p:ext uri="{BB962C8B-B14F-4D97-AF65-F5344CB8AC3E}">
        <p14:creationId xmlns:p14="http://schemas.microsoft.com/office/powerpoint/2010/main" val="2240109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a:extLst>
              <a:ext uri="{FF2B5EF4-FFF2-40B4-BE49-F238E27FC236}">
                <a16:creationId xmlns:a16="http://schemas.microsoft.com/office/drawing/2014/main" id="{DBECCBD1-1AA4-4F73-8586-5D39DC7CF0DC}"/>
              </a:ext>
            </a:extLst>
          </p:cNvPr>
          <p:cNvSpPr>
            <a:spLocks noGrp="1"/>
          </p:cNvSpPr>
          <p:nvPr>
            <p:ph idx="1"/>
          </p:nvPr>
        </p:nvSpPr>
        <p:spPr/>
        <p:txBody>
          <a:bodyPr/>
          <a:lstStyle/>
          <a:p>
            <a:pPr>
              <a:lnSpc>
                <a:spcPct val="150000"/>
              </a:lnSpc>
              <a:spcBef>
                <a:spcPts val="0"/>
              </a:spcBef>
              <a:buClrTx/>
              <a:buSzPct val="125000"/>
              <a:defRPr/>
            </a:pPr>
            <a:r>
              <a:rPr lang="en-US" altLang="en-US" sz="2000" b="1" dirty="0">
                <a:cs typeface="Arial" panose="020B0604020202020204" pitchFamily="34" charset="0"/>
              </a:rPr>
              <a:t>Commitment: </a:t>
            </a:r>
            <a:r>
              <a:rPr lang="en-US" altLang="en-US" sz="2000" dirty="0">
                <a:cs typeface="Arial" panose="020B0604020202020204" pitchFamily="34" charset="0"/>
              </a:rPr>
              <a:t>Making a deliberate choice to prioritize and value partnerships, as well as to be dedicated to and assume responsibility for partnership outcomes.</a:t>
            </a:r>
          </a:p>
          <a:p>
            <a:pPr marL="685800" lvl="2">
              <a:lnSpc>
                <a:spcPct val="150000"/>
              </a:lnSpc>
              <a:spcBef>
                <a:spcPts val="0"/>
              </a:spcBef>
              <a:buSzPct val="125000"/>
              <a:defRPr/>
            </a:pPr>
            <a:r>
              <a:rPr lang="en-US" dirty="0">
                <a:cs typeface="Arial" panose="020B0604020202020204" pitchFamily="34" charset="0"/>
              </a:rPr>
              <a:t>Broadening base of partners</a:t>
            </a:r>
          </a:p>
          <a:p>
            <a:pPr marL="457200" lvl="2" indent="0">
              <a:lnSpc>
                <a:spcPct val="150000"/>
              </a:lnSpc>
              <a:spcBef>
                <a:spcPts val="0"/>
              </a:spcBef>
              <a:buSzPct val="125000"/>
              <a:buNone/>
              <a:defRPr/>
            </a:pPr>
            <a:endParaRPr lang="en-US" dirty="0">
              <a:cs typeface="Arial" panose="020B0604020202020204" pitchFamily="34" charset="0"/>
            </a:endParaRPr>
          </a:p>
          <a:p>
            <a:pPr>
              <a:lnSpc>
                <a:spcPct val="150000"/>
              </a:lnSpc>
              <a:spcBef>
                <a:spcPts val="0"/>
              </a:spcBef>
              <a:buClrTx/>
              <a:buSzPct val="125000"/>
              <a:defRPr/>
            </a:pPr>
            <a:r>
              <a:rPr lang="en-US" altLang="en-US" sz="2000" b="1" dirty="0">
                <a:cs typeface="Arial" panose="020B0604020202020204" pitchFamily="34" charset="0"/>
              </a:rPr>
              <a:t>Service Coordination </a:t>
            </a:r>
            <a:r>
              <a:rPr lang="en-US" altLang="en-US" sz="2000" dirty="0">
                <a:cs typeface="Arial" panose="020B0604020202020204" pitchFamily="34" charset="0"/>
              </a:rPr>
              <a:t>(#7)</a:t>
            </a:r>
          </a:p>
          <a:p>
            <a:pPr marL="685800" lvl="2">
              <a:lnSpc>
                <a:spcPct val="150000"/>
              </a:lnSpc>
              <a:spcBef>
                <a:spcPts val="0"/>
              </a:spcBef>
              <a:buSzPct val="125000"/>
              <a:defRPr/>
            </a:pPr>
            <a:r>
              <a:rPr lang="en-US" altLang="en-US" dirty="0">
                <a:cs typeface="Arial" panose="020B0604020202020204" pitchFamily="34" charset="0"/>
              </a:rPr>
              <a:t>Prepares community service providers to advance child outcomes.</a:t>
            </a:r>
          </a:p>
          <a:p>
            <a:pPr marL="457200" lvl="2" indent="0">
              <a:lnSpc>
                <a:spcPct val="150000"/>
              </a:lnSpc>
              <a:spcBef>
                <a:spcPts val="0"/>
              </a:spcBef>
              <a:buSzPct val="125000"/>
              <a:buNone/>
              <a:defRPr/>
            </a:pPr>
            <a:endParaRPr lang="en-US" altLang="en-US" dirty="0">
              <a:cs typeface="Arial" panose="020B0604020202020204" pitchFamily="34" charset="0"/>
            </a:endParaRPr>
          </a:p>
          <a:p>
            <a:pPr marL="0" indent="0">
              <a:buNone/>
              <a:defRPr/>
            </a:pPr>
            <a:r>
              <a:rPr lang="en-US" altLang="en-US" sz="1600" dirty="0">
                <a:hlinkClick r:id="rId4"/>
              </a:rPr>
              <a:t>Read the DEC New Service Coordination in Early Intervention Joint Position Statement</a:t>
            </a:r>
            <a:r>
              <a:rPr lang="en-US" altLang="en-US" sz="1600" dirty="0"/>
              <a:t>.</a:t>
            </a:r>
          </a:p>
          <a:p>
            <a:pPr marL="0" indent="0">
              <a:lnSpc>
                <a:spcPct val="110000"/>
              </a:lnSpc>
              <a:spcBef>
                <a:spcPts val="600"/>
              </a:spcBef>
              <a:spcAft>
                <a:spcPts val="600"/>
              </a:spcAft>
              <a:buClrTx/>
              <a:buSzPct val="125000"/>
              <a:buFont typeface="Wingdings 3" panose="05040102010807070707" pitchFamily="18" charset="2"/>
              <a:buNone/>
              <a:defRPr/>
            </a:pPr>
            <a:endParaRPr lang="en-US" altLang="en-US" sz="2400" dirty="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cs typeface="Arial" panose="020B0604020202020204" pitchFamily="34" charset="0"/>
            </a:endParaRPr>
          </a:p>
        </p:txBody>
      </p:sp>
      <p:sp>
        <p:nvSpPr>
          <p:cNvPr id="112642" name="Title 1">
            <a:extLst>
              <a:ext uri="{FF2B5EF4-FFF2-40B4-BE49-F238E27FC236}">
                <a16:creationId xmlns:a16="http://schemas.microsoft.com/office/drawing/2014/main" id="{2876E9BE-7B60-4939-882A-51C9A63B0678}"/>
              </a:ext>
            </a:extLst>
          </p:cNvPr>
          <p:cNvSpPr>
            <a:spLocks noGrp="1"/>
          </p:cNvSpPr>
          <p:nvPr>
            <p:ph type="title"/>
          </p:nvPr>
        </p:nvSpPr>
        <p:spPr>
          <a:xfrm>
            <a:off x="620183" y="615420"/>
            <a:ext cx="7886700" cy="1325563"/>
          </a:xfrm>
        </p:spPr>
        <p:txBody>
          <a:bodyPr>
            <a:noAutofit/>
          </a:bodyPr>
          <a:lstStyle/>
          <a:p>
            <a:pPr algn="ctr">
              <a:defRPr/>
            </a:pPr>
            <a:r>
              <a:rPr lang="en-CA" altLang="en-US" dirty="0">
                <a:latin typeface="+mn-lt"/>
                <a:cs typeface="Arial" panose="020B0604020202020204" pitchFamily="34" charset="0"/>
              </a:rPr>
              <a:t>Infusing Commitment: </a:t>
            </a:r>
            <a:br>
              <a:rPr lang="en-CA" altLang="en-US" dirty="0">
                <a:latin typeface="+mn-lt"/>
                <a:cs typeface="Arial" panose="020B0604020202020204" pitchFamily="34" charset="0"/>
              </a:rPr>
            </a:br>
            <a:r>
              <a:rPr lang="en-CA" altLang="en-US" dirty="0">
                <a:latin typeface="+mn-lt"/>
                <a:cs typeface="Arial" panose="020B0604020202020204" pitchFamily="34" charset="0"/>
              </a:rPr>
              <a:t>Service Coordination</a:t>
            </a:r>
            <a:br>
              <a:rPr lang="en-CA" altLang="en-US" sz="3000" dirty="0">
                <a:latin typeface="+mn-lt"/>
                <a:cs typeface="Arial" panose="020B0604020202020204" pitchFamily="34" charset="0"/>
              </a:rPr>
            </a:br>
            <a:endParaRPr lang="en-CA" altLang="en-US" sz="3000" dirty="0">
              <a:latin typeface="+mn-lt"/>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49618" y="-25939"/>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a:extLst>
              <a:ext uri="{FF2B5EF4-FFF2-40B4-BE49-F238E27FC236}">
                <a16:creationId xmlns:a16="http://schemas.microsoft.com/office/drawing/2014/main" id="{C1A5B700-EDB9-4B6B-8CE7-E2653661382F}"/>
              </a:ext>
            </a:extLst>
          </p:cNvPr>
          <p:cNvSpPr>
            <a:spLocks noGrp="1"/>
          </p:cNvSpPr>
          <p:nvPr>
            <p:ph idx="1"/>
          </p:nvPr>
        </p:nvSpPr>
        <p:spPr/>
        <p:txBody>
          <a:bodyPr>
            <a:normAutofit/>
          </a:bodyPr>
          <a:lstStyle/>
          <a:p>
            <a:pPr>
              <a:lnSpc>
                <a:spcPct val="150000"/>
              </a:lnSpc>
              <a:spcBef>
                <a:spcPts val="0"/>
              </a:spcBef>
              <a:buClrTx/>
              <a:buSzPct val="125000"/>
              <a:defRPr/>
            </a:pPr>
            <a:r>
              <a:rPr lang="en-US" altLang="en-US" sz="2000" b="1" dirty="0">
                <a:cs typeface="Arial" panose="020B0604020202020204" pitchFamily="34" charset="0"/>
              </a:rPr>
              <a:t>Fostering trusting partnerships</a:t>
            </a:r>
          </a:p>
          <a:p>
            <a:pPr marL="685800" lvl="2">
              <a:lnSpc>
                <a:spcPct val="150000"/>
              </a:lnSpc>
              <a:spcBef>
                <a:spcPts val="0"/>
              </a:spcBef>
              <a:buSzPct val="125000"/>
              <a:defRPr/>
            </a:pPr>
            <a:r>
              <a:rPr lang="en-US" altLang="en-US" b="1" dirty="0">
                <a:cs typeface="Arial" panose="020B0604020202020204" pitchFamily="34" charset="0"/>
              </a:rPr>
              <a:t>Anika</a:t>
            </a:r>
            <a:r>
              <a:rPr lang="en-US" altLang="en-US" dirty="0">
                <a:cs typeface="Arial" panose="020B0604020202020204" pitchFamily="34" charset="0"/>
              </a:rPr>
              <a:t>—Provides professional development for staff at Jewish Community Center on how they can foster inclusion for Marcus.</a:t>
            </a:r>
          </a:p>
          <a:p>
            <a:pPr marL="685800" lvl="2">
              <a:lnSpc>
                <a:spcPct val="150000"/>
              </a:lnSpc>
              <a:spcBef>
                <a:spcPts val="0"/>
              </a:spcBef>
              <a:buSzPct val="125000"/>
              <a:defRPr/>
            </a:pPr>
            <a:r>
              <a:rPr lang="en-US" altLang="en-US" b="1" dirty="0">
                <a:cs typeface="Arial" panose="020B0604020202020204" pitchFamily="34" charset="0"/>
              </a:rPr>
              <a:t>Beatrice</a:t>
            </a:r>
            <a:r>
              <a:rPr lang="en-US" altLang="en-US" dirty="0">
                <a:cs typeface="Arial" panose="020B0604020202020204" pitchFamily="34" charset="0"/>
              </a:rPr>
              <a:t>—Walks Beatrice through the process of applying for Section 8 Housing.</a:t>
            </a:r>
          </a:p>
          <a:p>
            <a:pPr marL="685800" lvl="2">
              <a:lnSpc>
                <a:spcPct val="150000"/>
              </a:lnSpc>
              <a:spcBef>
                <a:spcPts val="0"/>
              </a:spcBef>
              <a:buSzPct val="125000"/>
              <a:defRPr/>
            </a:pPr>
            <a:r>
              <a:rPr lang="en-US" altLang="en-US" b="1" dirty="0">
                <a:cs typeface="Arial" panose="020B0604020202020204" pitchFamily="34" charset="0"/>
              </a:rPr>
              <a:t>Cadence</a:t>
            </a:r>
            <a:r>
              <a:rPr lang="en-US" altLang="en-US" dirty="0">
                <a:cs typeface="Arial" panose="020B0604020202020204" pitchFamily="34" charset="0"/>
              </a:rPr>
              <a:t>—Develops a GAP team and includes professionals working in disaster relief to address family’s basic needs.</a:t>
            </a:r>
          </a:p>
          <a:p>
            <a:pPr>
              <a:lnSpc>
                <a:spcPct val="110000"/>
              </a:lnSpc>
              <a:spcBef>
                <a:spcPts val="600"/>
              </a:spcBef>
              <a:spcAft>
                <a:spcPts val="600"/>
              </a:spcAft>
              <a:buClrTx/>
              <a:buSzPct val="125000"/>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p:txBody>
      </p:sp>
      <p:sp>
        <p:nvSpPr>
          <p:cNvPr id="112642" name="Title 1">
            <a:extLst>
              <a:ext uri="{FF2B5EF4-FFF2-40B4-BE49-F238E27FC236}">
                <a16:creationId xmlns:a16="http://schemas.microsoft.com/office/drawing/2014/main" id="{57DF2B9C-6949-4907-8507-8F2C04A416A9}"/>
              </a:ext>
            </a:extLst>
          </p:cNvPr>
          <p:cNvSpPr>
            <a:spLocks noGrp="1"/>
          </p:cNvSpPr>
          <p:nvPr>
            <p:ph type="title"/>
          </p:nvPr>
        </p:nvSpPr>
        <p:spPr>
          <a:xfrm>
            <a:off x="628650" y="681037"/>
            <a:ext cx="7886700" cy="1325563"/>
          </a:xfrm>
        </p:spPr>
        <p:txBody>
          <a:bodyPr>
            <a:noAutofit/>
          </a:bodyPr>
          <a:lstStyle/>
          <a:p>
            <a:pPr algn="ctr">
              <a:defRPr/>
            </a:pPr>
            <a:r>
              <a:rPr lang="en-CA" altLang="en-US" dirty="0">
                <a:latin typeface="+mn-lt"/>
                <a:cs typeface="Arial" panose="020B0604020202020204" pitchFamily="34" charset="0"/>
              </a:rPr>
              <a:t>Infusing Commitment: </a:t>
            </a:r>
            <a:br>
              <a:rPr lang="en-CA" altLang="en-US" dirty="0">
                <a:latin typeface="+mn-lt"/>
                <a:cs typeface="Arial" panose="020B0604020202020204" pitchFamily="34" charset="0"/>
              </a:rPr>
            </a:br>
            <a:r>
              <a:rPr lang="en-CA" altLang="en-US" dirty="0">
                <a:latin typeface="+mn-lt"/>
                <a:cs typeface="Arial" panose="020B0604020202020204" pitchFamily="34" charset="0"/>
              </a:rPr>
              <a:t>Service Coordination II</a:t>
            </a:r>
            <a:br>
              <a:rPr lang="en-CA" altLang="en-US" sz="3600" dirty="0">
                <a:latin typeface="+mn-lt"/>
                <a:cs typeface="Arial" panose="020B0604020202020204" pitchFamily="34" charset="0"/>
              </a:rPr>
            </a:br>
            <a:endParaRPr lang="en-CA" altLang="en-US" sz="3600" dirty="0">
              <a:latin typeface="+mn-lt"/>
              <a:cs typeface="Arial" panose="020B0604020202020204" pitchFamily="34" charset="0"/>
            </a:endParaRP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49618" y="-25939"/>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descr="&quot; &quot;">
            <a:extLst>
              <a:ext uri="{FF2B5EF4-FFF2-40B4-BE49-F238E27FC236}">
                <a16:creationId xmlns:a16="http://schemas.microsoft.com/office/drawing/2014/main" id="{2B5ED839-02B6-4FD5-AA32-9BE4316D0198}"/>
              </a:ext>
            </a:extLst>
          </p:cNvPr>
          <p:cNvSpPr>
            <a:spLocks noGrp="1"/>
          </p:cNvSpPr>
          <p:nvPr>
            <p:ph type="title"/>
          </p:nvPr>
        </p:nvSpPr>
        <p:spPr/>
        <p:txBody>
          <a:bodyPr>
            <a:normAutofit/>
          </a:bodyPr>
          <a:lstStyle/>
          <a:p>
            <a:pPr algn="ctr"/>
            <a:r>
              <a:rPr lang="en-US" altLang="en-US" b="1" dirty="0">
                <a:solidFill>
                  <a:schemeClr val="tx1"/>
                </a:solidFill>
                <a:latin typeface="+mn-lt"/>
                <a:cs typeface="Arial" panose="020B0604020202020204" pitchFamily="34" charset="0"/>
              </a:rPr>
              <a:t>DEC Recommended Practices: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Family Practices</a:t>
            </a:r>
          </a:p>
        </p:txBody>
      </p:sp>
      <p:sp>
        <p:nvSpPr>
          <p:cNvPr id="27652" name="Content Placeholder 1">
            <a:extLst>
              <a:ext uri="{FF2B5EF4-FFF2-40B4-BE49-F238E27FC236}">
                <a16:creationId xmlns:a16="http://schemas.microsoft.com/office/drawing/2014/main" id="{E9F3D337-EE2B-455C-959A-80420B113748}"/>
              </a:ext>
            </a:extLst>
          </p:cNvPr>
          <p:cNvSpPr>
            <a:spLocks noGrp="1"/>
          </p:cNvSpPr>
          <p:nvPr>
            <p:ph idx="1"/>
          </p:nvPr>
        </p:nvSpPr>
        <p:spPr/>
        <p:txBody>
          <a:bodyPr>
            <a:normAutofit fontScale="92500" lnSpcReduction="20000"/>
          </a:bodyPr>
          <a:lstStyle/>
          <a:p>
            <a:pPr marL="0" indent="0">
              <a:lnSpc>
                <a:spcPct val="110000"/>
              </a:lnSpc>
              <a:spcBef>
                <a:spcPts val="1200"/>
              </a:spcBef>
              <a:spcAft>
                <a:spcPts val="1200"/>
              </a:spcAft>
              <a:buFont typeface="Wingdings 3" panose="05040102010807070707" pitchFamily="18" charset="2"/>
              <a:buNone/>
              <a:defRPr/>
            </a:pPr>
            <a:r>
              <a:rPr lang="en-US" altLang="en-US" dirty="0">
                <a:cs typeface="Arial" panose="020B0604020202020204" pitchFamily="34" charset="0"/>
              </a:rPr>
              <a:t>F1: “Practitioners build </a:t>
            </a:r>
            <a:r>
              <a:rPr lang="en-US" altLang="en-US" b="1" dirty="0">
                <a:cs typeface="Arial" panose="020B0604020202020204" pitchFamily="34" charset="0"/>
              </a:rPr>
              <a:t>trusting and respectful partnerships</a:t>
            </a:r>
            <a:r>
              <a:rPr lang="en-US" altLang="en-US" dirty="0">
                <a:cs typeface="Arial" panose="020B0604020202020204" pitchFamily="34" charset="0"/>
              </a:rPr>
              <a:t> with the family through interactions that are sensitive and responsive to cultural, linguistic, and socioeconomic diversity.”</a:t>
            </a:r>
          </a:p>
          <a:p>
            <a:pPr>
              <a:lnSpc>
                <a:spcPct val="110000"/>
              </a:lnSpc>
              <a:spcBef>
                <a:spcPts val="1200"/>
              </a:spcBef>
              <a:spcAft>
                <a:spcPts val="1200"/>
              </a:spcAft>
              <a:buClrTx/>
              <a:buSzPct val="125000"/>
              <a:buFont typeface="Arial" panose="020B0604020202020204" pitchFamily="34" charset="0"/>
              <a:buChar char="•"/>
              <a:defRPr/>
            </a:pPr>
            <a:r>
              <a:rPr lang="en-US" altLang="en-US" dirty="0">
                <a:cs typeface="Arial" panose="020B0604020202020204" pitchFamily="34" charset="0"/>
              </a:rPr>
              <a:t> 10 specific family practices:</a:t>
            </a:r>
          </a:p>
          <a:p>
            <a:pPr lvl="1">
              <a:lnSpc>
                <a:spcPct val="110000"/>
              </a:lnSpc>
              <a:spcBef>
                <a:spcPts val="500"/>
              </a:spcBef>
              <a:buSzPct val="125000"/>
              <a:defRPr/>
            </a:pPr>
            <a:r>
              <a:rPr lang="en-US" altLang="en-US" sz="2100" dirty="0">
                <a:cs typeface="Arial" panose="020B0604020202020204" pitchFamily="34" charset="0"/>
              </a:rPr>
              <a:t> 6 focusing on relationship indicators</a:t>
            </a:r>
          </a:p>
          <a:p>
            <a:pPr lvl="1">
              <a:lnSpc>
                <a:spcPct val="110000"/>
              </a:lnSpc>
              <a:spcBef>
                <a:spcPts val="1200"/>
              </a:spcBef>
              <a:spcAft>
                <a:spcPts val="1200"/>
              </a:spcAft>
              <a:buSzPct val="125000"/>
              <a:defRPr/>
            </a:pPr>
            <a:r>
              <a:rPr lang="en-US" altLang="en-US" sz="2100" dirty="0">
                <a:cs typeface="Arial" panose="020B0604020202020204" pitchFamily="34" charset="0"/>
              </a:rPr>
              <a:t> 4 focusing on instructional indicators</a:t>
            </a:r>
          </a:p>
          <a:p>
            <a:pPr>
              <a:lnSpc>
                <a:spcPct val="110000"/>
              </a:lnSpc>
              <a:spcBef>
                <a:spcPts val="1200"/>
              </a:spcBef>
              <a:spcAft>
                <a:spcPts val="1200"/>
              </a:spcAft>
              <a:buClrTx/>
              <a:buSzPct val="125000"/>
              <a:buFont typeface="Arial" panose="020B0604020202020204" pitchFamily="34" charset="0"/>
              <a:buChar char="•"/>
              <a:defRPr/>
            </a:pPr>
            <a:r>
              <a:rPr lang="en-US" altLang="en-US" dirty="0">
                <a:cs typeface="Arial" panose="020B0604020202020204" pitchFamily="34" charset="0"/>
              </a:rPr>
              <a:t>17 family indicators embedded in other categories (e.g., Assessment, Environment, Transition)</a:t>
            </a:r>
          </a:p>
        </p:txBody>
      </p:sp>
      <p:pic>
        <p:nvPicPr>
          <p:cNvPr id="24580" name="DEC logo" title="Division for Early Childhood Logo">
            <a:extLst>
              <a:ext uri="{FF2B5EF4-FFF2-40B4-BE49-F238E27FC236}">
                <a16:creationId xmlns:a16="http://schemas.microsoft.com/office/drawing/2014/main" id="{B004B8E5-6742-4774-B307-A1DF5596D8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9305" y="3048000"/>
            <a:ext cx="2994025" cy="127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F6538A3-08E2-4A02-9AEE-5C0696651350}"/>
              </a:ext>
            </a:extLst>
          </p:cNvPr>
          <p:cNvSpPr txBox="1">
            <a:spLocks noChangeArrowheads="1"/>
          </p:cNvSpPr>
          <p:nvPr/>
        </p:nvSpPr>
        <p:spPr bwMode="auto">
          <a:xfrm>
            <a:off x="4823140" y="5788679"/>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1400" dirty="0">
                <a:solidFill>
                  <a:schemeClr val="tx1"/>
                </a:solidFill>
                <a:latin typeface="+mn-lt"/>
                <a:hlinkClick r:id="rId5"/>
              </a:rPr>
              <a:t>Click to view DEC Recommended Practices (PDF)</a:t>
            </a:r>
            <a:endParaRPr lang="en-US" altLang="en-US" sz="1400" dirty="0">
              <a:solidFill>
                <a:schemeClr val="tx1"/>
              </a:solidFill>
              <a:latin typeface="+mn-lt"/>
            </a:endParaRPr>
          </a:p>
          <a:p>
            <a:pPr algn="ctr">
              <a:spcBef>
                <a:spcPct val="0"/>
              </a:spcBef>
              <a:buClrTx/>
              <a:buSzTx/>
              <a:buFontTx/>
              <a:buNone/>
            </a:pPr>
            <a:endParaRPr lang="en-US" altLang="en-US" sz="1400" dirty="0">
              <a:solidFill>
                <a:schemeClr val="tx1"/>
              </a:solidFill>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364EC72-6EF2-4F59-AF7B-F97F46E357DB}"/>
              </a:ext>
            </a:extLst>
          </p:cNvPr>
          <p:cNvSpPr>
            <a:spLocks noGrp="1"/>
          </p:cNvSpPr>
          <p:nvPr>
            <p:ph type="title"/>
          </p:nvPr>
        </p:nvSpPr>
        <p:spPr/>
        <p:txBody>
          <a:bodyPr>
            <a:noAutofit/>
          </a:bodyPr>
          <a:lstStyle/>
          <a:p>
            <a:pPr algn="ctr">
              <a:defRPr/>
            </a:pPr>
            <a:r>
              <a:rPr lang="en-CA" altLang="en-US" sz="3600" dirty="0">
                <a:latin typeface="+mn-lt"/>
                <a:cs typeface="Arial" panose="020B0604020202020204" pitchFamily="34" charset="0"/>
              </a:rPr>
              <a:t>Infusing All Dimensions: </a:t>
            </a:r>
            <a:br>
              <a:rPr lang="en-CA" altLang="en-US" sz="3600" dirty="0">
                <a:latin typeface="+mn-lt"/>
                <a:cs typeface="Arial" panose="020B0604020202020204" pitchFamily="34" charset="0"/>
              </a:rPr>
            </a:br>
            <a:r>
              <a:rPr lang="en-CA" altLang="en-US" dirty="0">
                <a:latin typeface="+mn-lt"/>
                <a:cs typeface="Arial" panose="020B0604020202020204" pitchFamily="34" charset="0"/>
              </a:rPr>
              <a:t>Child Behavior (#3)</a:t>
            </a: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49618" y="-25939"/>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ontent Placeholder 2">
            <a:extLst>
              <a:ext uri="{FF2B5EF4-FFF2-40B4-BE49-F238E27FC236}">
                <a16:creationId xmlns:a16="http://schemas.microsoft.com/office/drawing/2014/main" id="{A33F09B6-F673-4828-AFF6-01D83BAA9A09}"/>
              </a:ext>
            </a:extLst>
          </p:cNvPr>
          <p:cNvSpPr>
            <a:spLocks noGrp="1"/>
          </p:cNvSpPr>
          <p:nvPr>
            <p:ph idx="1"/>
          </p:nvPr>
        </p:nvSpPr>
        <p:spPr>
          <a:xfrm>
            <a:off x="628650" y="1825625"/>
            <a:ext cx="8362950" cy="4351338"/>
          </a:xfrm>
        </p:spPr>
        <p:txBody>
          <a:bodyPr>
            <a:noAutofit/>
          </a:bodyPr>
          <a:lstStyle/>
          <a:p>
            <a:pPr>
              <a:lnSpc>
                <a:spcPct val="150000"/>
              </a:lnSpc>
              <a:spcBef>
                <a:spcPts val="0"/>
              </a:spcBef>
              <a:buClrTx/>
              <a:buFont typeface="Arial" panose="020B0604020202020204" pitchFamily="34" charset="0"/>
              <a:buChar char="•"/>
              <a:defRPr/>
            </a:pPr>
            <a:r>
              <a:rPr lang="en-US" sz="2000" b="1" dirty="0">
                <a:cs typeface="Arial" panose="020B0604020202020204" pitchFamily="34" charset="0"/>
              </a:rPr>
              <a:t>Equity</a:t>
            </a:r>
            <a:r>
              <a:rPr lang="en-US" sz="2000" dirty="0">
                <a:cs typeface="Arial" panose="020B0604020202020204" pitchFamily="34" charset="0"/>
              </a:rPr>
              <a:t>—Ensure that behavioral support offered to families </a:t>
            </a:r>
            <a:br>
              <a:rPr lang="en-US" sz="2000" dirty="0">
                <a:cs typeface="Arial" panose="020B0604020202020204" pitchFamily="34" charset="0"/>
              </a:rPr>
            </a:br>
            <a:r>
              <a:rPr lang="en-US" sz="2000" dirty="0">
                <a:cs typeface="Arial" panose="020B0604020202020204" pitchFamily="34" charset="0"/>
              </a:rPr>
              <a:t>addresses different levels of child/family strengths and needs.</a:t>
            </a:r>
          </a:p>
          <a:p>
            <a:pPr>
              <a:lnSpc>
                <a:spcPct val="150000"/>
              </a:lnSpc>
              <a:spcBef>
                <a:spcPts val="0"/>
              </a:spcBef>
              <a:buClrTx/>
              <a:buFont typeface="Arial" panose="020B0604020202020204" pitchFamily="34" charset="0"/>
              <a:buChar char="•"/>
              <a:defRPr/>
            </a:pPr>
            <a:endParaRPr lang="en-US" sz="2000" dirty="0">
              <a:cs typeface="Arial" panose="020B0604020202020204" pitchFamily="34" charset="0"/>
            </a:endParaRPr>
          </a:p>
          <a:p>
            <a:pPr>
              <a:lnSpc>
                <a:spcPct val="150000"/>
              </a:lnSpc>
              <a:spcBef>
                <a:spcPts val="0"/>
              </a:spcBef>
              <a:buClrTx/>
              <a:buFont typeface="Arial" panose="020B0604020202020204" pitchFamily="34" charset="0"/>
              <a:buChar char="•"/>
              <a:defRPr/>
            </a:pPr>
            <a:r>
              <a:rPr lang="en-US" sz="2000" b="1" dirty="0">
                <a:cs typeface="Arial" panose="020B0604020202020204" pitchFamily="34" charset="0"/>
              </a:rPr>
              <a:t>Respect</a:t>
            </a:r>
            <a:r>
              <a:rPr lang="en-US" sz="2000" i="1" dirty="0">
                <a:cs typeface="Arial" panose="020B0604020202020204" pitchFamily="34" charset="0"/>
              </a:rPr>
              <a:t>—</a:t>
            </a:r>
            <a:r>
              <a:rPr lang="en-US" sz="2000" dirty="0">
                <a:cs typeface="Arial" panose="020B0604020202020204" pitchFamily="34" charset="0"/>
              </a:rPr>
              <a:t>Seek information from families about their child-rearing beliefs, especially around discipline, and how their beliefs tie to their culture.</a:t>
            </a:r>
          </a:p>
          <a:p>
            <a:pPr>
              <a:lnSpc>
                <a:spcPct val="150000"/>
              </a:lnSpc>
              <a:spcBef>
                <a:spcPts val="0"/>
              </a:spcBef>
              <a:buClrTx/>
              <a:buFont typeface="Arial" panose="020B0604020202020204" pitchFamily="34" charset="0"/>
              <a:buChar char="•"/>
              <a:defRPr/>
            </a:pPr>
            <a:endParaRPr lang="en-US" sz="2000" dirty="0">
              <a:cs typeface="Arial" panose="020B0604020202020204" pitchFamily="34" charset="0"/>
            </a:endParaRPr>
          </a:p>
          <a:p>
            <a:pPr>
              <a:lnSpc>
                <a:spcPct val="150000"/>
              </a:lnSpc>
              <a:spcBef>
                <a:spcPts val="0"/>
              </a:spcBef>
              <a:buClrTx/>
              <a:buFont typeface="Arial" panose="020B0604020202020204" pitchFamily="34" charset="0"/>
              <a:buChar char="•"/>
              <a:defRPr/>
            </a:pPr>
            <a:r>
              <a:rPr lang="en-US" sz="2000" b="1" dirty="0">
                <a:cs typeface="Arial" panose="020B0604020202020204" pitchFamily="34" charset="0"/>
              </a:rPr>
              <a:t>Communication</a:t>
            </a:r>
            <a:r>
              <a:rPr lang="en-US" sz="2000" i="1" dirty="0">
                <a:cs typeface="Arial" panose="020B0604020202020204" pitchFamily="34" charset="0"/>
              </a:rPr>
              <a:t>–</a:t>
            </a:r>
            <a:r>
              <a:rPr lang="en-US" sz="2000" b="1" i="1" dirty="0">
                <a:cs typeface="Arial" panose="020B0604020202020204" pitchFamily="34" charset="0"/>
              </a:rPr>
              <a:t> </a:t>
            </a:r>
            <a:r>
              <a:rPr lang="en-US" sz="2000" dirty="0">
                <a:cs typeface="Arial" panose="020B0604020202020204" pitchFamily="34" charset="0"/>
              </a:rPr>
              <a:t>Provide handouts to families of resources about behavior at home and in the community that they can access on their phones.</a:t>
            </a:r>
            <a:endParaRPr lang="en-US" altLang="en-US" sz="2000" dirty="0">
              <a:latin typeface="Arial" panose="020B0604020202020204" pitchFamily="34" charset="0"/>
              <a:cs typeface="Arial" panose="020B0604020202020204" pitchFamily="34" charset="0"/>
            </a:endParaRPr>
          </a:p>
          <a:p>
            <a:pPr marL="171450" indent="0">
              <a:lnSpc>
                <a:spcPct val="10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a:p>
            <a:pPr marL="457200" lvl="1" indent="0">
              <a:lnSpc>
                <a:spcPct val="100000"/>
              </a:lnSpc>
              <a:spcBef>
                <a:spcPts val="600"/>
              </a:spcBef>
              <a:spcAft>
                <a:spcPts val="600"/>
              </a:spcAft>
              <a:buClrTx/>
              <a:buSzPct val="125000"/>
              <a:buFont typeface="Wingdings 3" panose="05040102010807070707" pitchFamily="18" charset="2"/>
              <a:buNone/>
              <a:defRPr/>
            </a:pPr>
            <a:endParaRPr lang="en-US" altLang="en-US" sz="1800" dirty="0">
              <a:latin typeface="Arial" panose="020B0604020202020204" pitchFamily="34" charset="0"/>
              <a:cs typeface="Arial" panose="020B0604020202020204" pitchFamily="34" charset="0"/>
            </a:endParaRPr>
          </a:p>
          <a:p>
            <a:pPr marL="457200" lvl="1" indent="0">
              <a:lnSpc>
                <a:spcPct val="100000"/>
              </a:lnSpc>
              <a:spcBef>
                <a:spcPts val="600"/>
              </a:spcBef>
              <a:spcAft>
                <a:spcPts val="600"/>
              </a:spcAft>
              <a:buClrTx/>
              <a:buSzPct val="125000"/>
              <a:buFont typeface="Wingdings 3" panose="05040102010807070707" pitchFamily="18" charset="2"/>
              <a:buNone/>
              <a:defRPr/>
            </a:pPr>
            <a:endParaRPr lang="en-US" altLang="en-US" sz="1800" dirty="0">
              <a:latin typeface="Arial" panose="020B0604020202020204" pitchFamily="34" charset="0"/>
              <a:cs typeface="Arial" panose="020B0604020202020204" pitchFamily="34" charset="0"/>
            </a:endParaRPr>
          </a:p>
          <a:p>
            <a:pPr marL="57150" indent="0">
              <a:lnSpc>
                <a:spcPct val="10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364EC72-6EF2-4F59-AF7B-F97F46E357DB}"/>
              </a:ext>
            </a:extLst>
          </p:cNvPr>
          <p:cNvSpPr>
            <a:spLocks noGrp="1"/>
          </p:cNvSpPr>
          <p:nvPr>
            <p:ph type="title"/>
          </p:nvPr>
        </p:nvSpPr>
        <p:spPr/>
        <p:txBody>
          <a:bodyPr>
            <a:noAutofit/>
          </a:bodyPr>
          <a:lstStyle/>
          <a:p>
            <a:pPr algn="ctr">
              <a:defRPr/>
            </a:pPr>
            <a:r>
              <a:rPr lang="en-CA" altLang="en-US" sz="3600" dirty="0">
                <a:latin typeface="+mn-lt"/>
                <a:cs typeface="Arial" panose="020B0604020202020204" pitchFamily="34" charset="0"/>
              </a:rPr>
              <a:t>Infusing All Dimensions: </a:t>
            </a:r>
            <a:br>
              <a:rPr lang="en-CA" altLang="en-US" sz="3600" dirty="0">
                <a:latin typeface="+mn-lt"/>
                <a:cs typeface="Arial" panose="020B0604020202020204" pitchFamily="34" charset="0"/>
              </a:rPr>
            </a:br>
            <a:r>
              <a:rPr lang="en-CA" altLang="en-US" dirty="0">
                <a:latin typeface="+mn-lt"/>
                <a:cs typeface="Arial" panose="020B0604020202020204" pitchFamily="34" charset="0"/>
              </a:rPr>
              <a:t>Child Behavior (#3) II</a:t>
            </a:r>
          </a:p>
        </p:txBody>
      </p:sp>
      <p:pic>
        <p:nvPicPr>
          <p:cNvPr id="6" name="Content Placeholder 2" title="Trusting Partnerships Diagram">
            <a:extLst>
              <a:ext uri="{FF2B5EF4-FFF2-40B4-BE49-F238E27FC236}">
                <a16:creationId xmlns:a16="http://schemas.microsoft.com/office/drawing/2014/main" id="{21757B6B-3AFD-46B6-8F15-8D4FB46370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49618" y="-25939"/>
            <a:ext cx="2699182" cy="20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ontent Placeholder 2">
            <a:extLst>
              <a:ext uri="{FF2B5EF4-FFF2-40B4-BE49-F238E27FC236}">
                <a16:creationId xmlns:a16="http://schemas.microsoft.com/office/drawing/2014/main" id="{A33F09B6-F673-4828-AFF6-01D83BAA9A09}"/>
              </a:ext>
            </a:extLst>
          </p:cNvPr>
          <p:cNvSpPr>
            <a:spLocks noGrp="1"/>
          </p:cNvSpPr>
          <p:nvPr>
            <p:ph idx="1"/>
          </p:nvPr>
        </p:nvSpPr>
        <p:spPr/>
        <p:txBody>
          <a:bodyPr>
            <a:noAutofit/>
          </a:bodyPr>
          <a:lstStyle/>
          <a:p>
            <a:pPr>
              <a:lnSpc>
                <a:spcPct val="150000"/>
              </a:lnSpc>
              <a:spcBef>
                <a:spcPts val="0"/>
              </a:spcBef>
              <a:buClrTx/>
              <a:buFont typeface="Arial" panose="020B0604020202020204" pitchFamily="34" charset="0"/>
              <a:buChar char="•"/>
              <a:defRPr/>
            </a:pPr>
            <a:r>
              <a:rPr lang="en-US" sz="2000" b="1" dirty="0">
                <a:cs typeface="Arial" panose="020B0604020202020204" pitchFamily="34" charset="0"/>
              </a:rPr>
              <a:t>Advocacy</a:t>
            </a:r>
            <a:r>
              <a:rPr lang="en-US" sz="2000" i="1" dirty="0">
                <a:cs typeface="Arial" panose="020B0604020202020204" pitchFamily="34" charset="0"/>
              </a:rPr>
              <a:t>—</a:t>
            </a:r>
            <a:r>
              <a:rPr lang="en-US" sz="2000" dirty="0">
                <a:cs typeface="Arial" panose="020B0604020202020204" pitchFamily="34" charset="0"/>
              </a:rPr>
              <a:t>Advocate with local behavioral specialists to provide pro bono/sliding scale services to families who need intensive behavioral support.</a:t>
            </a:r>
          </a:p>
          <a:p>
            <a:pPr>
              <a:lnSpc>
                <a:spcPct val="150000"/>
              </a:lnSpc>
              <a:spcBef>
                <a:spcPts val="0"/>
              </a:spcBef>
              <a:buClrTx/>
              <a:buFont typeface="Arial" panose="020B0604020202020204" pitchFamily="34" charset="0"/>
              <a:buChar char="•"/>
              <a:defRPr/>
            </a:pPr>
            <a:endParaRPr lang="en-US" sz="2000" dirty="0">
              <a:cs typeface="Arial" panose="020B0604020202020204" pitchFamily="34" charset="0"/>
            </a:endParaRPr>
          </a:p>
          <a:p>
            <a:pPr>
              <a:lnSpc>
                <a:spcPct val="150000"/>
              </a:lnSpc>
              <a:spcBef>
                <a:spcPts val="0"/>
              </a:spcBef>
              <a:buClrTx/>
              <a:buFont typeface="Arial" panose="020B0604020202020204" pitchFamily="34" charset="0"/>
              <a:buChar char="•"/>
              <a:defRPr/>
            </a:pPr>
            <a:r>
              <a:rPr lang="en-US" sz="2000" b="1" dirty="0">
                <a:cs typeface="Arial" panose="020B0604020202020204" pitchFamily="34" charset="0"/>
              </a:rPr>
              <a:t>Commitment</a:t>
            </a:r>
            <a:r>
              <a:rPr lang="en-US" sz="2000" i="1" dirty="0">
                <a:cs typeface="Arial" panose="020B0604020202020204" pitchFamily="34" charset="0"/>
              </a:rPr>
              <a:t>—</a:t>
            </a:r>
            <a:r>
              <a:rPr lang="en-US" sz="2000" dirty="0">
                <a:cs typeface="Arial" panose="020B0604020202020204" pitchFamily="34" charset="0"/>
              </a:rPr>
              <a:t>For children with aggressive behavior, develop in partnership with families how to keep their other children safe during behavioral outbursts as well as to address their social/emotional needs in dealing with violence at home.</a:t>
            </a:r>
          </a:p>
          <a:p>
            <a:pPr lvl="1">
              <a:lnSpc>
                <a:spcPct val="100000"/>
              </a:lnSpc>
              <a:spcBef>
                <a:spcPts val="600"/>
              </a:spcBef>
              <a:spcAft>
                <a:spcPts val="600"/>
              </a:spcAft>
              <a:buClrTx/>
              <a:buSzPct val="125000"/>
              <a:buFont typeface="Courier New" panose="02070309020205020404" pitchFamily="49" charset="0"/>
              <a:buChar char="o"/>
              <a:defRPr/>
            </a:pPr>
            <a:endParaRPr lang="en-US" altLang="en-US" sz="1800" dirty="0">
              <a:latin typeface="Arial" panose="020B0604020202020204" pitchFamily="34" charset="0"/>
              <a:cs typeface="Arial" panose="020B0604020202020204" pitchFamily="34" charset="0"/>
            </a:endParaRPr>
          </a:p>
          <a:p>
            <a:pPr marL="171450" indent="0">
              <a:lnSpc>
                <a:spcPct val="10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a:p>
            <a:pPr marL="457200" lvl="1" indent="0">
              <a:lnSpc>
                <a:spcPct val="100000"/>
              </a:lnSpc>
              <a:spcBef>
                <a:spcPts val="600"/>
              </a:spcBef>
              <a:spcAft>
                <a:spcPts val="600"/>
              </a:spcAft>
              <a:buClrTx/>
              <a:buSzPct val="125000"/>
              <a:buFont typeface="Wingdings 3" panose="05040102010807070707" pitchFamily="18" charset="2"/>
              <a:buNone/>
              <a:defRPr/>
            </a:pPr>
            <a:endParaRPr lang="en-US" altLang="en-US" sz="1800" dirty="0">
              <a:latin typeface="Arial" panose="020B0604020202020204" pitchFamily="34" charset="0"/>
              <a:cs typeface="Arial" panose="020B0604020202020204" pitchFamily="34" charset="0"/>
            </a:endParaRPr>
          </a:p>
          <a:p>
            <a:pPr marL="457200" lvl="1" indent="0">
              <a:lnSpc>
                <a:spcPct val="100000"/>
              </a:lnSpc>
              <a:spcBef>
                <a:spcPts val="600"/>
              </a:spcBef>
              <a:spcAft>
                <a:spcPts val="600"/>
              </a:spcAft>
              <a:buClrTx/>
              <a:buSzPct val="125000"/>
              <a:buFont typeface="Wingdings 3" panose="05040102010807070707" pitchFamily="18" charset="2"/>
              <a:buNone/>
              <a:defRPr/>
            </a:pPr>
            <a:endParaRPr lang="en-US" altLang="en-US" sz="1800" dirty="0">
              <a:latin typeface="Arial" panose="020B0604020202020204" pitchFamily="34" charset="0"/>
              <a:cs typeface="Arial" panose="020B0604020202020204" pitchFamily="34" charset="0"/>
            </a:endParaRPr>
          </a:p>
          <a:p>
            <a:pPr marL="57150" indent="0">
              <a:lnSpc>
                <a:spcPct val="100000"/>
              </a:lnSpc>
              <a:spcBef>
                <a:spcPts val="600"/>
              </a:spcBef>
              <a:spcAft>
                <a:spcPts val="600"/>
              </a:spcAft>
              <a:buClrTx/>
              <a:buSzPct val="125000"/>
              <a:buFont typeface="Wingdings 3" panose="05040102010807070707" pitchFamily="18" charset="2"/>
              <a:buNone/>
              <a:defRPr/>
            </a:pPr>
            <a:endParaRPr lang="en-US" alt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85563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Suspensions and Expulsions</a:t>
            </a:r>
          </a:p>
        </p:txBody>
      </p:sp>
      <p:sp>
        <p:nvSpPr>
          <p:cNvPr id="3" name="Content Placeholder 2">
            <a:extLst>
              <a:ext uri="{FF2B5EF4-FFF2-40B4-BE49-F238E27FC236}">
                <a16:creationId xmlns:a16="http://schemas.microsoft.com/office/drawing/2014/main" id="{9764EE97-5F28-473A-B662-D848EB8E02FD}"/>
              </a:ext>
            </a:extLst>
          </p:cNvPr>
          <p:cNvSpPr>
            <a:spLocks noGrp="1"/>
          </p:cNvSpPr>
          <p:nvPr>
            <p:ph idx="1"/>
          </p:nvPr>
        </p:nvSpPr>
        <p:spPr>
          <a:xfrm>
            <a:off x="628650" y="1825625"/>
            <a:ext cx="8362950" cy="2974975"/>
          </a:xfrm>
        </p:spPr>
        <p:txBody>
          <a:bodyPr>
            <a:normAutofit/>
          </a:bodyPr>
          <a:lstStyle/>
          <a:p>
            <a:pPr>
              <a:lnSpc>
                <a:spcPct val="150000"/>
              </a:lnSpc>
              <a:spcBef>
                <a:spcPts val="0"/>
              </a:spcBef>
              <a:buClrTx/>
              <a:buSzPct val="113000"/>
              <a:buFont typeface="Arial" panose="020B0604020202020204" pitchFamily="34" charset="0"/>
              <a:buChar char="•"/>
              <a:defRPr/>
            </a:pPr>
            <a:r>
              <a:rPr lang="en-US" altLang="en-US" sz="2000" dirty="0">
                <a:solidFill>
                  <a:schemeClr val="tx1"/>
                </a:solidFill>
                <a:latin typeface="+mn-lt"/>
              </a:rPr>
              <a:t>National rate for 3 and 4 years old in Pre-K programs is 3 times higher than for students K-12 combined.</a:t>
            </a:r>
          </a:p>
          <a:p>
            <a:pPr lvl="1">
              <a:lnSpc>
                <a:spcPct val="150000"/>
              </a:lnSpc>
              <a:spcBef>
                <a:spcPts val="0"/>
              </a:spcBef>
              <a:buClrTx/>
              <a:buSzPct val="113000"/>
              <a:buFont typeface="Arial" panose="020B0604020202020204" pitchFamily="34" charset="0"/>
              <a:buChar char="•"/>
              <a:defRPr/>
            </a:pPr>
            <a:r>
              <a:rPr lang="en-US" altLang="en-US" sz="2000" dirty="0">
                <a:solidFill>
                  <a:schemeClr val="tx1"/>
                </a:solidFill>
                <a:latin typeface="+mn-lt"/>
              </a:rPr>
              <a:t>In MA, rate is 13 times higher.</a:t>
            </a:r>
          </a:p>
          <a:p>
            <a:pPr>
              <a:lnSpc>
                <a:spcPct val="150000"/>
              </a:lnSpc>
              <a:spcBef>
                <a:spcPts val="0"/>
              </a:spcBef>
              <a:buClrTx/>
              <a:buSzPct val="113000"/>
              <a:buFont typeface="Arial" panose="020B0604020202020204" pitchFamily="34" charset="0"/>
              <a:buChar char="•"/>
              <a:defRPr/>
            </a:pPr>
            <a:r>
              <a:rPr lang="en-US" altLang="en-US" sz="2000" dirty="0">
                <a:solidFill>
                  <a:schemeClr val="tx1"/>
                </a:solidFill>
                <a:latin typeface="+mn-lt"/>
              </a:rPr>
              <a:t>Rate is higher for children in child-care centers than in pre-K.</a:t>
            </a:r>
          </a:p>
          <a:p>
            <a:pPr>
              <a:lnSpc>
                <a:spcPct val="150000"/>
              </a:lnSpc>
              <a:spcBef>
                <a:spcPts val="0"/>
              </a:spcBef>
              <a:buClrTx/>
              <a:buSzPct val="113000"/>
              <a:buFont typeface="Arial" panose="020B0604020202020204" pitchFamily="34" charset="0"/>
              <a:buChar char="•"/>
              <a:defRPr/>
            </a:pPr>
            <a:r>
              <a:rPr lang="en-US" altLang="en-US" sz="2000" dirty="0">
                <a:solidFill>
                  <a:schemeClr val="tx1"/>
                </a:solidFill>
                <a:latin typeface="+mn-lt"/>
              </a:rPr>
              <a:t>Annual rate of preschoolers who are suspended may be more than 300,000.</a:t>
            </a:r>
            <a:endParaRPr lang="en-US" altLang="en-US" sz="1200" dirty="0">
              <a:solidFill>
                <a:schemeClr val="tx1"/>
              </a:solidFill>
              <a:latin typeface="Arial" panose="020B0604020202020204" pitchFamily="34" charset="0"/>
            </a:endParaRPr>
          </a:p>
          <a:p>
            <a:pPr marL="342900" lvl="1" indent="0">
              <a:spcBef>
                <a:spcPts val="600"/>
              </a:spcBef>
              <a:spcAft>
                <a:spcPts val="600"/>
              </a:spcAft>
              <a:buClrTx/>
              <a:buSzTx/>
              <a:buFont typeface="Wingdings 3" panose="05040102010807070707" pitchFamily="18" charset="2"/>
              <a:buNone/>
              <a:defRPr/>
            </a:pPr>
            <a:endParaRPr lang="en-US" altLang="en-US" sz="1200" dirty="0">
              <a:solidFill>
                <a:schemeClr val="tx1"/>
              </a:solidFill>
              <a:latin typeface="Arial" panose="020B0604020202020204" pitchFamily="34" charset="0"/>
            </a:endParaRPr>
          </a:p>
          <a:p>
            <a:pPr lvl="1">
              <a:spcBef>
                <a:spcPts val="600"/>
              </a:spcBef>
              <a:spcAft>
                <a:spcPts val="600"/>
              </a:spcAft>
              <a:buClrTx/>
              <a:buSzTx/>
              <a:buFont typeface="Courier New" panose="02070309020205020404" pitchFamily="49" charset="0"/>
              <a:buChar char="o"/>
              <a:defRPr/>
            </a:pPr>
            <a:endParaRPr lang="en-US" altLang="en-US" sz="2000" dirty="0">
              <a:solidFill>
                <a:schemeClr val="tx1"/>
              </a:solidFill>
              <a:latin typeface="Arial" panose="020B0604020202020204" pitchFamily="34" charset="0"/>
            </a:endParaRPr>
          </a:p>
          <a:p>
            <a:pPr marL="342900" lvl="1" indent="0">
              <a:spcBef>
                <a:spcPts val="600"/>
              </a:spcBef>
              <a:spcAft>
                <a:spcPts val="600"/>
              </a:spcAft>
              <a:buClrTx/>
              <a:buSzTx/>
              <a:buFont typeface="Wingdings 3" panose="05040102010807070707" pitchFamily="18" charset="2"/>
              <a:buNone/>
              <a:defRPr/>
            </a:pPr>
            <a:endParaRPr lang="en-US" altLang="en-US" sz="5400" dirty="0">
              <a:solidFill>
                <a:schemeClr val="tx1"/>
              </a:solidFill>
              <a:latin typeface="Arial" panose="020B0604020202020204" pitchFamily="34" charset="0"/>
            </a:endParaRPr>
          </a:p>
          <a:p>
            <a:pPr marL="342900" lvl="1" indent="0">
              <a:spcBef>
                <a:spcPts val="600"/>
              </a:spcBef>
              <a:spcAft>
                <a:spcPts val="600"/>
              </a:spcAft>
              <a:buClrTx/>
              <a:buSzTx/>
              <a:buFont typeface="Wingdings 3" panose="05040102010807070707" pitchFamily="18" charset="2"/>
              <a:buNone/>
              <a:defRPr/>
            </a:pPr>
            <a:endParaRPr lang="en-US" altLang="en-US" sz="2600" b="1" i="1" dirty="0">
              <a:solidFill>
                <a:schemeClr val="tx1"/>
              </a:solidFill>
              <a:latin typeface="Arial" panose="020B0604020202020204" pitchFamily="34" charset="0"/>
            </a:endParaRPr>
          </a:p>
          <a:p>
            <a:pPr marL="342900" lvl="1" indent="0">
              <a:spcBef>
                <a:spcPts val="600"/>
              </a:spcBef>
              <a:spcAft>
                <a:spcPts val="600"/>
              </a:spcAft>
              <a:buClrTx/>
              <a:buSzTx/>
              <a:buFont typeface="Wingdings 3" panose="05040102010807070707" pitchFamily="18" charset="2"/>
              <a:buNone/>
              <a:defRPr/>
            </a:pPr>
            <a:endParaRPr lang="en-US" altLang="en-US" sz="2800" dirty="0">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id="{48D90024-CFA1-4EC4-945D-6AF29A8166C0}"/>
              </a:ext>
            </a:extLst>
          </p:cNvPr>
          <p:cNvSpPr txBox="1"/>
          <p:nvPr/>
        </p:nvSpPr>
        <p:spPr>
          <a:xfrm>
            <a:off x="152400" y="4572000"/>
            <a:ext cx="8991600" cy="1569660"/>
          </a:xfrm>
          <a:prstGeom prst="rect">
            <a:avLst/>
          </a:prstGeom>
          <a:noFill/>
        </p:spPr>
        <p:txBody>
          <a:bodyPr wrap="square" rtlCol="0">
            <a:spAutoFit/>
          </a:bodyPr>
          <a:lstStyle/>
          <a:p>
            <a:pPr marL="0" lvl="1" indent="0">
              <a:spcBef>
                <a:spcPts val="0"/>
              </a:spcBef>
              <a:spcAft>
                <a:spcPts val="0"/>
              </a:spcAft>
              <a:buClrTx/>
              <a:buSzTx/>
              <a:buFont typeface="Wingdings 3" panose="05040102010807070707" pitchFamily="18" charset="2"/>
              <a:buNone/>
              <a:defRPr/>
            </a:pPr>
            <a:r>
              <a:rPr lang="en-US" altLang="en-US" sz="1600" dirty="0">
                <a:solidFill>
                  <a:schemeClr val="tx1"/>
                </a:solidFill>
                <a:latin typeface="+mn-lt"/>
              </a:rPr>
              <a:t>Gilliam (W. S.). (2016). Early childhood expulsions and suspensions undermine our nation’s most promising agent of opportunity and social justice. New Haven, CT: Yale University Child Study Center.</a:t>
            </a:r>
          </a:p>
          <a:p>
            <a:pPr marL="0" lvl="1" indent="0">
              <a:spcBef>
                <a:spcPts val="0"/>
              </a:spcBef>
              <a:spcAft>
                <a:spcPts val="0"/>
              </a:spcAft>
              <a:buClrTx/>
              <a:buSzTx/>
              <a:buFont typeface="Wingdings 3" panose="05040102010807070707" pitchFamily="18" charset="2"/>
              <a:buNone/>
              <a:defRPr/>
            </a:pPr>
            <a:endParaRPr lang="en-US" altLang="en-US" sz="1600" dirty="0">
              <a:solidFill>
                <a:schemeClr val="tx1"/>
              </a:solidFill>
              <a:latin typeface="+mn-lt"/>
            </a:endParaRPr>
          </a:p>
          <a:p>
            <a:pPr marL="0" lvl="1" indent="0">
              <a:spcBef>
                <a:spcPts val="0"/>
              </a:spcBef>
              <a:spcAft>
                <a:spcPts val="0"/>
              </a:spcAft>
              <a:buClrTx/>
              <a:buSzTx/>
              <a:buFont typeface="Wingdings 3" panose="05040102010807070707" pitchFamily="18" charset="2"/>
              <a:buNone/>
              <a:defRPr/>
            </a:pPr>
            <a:r>
              <a:rPr lang="en-US" altLang="en-US" sz="1600" dirty="0">
                <a:solidFill>
                  <a:schemeClr val="tx1"/>
                </a:solidFill>
                <a:latin typeface="+mn-lt"/>
              </a:rPr>
              <a:t>Gilliam, W.S. et al. (2016). Do early educators’ implicit biases regarding sex and race related to behavior expectations and recommendations of preschool expulsions and suspensions? New Haven, CT: Yale University Child Study Center.</a:t>
            </a:r>
            <a:endParaRPr lang="en-US" sz="1600" dirty="0"/>
          </a:p>
        </p:txBody>
      </p:sp>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normAutofit/>
          </a:bodyPr>
          <a:lstStyle/>
          <a:p>
            <a:pPr algn="ctr"/>
            <a:r>
              <a:rPr lang="en-US" altLang="en-US" b="1" dirty="0">
                <a:cs typeface="Arial" panose="020B0604020202020204" pitchFamily="34" charset="0"/>
              </a:rPr>
              <a:t>2020 and Beyond: Enhancing Equity</a:t>
            </a:r>
            <a:endParaRPr lang="en-US" b="1" dirty="0"/>
          </a:p>
        </p:txBody>
      </p:sp>
      <p:sp>
        <p:nvSpPr>
          <p:cNvPr id="3" name="Content Placeholder 2">
            <a:extLst>
              <a:ext uri="{FF2B5EF4-FFF2-40B4-BE49-F238E27FC236}">
                <a16:creationId xmlns:a16="http://schemas.microsoft.com/office/drawing/2014/main" id="{BA3563EB-9B79-44A4-98BD-3A1A5EF42E61}"/>
              </a:ext>
            </a:extLst>
          </p:cNvPr>
          <p:cNvSpPr>
            <a:spLocks noGrp="1"/>
          </p:cNvSpPr>
          <p:nvPr>
            <p:ph idx="1"/>
          </p:nvPr>
        </p:nvSpPr>
        <p:spPr>
          <a:xfrm>
            <a:off x="76200" y="1196331"/>
            <a:ext cx="8763000" cy="1566352"/>
          </a:xfrm>
        </p:spPr>
        <p:txBody>
          <a:bodyPr>
            <a:normAutofit fontScale="92500"/>
          </a:bodyPr>
          <a:lstStyle/>
          <a:p>
            <a:pPr marL="228600" lvl="1" indent="0" eaLnBrk="1" hangingPunct="1">
              <a:lnSpc>
                <a:spcPct val="160000"/>
              </a:lnSpc>
              <a:spcBef>
                <a:spcPts val="0"/>
              </a:spcBef>
              <a:buNone/>
              <a:defRPr/>
            </a:pPr>
            <a:r>
              <a:rPr lang="en-US" sz="2300" b="1" kern="0" dirty="0">
                <a:latin typeface="+mn-lt"/>
                <a:ea typeface="+mj-ea"/>
                <a:cs typeface="Arial" panose="020B0604020202020204" pitchFamily="34" charset="0"/>
              </a:rPr>
              <a:t>Equity: </a:t>
            </a:r>
            <a:r>
              <a:rPr lang="en-US" altLang="en-US" sz="2300" dirty="0">
                <a:latin typeface="+mn-lt"/>
                <a:cs typeface="Arial" panose="020B0604020202020204" pitchFamily="34" charset="0"/>
              </a:rPr>
              <a:t>Application of different levels of support calibrated to child and family strengths, needs, concerns, and resources in light of systemic barriers</a:t>
            </a:r>
            <a:endParaRPr lang="en-US" sz="2000" dirty="0"/>
          </a:p>
        </p:txBody>
      </p:sp>
      <p:pic>
        <p:nvPicPr>
          <p:cNvPr id="5" name="Picture 1" descr="Bar chart showing Preschool students receiving out-of-school suspensions by race and ethnicity. There is a disparate percentage of suspensions for children of Black or African American background." title="Preschool students receiving out-of-school suspensions">
            <a:extLst>
              <a:ext uri="{FF2B5EF4-FFF2-40B4-BE49-F238E27FC236}">
                <a16:creationId xmlns:a16="http://schemas.microsoft.com/office/drawing/2014/main" id="{B5EDE843-6F2B-4908-A4A1-6CD051B3C8DD}"/>
              </a:ext>
            </a:extLst>
          </p:cNvPr>
          <p:cNvPicPr>
            <a:picLocks noChangeAspect="1"/>
          </p:cNvPicPr>
          <p:nvPr/>
        </p:nvPicPr>
        <p:blipFill>
          <a:blip r:embed="rId4">
            <a:extLst>
              <a:ext uri="{28A0092B-C50C-407E-A947-70E740481C1C}">
                <a14:useLocalDpi xmlns:a14="http://schemas.microsoft.com/office/drawing/2010/main" val="0"/>
              </a:ext>
            </a:extLst>
          </a:blip>
          <a:srcRect l="65001" t="16605" r="10097" b="24876"/>
          <a:stretch>
            <a:fillRect/>
          </a:stretch>
        </p:blipFill>
        <p:spPr bwMode="auto">
          <a:xfrm>
            <a:off x="1143000" y="2286001"/>
            <a:ext cx="5524500" cy="378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CFA2092-61E4-4A92-A173-4C7BC9AEBB5C}"/>
              </a:ext>
            </a:extLst>
          </p:cNvPr>
          <p:cNvSpPr txBox="1"/>
          <p:nvPr/>
        </p:nvSpPr>
        <p:spPr>
          <a:xfrm>
            <a:off x="6686550" y="5661669"/>
            <a:ext cx="2286000" cy="381000"/>
          </a:xfrm>
          <a:prstGeom prst="rect">
            <a:avLst/>
          </a:prstGeom>
          <a:noFill/>
        </p:spPr>
        <p:txBody>
          <a:bodyPr wrap="square" rtlCol="0">
            <a:spAutoFit/>
          </a:bodyPr>
          <a:lstStyle/>
          <a:p>
            <a:r>
              <a:rPr lang="en-US" altLang="en-US" sz="1800" dirty="0">
                <a:latin typeface="Arial" panose="020B0604020202020204" pitchFamily="34" charset="0"/>
                <a:hlinkClick r:id="rId5"/>
              </a:rPr>
              <a:t>Click to view source</a:t>
            </a:r>
            <a:r>
              <a:rPr lang="en-US" altLang="en-US" sz="1800" dirty="0">
                <a:latin typeface="Arial" panose="020B0604020202020204" pitchFamily="34" charset="0"/>
              </a:rPr>
              <a:t> </a:t>
            </a:r>
            <a:r>
              <a:rPr lang="en-US" dirty="0"/>
              <a:t> </a:t>
            </a:r>
          </a:p>
        </p:txBody>
      </p:sp>
    </p:spTree>
    <p:custDataLst>
      <p:tags r:id="rId1"/>
    </p:custDataLst>
    <p:extLst>
      <p:ext uri="{BB962C8B-B14F-4D97-AF65-F5344CB8AC3E}">
        <p14:creationId xmlns:p14="http://schemas.microsoft.com/office/powerpoint/2010/main" val="32158952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B7A4A12-5E55-4341-A92A-D620B26CB3CE}"/>
              </a:ext>
            </a:extLst>
          </p:cNvPr>
          <p:cNvSpPr>
            <a:spLocks noGrp="1"/>
          </p:cNvSpPr>
          <p:nvPr>
            <p:ph type="title"/>
          </p:nvPr>
        </p:nvSpPr>
        <p:spPr/>
        <p:txBody>
          <a:bodyPr>
            <a:noAutofit/>
          </a:bodyPr>
          <a:lstStyle/>
          <a:p>
            <a:pPr algn="ctr">
              <a:defRPr/>
            </a:pPr>
            <a:r>
              <a:rPr lang="en-CA" altLang="en-US" sz="3600" dirty="0">
                <a:latin typeface="+mn-lt"/>
                <a:cs typeface="Arial" panose="020B0604020202020204" pitchFamily="34" charset="0"/>
              </a:rPr>
              <a:t>Preschool to Prison Pipeline: Jesse</a:t>
            </a:r>
          </a:p>
        </p:txBody>
      </p:sp>
      <p:sp>
        <p:nvSpPr>
          <p:cNvPr id="108547" name="Content Placeholder 2">
            <a:extLst>
              <a:ext uri="{FF2B5EF4-FFF2-40B4-BE49-F238E27FC236}">
                <a16:creationId xmlns:a16="http://schemas.microsoft.com/office/drawing/2014/main" id="{58E55338-B7E6-45CD-9183-11E56536CF6F}"/>
              </a:ext>
            </a:extLst>
          </p:cNvPr>
          <p:cNvSpPr>
            <a:spLocks noGrp="1"/>
          </p:cNvSpPr>
          <p:nvPr>
            <p:ph idx="1"/>
          </p:nvPr>
        </p:nvSpPr>
        <p:spPr/>
        <p:txBody>
          <a:bodyPr>
            <a:normAutofit/>
          </a:bodyPr>
          <a:lstStyle/>
          <a:p>
            <a:pPr>
              <a:lnSpc>
                <a:spcPct val="16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ACE score of 7 when starting preschool– physical neglect/abuse; emotional neglect/abuse; household member with substance abuse, mental illness, and incarceration.</a:t>
            </a:r>
          </a:p>
          <a:p>
            <a:pPr>
              <a:lnSpc>
                <a:spcPct val="16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Father died when he was 5; never had birthday party or Christmas gifts; can’t recall any kindness in his life.</a:t>
            </a:r>
          </a:p>
          <a:p>
            <a:pPr>
              <a:lnSpc>
                <a:spcPct val="16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Frequently suspended for aggression; characterized as having a temper and anger management issues; no intervention.</a:t>
            </a:r>
          </a:p>
          <a:p>
            <a:pPr marL="0" indent="0">
              <a:lnSpc>
                <a:spcPct val="95000"/>
              </a:lnSpc>
              <a:buClrTx/>
              <a:buSzPct val="117000"/>
              <a:buNone/>
              <a:defRPr/>
            </a:pPr>
            <a:endParaRPr lang="en-US" sz="1400" dirty="0">
              <a:solidFill>
                <a:schemeClr val="tx1"/>
              </a:solidFill>
              <a:latin typeface="Arial" panose="020B0604020202020204" pitchFamily="34" charset="0"/>
              <a:cs typeface="Arial" panose="020B0604020202020204" pitchFamily="34" charset="0"/>
            </a:endParaRPr>
          </a:p>
          <a:p>
            <a:pPr marL="1714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B7A4A12-5E55-4341-A92A-D620B26CB3CE}"/>
              </a:ext>
            </a:extLst>
          </p:cNvPr>
          <p:cNvSpPr>
            <a:spLocks noGrp="1"/>
          </p:cNvSpPr>
          <p:nvPr>
            <p:ph type="title"/>
          </p:nvPr>
        </p:nvSpPr>
        <p:spPr/>
        <p:txBody>
          <a:bodyPr>
            <a:noAutofit/>
          </a:bodyPr>
          <a:lstStyle/>
          <a:p>
            <a:pPr algn="ctr">
              <a:defRPr/>
            </a:pPr>
            <a:r>
              <a:rPr lang="en-CA" altLang="en-US" sz="3600" dirty="0">
                <a:latin typeface="+mn-lt"/>
                <a:cs typeface="Arial" panose="020B0604020202020204" pitchFamily="34" charset="0"/>
              </a:rPr>
              <a:t>Preschool to Prison Pipeline: Jesse II</a:t>
            </a:r>
          </a:p>
        </p:txBody>
      </p:sp>
      <p:sp>
        <p:nvSpPr>
          <p:cNvPr id="108547" name="Content Placeholder 2">
            <a:extLst>
              <a:ext uri="{FF2B5EF4-FFF2-40B4-BE49-F238E27FC236}">
                <a16:creationId xmlns:a16="http://schemas.microsoft.com/office/drawing/2014/main" id="{58E55338-B7E6-45CD-9183-11E56536CF6F}"/>
              </a:ext>
            </a:extLst>
          </p:cNvPr>
          <p:cNvSpPr>
            <a:spLocks noGrp="1"/>
          </p:cNvSpPr>
          <p:nvPr>
            <p:ph idx="1"/>
          </p:nvPr>
        </p:nvSpPr>
        <p:spPr/>
        <p:txBody>
          <a:bodyPr>
            <a:normAutofit/>
          </a:bodyPr>
          <a:lstStyle/>
          <a:p>
            <a:pPr>
              <a:lnSpc>
                <a:spcPct val="150000"/>
              </a:lnSpc>
              <a:spcBef>
                <a:spcPts val="0"/>
              </a:spcBef>
              <a:buSzPct val="117000"/>
              <a:defRPr/>
            </a:pPr>
            <a:r>
              <a:rPr lang="en-US" sz="2000" dirty="0">
                <a:solidFill>
                  <a:schemeClr val="tx1"/>
                </a:solidFill>
                <a:cs typeface="Arial" panose="020B0604020202020204" pitchFamily="34" charset="0"/>
              </a:rPr>
              <a:t>IDEA evaluation in 4</a:t>
            </a:r>
            <a:r>
              <a:rPr lang="en-US" sz="2000" baseline="30000" dirty="0">
                <a:solidFill>
                  <a:schemeClr val="tx1"/>
                </a:solidFill>
                <a:cs typeface="Arial" panose="020B0604020202020204" pitchFamily="34" charset="0"/>
              </a:rPr>
              <a:t>th</a:t>
            </a:r>
            <a:r>
              <a:rPr lang="en-US" sz="2000" dirty="0">
                <a:solidFill>
                  <a:schemeClr val="tx1"/>
                </a:solidFill>
                <a:cs typeface="Arial" panose="020B0604020202020204" pitchFamily="34" charset="0"/>
              </a:rPr>
              <a:t> grade; identified as having ADHD; recommendation for counseling to deal with anger &amp; depression and pediatric appointment for meds.</a:t>
            </a:r>
          </a:p>
          <a:p>
            <a:pPr>
              <a:lnSpc>
                <a:spcPct val="150000"/>
              </a:lnSpc>
              <a:spcBef>
                <a:spcPts val="0"/>
              </a:spcBef>
              <a:buSzPct val="117000"/>
              <a:defRPr/>
            </a:pPr>
            <a:r>
              <a:rPr lang="en-US" sz="2000" dirty="0">
                <a:solidFill>
                  <a:schemeClr val="tx1"/>
                </a:solidFill>
                <a:cs typeface="Arial" panose="020B0604020202020204" pitchFamily="34" charset="0"/>
              </a:rPr>
              <a:t>Mother attended most IEP meetings, 4</a:t>
            </a:r>
            <a:r>
              <a:rPr lang="en-US" sz="2000" baseline="30000" dirty="0">
                <a:solidFill>
                  <a:schemeClr val="tx1"/>
                </a:solidFill>
                <a:cs typeface="Arial" panose="020B0604020202020204" pitchFamily="34" charset="0"/>
              </a:rPr>
              <a:t>th</a:t>
            </a:r>
            <a:r>
              <a:rPr lang="en-US" sz="2000" dirty="0">
                <a:solidFill>
                  <a:schemeClr val="tx1"/>
                </a:solidFill>
                <a:cs typeface="Arial" panose="020B0604020202020204" pitchFamily="34" charset="0"/>
              </a:rPr>
              <a:t>-8</a:t>
            </a:r>
            <a:r>
              <a:rPr lang="en-US" sz="2000" baseline="30000" dirty="0">
                <a:solidFill>
                  <a:schemeClr val="tx1"/>
                </a:solidFill>
                <a:cs typeface="Arial" panose="020B0604020202020204" pitchFamily="34" charset="0"/>
              </a:rPr>
              <a:t>th</a:t>
            </a:r>
            <a:r>
              <a:rPr lang="en-US" sz="2000" dirty="0">
                <a:solidFill>
                  <a:schemeClr val="tx1"/>
                </a:solidFill>
                <a:cs typeface="Arial" panose="020B0604020202020204" pitchFamily="34" charset="0"/>
              </a:rPr>
              <a:t> grade; given rights manual; could not read it; no record of any suggestions; no record of professional equity or advocacy.</a:t>
            </a:r>
          </a:p>
          <a:p>
            <a:pPr>
              <a:lnSpc>
                <a:spcPct val="15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Seclusion used as primary method of punishment; anger escalated; frequent suspensions - most of 8</a:t>
            </a:r>
            <a:r>
              <a:rPr lang="en-US" sz="2000" baseline="30000" dirty="0">
                <a:solidFill>
                  <a:schemeClr val="tx1"/>
                </a:solidFill>
                <a:cs typeface="Arial" panose="020B0604020202020204" pitchFamily="34" charset="0"/>
              </a:rPr>
              <a:t>th</a:t>
            </a:r>
            <a:r>
              <a:rPr lang="en-US" sz="2000" dirty="0">
                <a:solidFill>
                  <a:schemeClr val="tx1"/>
                </a:solidFill>
                <a:cs typeface="Arial" panose="020B0604020202020204" pitchFamily="34" charset="0"/>
              </a:rPr>
              <a:t> grade; joined gang; frequent drug use.</a:t>
            </a:r>
          </a:p>
          <a:p>
            <a:pPr marL="1714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40756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B7A4A12-5E55-4341-A92A-D620B26CB3CE}"/>
              </a:ext>
            </a:extLst>
          </p:cNvPr>
          <p:cNvSpPr>
            <a:spLocks noGrp="1"/>
          </p:cNvSpPr>
          <p:nvPr>
            <p:ph type="title"/>
          </p:nvPr>
        </p:nvSpPr>
        <p:spPr/>
        <p:txBody>
          <a:bodyPr>
            <a:noAutofit/>
          </a:bodyPr>
          <a:lstStyle/>
          <a:p>
            <a:pPr algn="ctr">
              <a:defRPr/>
            </a:pPr>
            <a:r>
              <a:rPr lang="en-CA" altLang="en-US" sz="3600" dirty="0">
                <a:latin typeface="+mn-lt"/>
                <a:cs typeface="Arial" panose="020B0604020202020204" pitchFamily="34" charset="0"/>
              </a:rPr>
              <a:t>Preschool to Prison Pipeline: Jesse III</a:t>
            </a:r>
          </a:p>
        </p:txBody>
      </p:sp>
      <p:sp>
        <p:nvSpPr>
          <p:cNvPr id="108547" name="Content Placeholder 2">
            <a:extLst>
              <a:ext uri="{FF2B5EF4-FFF2-40B4-BE49-F238E27FC236}">
                <a16:creationId xmlns:a16="http://schemas.microsoft.com/office/drawing/2014/main" id="{58E55338-B7E6-45CD-9183-11E56536CF6F}"/>
              </a:ext>
            </a:extLst>
          </p:cNvPr>
          <p:cNvSpPr>
            <a:spLocks noGrp="1"/>
          </p:cNvSpPr>
          <p:nvPr>
            <p:ph idx="1"/>
          </p:nvPr>
        </p:nvSpPr>
        <p:spPr>
          <a:xfrm>
            <a:off x="628650" y="1825625"/>
            <a:ext cx="8134350" cy="4351338"/>
          </a:xfrm>
        </p:spPr>
        <p:txBody>
          <a:bodyPr>
            <a:normAutofit/>
          </a:bodyPr>
          <a:lstStyle/>
          <a:p>
            <a:pPr>
              <a:lnSpc>
                <a:spcPct val="150000"/>
              </a:lnSpc>
              <a:spcBef>
                <a:spcPts val="0"/>
              </a:spcBef>
              <a:buSzPct val="117000"/>
              <a:defRPr/>
            </a:pPr>
            <a:r>
              <a:rPr lang="en-US" sz="2000" dirty="0">
                <a:solidFill>
                  <a:schemeClr val="tx1"/>
                </a:solidFill>
                <a:cs typeface="Arial" panose="020B0604020202020204" pitchFamily="34" charset="0"/>
              </a:rPr>
              <a:t>Dropped out of school at beginning of 9</a:t>
            </a:r>
            <a:r>
              <a:rPr lang="en-US" sz="2000" baseline="30000" dirty="0">
                <a:solidFill>
                  <a:schemeClr val="tx1"/>
                </a:solidFill>
                <a:cs typeface="Arial" panose="020B0604020202020204" pitchFamily="34" charset="0"/>
              </a:rPr>
              <a:t>th</a:t>
            </a:r>
            <a:r>
              <a:rPr lang="en-US" sz="2000" dirty="0">
                <a:solidFill>
                  <a:schemeClr val="tx1"/>
                </a:solidFill>
                <a:cs typeface="Arial" panose="020B0604020202020204" pitchFamily="34" charset="0"/>
              </a:rPr>
              <a:t> grade; random short-term jobs; frequent altercations with others.</a:t>
            </a:r>
          </a:p>
          <a:p>
            <a:pPr>
              <a:lnSpc>
                <a:spcPct val="15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While high on drugs, shot and killed gang member; awaiting trial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after 3 years in jail.</a:t>
            </a:r>
          </a:p>
          <a:p>
            <a:pPr>
              <a:lnSpc>
                <a:spcPct val="15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In court papers, mother indicated no knowledge of special education history.</a:t>
            </a:r>
          </a:p>
          <a:p>
            <a:pPr>
              <a:lnSpc>
                <a:spcPct val="15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COLOSSAL system failure; no consequences for professionals.</a:t>
            </a:r>
          </a:p>
          <a:p>
            <a:pPr>
              <a:lnSpc>
                <a:spcPct val="150000"/>
              </a:lnSpc>
              <a:spcBef>
                <a:spcPts val="0"/>
              </a:spcBef>
              <a:buClrTx/>
              <a:buSzPct val="117000"/>
              <a:buFont typeface="Arial" panose="020B0604020202020204" pitchFamily="34" charset="0"/>
              <a:buChar char="•"/>
              <a:defRPr/>
            </a:pPr>
            <a:r>
              <a:rPr lang="en-US" sz="2000" dirty="0">
                <a:solidFill>
                  <a:schemeClr val="tx1"/>
                </a:solidFill>
                <a:cs typeface="Arial" panose="020B0604020202020204" pitchFamily="34" charset="0"/>
              </a:rPr>
              <a:t>Critical need for having a village of trusted partners.</a:t>
            </a:r>
          </a:p>
          <a:p>
            <a:pPr marL="1714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defRPr/>
            </a:pPr>
            <a:endParaRPr lang="en-US" altLang="en-US" sz="1800" dirty="0">
              <a:solidFill>
                <a:schemeClr val="tx1"/>
              </a:solidFill>
              <a:latin typeface="Arial" panose="020B0604020202020204" pitchFamily="34" charset="0"/>
              <a:cs typeface="Arial" panose="020B0604020202020204" pitchFamily="34" charset="0"/>
            </a:endParaRPr>
          </a:p>
          <a:p>
            <a:pPr marL="57150" indent="0">
              <a:lnSpc>
                <a:spcPct val="110000"/>
              </a:lnSpc>
              <a:spcBef>
                <a:spcPts val="600"/>
              </a:spcBef>
              <a:spcAft>
                <a:spcPts val="600"/>
              </a:spcAft>
              <a:buClrTx/>
              <a:buSzPct val="125000"/>
              <a:buFont typeface="Wingdings 3" panose="05040102010807070707" pitchFamily="18" charset="2"/>
              <a:buNone/>
              <a:defRPr/>
            </a:pP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8048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hidden="1">
            <a:extLst>
              <a:ext uri="{FF2B5EF4-FFF2-40B4-BE49-F238E27FC236}">
                <a16:creationId xmlns:a16="http://schemas.microsoft.com/office/drawing/2014/main" id="{C794F38A-4694-4C62-85F1-D3BD662296E5}"/>
              </a:ext>
            </a:extLst>
          </p:cNvPr>
          <p:cNvSpPr>
            <a:spLocks noGrp="1"/>
          </p:cNvSpPr>
          <p:nvPr>
            <p:ph type="title"/>
          </p:nvPr>
        </p:nvSpPr>
        <p:spPr/>
        <p:txBody>
          <a:bodyPr/>
          <a:lstStyle/>
          <a:p>
            <a:r>
              <a:rPr lang="en-US" altLang="en-US" dirty="0"/>
              <a:t>Example</a:t>
            </a:r>
          </a:p>
        </p:txBody>
      </p:sp>
      <p:pic>
        <p:nvPicPr>
          <p:cNvPr id="80901" name="Picture 1">
            <a:extLst>
              <a:ext uri="{FF2B5EF4-FFF2-40B4-BE49-F238E27FC236}">
                <a16:creationId xmlns:a16="http://schemas.microsoft.com/office/drawing/2014/main" id="{21D42A1E-3FD8-4362-AD1A-3B598690F1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59380" t="14641" r="10526" b="5376"/>
          <a:stretch>
            <a:fillRect/>
          </a:stretch>
        </p:blipFill>
        <p:spPr bwMode="auto">
          <a:xfrm>
            <a:off x="785812" y="532810"/>
            <a:ext cx="7572375" cy="551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772581F3-A9ED-44F9-8F83-9EEEB11D4502}"/>
              </a:ext>
            </a:extLst>
          </p:cNvPr>
          <p:cNvSpPr>
            <a:spLocks noGrp="1"/>
          </p:cNvSpPr>
          <p:nvPr>
            <p:ph type="title"/>
          </p:nvPr>
        </p:nvSpPr>
        <p:spPr/>
        <p:txBody>
          <a:bodyPr>
            <a:noAutofit/>
          </a:bodyPr>
          <a:lstStyle/>
          <a:p>
            <a:pPr algn="ctr">
              <a:defRPr/>
            </a:pPr>
            <a:r>
              <a:rPr lang="en-CA" altLang="en-US" dirty="0">
                <a:cs typeface="Arial" panose="020B0604020202020204" pitchFamily="34" charset="0"/>
              </a:rPr>
              <a:t>Vision for Trusting Partnerships</a:t>
            </a:r>
            <a:br>
              <a:rPr lang="en-CA" altLang="en-US" b="1" dirty="0">
                <a:solidFill>
                  <a:schemeClr val="accent2">
                    <a:lumMod val="50000"/>
                  </a:schemeClr>
                </a:solidFill>
                <a:latin typeface="Arial" panose="020B0604020202020204" pitchFamily="34" charset="0"/>
                <a:cs typeface="Arial" panose="020B0604020202020204" pitchFamily="34" charset="0"/>
              </a:rPr>
            </a:br>
            <a:endParaRPr lang="en-CA" altLang="en-US" b="1" dirty="0">
              <a:solidFill>
                <a:schemeClr val="accent2">
                  <a:lumMod val="50000"/>
                </a:schemeClr>
              </a:solidFill>
              <a:latin typeface="Arial" panose="020B0604020202020204" pitchFamily="34" charset="0"/>
              <a:cs typeface="Arial" panose="020B0604020202020204" pitchFamily="34" charset="0"/>
            </a:endParaRPr>
          </a:p>
        </p:txBody>
      </p:sp>
      <p:sp>
        <p:nvSpPr>
          <p:cNvPr id="83971" name="Content Placeholder 2">
            <a:extLst>
              <a:ext uri="{FF2B5EF4-FFF2-40B4-BE49-F238E27FC236}">
                <a16:creationId xmlns:a16="http://schemas.microsoft.com/office/drawing/2014/main" id="{AF76CE6B-D397-4573-8F7C-668DDAEA3E7E}"/>
              </a:ext>
            </a:extLst>
          </p:cNvPr>
          <p:cNvSpPr>
            <a:spLocks noGrp="1"/>
          </p:cNvSpPr>
          <p:nvPr>
            <p:ph idx="1"/>
          </p:nvPr>
        </p:nvSpPr>
        <p:spPr/>
        <p:txBody>
          <a:bodyPr/>
          <a:lstStyle/>
          <a:p>
            <a:pPr>
              <a:lnSpc>
                <a:spcPct val="150000"/>
              </a:lnSpc>
              <a:spcBef>
                <a:spcPts val="0"/>
              </a:spcBef>
              <a:buClrTx/>
              <a:buSzPct val="113000"/>
              <a:buFont typeface="Arial" panose="020B0604020202020204" pitchFamily="34" charset="0"/>
              <a:buChar char="•"/>
            </a:pPr>
            <a:r>
              <a:rPr lang="en-US" altLang="en-US" sz="2000" dirty="0">
                <a:cs typeface="Arial" panose="020B0604020202020204" pitchFamily="34" charset="0"/>
              </a:rPr>
              <a:t>Infuse the five dimensions into all opportunities for family-professional partnerships </a:t>
            </a:r>
          </a:p>
          <a:p>
            <a:pPr>
              <a:lnSpc>
                <a:spcPct val="150000"/>
              </a:lnSpc>
              <a:spcBef>
                <a:spcPts val="0"/>
              </a:spcBef>
              <a:buClrTx/>
              <a:buSzPct val="113000"/>
              <a:buFont typeface="Arial" panose="020B0604020202020204" pitchFamily="34" charset="0"/>
              <a:buChar char="•"/>
            </a:pPr>
            <a:r>
              <a:rPr lang="en-US" altLang="en-US" sz="2000" dirty="0">
                <a:cs typeface="Arial" panose="020B0604020202020204" pitchFamily="34" charset="0"/>
              </a:rPr>
              <a:t>Infuse the five dimensions into all relationships—personal and professional</a:t>
            </a:r>
          </a:p>
          <a:p>
            <a:pPr>
              <a:lnSpc>
                <a:spcPct val="110000"/>
              </a:lnSpc>
              <a:spcBef>
                <a:spcPts val="600"/>
              </a:spcBef>
              <a:spcAft>
                <a:spcPts val="600"/>
              </a:spcAft>
              <a:buClrTx/>
              <a:buSzPct val="125000"/>
              <a:buFont typeface="Arial" panose="020B0604020202020204" pitchFamily="34" charset="0"/>
              <a:buChar char="•"/>
            </a:pPr>
            <a:endParaRPr lang="en-US" altLang="en-US" sz="2600" dirty="0">
              <a:solidFill>
                <a:srgbClr val="FF0000"/>
              </a:solidFill>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ClrTx/>
              <a:buSzPct val="125000"/>
              <a:buFont typeface="Wingdings 3" panose="05040102010807070707" pitchFamily="18" charset="2"/>
              <a:buNone/>
            </a:pPr>
            <a:endParaRPr lang="en-US" altLang="en-US" sz="2000" dirty="0">
              <a:solidFill>
                <a:schemeClr val="tx1"/>
              </a:solidFill>
              <a:latin typeface="Arial" panose="020B0604020202020204" pitchFamily="34" charset="0"/>
              <a:cs typeface="Arial" panose="020B0604020202020204" pitchFamily="34" charset="0"/>
            </a:endParaRPr>
          </a:p>
          <a:p>
            <a:pPr>
              <a:lnSpc>
                <a:spcPct val="110000"/>
              </a:lnSpc>
              <a:spcBef>
                <a:spcPts val="600"/>
              </a:spcBef>
              <a:spcAft>
                <a:spcPts val="600"/>
              </a:spcAft>
              <a:buClrTx/>
              <a:buSzPct val="125000"/>
              <a:buFont typeface="Arial" panose="020B0604020202020204" pitchFamily="34" charset="0"/>
              <a:buChar char="•"/>
            </a:pPr>
            <a:endParaRPr lang="en-US" altLang="en-US" sz="2400" dirty="0">
              <a:solidFill>
                <a:srgbClr val="FF0000"/>
              </a:solidFill>
              <a:latin typeface="Arial" panose="020B0604020202020204" pitchFamily="34" charset="0"/>
              <a:cs typeface="Arial" panose="020B0604020202020204" pitchFamily="34" charset="0"/>
            </a:endParaRPr>
          </a:p>
          <a:p>
            <a:pPr>
              <a:lnSpc>
                <a:spcPct val="110000"/>
              </a:lnSpc>
              <a:spcBef>
                <a:spcPts val="600"/>
              </a:spcBef>
              <a:spcAft>
                <a:spcPts val="600"/>
              </a:spcAft>
              <a:buClrTx/>
              <a:buSzPct val="125000"/>
              <a:buFont typeface="Arial" panose="020B0604020202020204" pitchFamily="34" charset="0"/>
              <a:buChar char="•"/>
            </a:pPr>
            <a:endParaRPr lang="en-US" altLang="en-US" sz="2400" dirty="0">
              <a:solidFill>
                <a:srgbClr val="FF0000"/>
              </a:solidFill>
              <a:latin typeface="Arial" panose="020B0604020202020204" pitchFamily="34" charset="0"/>
              <a:cs typeface="Arial" panose="020B0604020202020204" pitchFamily="34" charset="0"/>
            </a:endParaRPr>
          </a:p>
        </p:txBody>
      </p:sp>
      <p:pic>
        <p:nvPicPr>
          <p:cNvPr id="83976" name="Picture 2" descr="Not all of us can do great things. But we can do small things with great  love. - Mother Teresa | Mother teresa quotes, Mother teresa, Great love  quotes">
            <a:extLst>
              <a:ext uri="{FF2B5EF4-FFF2-40B4-BE49-F238E27FC236}">
                <a16:creationId xmlns:a16="http://schemas.microsoft.com/office/drawing/2014/main" id="{EC2C1ED7-BCFC-41DD-89EA-11B6A805B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00400"/>
            <a:ext cx="5097671"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a:extLst>
              <a:ext uri="{FF2B5EF4-FFF2-40B4-BE49-F238E27FC236}">
                <a16:creationId xmlns:a16="http://schemas.microsoft.com/office/drawing/2014/main" id="{47046F5A-0CAC-4D02-A8BF-C958EC9A245E}"/>
              </a:ext>
            </a:extLst>
          </p:cNvPr>
          <p:cNvSpPr>
            <a:spLocks noGrp="1"/>
          </p:cNvSpPr>
          <p:nvPr>
            <p:ph idx="1"/>
          </p:nvPr>
        </p:nvSpPr>
        <p:spPr>
          <a:xfrm>
            <a:off x="304800" y="1295400"/>
            <a:ext cx="8458200" cy="5791200"/>
          </a:xfrm>
        </p:spPr>
        <p:txBody>
          <a:bodyPr>
            <a:noAutofit/>
          </a:bodyPr>
          <a:lstStyle/>
          <a:p>
            <a:pPr marL="461963" indent="-461963">
              <a:lnSpc>
                <a:spcPct val="108000"/>
              </a:lnSpc>
              <a:spcBef>
                <a:spcPts val="0"/>
              </a:spcBef>
              <a:spcAft>
                <a:spcPts val="600"/>
              </a:spcAft>
              <a:buFont typeface="Wingdings 3" panose="05040102010807070707" pitchFamily="18" charset="2"/>
              <a:buNone/>
              <a:defRPr/>
            </a:pPr>
            <a:r>
              <a:rPr lang="en-US" sz="1400" dirty="0" err="1">
                <a:ea typeface="Times New Roman" panose="02020603050405020304" pitchFamily="18" charset="0"/>
                <a:cs typeface="Courier New" panose="02070309020205020404" pitchFamily="49" charset="0"/>
              </a:rPr>
              <a:t>Bezdek</a:t>
            </a:r>
            <a:r>
              <a:rPr lang="en-US" sz="1400" dirty="0">
                <a:ea typeface="Times New Roman" panose="02020603050405020304" pitchFamily="18" charset="0"/>
                <a:cs typeface="Courier New" panose="02070309020205020404" pitchFamily="49" charset="0"/>
              </a:rPr>
              <a:t>, J., Summers, J. A., &amp; Turnbull, A. P. (2010). Professionals’ attitudes on partnering with families of children and youth with disabilities. </a:t>
            </a:r>
            <a:r>
              <a:rPr lang="en-US" sz="1400" i="1" dirty="0">
                <a:ea typeface="Times New Roman" panose="02020603050405020304" pitchFamily="18" charset="0"/>
                <a:cs typeface="Courier New" panose="02070309020205020404" pitchFamily="49" charset="0"/>
              </a:rPr>
              <a:t>Education and Training in Autism and Developmental Disabilities, 45</a:t>
            </a:r>
            <a:r>
              <a:rPr lang="en-US" sz="1400" dirty="0">
                <a:ea typeface="Times New Roman" panose="02020603050405020304" pitchFamily="18" charset="0"/>
                <a:cs typeface="Courier New" panose="02070309020205020404" pitchFamily="49" charset="0"/>
              </a:rPr>
              <a:t>(3), 356-365.</a:t>
            </a:r>
            <a:endParaRPr lang="en-US" sz="1400" dirty="0">
              <a:ea typeface="Times New Roman" panose="02020603050405020304" pitchFamily="18" charset="0"/>
            </a:endParaRPr>
          </a:p>
          <a:p>
            <a:pPr marL="461963" indent="-461963">
              <a:lnSpc>
                <a:spcPct val="108000"/>
              </a:lnSpc>
              <a:spcBef>
                <a:spcPts val="0"/>
              </a:spcBef>
              <a:spcAft>
                <a:spcPts val="600"/>
              </a:spcAft>
              <a:buFont typeface="Wingdings 3" panose="05040102010807070707" pitchFamily="18" charset="2"/>
              <a:buNone/>
              <a:defRPr/>
            </a:pPr>
            <a:r>
              <a:rPr lang="en-US" sz="1400" dirty="0">
                <a:cs typeface="Times New Roman" panose="02020603050405020304" pitchFamily="18" charset="0"/>
              </a:rPr>
              <a:t> Blue-Banning, M., Summers, J. A., Frankland, H. C., Nelson, L. L., &amp; Beegle, G. (2004). Dimensions of family and professional partnerships: Constructive guidelines for collaboration. </a:t>
            </a:r>
            <a:r>
              <a:rPr lang="en-US" sz="1400" i="1" dirty="0">
                <a:cs typeface="Times New Roman" panose="02020603050405020304" pitchFamily="18" charset="0"/>
              </a:rPr>
              <a:t>Exceptional Children, 70</a:t>
            </a:r>
            <a:r>
              <a:rPr lang="en-US" sz="1400" dirty="0">
                <a:cs typeface="Times New Roman" panose="02020603050405020304" pitchFamily="18" charset="0"/>
              </a:rPr>
              <a:t>(2), 167-184.</a:t>
            </a:r>
          </a:p>
          <a:p>
            <a:pPr marL="461963" indent="-461963">
              <a:lnSpc>
                <a:spcPct val="108000"/>
              </a:lnSpc>
              <a:spcBef>
                <a:spcPts val="0"/>
              </a:spcBef>
              <a:spcAft>
                <a:spcPts val="600"/>
              </a:spcAft>
              <a:buFont typeface="Wingdings 3" panose="05040102010807070707" pitchFamily="18" charset="2"/>
              <a:buNone/>
              <a:defRPr/>
            </a:pPr>
            <a:r>
              <a:rPr lang="en-US" sz="1400" dirty="0">
                <a:cs typeface="Times New Roman" panose="02020603050405020304" pitchFamily="18" charset="0"/>
              </a:rPr>
              <a:t>Burke, M. M., &amp; </a:t>
            </a:r>
            <a:r>
              <a:rPr lang="en-US" sz="1400" dirty="0" err="1">
                <a:cs typeface="Times New Roman" panose="02020603050405020304" pitchFamily="18" charset="0"/>
              </a:rPr>
              <a:t>Hodapp</a:t>
            </a:r>
            <a:r>
              <a:rPr lang="en-US" sz="1400" dirty="0">
                <a:cs typeface="Times New Roman" panose="02020603050405020304" pitchFamily="18" charset="0"/>
              </a:rPr>
              <a:t>, R. M. (2014). Relating stress of mothers of children with developmental disabilities to family-school partnerships. </a:t>
            </a:r>
            <a:r>
              <a:rPr lang="en-US" sz="1400" i="1" dirty="0">
                <a:cs typeface="Times New Roman" panose="02020603050405020304" pitchFamily="18" charset="0"/>
              </a:rPr>
              <a:t>Intellectual and Developmental Disabilities, 52</a:t>
            </a:r>
            <a:r>
              <a:rPr lang="en-US" sz="1400" dirty="0">
                <a:cs typeface="Times New Roman" panose="02020603050405020304" pitchFamily="18" charset="0"/>
              </a:rPr>
              <a:t>(1), 13-23. </a:t>
            </a:r>
          </a:p>
          <a:p>
            <a:pPr marL="461963" indent="-461963">
              <a:lnSpc>
                <a:spcPct val="108000"/>
              </a:lnSpc>
              <a:spcBef>
                <a:spcPts val="0"/>
              </a:spcBef>
              <a:spcAft>
                <a:spcPts val="600"/>
              </a:spcAft>
              <a:buFont typeface="Wingdings 3" panose="05040102010807070707" pitchFamily="18" charset="2"/>
              <a:buNone/>
              <a:defRPr/>
            </a:pPr>
            <a:r>
              <a:rPr lang="en-US" sz="1400" dirty="0">
                <a:cs typeface="Times New Roman" panose="02020603050405020304" pitchFamily="18" charset="0"/>
              </a:rPr>
              <a:t>Epley, P. H., Summers, J. A., &amp; Turnbull, A. P. (2011). Family outcomes of early intervention: Families’ perceptions of need, services, and outcomes. </a:t>
            </a:r>
            <a:r>
              <a:rPr lang="en-US" sz="1400" i="1" dirty="0">
                <a:cs typeface="Times New Roman" panose="02020603050405020304" pitchFamily="18" charset="0"/>
              </a:rPr>
              <a:t>Journal of Early Intervention</a:t>
            </a:r>
            <a:r>
              <a:rPr lang="en-US" sz="1400" dirty="0">
                <a:cs typeface="Times New Roman" panose="02020603050405020304" pitchFamily="18" charset="0"/>
              </a:rPr>
              <a:t>, </a:t>
            </a:r>
            <a:r>
              <a:rPr lang="en-US" sz="1400" i="1" dirty="0">
                <a:cs typeface="Times New Roman" panose="02020603050405020304" pitchFamily="18" charset="0"/>
              </a:rPr>
              <a:t>33</a:t>
            </a:r>
            <a:r>
              <a:rPr lang="en-US" sz="1400" dirty="0">
                <a:cs typeface="Times New Roman" panose="02020603050405020304" pitchFamily="18" charset="0"/>
              </a:rPr>
              <a:t>(3), 01-219.</a:t>
            </a:r>
          </a:p>
          <a:p>
            <a:pPr marL="461963" indent="-461963">
              <a:lnSpc>
                <a:spcPct val="108000"/>
              </a:lnSpc>
              <a:spcBef>
                <a:spcPts val="0"/>
              </a:spcBef>
              <a:spcAft>
                <a:spcPts val="600"/>
              </a:spcAft>
              <a:buFont typeface="Wingdings 3" panose="05040102010807070707" pitchFamily="18" charset="2"/>
              <a:buNone/>
              <a:defRPr/>
            </a:pPr>
            <a:r>
              <a:rPr lang="en-US" sz="1400" dirty="0" err="1">
                <a:cs typeface="Times New Roman" panose="02020603050405020304" pitchFamily="18" charset="0"/>
              </a:rPr>
              <a:t>Eskow</a:t>
            </a:r>
            <a:r>
              <a:rPr lang="en-US" sz="1400" dirty="0">
                <a:cs typeface="Times New Roman" panose="02020603050405020304" pitchFamily="18" charset="0"/>
              </a:rPr>
              <a:t>, K. G., Summers, J. A., </a:t>
            </a:r>
            <a:r>
              <a:rPr lang="en-US" sz="1400" dirty="0" err="1">
                <a:cs typeface="Times New Roman" panose="02020603050405020304" pitchFamily="18" charset="0"/>
              </a:rPr>
              <a:t>Chasson</a:t>
            </a:r>
            <a:r>
              <a:rPr lang="en-US" sz="1400" dirty="0">
                <a:cs typeface="Times New Roman" panose="02020603050405020304" pitchFamily="18" charset="0"/>
              </a:rPr>
              <a:t>, G. S., &amp; Mitchell, R. (2018). The association between family–teacher partnership satisfaction and outcomes of academic progress and quality of life for children/youth with autism. </a:t>
            </a:r>
            <a:r>
              <a:rPr lang="en-US" sz="1400" i="1" dirty="0">
                <a:cs typeface="Times New Roman" panose="02020603050405020304" pitchFamily="18" charset="0"/>
              </a:rPr>
              <a:t>Journal of Policy and Practice in Intellectual Disabilities</a:t>
            </a:r>
            <a:r>
              <a:rPr lang="en-US" sz="1400" dirty="0">
                <a:cs typeface="Times New Roman" panose="02020603050405020304" pitchFamily="18" charset="0"/>
              </a:rPr>
              <a:t>, </a:t>
            </a:r>
            <a:r>
              <a:rPr lang="en-US" sz="1400" i="1" dirty="0">
                <a:cs typeface="Times New Roman" panose="02020603050405020304" pitchFamily="18" charset="0"/>
              </a:rPr>
              <a:t>15</a:t>
            </a:r>
            <a:r>
              <a:rPr lang="en-US" sz="1400" dirty="0">
                <a:cs typeface="Times New Roman" panose="02020603050405020304" pitchFamily="18" charset="0"/>
              </a:rPr>
              <a:t>(1), 16-25.</a:t>
            </a:r>
          </a:p>
          <a:p>
            <a:pPr marL="461963" indent="-461963">
              <a:lnSpc>
                <a:spcPct val="108000"/>
              </a:lnSpc>
              <a:spcBef>
                <a:spcPts val="0"/>
              </a:spcBef>
              <a:spcAft>
                <a:spcPts val="600"/>
              </a:spcAft>
              <a:buFont typeface="Wingdings 3" panose="05040102010807070707" pitchFamily="18" charset="2"/>
              <a:buNone/>
              <a:defRPr/>
            </a:pPr>
            <a:r>
              <a:rPr lang="en-US" sz="1400" b="0" i="0" dirty="0">
                <a:effectLst/>
              </a:rPr>
              <a:t>Henderson, A., &amp; Mapp, K. L. (2002). A new wave of evidence: The impact of school, family, and community connections on student achievement. Southeast Educational Development Laboratory.</a:t>
            </a:r>
            <a:endParaRPr lang="en-US" sz="1400" dirty="0">
              <a:cs typeface="Times New Roman" panose="02020603050405020304" pitchFamily="18" charset="0"/>
            </a:endParaRPr>
          </a:p>
          <a:p>
            <a:pPr marL="461963" indent="-461963">
              <a:lnSpc>
                <a:spcPct val="108000"/>
              </a:lnSpc>
              <a:spcBef>
                <a:spcPts val="0"/>
              </a:spcBef>
              <a:spcAft>
                <a:spcPts val="600"/>
              </a:spcAft>
              <a:buClrTx/>
              <a:buSzPct val="125000"/>
              <a:buFont typeface="Wingdings 3" panose="05040102010807070707" pitchFamily="18" charset="2"/>
              <a:buNone/>
              <a:defRPr/>
            </a:pPr>
            <a:r>
              <a:rPr lang="en-US" sz="1400" dirty="0">
                <a:cs typeface="Times New Roman" panose="02020603050405020304" pitchFamily="18" charset="0"/>
              </a:rPr>
              <a:t>Hoffman, L., Marquis, J., Poston, D., Summers, J. A., &amp; Turnbull, A. P. (2006). Assessing family outcomes: Psychometric evaluation of the Beach Center Family Quality of Life Scale. </a:t>
            </a:r>
            <a:r>
              <a:rPr lang="en-US" sz="1400" i="1" dirty="0">
                <a:cs typeface="Times New Roman" panose="02020603050405020304" pitchFamily="18" charset="0"/>
              </a:rPr>
              <a:t>Journal of Marriage and Family, 68</a:t>
            </a:r>
            <a:r>
              <a:rPr lang="en-US" sz="1400" dirty="0">
                <a:cs typeface="Times New Roman" panose="02020603050405020304" pitchFamily="18" charset="0"/>
              </a:rPr>
              <a:t>, 1069-1083. </a:t>
            </a:r>
          </a:p>
          <a:p>
            <a:pPr marL="57150" indent="0">
              <a:lnSpc>
                <a:spcPct val="108000"/>
              </a:lnSpc>
              <a:spcBef>
                <a:spcPts val="600"/>
              </a:spcBef>
              <a:spcAft>
                <a:spcPts val="600"/>
              </a:spcAft>
              <a:buClrTx/>
              <a:buSzPct val="125000"/>
              <a:buFont typeface="Wingdings 3" panose="05040102010807070707" pitchFamily="18" charset="2"/>
              <a:buNone/>
              <a:defRPr/>
            </a:pPr>
            <a:endParaRPr lang="en-US" sz="1500" dirty="0">
              <a:cs typeface="Times New Roman" panose="02020603050405020304" pitchFamily="18" charset="0"/>
            </a:endParaRPr>
          </a:p>
          <a:p>
            <a:pPr marL="57150" indent="0">
              <a:lnSpc>
                <a:spcPct val="108000"/>
              </a:lnSpc>
              <a:spcBef>
                <a:spcPts val="600"/>
              </a:spcBef>
              <a:spcAft>
                <a:spcPts val="600"/>
              </a:spcAft>
              <a:buClrTx/>
              <a:buSzPct val="125000"/>
              <a:buFont typeface="Wingdings 3" panose="05040102010807070707" pitchFamily="18" charset="2"/>
              <a:buNone/>
              <a:defRPr/>
            </a:pPr>
            <a:endParaRPr lang="en-US" altLang="en-US" sz="1500" dirty="0">
              <a:solidFill>
                <a:schemeClr val="tx1"/>
              </a:solidFill>
              <a:cs typeface="Times New Roman" panose="02020603050405020304" pitchFamily="18" charset="0"/>
            </a:endParaRPr>
          </a:p>
        </p:txBody>
      </p:sp>
      <p:sp>
        <p:nvSpPr>
          <p:cNvPr id="2" name="Title 1">
            <a:extLst>
              <a:ext uri="{FF2B5EF4-FFF2-40B4-BE49-F238E27FC236}">
                <a16:creationId xmlns:a16="http://schemas.microsoft.com/office/drawing/2014/main" id="{801744C2-99AC-4C7C-A824-95BF085F1664}"/>
              </a:ext>
            </a:extLst>
          </p:cNvPr>
          <p:cNvSpPr>
            <a:spLocks noGrp="1"/>
          </p:cNvSpPr>
          <p:nvPr>
            <p:ph type="title"/>
          </p:nvPr>
        </p:nvSpPr>
        <p:spPr>
          <a:xfrm>
            <a:off x="590550" y="26158"/>
            <a:ext cx="7886700" cy="1325563"/>
          </a:xfrm>
        </p:spPr>
        <p:txBody>
          <a:bodyPr>
            <a:normAutofit/>
          </a:bodyPr>
          <a:lstStyle/>
          <a:p>
            <a:pPr algn="ctr">
              <a:defRPr/>
            </a:pPr>
            <a:r>
              <a:rPr lang="en-CA" altLang="en-US" dirty="0">
                <a:latin typeface="+mn-lt"/>
                <a:cs typeface="Arial" panose="020B0604020202020204" pitchFamily="34" charset="0"/>
              </a:rPr>
              <a:t>References</a:t>
            </a:r>
            <a:endParaRPr lang="en-US" dirty="0">
              <a:latin typeface="+mn-l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6">
            <a:extLst>
              <a:ext uri="{FF2B5EF4-FFF2-40B4-BE49-F238E27FC236}">
                <a16:creationId xmlns:a16="http://schemas.microsoft.com/office/drawing/2014/main" id="{90A7EA99-20BC-41EF-8844-FF4ABCEC6726}"/>
              </a:ext>
            </a:extLst>
          </p:cNvPr>
          <p:cNvSpPr>
            <a:spLocks noGrp="1"/>
          </p:cNvSpPr>
          <p:nvPr>
            <p:ph type="title"/>
          </p:nvPr>
        </p:nvSpPr>
        <p:spPr>
          <a:xfrm>
            <a:off x="685800" y="376237"/>
            <a:ext cx="7772400" cy="771525"/>
          </a:xfrm>
        </p:spPr>
        <p:txBody>
          <a:bodyPr>
            <a:normAutofit/>
          </a:bodyPr>
          <a:lstStyle/>
          <a:p>
            <a:pPr algn="ctr">
              <a:defRPr/>
            </a:pPr>
            <a:r>
              <a:rPr lang="en-US" altLang="en-US" sz="3600" dirty="0">
                <a:latin typeface="+mn-lt"/>
                <a:cs typeface="Arial" panose="020B0604020202020204" pitchFamily="34" charset="0"/>
              </a:rPr>
              <a:t>Head Start Family Framework</a:t>
            </a:r>
          </a:p>
        </p:txBody>
      </p:sp>
      <p:pic>
        <p:nvPicPr>
          <p:cNvPr id="25604" name="Content Placeholder 3" descr="Table displaying Positive &amp; Goal-oriented Relationships, then Equity, Inclusiveness, Cultural and Linguistic Responsiveness across the top of four columns labeled as: Program Foundations, Program Impact Areas, Family Outcomes and Child Outcomes respectively." title="Head Start Family Framework">
            <a:extLst>
              <a:ext uri="{FF2B5EF4-FFF2-40B4-BE49-F238E27FC236}">
                <a16:creationId xmlns:a16="http://schemas.microsoft.com/office/drawing/2014/main" id="{AE22F705-A31E-4F63-A441-F53DA23DF2FB}"/>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650"/>
          <a:stretch/>
        </p:blipFill>
        <p:spPr>
          <a:xfrm>
            <a:off x="1905000" y="1157112"/>
            <a:ext cx="5715000" cy="4938888"/>
          </a:xfrm>
        </p:spPr>
      </p:pic>
    </p:spTree>
    <p:custDataLst>
      <p:tags r:id="rId1"/>
    </p:custData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A513CF1-2252-479B-A4B7-CA3811142CBB}"/>
              </a:ext>
            </a:extLst>
          </p:cNvPr>
          <p:cNvSpPr>
            <a:spLocks noGrp="1"/>
          </p:cNvSpPr>
          <p:nvPr>
            <p:ph type="title"/>
          </p:nvPr>
        </p:nvSpPr>
        <p:spPr>
          <a:xfrm>
            <a:off x="628650" y="-195073"/>
            <a:ext cx="7886700" cy="1325563"/>
          </a:xfrm>
        </p:spPr>
        <p:txBody>
          <a:bodyPr>
            <a:normAutofit/>
          </a:bodyPr>
          <a:lstStyle/>
          <a:p>
            <a:pPr algn="ctr">
              <a:defRPr/>
            </a:pPr>
            <a:r>
              <a:rPr lang="en-CA" altLang="en-US" dirty="0">
                <a:cs typeface="Arial" panose="020B0604020202020204" pitchFamily="34" charset="0"/>
              </a:rPr>
              <a:t>References II</a:t>
            </a:r>
          </a:p>
        </p:txBody>
      </p:sp>
      <p:sp>
        <p:nvSpPr>
          <p:cNvPr id="88067" name="Content Placeholder 2">
            <a:extLst>
              <a:ext uri="{FF2B5EF4-FFF2-40B4-BE49-F238E27FC236}">
                <a16:creationId xmlns:a16="http://schemas.microsoft.com/office/drawing/2014/main" id="{F18268CB-E32A-402D-BA63-DD0771F7ED53}"/>
              </a:ext>
            </a:extLst>
          </p:cNvPr>
          <p:cNvSpPr>
            <a:spLocks noGrp="1"/>
          </p:cNvSpPr>
          <p:nvPr>
            <p:ph idx="1"/>
          </p:nvPr>
        </p:nvSpPr>
        <p:spPr>
          <a:xfrm>
            <a:off x="304800" y="914400"/>
            <a:ext cx="8610600" cy="5262563"/>
          </a:xfrm>
        </p:spPr>
        <p:txBody>
          <a:bodyPr>
            <a:normAutofit fontScale="85000" lnSpcReduction="20000"/>
          </a:bodyPr>
          <a:lstStyle/>
          <a:p>
            <a:pPr marL="461963" indent="-461963">
              <a:lnSpc>
                <a:spcPct val="128000"/>
              </a:lnSpc>
              <a:spcAft>
                <a:spcPts val="600"/>
              </a:spcAft>
              <a:buFont typeface="Wingdings 3" panose="05040102010807070707" pitchFamily="18" charset="2"/>
              <a:buNone/>
            </a:pPr>
            <a:r>
              <a:rPr lang="en-US" altLang="en-US" sz="1600" dirty="0" err="1">
                <a:cs typeface="Times New Roman" panose="02020603050405020304" pitchFamily="18" charset="0"/>
              </a:rPr>
              <a:t>Kyzar</a:t>
            </a:r>
            <a:r>
              <a:rPr lang="en-US" altLang="en-US" sz="1600" dirty="0">
                <a:cs typeface="Times New Roman" panose="02020603050405020304" pitchFamily="18" charset="0"/>
              </a:rPr>
              <a:t>, K. B., Brady, S., Summers, J. A., Haines, S. J., &amp; Turnbull, A. P. (2016). Services and supports, partnership, and family quality of life: Focus on deaf-blindness. </a:t>
            </a:r>
            <a:r>
              <a:rPr lang="en-US" altLang="en-US" sz="1600" i="1" dirty="0">
                <a:cs typeface="Times New Roman" panose="02020603050405020304" pitchFamily="18" charset="0"/>
              </a:rPr>
              <a:t>Exceptional Children 83</a:t>
            </a:r>
            <a:r>
              <a:rPr lang="en-US" altLang="en-US" sz="1600" dirty="0">
                <a:cs typeface="Times New Roman" panose="02020603050405020304" pitchFamily="18" charset="0"/>
              </a:rPr>
              <a:t>(1), 77-91</a:t>
            </a:r>
            <a:r>
              <a:rPr lang="en-US" altLang="en-US" sz="1600" i="1" dirty="0">
                <a:cs typeface="Times New Roman" panose="02020603050405020304" pitchFamily="18" charset="0"/>
              </a:rPr>
              <a:t>. </a:t>
            </a:r>
          </a:p>
          <a:p>
            <a:pPr marL="461963" indent="-461963">
              <a:lnSpc>
                <a:spcPct val="128000"/>
              </a:lnSpc>
              <a:spcBef>
                <a:spcPct val="0"/>
              </a:spcBef>
              <a:spcAft>
                <a:spcPts val="600"/>
              </a:spcAft>
              <a:buFont typeface="Wingdings 3" panose="05040102010807070707" pitchFamily="18" charset="2"/>
              <a:buNone/>
            </a:pPr>
            <a:r>
              <a:rPr lang="en-US" altLang="en-US" sz="1600" dirty="0" err="1">
                <a:cs typeface="Times New Roman" panose="02020603050405020304" pitchFamily="18" charset="0"/>
              </a:rPr>
              <a:t>Kyzar</a:t>
            </a:r>
            <a:r>
              <a:rPr lang="en-US" altLang="en-US" sz="1600" dirty="0">
                <a:cs typeface="Times New Roman" panose="02020603050405020304" pitchFamily="18" charset="0"/>
              </a:rPr>
              <a:t>, K.,</a:t>
            </a:r>
            <a:r>
              <a:rPr lang="en-US" altLang="en-US" sz="1600" b="1" dirty="0">
                <a:cs typeface="Times New Roman" panose="02020603050405020304" pitchFamily="18" charset="0"/>
              </a:rPr>
              <a:t> </a:t>
            </a:r>
            <a:r>
              <a:rPr lang="en-US" altLang="en-US" sz="1600" dirty="0">
                <a:cs typeface="Times New Roman" panose="02020603050405020304" pitchFamily="18" charset="0"/>
              </a:rPr>
              <a:t>Brady, S., Summers, J. A., &amp; Turnbull, A. P. (2018). Family quality of life and partnership for families of students with deaf-blindness. </a:t>
            </a:r>
            <a:r>
              <a:rPr lang="en-US" altLang="en-US" sz="1600" i="1" dirty="0">
                <a:cs typeface="Times New Roman" panose="02020603050405020304" pitchFamily="18" charset="0"/>
              </a:rPr>
              <a:t>Remedial and Special Education, 41</a:t>
            </a:r>
            <a:r>
              <a:rPr lang="en-US" altLang="en-US" sz="1600" dirty="0">
                <a:cs typeface="Times New Roman" panose="02020603050405020304" pitchFamily="18" charset="0"/>
              </a:rPr>
              <a:t>(1), 50-62.</a:t>
            </a:r>
            <a:r>
              <a:rPr lang="en-US" altLang="en-US" sz="1600" i="1" dirty="0">
                <a:cs typeface="Times New Roman" panose="02020603050405020304" pitchFamily="18" charset="0"/>
              </a:rPr>
              <a:t>	</a:t>
            </a:r>
            <a:endParaRPr lang="en-US" altLang="en-US" sz="1600" dirty="0">
              <a:cs typeface="Times New Roman" panose="02020603050405020304" pitchFamily="18" charset="0"/>
            </a:endParaRPr>
          </a:p>
          <a:p>
            <a:pPr marL="461963" indent="-461963">
              <a:lnSpc>
                <a:spcPct val="128000"/>
              </a:lnSpc>
              <a:spcBef>
                <a:spcPct val="0"/>
              </a:spcBef>
              <a:spcAft>
                <a:spcPts val="600"/>
              </a:spcAft>
              <a:buFont typeface="Wingdings 3" panose="05040102010807070707" pitchFamily="18" charset="2"/>
              <a:buNone/>
            </a:pPr>
            <a:r>
              <a:rPr lang="en-US" altLang="en-US" sz="1600" dirty="0" err="1">
                <a:cs typeface="Times New Roman" panose="02020603050405020304" pitchFamily="18" charset="0"/>
              </a:rPr>
              <a:t>Kyzar</a:t>
            </a:r>
            <a:r>
              <a:rPr lang="en-US" altLang="en-US" sz="1600" dirty="0">
                <a:cs typeface="Times New Roman" panose="02020603050405020304" pitchFamily="18" charset="0"/>
              </a:rPr>
              <a:t>, K., Haines, S. J., Turnbull, A. P., &amp; Summers, J. A. (2017). Research-based practices for fostering trusting partnerships with families in educating students with intellectual disability. In M.L. </a:t>
            </a:r>
            <a:r>
              <a:rPr lang="en-US" altLang="en-US" sz="1600" dirty="0" err="1">
                <a:cs typeface="Times New Roman" panose="02020603050405020304" pitchFamily="18" charset="0"/>
              </a:rPr>
              <a:t>Wehmeyer</a:t>
            </a:r>
            <a:r>
              <a:rPr lang="en-US" altLang="en-US" sz="1600" dirty="0">
                <a:cs typeface="Times New Roman" panose="02020603050405020304" pitchFamily="18" charset="0"/>
              </a:rPr>
              <a:t> &amp; K.A. </a:t>
            </a:r>
            <a:r>
              <a:rPr lang="en-US" altLang="en-US" sz="1600" dirty="0" err="1">
                <a:cs typeface="Times New Roman" panose="02020603050405020304" pitchFamily="18" charset="0"/>
              </a:rPr>
              <a:t>Shogren</a:t>
            </a:r>
            <a:r>
              <a:rPr lang="en-US" altLang="en-US" sz="1600" dirty="0">
                <a:cs typeface="Times New Roman" panose="02020603050405020304" pitchFamily="18" charset="0"/>
              </a:rPr>
              <a:t> (Eds.), </a:t>
            </a:r>
            <a:r>
              <a:rPr lang="en-US" altLang="en-US" sz="1600" i="1" dirty="0">
                <a:cs typeface="Times New Roman" panose="02020603050405020304" pitchFamily="18" charset="0"/>
              </a:rPr>
              <a:t>Research-based practices for educating students with intellectual disability</a:t>
            </a:r>
            <a:r>
              <a:rPr lang="en-US" altLang="en-US" sz="1600" dirty="0">
                <a:cs typeface="Times New Roman" panose="02020603050405020304" pitchFamily="18" charset="0"/>
              </a:rPr>
              <a:t> 	(pp. 296-319). Taylor &amp; Francis.</a:t>
            </a:r>
          </a:p>
          <a:p>
            <a:pPr marL="461963" indent="-461963">
              <a:lnSpc>
                <a:spcPct val="128000"/>
              </a:lnSpc>
              <a:spcBef>
                <a:spcPct val="0"/>
              </a:spcBef>
              <a:spcAft>
                <a:spcPts val="600"/>
              </a:spcAft>
              <a:buFont typeface="Wingdings 3" panose="05040102010807070707" pitchFamily="18" charset="2"/>
              <a:buNone/>
            </a:pPr>
            <a:r>
              <a:rPr lang="en-US" altLang="en-US" sz="1600" dirty="0">
                <a:cs typeface="Times New Roman" panose="02020603050405020304" pitchFamily="18" charset="0"/>
              </a:rPr>
              <a:t>Summers, J. A., Hoffman, L., Marquis, J., &amp; Turnbull, A. P., Poston, D., &amp; Nelson, L. L. (2005). Measuring the quality of family-professional partnerships in special education services. </a:t>
            </a:r>
            <a:r>
              <a:rPr lang="en-US" altLang="en-US" sz="1600" i="1" dirty="0">
                <a:cs typeface="Times New Roman" panose="02020603050405020304" pitchFamily="18" charset="0"/>
              </a:rPr>
              <a:t>Exceptional Children, 72</a:t>
            </a:r>
            <a:r>
              <a:rPr lang="en-US" altLang="en-US" sz="1600" dirty="0">
                <a:cs typeface="Times New Roman" panose="02020603050405020304" pitchFamily="18" charset="0"/>
              </a:rPr>
              <a:t>(1), 65-82.</a:t>
            </a:r>
          </a:p>
          <a:p>
            <a:pPr marL="461963" indent="-461963">
              <a:lnSpc>
                <a:spcPct val="128000"/>
              </a:lnSpc>
              <a:spcBef>
                <a:spcPct val="0"/>
              </a:spcBef>
              <a:spcAft>
                <a:spcPts val="600"/>
              </a:spcAft>
              <a:buFont typeface="Wingdings 3" panose="05040102010807070707" pitchFamily="18" charset="2"/>
              <a:buNone/>
            </a:pPr>
            <a:r>
              <a:rPr lang="en-US" altLang="en-US" sz="1600" dirty="0">
                <a:cs typeface="Times New Roman" panose="02020603050405020304" pitchFamily="18" charset="0"/>
              </a:rPr>
              <a:t>Summers, J. A., Hoffman, L., Marquis, J., Turnbull, A. P., &amp; Poston, D. (2005). Relationship between parent satisfaction regarding partnerships with professionals and age of child. </a:t>
            </a:r>
            <a:r>
              <a:rPr lang="en-US" altLang="en-US" sz="1600" i="1" dirty="0">
                <a:cs typeface="Times New Roman" panose="02020603050405020304" pitchFamily="18" charset="0"/>
              </a:rPr>
              <a:t>Early Childhood Special Education, 25</a:t>
            </a:r>
            <a:r>
              <a:rPr lang="en-US" altLang="en-US" sz="1600" dirty="0">
                <a:cs typeface="Times New Roman" panose="02020603050405020304" pitchFamily="18" charset="0"/>
              </a:rPr>
              <a:t>(1), 48-58.</a:t>
            </a:r>
          </a:p>
          <a:p>
            <a:pPr marL="461963" indent="-461963">
              <a:lnSpc>
                <a:spcPct val="128000"/>
              </a:lnSpc>
              <a:spcBef>
                <a:spcPct val="0"/>
              </a:spcBef>
              <a:spcAft>
                <a:spcPts val="600"/>
              </a:spcAft>
              <a:buFont typeface="Wingdings 3" panose="05040102010807070707" pitchFamily="18" charset="2"/>
              <a:buNone/>
            </a:pPr>
            <a:r>
              <a:rPr lang="en-US" altLang="en-US" sz="1600" dirty="0">
                <a:cs typeface="Times New Roman" panose="02020603050405020304" pitchFamily="18" charset="0"/>
              </a:rPr>
              <a:t>Summers, J. A., Marquis, J., </a:t>
            </a:r>
            <a:r>
              <a:rPr lang="en-US" altLang="en-US" sz="1600" dirty="0" err="1">
                <a:cs typeface="Times New Roman" panose="02020603050405020304" pitchFamily="18" charset="0"/>
              </a:rPr>
              <a:t>Mannan</a:t>
            </a:r>
            <a:r>
              <a:rPr lang="en-US" altLang="en-US" sz="1600" dirty="0">
                <a:cs typeface="Times New Roman" panose="02020603050405020304" pitchFamily="18" charset="0"/>
              </a:rPr>
              <a:t>, H., Turnbull, A. P., Fleming, K., Poston, D. J., ... &amp; </a:t>
            </a:r>
            <a:r>
              <a:rPr lang="en-US" altLang="en-US" sz="1600" dirty="0" err="1">
                <a:cs typeface="Times New Roman" panose="02020603050405020304" pitchFamily="18" charset="0"/>
              </a:rPr>
              <a:t>Kupzyk</a:t>
            </a:r>
            <a:r>
              <a:rPr lang="en-US" altLang="en-US" sz="1600" dirty="0">
                <a:cs typeface="Times New Roman" panose="02020603050405020304" pitchFamily="18" charset="0"/>
              </a:rPr>
              <a:t>, K. (2007). Relationship of perceived adequacy of services, family–professional partnerships, and family quality of life in early childhood service </a:t>
            </a:r>
            <a:r>
              <a:rPr lang="en-US" altLang="en-US" sz="1600" dirty="0" err="1">
                <a:cs typeface="Times New Roman" panose="02020603050405020304" pitchFamily="18" charset="0"/>
              </a:rPr>
              <a:t>programmes</a:t>
            </a:r>
            <a:r>
              <a:rPr lang="en-US" altLang="en-US" sz="1600" dirty="0">
                <a:cs typeface="Times New Roman" panose="02020603050405020304" pitchFamily="18" charset="0"/>
              </a:rPr>
              <a:t>. </a:t>
            </a:r>
            <a:r>
              <a:rPr lang="en-US" altLang="en-US" sz="1600" i="1" dirty="0">
                <a:cs typeface="Times New Roman" panose="02020603050405020304" pitchFamily="18" charset="0"/>
              </a:rPr>
              <a:t>International Journal of Disability, Development and Education</a:t>
            </a:r>
            <a:r>
              <a:rPr lang="en-US" altLang="en-US" sz="1600" dirty="0">
                <a:cs typeface="Times New Roman" panose="02020603050405020304" pitchFamily="18" charset="0"/>
              </a:rPr>
              <a:t>, </a:t>
            </a:r>
            <a:r>
              <a:rPr lang="en-US" altLang="en-US" sz="1600" i="1" dirty="0">
                <a:cs typeface="Times New Roman" panose="02020603050405020304" pitchFamily="18" charset="0"/>
              </a:rPr>
              <a:t>54</a:t>
            </a:r>
            <a:r>
              <a:rPr lang="en-US" altLang="en-US" sz="1600" dirty="0">
                <a:cs typeface="Times New Roman" panose="02020603050405020304" pitchFamily="18" charset="0"/>
              </a:rPr>
              <a:t>(3), 319-338.</a:t>
            </a:r>
          </a:p>
          <a:p>
            <a:pPr marL="461963" indent="-461963">
              <a:lnSpc>
                <a:spcPct val="128000"/>
              </a:lnSpc>
              <a:spcBef>
                <a:spcPct val="0"/>
              </a:spcBef>
              <a:spcAft>
                <a:spcPts val="600"/>
              </a:spcAft>
              <a:buNone/>
            </a:pPr>
            <a:r>
              <a:rPr lang="en-US" altLang="en-US" sz="1600" dirty="0" err="1">
                <a:latin typeface="Calibri" panose="020F0502020204030204" pitchFamily="34" charset="0"/>
                <a:cs typeface="Calibri" panose="020F0502020204030204" pitchFamily="34" charset="0"/>
              </a:rPr>
              <a:t>Zuna</a:t>
            </a:r>
            <a:r>
              <a:rPr lang="en-US" altLang="en-US" sz="1600" dirty="0">
                <a:latin typeface="Calibri" panose="020F0502020204030204" pitchFamily="34" charset="0"/>
                <a:cs typeface="Calibri" panose="020F0502020204030204" pitchFamily="34" charset="0"/>
              </a:rPr>
              <a:t>, N. I. (2007). </a:t>
            </a:r>
            <a:r>
              <a:rPr lang="en-US" altLang="en-US" sz="1600" i="1" dirty="0">
                <a:latin typeface="Calibri" panose="020F0502020204030204" pitchFamily="34" charset="0"/>
                <a:cs typeface="Calibri" panose="020F0502020204030204" pitchFamily="34" charset="0"/>
              </a:rPr>
              <a:t>Examination of family-professional partnerships, parent-teacher communication, and parent involvement in families of kindergarten children with and without disabilities </a:t>
            </a:r>
            <a:r>
              <a:rPr lang="en-US" altLang="en-US" sz="1600" dirty="0">
                <a:latin typeface="Calibri" panose="020F0502020204030204" pitchFamily="34" charset="0"/>
                <a:cs typeface="Calibri" panose="020F0502020204030204" pitchFamily="34" charset="0"/>
              </a:rPr>
              <a:t>(Doctoral dissertation). Retrieved from ProQuest Dissertations &amp; Theses Global. (3266511).</a:t>
            </a:r>
          </a:p>
          <a:p>
            <a:pPr marL="0" indent="0">
              <a:lnSpc>
                <a:spcPct val="128000"/>
              </a:lnSpc>
              <a:spcBef>
                <a:spcPct val="0"/>
              </a:spcBef>
              <a:spcAft>
                <a:spcPts val="600"/>
              </a:spcAft>
              <a:buFont typeface="Wingdings 3" panose="05040102010807070707" pitchFamily="18" charset="2"/>
              <a:buNone/>
            </a:pPr>
            <a:endParaRPr lang="en-US" altLang="en-US" sz="1600" dirty="0">
              <a:cs typeface="Times New Roman" panose="02020603050405020304" pitchFamily="18" charset="0"/>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descr="&quot; &quot;">
            <a:extLst>
              <a:ext uri="{FF2B5EF4-FFF2-40B4-BE49-F238E27FC236}">
                <a16:creationId xmlns:a16="http://schemas.microsoft.com/office/drawing/2014/main" id="{5300CCCE-2F60-47CA-A1EA-9B097C7C8D4C}"/>
              </a:ext>
            </a:extLst>
          </p:cNvPr>
          <p:cNvSpPr>
            <a:spLocks noGrp="1"/>
          </p:cNvSpPr>
          <p:nvPr>
            <p:ph type="title"/>
          </p:nvPr>
        </p:nvSpPr>
        <p:spPr/>
        <p:txBody>
          <a:bodyPr>
            <a:noAutofit/>
          </a:bodyPr>
          <a:lstStyle/>
          <a:p>
            <a:pPr algn="ctr">
              <a:defRPr/>
            </a:pPr>
            <a:r>
              <a:rPr lang="en-US" altLang="en-US" sz="3600" dirty="0">
                <a:latin typeface="+mn-lt"/>
                <a:cs typeface="Arial" panose="020B0604020202020204" pitchFamily="34" charset="0"/>
              </a:rPr>
              <a:t>Head Start’s Parent, Family and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Community Engagement Framework</a:t>
            </a:r>
          </a:p>
        </p:txBody>
      </p:sp>
      <p:sp>
        <p:nvSpPr>
          <p:cNvPr id="27651" name="Content Placeholder 1">
            <a:extLst>
              <a:ext uri="{FF2B5EF4-FFF2-40B4-BE49-F238E27FC236}">
                <a16:creationId xmlns:a16="http://schemas.microsoft.com/office/drawing/2014/main" id="{E55B58AD-072D-4154-BE44-54BA6D295798}"/>
              </a:ext>
            </a:extLst>
          </p:cNvPr>
          <p:cNvSpPr>
            <a:spLocks noGrp="1"/>
          </p:cNvSpPr>
          <p:nvPr>
            <p:ph idx="1"/>
          </p:nvPr>
        </p:nvSpPr>
        <p:spPr>
          <a:xfrm>
            <a:off x="1066800" y="2066562"/>
            <a:ext cx="7448550" cy="2962638"/>
          </a:xfrm>
          <a:solidFill>
            <a:schemeClr val="bg1">
              <a:lumMod val="85000"/>
            </a:schemeClr>
          </a:solidFill>
          <a:ln>
            <a:solidFill>
              <a:srgbClr val="006699"/>
            </a:solidFill>
          </a:ln>
        </p:spPr>
        <p:txBody>
          <a:bodyPr>
            <a:normAutofit/>
          </a:bodyPr>
          <a:lstStyle/>
          <a:p>
            <a:pPr marL="0" indent="0">
              <a:lnSpc>
                <a:spcPct val="150000"/>
              </a:lnSpc>
              <a:spcBef>
                <a:spcPts val="0"/>
              </a:spcBef>
              <a:buFont typeface="Wingdings 3" panose="05040102010807070707" pitchFamily="18" charset="2"/>
              <a:buNone/>
            </a:pPr>
            <a:r>
              <a:rPr lang="en-US" altLang="en-US" sz="2000" dirty="0">
                <a:cs typeface="Arial" panose="020B0604020202020204" pitchFamily="34" charset="0"/>
              </a:rPr>
              <a:t>“Family engagement is an interactive process through which program staff and families, family members, and their children build positive and goal-oriented relationships. It is a shared responsibility of families and professionals that requires mutual respect for the roles and strengths each has to offer. Family engagement means doing with—not doing to or for—families.”</a:t>
            </a:r>
          </a:p>
        </p:txBody>
      </p:sp>
      <p:sp>
        <p:nvSpPr>
          <p:cNvPr id="3" name="TextBox 2">
            <a:extLst>
              <a:ext uri="{FF2B5EF4-FFF2-40B4-BE49-F238E27FC236}">
                <a16:creationId xmlns:a16="http://schemas.microsoft.com/office/drawing/2014/main" id="{9CCE91C7-DFCD-42A8-8F93-0F2AE8C77288}"/>
              </a:ext>
            </a:extLst>
          </p:cNvPr>
          <p:cNvSpPr txBox="1"/>
          <p:nvPr/>
        </p:nvSpPr>
        <p:spPr>
          <a:xfrm>
            <a:off x="1828800" y="5562600"/>
            <a:ext cx="4648200" cy="584775"/>
          </a:xfrm>
          <a:prstGeom prst="rect">
            <a:avLst/>
          </a:prstGeom>
          <a:noFill/>
        </p:spPr>
        <p:txBody>
          <a:bodyPr wrap="square" rtlCol="0">
            <a:spAutoFit/>
          </a:bodyPr>
          <a:lstStyle/>
          <a:p>
            <a:r>
              <a:rPr lang="en-US" altLang="en-US" sz="1600" dirty="0">
                <a:latin typeface="+mn-lt"/>
                <a:cs typeface="Arial" panose="020B0604020202020204" pitchFamily="34" charset="0"/>
                <a:hlinkClick r:id="rId3"/>
              </a:rPr>
              <a:t>Click to read the Head Start School Readiness Article</a:t>
            </a:r>
            <a:endParaRPr lang="en-US" altLang="en-US" sz="1600" dirty="0">
              <a:latin typeface="+mn-lt"/>
              <a:cs typeface="Arial" panose="020B0604020202020204" pitchFamily="34" charset="0"/>
            </a:endParaRPr>
          </a:p>
          <a:p>
            <a:endParaRPr lang="en-US" sz="1600" dirty="0">
              <a:latin typeface="+mn-lt"/>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descr="&quot; &quot;">
            <a:extLst>
              <a:ext uri="{FF2B5EF4-FFF2-40B4-BE49-F238E27FC236}">
                <a16:creationId xmlns:a16="http://schemas.microsoft.com/office/drawing/2014/main" id="{F43BB750-2B68-4B1E-83C9-B6CA1680551D}"/>
              </a:ext>
            </a:extLst>
          </p:cNvPr>
          <p:cNvSpPr>
            <a:spLocks noGrp="1"/>
          </p:cNvSpPr>
          <p:nvPr>
            <p:ph type="title"/>
          </p:nvPr>
        </p:nvSpPr>
        <p:spPr/>
        <p:txBody>
          <a:bodyPr>
            <a:noAutofit/>
          </a:bodyPr>
          <a:lstStyle/>
          <a:p>
            <a:pPr algn="ctr">
              <a:defRPr/>
            </a:pPr>
            <a:r>
              <a:rPr lang="en-US" altLang="en-US" sz="3600" dirty="0">
                <a:latin typeface="+mn-lt"/>
                <a:cs typeface="Arial" panose="020B0604020202020204" pitchFamily="34" charset="0"/>
              </a:rPr>
              <a:t>Individuals with </a:t>
            </a:r>
            <a:br>
              <a:rPr lang="en-US" altLang="en-US" sz="3600" dirty="0">
                <a:latin typeface="+mn-lt"/>
                <a:cs typeface="Arial" panose="020B0604020202020204" pitchFamily="34" charset="0"/>
              </a:rPr>
            </a:br>
            <a:r>
              <a:rPr lang="en-US" altLang="en-US" sz="3600" dirty="0">
                <a:latin typeface="+mn-lt"/>
                <a:cs typeface="Arial" panose="020B0604020202020204" pitchFamily="34" charset="0"/>
              </a:rPr>
              <a:t>Disabilities Education Act (IDEA)</a:t>
            </a:r>
          </a:p>
        </p:txBody>
      </p:sp>
      <p:sp>
        <p:nvSpPr>
          <p:cNvPr id="28675" name="Content Placeholder 1">
            <a:extLst>
              <a:ext uri="{FF2B5EF4-FFF2-40B4-BE49-F238E27FC236}">
                <a16:creationId xmlns:a16="http://schemas.microsoft.com/office/drawing/2014/main" id="{7C4B8223-EBA8-4F83-AC6A-B4D855814743}"/>
              </a:ext>
            </a:extLst>
          </p:cNvPr>
          <p:cNvSpPr>
            <a:spLocks noGrp="1"/>
          </p:cNvSpPr>
          <p:nvPr>
            <p:ph idx="1"/>
          </p:nvPr>
        </p:nvSpPr>
        <p:spPr>
          <a:xfrm>
            <a:off x="628650" y="1825625"/>
            <a:ext cx="7886700" cy="2670175"/>
          </a:xfrm>
        </p:spPr>
        <p:txBody>
          <a:bodyPr>
            <a:noAutofit/>
          </a:bodyPr>
          <a:lstStyle/>
          <a:p>
            <a:pPr marL="0" indent="0">
              <a:lnSpc>
                <a:spcPct val="150000"/>
              </a:lnSpc>
              <a:spcBef>
                <a:spcPts val="0"/>
              </a:spcBef>
              <a:buFont typeface="Wingdings 3" panose="05040102010807070707" pitchFamily="18" charset="2"/>
              <a:buNone/>
            </a:pPr>
            <a:r>
              <a:rPr lang="en-US" altLang="en-US" sz="2000" dirty="0">
                <a:solidFill>
                  <a:schemeClr val="tx1"/>
                </a:solidFill>
                <a:cs typeface="Arial" panose="020B0604020202020204" pitchFamily="34" charset="0"/>
              </a:rPr>
              <a:t>The IEP meeting serves as a communication vehicle between parents and school personnel and enables them as </a:t>
            </a:r>
            <a:r>
              <a:rPr lang="en-US" altLang="en-US" sz="2000" b="1" dirty="0">
                <a:cs typeface="Arial" panose="020B0604020202020204" pitchFamily="34" charset="0"/>
              </a:rPr>
              <a:t>equal participants to jointly decide </a:t>
            </a:r>
            <a:r>
              <a:rPr lang="en-US" altLang="en-US" sz="2000" dirty="0">
                <a:solidFill>
                  <a:schemeClr val="tx1"/>
                </a:solidFill>
                <a:cs typeface="Arial" panose="020B0604020202020204" pitchFamily="34" charset="0"/>
              </a:rPr>
              <a:t>what the child’s needs are, what services will be provided to meet those needs, and what the anticipated outcomes will be (</a:t>
            </a:r>
            <a:r>
              <a:rPr lang="en-US" altLang="en-US" sz="2000" i="1" dirty="0">
                <a:solidFill>
                  <a:schemeClr val="tx1"/>
                </a:solidFill>
                <a:cs typeface="Arial" panose="020B0604020202020204" pitchFamily="34" charset="0"/>
              </a:rPr>
              <a:t>Federal Register, </a:t>
            </a:r>
            <a:r>
              <a:rPr lang="en-US" altLang="en-US" sz="2000" dirty="0">
                <a:solidFill>
                  <a:schemeClr val="tx1"/>
                </a:solidFill>
                <a:cs typeface="Arial" panose="020B0604020202020204" pitchFamily="34" charset="0"/>
              </a:rPr>
              <a:t>1981, p. 5462).</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ACET" val="qCQLOgl9"/>
  <p:tag name="ARTICULATE_DESIGN_ID_OFFICE THEME" val="Wy9Qz4hc"/>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20728</TotalTime>
  <Words>4099</Words>
  <Application>Microsoft Office PowerPoint</Application>
  <PresentationFormat>On-screen Show (4:3)</PresentationFormat>
  <Paragraphs>425</Paragraphs>
  <Slides>71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Courier New</vt:lpstr>
      <vt:lpstr>Trebuchet MS</vt:lpstr>
      <vt:lpstr>Wingdings 3</vt:lpstr>
      <vt:lpstr>Office Theme</vt:lpstr>
      <vt:lpstr>Family-Professional Partnerships</vt:lpstr>
      <vt:lpstr>Agenda</vt:lpstr>
      <vt:lpstr>Analysis of Existing Frameworks</vt:lpstr>
      <vt:lpstr>Parent (Mother) Involvement with  the System (70’s-80’s)</vt:lpstr>
      <vt:lpstr>Copernican Revolution:  System Support to Families</vt:lpstr>
      <vt:lpstr>DEC Recommended Practices:  Family Practices</vt:lpstr>
      <vt:lpstr>Head Start Family Framework</vt:lpstr>
      <vt:lpstr>Head Start’s Parent, Family and  Community Engagement Framework</vt:lpstr>
      <vt:lpstr>Individuals with  Disabilities Education Act (IDEA)</vt:lpstr>
      <vt:lpstr>Individuals with  Disabilities Education Act (IDEA) II</vt:lpstr>
      <vt:lpstr>Epstein’s Framework on  Parent Involvement</vt:lpstr>
      <vt:lpstr>Epstein’s Framework on  Parent Involvement II</vt:lpstr>
      <vt:lpstr>Federal Policy Statements</vt:lpstr>
      <vt:lpstr>HHS/ED Policy Statement on                 Family Engagement</vt:lpstr>
      <vt:lpstr>Research on Partnerships</vt:lpstr>
      <vt:lpstr>Beach Center Qualitative  Research on Partnerships</vt:lpstr>
      <vt:lpstr>Dimensions of Family and Professional Partnerships</vt:lpstr>
      <vt:lpstr>Trusting Partnership Dimensions</vt:lpstr>
      <vt:lpstr>Beach Center Quantitative  Research on Partnerships</vt:lpstr>
      <vt:lpstr>Measuring the Quality of Family-Professional Partnerships in SE </vt:lpstr>
      <vt:lpstr>Family-Professional Partnerships </vt:lpstr>
      <vt:lpstr>Two Factors</vt:lpstr>
      <vt:lpstr>Two Factors II</vt:lpstr>
      <vt:lpstr>Sample Excerpt from Beach Center Partnership Scale</vt:lpstr>
      <vt:lpstr>Beach Center Family-Professional Partnership Scoring Guide</vt:lpstr>
      <vt:lpstr>Beach Center Family-Professional Partnership Self-Assessment Guide</vt:lpstr>
      <vt:lpstr>Use of Beach Center Partnership Scale</vt:lpstr>
      <vt:lpstr>Use of Beach Center Partnership Scale II</vt:lpstr>
      <vt:lpstr>Use of Beach Center Partnership Scale III</vt:lpstr>
      <vt:lpstr>Use of Beach Center Partnership Scale IV </vt:lpstr>
      <vt:lpstr>   Use of Beach Center Partnership Scale V</vt:lpstr>
      <vt:lpstr>   Use of Beach Center Partnership Scale VI</vt:lpstr>
      <vt:lpstr>Synthesis Partnership Framework</vt:lpstr>
      <vt:lpstr>Modifications of Original Principles</vt:lpstr>
      <vt:lpstr>Modifications of Original Dimensions</vt:lpstr>
      <vt:lpstr>Modifications of Original Dimensions I</vt:lpstr>
      <vt:lpstr>Applications</vt:lpstr>
      <vt:lpstr>Sunshine Model of Trusting Partnerships: Part B</vt:lpstr>
      <vt:lpstr>Table of Contents</vt:lpstr>
      <vt:lpstr>Table of Contents II</vt:lpstr>
      <vt:lpstr>Social Justice Foundation</vt:lpstr>
      <vt:lpstr>Outline for Dimension Chapters</vt:lpstr>
      <vt:lpstr>Compendium: Seven Opportunities for Trusting Partnerships</vt:lpstr>
      <vt:lpstr>Compendium</vt:lpstr>
      <vt:lpstr>Compendium II</vt:lpstr>
      <vt:lpstr>Compendium Format</vt:lpstr>
      <vt:lpstr>Conversation with Danyale Sturdivant </vt:lpstr>
      <vt:lpstr>Sunshine Model of Trusting Partnerships: Part C </vt:lpstr>
      <vt:lpstr>Three Families</vt:lpstr>
      <vt:lpstr>Foundational  Understanding of Equity</vt:lpstr>
      <vt:lpstr>Infusing Equity: Families Knowing Their Rights </vt:lpstr>
      <vt:lpstr>Infusing Respect: Transitions </vt:lpstr>
      <vt:lpstr>Infusing Respect: Transitions II </vt:lpstr>
      <vt:lpstr>Infusing Communication: Families Communicating about  Their Child’s Needs </vt:lpstr>
      <vt:lpstr>Infusing Communication: Families Communicating about  Their Child’s Needs II </vt:lpstr>
      <vt:lpstr>Infusing Advocacy:  Program Capacity Enhancement</vt:lpstr>
      <vt:lpstr>Infusing Advocacy:  Program Capacity Enhancement II</vt:lpstr>
      <vt:lpstr>Infusing Commitment:  Service Coordination </vt:lpstr>
      <vt:lpstr>Infusing Commitment:  Service Coordination II </vt:lpstr>
      <vt:lpstr>Infusing All Dimensions:  Child Behavior (#3)</vt:lpstr>
      <vt:lpstr>Infusing All Dimensions:  Child Behavior (#3) II</vt:lpstr>
      <vt:lpstr>Suspensions and Expulsions</vt:lpstr>
      <vt:lpstr>2020 and Beyond: Enhancing Equity</vt:lpstr>
      <vt:lpstr>Preschool to Prison Pipeline: Jesse</vt:lpstr>
      <vt:lpstr>Preschool to Prison Pipeline: Jesse II</vt:lpstr>
      <vt:lpstr>Preschool to Prison Pipeline: Jesse III</vt:lpstr>
      <vt:lpstr>Example</vt:lpstr>
      <vt:lpstr>Vision for Trusting Partnerships </vt:lpstr>
      <vt:lpstr>References</vt:lpstr>
      <vt:lpstr>References II</vt:lpstr>
      <vt:lpstr>Disclaimer</vt:lpstr>
    </vt:vector>
  </TitlesOfParts>
  <Company>Univ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with the End in Mind: Individuals with Disabilities and Their families Living Life to the Fullest</dc:title>
  <dc:creator>lois</dc:creator>
  <cp:lastModifiedBy>Reichow,Terrell E.</cp:lastModifiedBy>
  <cp:revision>909</cp:revision>
  <cp:lastPrinted>2023-04-12T15:14:07Z</cp:lastPrinted>
  <dcterms:created xsi:type="dcterms:W3CDTF">2005-02-22T15:56:27Z</dcterms:created>
  <dcterms:modified xsi:type="dcterms:W3CDTF">2023-04-12T17:00:14Z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F9EB8646-056C-4CB3-9C2F-F3635A13931E</vt:lpwstr>
  </property>
  <property fmtid="{D5CDD505-2E9C-101B-9397-08002B2CF9AE}" pid="3" name="ArticulatePath">
    <vt:lpwstr>trusting partnerships</vt:lpwstr>
  </property>
</Properties>
</file>