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23c8d354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823c8d354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71e5682a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71e5682a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23c8d354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823c8d354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71a19f50f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71a19f50f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23c8d35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23c8d35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28a9830c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28a9830c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28a9830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728a9830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52256" y="1472260"/>
            <a:ext cx="7980044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52256" y="2464750"/>
            <a:ext cx="7980044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64186" y="1498891"/>
            <a:ext cx="800362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64186" y="2442157"/>
            <a:ext cx="8003626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A15344E-3F09-72B3-8CCE-BC7A6964E1BA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A36706B-7C92-F0C8-E555-36A2A5174E81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2A1B4DA-A8B8-46B5-F1E1-FA4ACF9EF404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C65AA44-5EE9-A7BD-9DA8-81305A95ED98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55187C6-D673-2E6F-241B-9FAC4CA655B0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E0FEDED1-F777-ACD2-ABEC-F73EA5A1FF6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330050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5600" dirty="0"/>
              <a:t>Evidence-Based Intervention</a:t>
            </a:r>
            <a:endParaRPr sz="5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857250" y="151182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Implications for School Leaders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857250" y="2498575"/>
            <a:ext cx="797505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" dirty="0"/>
              <a:t>Ensure compliance with IDEA and evidence-based guidance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Allocate resources for training and materials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Lead data-driven decision-making and accountability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Strengthen outcomes by prioritizing empirical evaluation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838200" y="1511825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What Works Clearinghouse (WWC)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838200" y="2457975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 dirty="0"/>
              <a:t>WWC reviews intervention evidence</a:t>
            </a:r>
            <a:endParaRPr dirty="0"/>
          </a:p>
          <a:p>
            <a:r>
              <a:rPr lang="en" dirty="0"/>
              <a:t>Provides transparent research standards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847724" y="1521350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3200"/>
              <a:t>Implications for Educational Researchers </a:t>
            </a:r>
            <a:endParaRPr sz="3200"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847724" y="2499925"/>
            <a:ext cx="7984575" cy="362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" dirty="0"/>
              <a:t>Conduct rigorous, replicable, peer-reviewed studies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Align research with IDEA requirements and policy needs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Translate findings into accessible formats for practitioners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Collaborate with educators to bridge research and classroom practice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84772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Education Resources Information Center (ERIC)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847724" y="2800349"/>
            <a:ext cx="7984575" cy="29787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 dirty="0"/>
              <a:t>Free, education research database</a:t>
            </a:r>
            <a:endParaRPr dirty="0"/>
          </a:p>
          <a:p>
            <a:r>
              <a:rPr lang="en" dirty="0"/>
              <a:t>Metadata easily available and can be exported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819150" y="1511825"/>
            <a:ext cx="80131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819150" y="2505600"/>
            <a:ext cx="80131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 dirty="0"/>
              <a:t>IDEA’s “scientifically based” = minimal threshold</a:t>
            </a:r>
            <a:endParaRPr dirty="0"/>
          </a:p>
          <a:p>
            <a:r>
              <a:rPr lang="en" dirty="0"/>
              <a:t>Evidence-based practices require rigorous, replicated research</a:t>
            </a:r>
            <a:endParaRPr dirty="0"/>
          </a:p>
          <a:p>
            <a:r>
              <a:rPr lang="en" dirty="0"/>
              <a:t>IES, NCSER, and ASHA provide frameworks for practice</a:t>
            </a:r>
            <a:endParaRPr dirty="0"/>
          </a:p>
          <a:p>
            <a:r>
              <a:rPr lang="en" dirty="0"/>
              <a:t>Leaders, educators, and researchers must advocate for rigor, equity, and accountability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57250" y="1502300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57250" y="2296050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AutoNum type="arabicPeriod"/>
            </a:pPr>
            <a:r>
              <a:rPr lang="en" dirty="0"/>
              <a:t>Define “scientifically based” and “evidence-based” interventions</a:t>
            </a:r>
            <a:endParaRPr dirty="0"/>
          </a:p>
          <a:p>
            <a:pPr>
              <a:buAutoNum type="arabicPeriod"/>
            </a:pPr>
            <a:r>
              <a:rPr lang="en" dirty="0"/>
              <a:t>Explain standards set by IDEA and IES</a:t>
            </a:r>
            <a:endParaRPr dirty="0"/>
          </a:p>
          <a:p>
            <a:pPr>
              <a:buAutoNum type="arabicPeriod"/>
            </a:pPr>
            <a:r>
              <a:rPr lang="en" dirty="0"/>
              <a:t>Identify the role of IES, NCSER, and ASHA in shaping practice</a:t>
            </a:r>
            <a:endParaRPr dirty="0"/>
          </a:p>
          <a:p>
            <a:pPr>
              <a:buAutoNum type="arabicPeriod"/>
            </a:pPr>
            <a:r>
              <a:rPr lang="en" dirty="0"/>
              <a:t>Evaluate implications for school leaders and researchers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28674" y="1292750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Scientific-Based Intervention Requirements in IDEA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28674" y="2809100"/>
            <a:ext cx="80036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IDEA (2004) required scientific, research based instructional practices</a:t>
            </a:r>
            <a:endParaRPr dirty="0"/>
          </a:p>
          <a:p>
            <a:r>
              <a:rPr lang="en" dirty="0"/>
              <a:t>Lower threshold than “evidence-based” practices promoted by IES</a:t>
            </a:r>
            <a:endParaRPr dirty="0"/>
          </a:p>
          <a:p>
            <a:r>
              <a:rPr lang="en" dirty="0"/>
              <a:t>Faculty can advocate for higher standards in schools and districts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57250" y="151182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2015 ESSA Reauthorization (An update in terminology) 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857250" y="2839700"/>
            <a:ext cx="7975050" cy="30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 dirty="0"/>
              <a:t>2015 ESSA Reauthorization amended IDEA </a:t>
            </a:r>
            <a:endParaRPr dirty="0"/>
          </a:p>
          <a:p>
            <a:r>
              <a:rPr lang="en" dirty="0"/>
              <a:t>Moved away from science/research-based to evidence-based practices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38350" y="1511825"/>
            <a:ext cx="79939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What does “Evidence-Based” Mean?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838200" y="2305575"/>
            <a:ext cx="79939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Supported by multiple high-quality studies across contexts</a:t>
            </a:r>
            <a:endParaRPr dirty="0"/>
          </a:p>
          <a:p>
            <a:r>
              <a:rPr lang="en" dirty="0"/>
              <a:t>Focus on internal &amp; external validity</a:t>
            </a:r>
            <a:endParaRPr dirty="0"/>
          </a:p>
          <a:p>
            <a:r>
              <a:rPr lang="en" dirty="0"/>
              <a:t>IES defines tiers: strong, moderate, promising, logic model only</a:t>
            </a:r>
            <a:endParaRPr dirty="0"/>
          </a:p>
          <a:p>
            <a:r>
              <a:rPr lang="en" dirty="0"/>
              <a:t>Framework justifies funding, training, and research priorities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24898" y="1511825"/>
            <a:ext cx="8007401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Education Sciences Reform Act Definition</a:t>
            </a:r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853473" y="2326175"/>
            <a:ext cx="80663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Established Institute of Education Sciences (2002)</a:t>
            </a:r>
            <a:endParaRPr dirty="0"/>
          </a:p>
          <a:p>
            <a:r>
              <a:rPr lang="en" dirty="0"/>
              <a:t>Defined scientifically valid educational research</a:t>
            </a:r>
            <a:endParaRPr dirty="0"/>
          </a:p>
          <a:p>
            <a:r>
              <a:rPr lang="en" dirty="0"/>
              <a:t>Requires systematic methods, rigorous analysis, replication, peer review</a:t>
            </a:r>
            <a:endParaRPr dirty="0"/>
          </a:p>
          <a:p>
            <a:r>
              <a:rPr lang="en" dirty="0"/>
              <a:t>Basis for What Works Clearinghouse and federal grant standards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43650" y="1511825"/>
            <a:ext cx="7988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Role of IES and NCSER Demonstration Grants</a:t>
            </a:r>
            <a:endParaRPr dirty="0"/>
          </a:p>
        </p:txBody>
      </p:sp>
      <p:sp>
        <p:nvSpPr>
          <p:cNvPr id="91" name="Google Shape;91;p19"/>
          <p:cNvSpPr txBox="1"/>
          <p:nvPr/>
        </p:nvSpPr>
        <p:spPr>
          <a:xfrm>
            <a:off x="838200" y="2826800"/>
            <a:ext cx="7906800" cy="3631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IES funds large-scale, high-quality educational research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NCSER tests special education practices in real-world settings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Evaluates outcomes, fidelity, and long-term effects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Findings guide federal and state special education policy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57250" y="1511100"/>
            <a:ext cx="830306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Empirical vs Anecdotal Evidence</a:t>
            </a:r>
            <a:endParaRPr dirty="0"/>
          </a:p>
        </p:txBody>
      </p:sp>
      <p:sp>
        <p:nvSpPr>
          <p:cNvPr id="97" name="Google Shape;97;p20"/>
          <p:cNvSpPr txBox="1"/>
          <p:nvPr/>
        </p:nvSpPr>
        <p:spPr>
          <a:xfrm>
            <a:off x="857250" y="2469875"/>
            <a:ext cx="7600950" cy="3200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Anecdotal = stories, observations, single cases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Empirical = systematic data collection, control, peer review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Both valuable: stories persuade, data ensures reliability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Federal funding and policy rely on empirical research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57250" y="151182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ASHA’s Evidence-Based Practice Triangle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857250" y="2457975"/>
            <a:ext cx="8115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Combines: external research, clinical expertise, client values</a:t>
            </a:r>
            <a:endParaRPr dirty="0"/>
          </a:p>
          <a:p>
            <a:r>
              <a:rPr lang="en" dirty="0"/>
              <a:t>Promotes collaborative decision-making with families</a:t>
            </a:r>
            <a:endParaRPr dirty="0"/>
          </a:p>
          <a:p>
            <a:r>
              <a:rPr lang="en" dirty="0"/>
              <a:t>Ensures interventions are both research-based and contextually appropriate</a:t>
            </a:r>
            <a:endParaRPr dirty="0"/>
          </a:p>
          <a:p>
            <a:r>
              <a:rPr lang="en" dirty="0"/>
              <a:t>Supports equity and inclusivity in special education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428</Words>
  <Application>Microsoft Office PowerPoint</Application>
  <PresentationFormat>On-screen Show (4:3)</PresentationFormat>
  <Paragraphs>59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Simple Light</vt:lpstr>
      <vt:lpstr>Evidence-Based Intervention</vt:lpstr>
      <vt:lpstr>Learning Objectives</vt:lpstr>
      <vt:lpstr>Scientific-Based Intervention Requirements in IDEA</vt:lpstr>
      <vt:lpstr>2015 ESSA Reauthorization (An update in terminology) </vt:lpstr>
      <vt:lpstr>What does “Evidence-Based” Mean?</vt:lpstr>
      <vt:lpstr>Education Sciences Reform Act Definition</vt:lpstr>
      <vt:lpstr>Role of IES and NCSER Demonstration Grants</vt:lpstr>
      <vt:lpstr>Empirical vs Anecdotal Evidence</vt:lpstr>
      <vt:lpstr>ASHA’s Evidence-Based Practice Triangle</vt:lpstr>
      <vt:lpstr>Implications for School Leaders</vt:lpstr>
      <vt:lpstr>What Works Clearinghouse (WWC)</vt:lpstr>
      <vt:lpstr>Implications for Educational Researchers </vt:lpstr>
      <vt:lpstr>Education Resources Information Center (ERIC)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Jozef,Christine</cp:lastModifiedBy>
  <cp:revision>2</cp:revision>
  <dcterms:modified xsi:type="dcterms:W3CDTF">2025-12-05T18:57:39Z</dcterms:modified>
</cp:coreProperties>
</file>