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130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e291f448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e291f448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84268b1986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84268b1986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6e291f448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6e291f448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5f646a87f6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5f646a87f6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728a9830c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728a9830c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728a9830c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728a9830c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5c7e022233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5c7e022233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84268b198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84268b1986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84268b1986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84268b1986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84268b1986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84268b1986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1375300"/>
            <a:ext cx="8520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Calibri"/>
              <a:buNone/>
              <a:defRPr sz="6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4297967"/>
            <a:ext cx="8520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967666" y="1454503"/>
            <a:ext cx="7864634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967666" y="2482504"/>
            <a:ext cx="7864634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978433"/>
            <a:ext cx="2808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Calibri"/>
              <a:buNone/>
              <a:defRPr sz="48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Font typeface="Calibri"/>
              <a:buNone/>
              <a:defRPr sz="42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Calibri"/>
              <a:buNone/>
              <a:defRPr sz="12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 algn="ctr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39058" y="1490015"/>
            <a:ext cx="7893242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39058" y="2433281"/>
            <a:ext cx="7893242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2243B81-CE21-B437-7AA5-F25521304FED}"/>
              </a:ext>
            </a:extLst>
          </p:cNvPr>
          <p:cNvGrpSpPr/>
          <p:nvPr userDrawn="1"/>
        </p:nvGrpSpPr>
        <p:grpSpPr>
          <a:xfrm>
            <a:off x="1337" y="6614814"/>
            <a:ext cx="9144000" cy="123639"/>
            <a:chOff x="1783" y="6616562"/>
            <a:chExt cx="12192000" cy="123639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F5F18D9-0F32-F785-0185-1D42B9F7FDDE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EB85813-52E4-B765-97D7-EEF9ACD59624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277A7D0-164D-A633-36D0-AFE8A8510BD0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1FF77EB-CF1F-F6DA-68BC-830080F7AB55}"/>
              </a:ext>
            </a:extLst>
          </p:cNvPr>
          <p:cNvCxnSpPr/>
          <p:nvPr userDrawn="1"/>
        </p:nvCxnSpPr>
        <p:spPr>
          <a:xfrm>
            <a:off x="1337" y="1098772"/>
            <a:ext cx="9144000" cy="0"/>
          </a:xfrm>
          <a:prstGeom prst="line">
            <a:avLst/>
          </a:prstGeom>
          <a:ln w="28575">
            <a:solidFill>
              <a:srgbClr val="5070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FDD91ED1-BE67-832F-E62E-94591E0F2754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842" y="97536"/>
            <a:ext cx="3664993" cy="917829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alibri Light" panose="020F0302020204030204" pitchFamily="34" charset="0"/>
          <a:ea typeface="Calibri Light" panose="020F0302020204030204" pitchFamily="34" charset="0"/>
          <a:cs typeface="Calibri Light" panose="020F03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457200" marR="0" lvl="0" indent="-40640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 pitchFamily="34" charset="0"/>
        <a:buChar char="•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560662" y="2958575"/>
            <a:ext cx="8022675" cy="126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lnSpc>
                <a:spcPct val="115000"/>
              </a:lnSpc>
              <a:buSzPts val="1100"/>
            </a:pPr>
            <a:r>
              <a:rPr lang="en" sz="4400" dirty="0"/>
              <a:t>Advocating for Change Within and Outside of Higher Education</a:t>
            </a:r>
            <a:endParaRPr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4"/>
          <p:cNvSpPr txBox="1">
            <a:spLocks noGrp="1"/>
          </p:cNvSpPr>
          <p:nvPr>
            <p:ph type="title"/>
          </p:nvPr>
        </p:nvSpPr>
        <p:spPr>
          <a:xfrm>
            <a:off x="942974" y="1511825"/>
            <a:ext cx="78893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r>
              <a:rPr lang="en" sz="4000" dirty="0"/>
              <a:t>Summary</a:t>
            </a:r>
            <a:endParaRPr dirty="0"/>
          </a:p>
        </p:txBody>
      </p:sp>
      <p:sp>
        <p:nvSpPr>
          <p:cNvPr id="119" name="Google Shape;119;p24"/>
          <p:cNvSpPr txBox="1">
            <a:spLocks noGrp="1"/>
          </p:cNvSpPr>
          <p:nvPr>
            <p:ph type="body" idx="1"/>
          </p:nvPr>
        </p:nvSpPr>
        <p:spPr>
          <a:xfrm>
            <a:off x="942974" y="2467500"/>
            <a:ext cx="78893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r>
              <a:rPr lang="en" dirty="0"/>
              <a:t>Families’ expertise strengthens interventions</a:t>
            </a:r>
            <a:endParaRPr dirty="0"/>
          </a:p>
          <a:p>
            <a:r>
              <a:rPr lang="en" dirty="0"/>
              <a:t>Reduce inequities with inclusive strategies</a:t>
            </a:r>
            <a:endParaRPr dirty="0"/>
          </a:p>
          <a:p>
            <a:r>
              <a:rPr lang="en" dirty="0"/>
              <a:t>Faculty advocate through accessible evidence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971550" y="1502300"/>
            <a:ext cx="78607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990"/>
            </a:pPr>
            <a:r>
              <a:rPr lang="en" dirty="0"/>
              <a:t>Learning Objectives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971550" y="2305575"/>
            <a:ext cx="78607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  <a:buAutoNum type="arabicPeriod"/>
            </a:pPr>
            <a:r>
              <a:rPr lang="en" dirty="0"/>
              <a:t>Define the importance of partnerships in education</a:t>
            </a:r>
            <a:endParaRPr dirty="0"/>
          </a:p>
          <a:p>
            <a:pPr>
              <a:buAutoNum type="arabicPeriod"/>
            </a:pPr>
            <a:r>
              <a:rPr lang="en" dirty="0"/>
              <a:t>Explore strategies to reduce inequities and increase collaboration</a:t>
            </a:r>
            <a:endParaRPr dirty="0"/>
          </a:p>
          <a:p>
            <a:pPr>
              <a:buAutoNum type="arabicPeriod"/>
            </a:pPr>
            <a:r>
              <a:rPr lang="en" dirty="0"/>
              <a:t>Identify ways to faculty can educate policymakers</a:t>
            </a:r>
            <a:endParaRPr dirty="0"/>
          </a:p>
          <a:p>
            <a:pPr>
              <a:buAutoNum type="arabicPeriod"/>
            </a:pPr>
            <a:r>
              <a:rPr lang="en" dirty="0"/>
              <a:t>Examine implications for faculty and researchers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933450" y="1302275"/>
            <a:ext cx="78988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" dirty="0"/>
              <a:t>Partnerships in Intervention Research</a:t>
            </a:r>
            <a:endParaRPr dirty="0"/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933450" y="2323325"/>
            <a:ext cx="78988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</a:pPr>
            <a:r>
              <a:rPr lang="en" dirty="0"/>
              <a:t>Partnerships align with IDEA’s pillar of parental participation</a:t>
            </a:r>
            <a:endParaRPr dirty="0"/>
          </a:p>
          <a:p>
            <a:r>
              <a:rPr lang="en" dirty="0"/>
              <a:t>Families bring cultural knowledge and lived expertise</a:t>
            </a:r>
            <a:endParaRPr dirty="0"/>
          </a:p>
          <a:p>
            <a:r>
              <a:rPr lang="en" dirty="0"/>
              <a:t>Students provide unique insight into experiences</a:t>
            </a:r>
            <a:endParaRPr dirty="0"/>
          </a:p>
          <a:p>
            <a:r>
              <a:rPr lang="en" dirty="0"/>
              <a:t>Stronger partnerships = higher trust, fidelity, and outcomes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962174" y="1492775"/>
            <a:ext cx="78701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Power Dynamics in Research and Schools</a:t>
            </a:r>
            <a:endParaRPr dirty="0"/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962024" y="2315100"/>
            <a:ext cx="78701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</a:pPr>
            <a:r>
              <a:rPr lang="en" dirty="0"/>
              <a:t>Professionals often dominate decision-making</a:t>
            </a:r>
            <a:endParaRPr dirty="0"/>
          </a:p>
          <a:p>
            <a:r>
              <a:rPr lang="en" dirty="0"/>
              <a:t>Technical language and bureaucracy marginalize families</a:t>
            </a:r>
            <a:endParaRPr dirty="0"/>
          </a:p>
          <a:p>
            <a:r>
              <a:rPr lang="en" dirty="0"/>
              <a:t>Families sometimes treated as “informants” not partners</a:t>
            </a:r>
            <a:endParaRPr dirty="0"/>
          </a:p>
          <a:p>
            <a:pPr>
              <a:buFont typeface="Calibri"/>
              <a:buAutoNum type="arabicPeriod"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>
            <a:spLocks noGrp="1"/>
          </p:cNvSpPr>
          <p:nvPr>
            <p:ph type="title"/>
          </p:nvPr>
        </p:nvSpPr>
        <p:spPr>
          <a:xfrm>
            <a:off x="941118" y="1511825"/>
            <a:ext cx="7891182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Prioritizing Families and Individuals with Disabilities</a:t>
            </a:r>
            <a:endParaRPr dirty="0"/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1"/>
          </p:nvPr>
        </p:nvSpPr>
        <p:spPr>
          <a:xfrm>
            <a:off x="914400" y="2761700"/>
            <a:ext cx="81343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</a:pPr>
            <a:r>
              <a:rPr lang="en" dirty="0"/>
              <a:t>Lived experience recognized as expertise</a:t>
            </a:r>
            <a:endParaRPr dirty="0"/>
          </a:p>
          <a:p>
            <a:r>
              <a:rPr lang="en" dirty="0"/>
              <a:t>Compensation (stipends, incentives) reflects equity</a:t>
            </a:r>
            <a:endParaRPr dirty="0"/>
          </a:p>
          <a:p>
            <a:r>
              <a:rPr lang="en" dirty="0"/>
              <a:t>Early, ongoing involvement shapes goals and outcomes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>
            <a:spLocks noGrp="1"/>
          </p:cNvSpPr>
          <p:nvPr>
            <p:ph type="title"/>
          </p:nvPr>
        </p:nvSpPr>
        <p:spPr>
          <a:xfrm>
            <a:off x="949510" y="1502300"/>
            <a:ext cx="788279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Intentionally Reducing Barriers</a:t>
            </a:r>
            <a:endParaRPr dirty="0"/>
          </a:p>
        </p:txBody>
      </p:sp>
      <p:sp>
        <p:nvSpPr>
          <p:cNvPr id="90" name="Google Shape;90;p19"/>
          <p:cNvSpPr txBox="1"/>
          <p:nvPr/>
        </p:nvSpPr>
        <p:spPr>
          <a:xfrm>
            <a:off x="942974" y="2321975"/>
            <a:ext cx="7802025" cy="3785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8000" indent="-457200">
              <a:spcBef>
                <a:spcPts val="1200"/>
              </a:spcBef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plain language, translations, and flexible meeting formats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 family advisory councils with real decision-making power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Build feedback loops so families see impact of their input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Prioritize long-term relationship building over one-time events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>
            <a:spLocks noGrp="1"/>
          </p:cNvSpPr>
          <p:nvPr>
            <p:ph type="title"/>
          </p:nvPr>
        </p:nvSpPr>
        <p:spPr>
          <a:xfrm>
            <a:off x="952500" y="1502300"/>
            <a:ext cx="787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The Research to Policy Gap</a:t>
            </a:r>
            <a:endParaRPr dirty="0"/>
          </a:p>
        </p:txBody>
      </p:sp>
      <p:sp>
        <p:nvSpPr>
          <p:cNvPr id="101" name="Google Shape;101;p21"/>
          <p:cNvSpPr txBox="1">
            <a:spLocks noGrp="1"/>
          </p:cNvSpPr>
          <p:nvPr>
            <p:ph type="body" idx="1"/>
          </p:nvPr>
        </p:nvSpPr>
        <p:spPr>
          <a:xfrm>
            <a:off x="952500" y="2467500"/>
            <a:ext cx="78798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r>
              <a:rPr lang="en" dirty="0"/>
              <a:t>Policymakers are not experts</a:t>
            </a:r>
            <a:endParaRPr dirty="0"/>
          </a:p>
          <a:p>
            <a:r>
              <a:rPr lang="en" dirty="0"/>
              <a:t>Barriers exist for policy staff accessing and using evidence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2"/>
          <p:cNvSpPr txBox="1">
            <a:spLocks noGrp="1"/>
          </p:cNvSpPr>
          <p:nvPr>
            <p:ph type="title"/>
          </p:nvPr>
        </p:nvSpPr>
        <p:spPr>
          <a:xfrm>
            <a:off x="962024" y="1502300"/>
            <a:ext cx="78702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What do Policymakers Value as Evidence?</a:t>
            </a:r>
            <a:endParaRPr dirty="0"/>
          </a:p>
        </p:txBody>
      </p:sp>
      <p:sp>
        <p:nvSpPr>
          <p:cNvPr id="107" name="Google Shape;107;p22"/>
          <p:cNvSpPr txBox="1">
            <a:spLocks noGrp="1"/>
          </p:cNvSpPr>
          <p:nvPr>
            <p:ph type="body" idx="1"/>
          </p:nvPr>
        </p:nvSpPr>
        <p:spPr>
          <a:xfrm>
            <a:off x="962024" y="2467500"/>
            <a:ext cx="78702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r>
              <a:rPr lang="en" dirty="0"/>
              <a:t>Anecdotal versus research-based</a:t>
            </a:r>
            <a:endParaRPr dirty="0"/>
          </a:p>
          <a:p>
            <a:r>
              <a:rPr lang="en" dirty="0"/>
              <a:t>Multiple sources produce evidence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3"/>
          <p:cNvSpPr txBox="1">
            <a:spLocks noGrp="1"/>
          </p:cNvSpPr>
          <p:nvPr>
            <p:ph type="title"/>
          </p:nvPr>
        </p:nvSpPr>
        <p:spPr>
          <a:xfrm>
            <a:off x="942974" y="1511825"/>
            <a:ext cx="78893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3 Strategies for Advocacy</a:t>
            </a:r>
            <a:endParaRPr dirty="0"/>
          </a:p>
        </p:txBody>
      </p:sp>
      <p:sp>
        <p:nvSpPr>
          <p:cNvPr id="113" name="Google Shape;113;p23"/>
          <p:cNvSpPr txBox="1">
            <a:spLocks noGrp="1"/>
          </p:cNvSpPr>
          <p:nvPr>
            <p:ph type="body" idx="1"/>
          </p:nvPr>
        </p:nvSpPr>
        <p:spPr>
          <a:xfrm>
            <a:off x="942974" y="2429400"/>
            <a:ext cx="78893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AutoNum type="arabicPeriod"/>
            </a:pPr>
            <a:r>
              <a:rPr lang="en" dirty="0"/>
              <a:t>Educate policymakers</a:t>
            </a:r>
            <a:endParaRPr dirty="0"/>
          </a:p>
          <a:p>
            <a:pPr>
              <a:buAutoNum type="arabicPeriod"/>
            </a:pPr>
            <a:r>
              <a:rPr lang="en" dirty="0"/>
              <a:t>Participate in an organization</a:t>
            </a:r>
            <a:endParaRPr dirty="0"/>
          </a:p>
          <a:p>
            <a:pPr>
              <a:buAutoNum type="arabicPeriod"/>
            </a:pPr>
            <a:r>
              <a:rPr lang="en" dirty="0"/>
              <a:t>Produce one-pagers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</Words>
  <Application>Microsoft Office PowerPoint</Application>
  <PresentationFormat>On-screen Show (4:3)</PresentationFormat>
  <Paragraphs>38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Simple Light</vt:lpstr>
      <vt:lpstr>Advocating for Change Within and Outside of Higher Education</vt:lpstr>
      <vt:lpstr>Learning Objectives</vt:lpstr>
      <vt:lpstr>Partnerships in Intervention Research</vt:lpstr>
      <vt:lpstr>Power Dynamics in Research and Schools</vt:lpstr>
      <vt:lpstr>Prioritizing Families and Individuals with Disabilities</vt:lpstr>
      <vt:lpstr>Intentionally Reducing Barriers</vt:lpstr>
      <vt:lpstr>The Research to Policy Gap</vt:lpstr>
      <vt:lpstr>What do Policymakers Value as Evidence?</vt:lpstr>
      <vt:lpstr>3 Strategies for Advocacy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Ascetta,Kate</cp:lastModifiedBy>
  <cp:revision>2</cp:revision>
  <dcterms:modified xsi:type="dcterms:W3CDTF">2025-12-05T19:32:05Z</dcterms:modified>
</cp:coreProperties>
</file>