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6eadb5b6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6eadb5b6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772da2ec1f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772da2ec1f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71e5682a9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71e5682a9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772da2ec1f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772da2ec1f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71a19f50f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71a19f50f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772da2ec1f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772da2ec1f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772da2ec1f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772da2ec1f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772da2ec1f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772da2ec1f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772da2ec1f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772da2ec1f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772da2ec1f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772da2ec1f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772da2ec1f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772da2ec1f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646a87f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646a87f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28a9830c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28a9830c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28a9830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28a9830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772da2ec1f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772da2ec1f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012054" y="1481134"/>
            <a:ext cx="7820246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012054" y="2615667"/>
            <a:ext cx="7820246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989E463-85A0-3972-D61E-4993036895E6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C6CF08E-DD7E-DAC9-5B49-25E86C536B14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16F8CC7-92AB-E7A9-AB24-BB04E80E3F71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8568F8-B6B6-5211-BBB2-6D87B317BA37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052EF57-BF9B-5114-8742-3DFE645E429A}"/>
              </a:ext>
            </a:extLst>
          </p:cNvPr>
          <p:cNvCxnSpPr>
            <a:cxnSpLocks/>
          </p:cNvCxnSpPr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8A01EAEA-2E6A-97ED-C3DE-CE77440294C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86248" y="1490012"/>
            <a:ext cx="7846051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86248" y="2433278"/>
            <a:ext cx="7846051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282425"/>
            <a:ext cx="8520600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5600" dirty="0"/>
              <a:t>Early Pivotal </a:t>
            </a:r>
            <a:br>
              <a:rPr lang="en" sz="5600" dirty="0"/>
            </a:br>
            <a:r>
              <a:rPr lang="en" sz="5600" dirty="0"/>
              <a:t>Case Law</a:t>
            </a:r>
            <a:endParaRPr sz="5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992792" y="1492775"/>
            <a:ext cx="7839508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i="1" dirty="0"/>
              <a:t>Mills v. Board of Education of D.C.</a:t>
            </a:r>
            <a:r>
              <a:rPr lang="en" dirty="0"/>
              <a:t> (1972)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1009650" y="2460475"/>
            <a:ext cx="803355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Seven children excluded due to disabilities (emotional, hyperactivity, etc.)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Schools argued lack of funding/resources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Question: Can schools deny education to children with disabilities because of cost?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1002086" y="1502300"/>
            <a:ext cx="7830213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i="1" dirty="0"/>
              <a:t>Mills</a:t>
            </a:r>
            <a:r>
              <a:rPr lang="en" dirty="0"/>
              <a:t> Impact</a:t>
            </a:r>
            <a:endParaRPr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1019174" y="2298550"/>
            <a:ext cx="8024025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Court: all children with disabilities entitled to free public education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Funding not a valid reason for exclusion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Required procedural safeguards: notice, hearings, appeals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Cemented zero-reject principle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1009650" y="1445150"/>
            <a:ext cx="78226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i="1" dirty="0"/>
              <a:t>Board of Education v. Rowley</a:t>
            </a:r>
            <a:r>
              <a:rPr lang="en" dirty="0"/>
              <a:t> (1982)</a:t>
            </a:r>
            <a:endParaRPr dirty="0"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1009650" y="2461825"/>
            <a:ext cx="782265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Amy Rowley, a deaf student, denied full-time interpreter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Parents argued denial of FAPE under IDEA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Question: Does FAPE require maximizing potential or providing basic benefit?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1009650" y="1502300"/>
            <a:ext cx="78226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Rowley Impact</a:t>
            </a:r>
            <a:endParaRPr dirty="0"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1009650" y="2305575"/>
            <a:ext cx="78226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Court: FAPE = program “reasonably calculated” to provide benefit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Introduced “some educational benefit” standard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Courts defer to educators if IEP is reasonable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Critics: standard too low, led to later refinements (</a:t>
            </a:r>
            <a:r>
              <a:rPr lang="en" i="1" dirty="0"/>
              <a:t>Endrew F.</a:t>
            </a:r>
            <a:r>
              <a:rPr lang="en" dirty="0"/>
              <a:t>)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1019174" y="1511825"/>
            <a:ext cx="78131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i="1" dirty="0"/>
              <a:t>Irving ISD v. Tatro</a:t>
            </a:r>
            <a:r>
              <a:rPr lang="en" dirty="0"/>
              <a:t> (1984)</a:t>
            </a:r>
            <a:endParaRPr dirty="0"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1019174" y="2477025"/>
            <a:ext cx="78131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Student with spina bifida required catheterization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District refused, calling it a medical service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Question: Is catheterization a related service under IDEA?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>
            <a:spLocks noGrp="1"/>
          </p:cNvSpPr>
          <p:nvPr>
            <p:ph type="title"/>
          </p:nvPr>
        </p:nvSpPr>
        <p:spPr>
          <a:xfrm>
            <a:off x="990600" y="1502300"/>
            <a:ext cx="7841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i="1" dirty="0"/>
              <a:t>Tatro </a:t>
            </a:r>
            <a:r>
              <a:rPr lang="en" dirty="0"/>
              <a:t>Impact</a:t>
            </a:r>
            <a:endParaRPr dirty="0"/>
          </a:p>
        </p:txBody>
      </p:sp>
      <p:sp>
        <p:nvSpPr>
          <p:cNvPr id="139" name="Google Shape;139;p27"/>
          <p:cNvSpPr txBox="1">
            <a:spLocks noGrp="1"/>
          </p:cNvSpPr>
          <p:nvPr>
            <p:ph type="body" idx="1"/>
          </p:nvPr>
        </p:nvSpPr>
        <p:spPr>
          <a:xfrm>
            <a:off x="990600" y="2448450"/>
            <a:ext cx="7841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Court: Catheterization is a related service, not medical service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Must be provided if necessary for access to education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Clarified related vs. medical services under IDEA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>
            <a:spLocks noGrp="1"/>
          </p:cNvSpPr>
          <p:nvPr>
            <p:ph type="title"/>
          </p:nvPr>
        </p:nvSpPr>
        <p:spPr>
          <a:xfrm>
            <a:off x="1009650" y="1502300"/>
            <a:ext cx="78226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i="1" dirty="0"/>
              <a:t>Honig v. Doe</a:t>
            </a:r>
            <a:r>
              <a:rPr lang="en" dirty="0"/>
              <a:t> (1988)</a:t>
            </a:r>
            <a:endParaRPr dirty="0"/>
          </a:p>
        </p:txBody>
      </p:sp>
      <p:sp>
        <p:nvSpPr>
          <p:cNvPr id="145" name="Google Shape;145;p28"/>
          <p:cNvSpPr txBox="1">
            <a:spLocks noGrp="1"/>
          </p:cNvSpPr>
          <p:nvPr>
            <p:ph type="body" idx="1"/>
          </p:nvPr>
        </p:nvSpPr>
        <p:spPr>
          <a:xfrm>
            <a:off x="1009650" y="2305575"/>
            <a:ext cx="78226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Students with emotional disturbance suspended indefinitely for disability-related behavior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Question: Can schools unilaterally expel/suspend students for behavior tied to disability?</a:t>
            </a:r>
            <a:br>
              <a:rPr lang="en" dirty="0"/>
            </a:b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>
            <a:spLocks noGrp="1"/>
          </p:cNvSpPr>
          <p:nvPr>
            <p:ph type="title"/>
          </p:nvPr>
        </p:nvSpPr>
        <p:spPr>
          <a:xfrm>
            <a:off x="1000124" y="1549925"/>
            <a:ext cx="78321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" i="1" dirty="0"/>
              <a:t>Honig</a:t>
            </a:r>
            <a:r>
              <a:rPr lang="en" dirty="0"/>
              <a:t> Impact</a:t>
            </a:r>
            <a:endParaRPr dirty="0"/>
          </a:p>
        </p:txBody>
      </p:sp>
      <p:sp>
        <p:nvSpPr>
          <p:cNvPr id="151" name="Google Shape;151;p29"/>
          <p:cNvSpPr txBox="1">
            <a:spLocks noGrp="1"/>
          </p:cNvSpPr>
          <p:nvPr>
            <p:ph type="body" idx="1"/>
          </p:nvPr>
        </p:nvSpPr>
        <p:spPr>
          <a:xfrm>
            <a:off x="1000124" y="2305575"/>
            <a:ext cx="78321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Court: IDEA’s “stay-put” rule prohibits removals over 10 days for disability-related behavior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Schools must use due process for placement changes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Reinforced zero-reject principle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>
            <a:spLocks noGrp="1"/>
          </p:cNvSpPr>
          <p:nvPr>
            <p:ph type="title"/>
          </p:nvPr>
        </p:nvSpPr>
        <p:spPr>
          <a:xfrm>
            <a:off x="1009650" y="1492775"/>
            <a:ext cx="78226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i="1" dirty="0"/>
              <a:t>Timothy W. v. Rochester</a:t>
            </a:r>
            <a:r>
              <a:rPr lang="en" dirty="0"/>
              <a:t> (1989)</a:t>
            </a:r>
            <a:endParaRPr dirty="0"/>
          </a:p>
        </p:txBody>
      </p:sp>
      <p:sp>
        <p:nvSpPr>
          <p:cNvPr id="157" name="Google Shape;157;p30"/>
          <p:cNvSpPr txBox="1">
            <a:spLocks noGrp="1"/>
          </p:cNvSpPr>
          <p:nvPr>
            <p:ph type="body" idx="1"/>
          </p:nvPr>
        </p:nvSpPr>
        <p:spPr>
          <a:xfrm>
            <a:off x="1009650" y="2315100"/>
            <a:ext cx="78226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Student with profound disabilities denied services as “uneducable”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Question: Can IDEA exclude students deemed unable to benefit?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1"/>
          <p:cNvSpPr txBox="1">
            <a:spLocks noGrp="1"/>
          </p:cNvSpPr>
          <p:nvPr>
            <p:ph type="title"/>
          </p:nvPr>
        </p:nvSpPr>
        <p:spPr>
          <a:xfrm>
            <a:off x="990600" y="1492775"/>
            <a:ext cx="7841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i="1" dirty="0"/>
              <a:t>Timothy</a:t>
            </a:r>
            <a:r>
              <a:rPr lang="en" dirty="0"/>
              <a:t> Impact</a:t>
            </a:r>
            <a:endParaRPr dirty="0"/>
          </a:p>
        </p:txBody>
      </p:sp>
      <p:sp>
        <p:nvSpPr>
          <p:cNvPr id="163" name="Google Shape;163;p31"/>
          <p:cNvSpPr txBox="1">
            <a:spLocks noGrp="1"/>
          </p:cNvSpPr>
          <p:nvPr>
            <p:ph type="body" idx="1"/>
          </p:nvPr>
        </p:nvSpPr>
        <p:spPr>
          <a:xfrm>
            <a:off x="990600" y="2457975"/>
            <a:ext cx="7841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Court: FAPE guaranteed to all children, regardless of severity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Applied zero-reject principle absolutely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Reinforced the idea that every child is educable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1009650" y="1502300"/>
            <a:ext cx="78226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1009650" y="2353200"/>
            <a:ext cx="78226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AutoNum type="arabicPeriod"/>
            </a:pPr>
            <a:r>
              <a:rPr lang="en" dirty="0"/>
              <a:t>Explain why case law is essential in special education</a:t>
            </a:r>
            <a:endParaRPr dirty="0"/>
          </a:p>
          <a:p>
            <a:pPr>
              <a:buAutoNum type="arabicPeriod"/>
            </a:pPr>
            <a:r>
              <a:rPr lang="en" dirty="0"/>
              <a:t>Identify key constitutional and statutory foundations</a:t>
            </a:r>
            <a:endParaRPr dirty="0"/>
          </a:p>
          <a:p>
            <a:pPr>
              <a:buAutoNum type="arabicPeriod"/>
            </a:pPr>
            <a:r>
              <a:rPr lang="en" dirty="0"/>
              <a:t>Review pivotal cases shaping special education rights</a:t>
            </a:r>
            <a:endParaRPr dirty="0"/>
          </a:p>
          <a:p>
            <a:pPr>
              <a:buAutoNum type="arabicPeriod"/>
            </a:pPr>
            <a:r>
              <a:rPr lang="en" dirty="0"/>
              <a:t>Analyze each case’s impact on IDEA and practice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"/>
          <p:cNvSpPr txBox="1">
            <a:spLocks noGrp="1"/>
          </p:cNvSpPr>
          <p:nvPr>
            <p:ph type="title"/>
          </p:nvPr>
        </p:nvSpPr>
        <p:spPr>
          <a:xfrm>
            <a:off x="981074" y="1502300"/>
            <a:ext cx="78512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69" name="Google Shape;169;p32"/>
          <p:cNvSpPr txBox="1">
            <a:spLocks noGrp="1"/>
          </p:cNvSpPr>
          <p:nvPr>
            <p:ph type="body" idx="1"/>
          </p:nvPr>
        </p:nvSpPr>
        <p:spPr>
          <a:xfrm>
            <a:off x="981074" y="2308150"/>
            <a:ext cx="7753351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b="1" i="1" dirty="0"/>
              <a:t>Brown </a:t>
            </a:r>
            <a:r>
              <a:rPr lang="en" b="1" dirty="0"/>
              <a:t>(1954):</a:t>
            </a:r>
            <a:r>
              <a:rPr lang="en" dirty="0"/>
              <a:t> Equal protection foundation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b="1" i="1" dirty="0"/>
              <a:t>PARC </a:t>
            </a:r>
            <a:r>
              <a:rPr lang="en" b="1" dirty="0"/>
              <a:t>(1972):</a:t>
            </a:r>
            <a:r>
              <a:rPr lang="en" dirty="0"/>
              <a:t> Right to education for children with intellectual disabilities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b="1" i="1" dirty="0"/>
              <a:t>Mills</a:t>
            </a:r>
            <a:r>
              <a:rPr lang="en" b="1" dirty="0"/>
              <a:t> (1972):</a:t>
            </a:r>
            <a:r>
              <a:rPr lang="en" dirty="0"/>
              <a:t> Zero-reject, due process safeguards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b="1" i="1" dirty="0"/>
              <a:t>Rowley </a:t>
            </a:r>
            <a:r>
              <a:rPr lang="en" b="1" dirty="0"/>
              <a:t>(1982):</a:t>
            </a:r>
            <a:r>
              <a:rPr lang="en" dirty="0"/>
              <a:t> Defined FAPE baseline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b="1" i="1" dirty="0"/>
              <a:t>Tatro </a:t>
            </a:r>
            <a:r>
              <a:rPr lang="en" b="1" dirty="0"/>
              <a:t>(1984):</a:t>
            </a:r>
            <a:r>
              <a:rPr lang="en" dirty="0"/>
              <a:t> Clarified related services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b="1" i="1" dirty="0"/>
              <a:t>Honig </a:t>
            </a:r>
            <a:r>
              <a:rPr lang="en" b="1" dirty="0"/>
              <a:t>(1988):</a:t>
            </a:r>
            <a:r>
              <a:rPr lang="en" dirty="0"/>
              <a:t> Protected discipline rights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b="1" i="1" dirty="0"/>
              <a:t>Timothy </a:t>
            </a:r>
            <a:r>
              <a:rPr lang="en" b="1" dirty="0"/>
              <a:t>(1989):</a:t>
            </a:r>
            <a:r>
              <a:rPr lang="en" dirty="0"/>
              <a:t> Guaranteed education for all</a:t>
            </a:r>
            <a:br>
              <a:rPr lang="en" dirty="0"/>
            </a:b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1009650" y="1302275"/>
            <a:ext cx="78226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/>
              <a:t>Introduction</a:t>
            </a:r>
            <a:endParaRPr sz="3200"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1009650" y="2315100"/>
            <a:ext cx="78226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IDEA is central statute for special education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Judicial decisions refine its meaning &amp; application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Landmark cases: access, FAPE, related services, zero-reject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Understanding = compliance + protecting student rights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1009800" y="1511825"/>
            <a:ext cx="7822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Why Case Law Matters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1009650" y="2305575"/>
            <a:ext cx="7822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Interprets abstract statutory language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Applies legal standards to real disputes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Sets precedent that guides schools in future cases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Prevents misinterpretation of “appropriate” or “benefit”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1004552" y="1492775"/>
            <a:ext cx="7827748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Constitutional &amp; Statutory Foundations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1009650" y="2459525"/>
            <a:ext cx="78853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b="1" dirty="0"/>
              <a:t>Fourteenth Amendment</a:t>
            </a:r>
            <a:r>
              <a:rPr lang="en" dirty="0"/>
              <a:t> is the Equal Protection Clause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Education must be equitable, nondiscriminatory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Statutory protections:</a:t>
            </a:r>
            <a:endParaRPr dirty="0"/>
          </a:p>
          <a:p>
            <a:pPr lvl="1">
              <a:buFont typeface="Calibri" panose="020F0502020204030204" pitchFamily="34" charset="0"/>
              <a:buChar char="-"/>
            </a:pPr>
            <a:r>
              <a:rPr lang="en" b="1" dirty="0"/>
              <a:t>IDEA</a:t>
            </a:r>
            <a:r>
              <a:rPr lang="en" dirty="0"/>
              <a:t> → FAPE, IEPs</a:t>
            </a:r>
            <a:endParaRPr dirty="0"/>
          </a:p>
          <a:p>
            <a:pPr lvl="1">
              <a:buFont typeface="Calibri" panose="020F0502020204030204" pitchFamily="34" charset="0"/>
              <a:buChar char="-"/>
            </a:pPr>
            <a:r>
              <a:rPr lang="en" b="1" dirty="0"/>
              <a:t>Section 504</a:t>
            </a:r>
            <a:r>
              <a:rPr lang="en" dirty="0"/>
              <a:t> → nondiscrimination</a:t>
            </a:r>
            <a:endParaRPr dirty="0"/>
          </a:p>
          <a:p>
            <a:pPr lvl="1">
              <a:buFont typeface="Calibri" panose="020F0502020204030204" pitchFamily="34" charset="0"/>
              <a:buChar char="-"/>
            </a:pPr>
            <a:r>
              <a:rPr lang="en" b="1" dirty="0"/>
              <a:t>ADA</a:t>
            </a:r>
            <a:r>
              <a:rPr lang="en" dirty="0"/>
              <a:t> → access &amp; equity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1007250" y="1502300"/>
            <a:ext cx="782504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i="1" dirty="0"/>
              <a:t>Brown v. Board of Education</a:t>
            </a:r>
            <a:r>
              <a:rPr lang="en" dirty="0"/>
              <a:t> (1954)</a:t>
            </a:r>
            <a:endParaRPr dirty="0"/>
          </a:p>
        </p:txBody>
      </p:sp>
      <p:sp>
        <p:nvSpPr>
          <p:cNvPr id="85" name="Google Shape;85;p18"/>
          <p:cNvSpPr txBox="1"/>
          <p:nvPr/>
        </p:nvSpPr>
        <p:spPr>
          <a:xfrm>
            <a:off x="1000124" y="2274351"/>
            <a:ext cx="7744875" cy="281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spcBef>
                <a:spcPts val="1200"/>
              </a:spcBef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Overturned “separate but equal” (Plessy, 1896)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Held segregation in education unconstitutional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Education = fundamental right, must be equitable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Foundation for disability rights litigation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1005552" y="1501575"/>
            <a:ext cx="779609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i="1" dirty="0"/>
              <a:t>Brown’s</a:t>
            </a:r>
            <a:r>
              <a:rPr lang="en" dirty="0"/>
              <a:t> Impact on Special Education</a:t>
            </a:r>
            <a:endParaRPr dirty="0"/>
          </a:p>
        </p:txBody>
      </p:sp>
      <p:sp>
        <p:nvSpPr>
          <p:cNvPr id="91" name="Google Shape;91;p19"/>
          <p:cNvSpPr txBox="1"/>
          <p:nvPr/>
        </p:nvSpPr>
        <p:spPr>
          <a:xfrm>
            <a:off x="1000124" y="2279375"/>
            <a:ext cx="7267575" cy="3311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Legal reasoning extended to disability exclusion cases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Established equal access framework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Influenced </a:t>
            </a:r>
            <a:r>
              <a:rPr lang="en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PARC v. PA </a:t>
            </a: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(1972) and </a:t>
            </a:r>
            <a:r>
              <a:rPr lang="en" sz="2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Mills v. DC</a:t>
            </a: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(1972)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precedent for equity in education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1009650" y="1511825"/>
            <a:ext cx="78226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i="1" dirty="0"/>
              <a:t>PARC v. Commonwealth of Pennsylvania</a:t>
            </a:r>
            <a:r>
              <a:rPr lang="en" dirty="0"/>
              <a:t> (1972)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1009650" y="2753250"/>
            <a:ext cx="78226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State law excluded many children with intellectual disabilities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i="1" dirty="0"/>
              <a:t>PARC</a:t>
            </a:r>
            <a:r>
              <a:rPr lang="en" dirty="0"/>
              <a:t> argued this violated Equal Protection &amp; Due Process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Question: Can a state constitutionally deny education to children with intellectual disabilities?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1009650" y="1502300"/>
            <a:ext cx="78226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i="1" dirty="0"/>
              <a:t>PARC’s</a:t>
            </a:r>
            <a:r>
              <a:rPr lang="en" dirty="0"/>
              <a:t> Impact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1009650" y="2315100"/>
            <a:ext cx="78226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Consent decree: free public education for children with intellectual disabilities ages 6–21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Education must be individualized (foundation for IEPs)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Established principle: children with disabilities have a right to education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684</Words>
  <Application>Microsoft Office PowerPoint</Application>
  <PresentationFormat>On-screen Show (4:3)</PresentationFormat>
  <Paragraphs>89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Simple Light</vt:lpstr>
      <vt:lpstr>Early Pivotal  Case Law</vt:lpstr>
      <vt:lpstr>Learning Objectives</vt:lpstr>
      <vt:lpstr>Introduction</vt:lpstr>
      <vt:lpstr>Why Case Law Matters</vt:lpstr>
      <vt:lpstr>Constitutional &amp; Statutory Foundations</vt:lpstr>
      <vt:lpstr>Brown v. Board of Education (1954)</vt:lpstr>
      <vt:lpstr>Brown’s Impact on Special Education</vt:lpstr>
      <vt:lpstr>PARC v. Commonwealth of Pennsylvania (1972)</vt:lpstr>
      <vt:lpstr>PARC’s Impact</vt:lpstr>
      <vt:lpstr>Mills v. Board of Education of D.C. (1972)</vt:lpstr>
      <vt:lpstr>Mills Impact</vt:lpstr>
      <vt:lpstr>Board of Education v. Rowley (1982)</vt:lpstr>
      <vt:lpstr>Rowley Impact</vt:lpstr>
      <vt:lpstr>Irving ISD v. Tatro (1984)</vt:lpstr>
      <vt:lpstr>Tatro Impact</vt:lpstr>
      <vt:lpstr>Honig v. Doe (1988)</vt:lpstr>
      <vt:lpstr>Honig Impact</vt:lpstr>
      <vt:lpstr>Timothy W. v. Rochester (1989)</vt:lpstr>
      <vt:lpstr>Timothy Impact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Jozef,Christine</cp:lastModifiedBy>
  <cp:revision>1</cp:revision>
  <dcterms:modified xsi:type="dcterms:W3CDTF">2025-12-05T18:08:39Z</dcterms:modified>
</cp:coreProperties>
</file>