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747775"/>
          </p15:clr>
        </p15:guide>
        <p15:guide id="2" pos="2880" userDrawn="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11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6e291f448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6e291f448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81a94e5eec_0_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81a94e5eec_0_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81aa79945f_0_7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381aa79945f_0_7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81aa79945f_0_7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381aa79945f_0_7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81aa79945f_0_7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381aa79945f_0_7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81aa79945f_0_7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381aa79945f_0_7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81a94e5eec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81a94e5eec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81a94e5eec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81a94e5eec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81a94e5eec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81a94e5eec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81a94e5eec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81a94e5eec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81a94e5eec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81a94e5eec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81a94e5eec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81a94e5eec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81a94e5eec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81a94e5eec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81a94e5eec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381a94e5eec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1375300"/>
            <a:ext cx="85206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Font typeface="Calibri"/>
              <a:buNone/>
              <a:defRPr sz="60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4297967"/>
            <a:ext cx="85206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474833"/>
            <a:ext cx="85206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Calibri"/>
              <a:buNone/>
              <a:defRPr sz="12000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 algn="ctr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 algn="ctr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6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861134" y="1427870"/>
            <a:ext cx="7971166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861134" y="2446993"/>
            <a:ext cx="7971166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06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Arial" panose="020B0604020202020204" pitchFamily="34" charset="0"/>
              <a:buChar char="•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768867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768867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Font typeface="Calibri"/>
              <a:buNone/>
              <a:defRPr sz="36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978433"/>
            <a:ext cx="28080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406400">
              <a:spcBef>
                <a:spcPts val="0"/>
              </a:spcBef>
              <a:spcAft>
                <a:spcPts val="0"/>
              </a:spcAft>
              <a:buSzPts val="2800"/>
              <a:buFont typeface="Calibri"/>
              <a:buChar char="●"/>
              <a:defRPr sz="2800"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  <a:defRPr sz="2400"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○"/>
              <a:defRPr sz="2400"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■"/>
              <a:defRPr sz="2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Font typeface="Calibri"/>
              <a:buNone/>
              <a:defRPr sz="4800" b="1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Font typeface="Calibri"/>
              <a:buNone/>
              <a:defRPr sz="4200" b="1"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Calibri"/>
              <a:buNone/>
              <a:defRPr sz="28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55308" y="1463378"/>
            <a:ext cx="8003626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 dirty="0"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55308" y="2451034"/>
            <a:ext cx="8003626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06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●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lvl="1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lvl="2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lvl="3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lvl="4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lvl="5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lvl="6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●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lvl="7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○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lvl="8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■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6217623"/>
            <a:ext cx="5487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6A614FE-386B-D8D1-0D9A-B3303176DC60}"/>
              </a:ext>
            </a:extLst>
          </p:cNvPr>
          <p:cNvGrpSpPr/>
          <p:nvPr userDrawn="1"/>
        </p:nvGrpSpPr>
        <p:grpSpPr>
          <a:xfrm>
            <a:off x="1337" y="6614814"/>
            <a:ext cx="9144000" cy="123639"/>
            <a:chOff x="1783" y="6616562"/>
            <a:chExt cx="12192000" cy="123639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7356420C-B710-89A5-F6CA-A15D759D3767}"/>
                </a:ext>
              </a:extLst>
            </p:cNvPr>
            <p:cNvCxnSpPr/>
            <p:nvPr userDrawn="1"/>
          </p:nvCxnSpPr>
          <p:spPr>
            <a:xfrm>
              <a:off x="1783" y="6616562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82B767B9-D9EB-31D4-277A-D4393C83A4A3}"/>
                </a:ext>
              </a:extLst>
            </p:cNvPr>
            <p:cNvCxnSpPr/>
            <p:nvPr userDrawn="1"/>
          </p:nvCxnSpPr>
          <p:spPr>
            <a:xfrm>
              <a:off x="1783" y="6678381"/>
              <a:ext cx="12192000" cy="0"/>
            </a:xfrm>
            <a:prstGeom prst="line">
              <a:avLst/>
            </a:prstGeom>
            <a:ln w="28575">
              <a:solidFill>
                <a:srgbClr val="5070A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DADBFF30-3CE3-2A09-8F0C-8A504A113A62}"/>
                </a:ext>
              </a:extLst>
            </p:cNvPr>
            <p:cNvCxnSpPr/>
            <p:nvPr userDrawn="1"/>
          </p:nvCxnSpPr>
          <p:spPr>
            <a:xfrm>
              <a:off x="1783" y="6740201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6C71CBA-9578-737B-970D-1D19B78D5AE1}"/>
              </a:ext>
            </a:extLst>
          </p:cNvPr>
          <p:cNvCxnSpPr/>
          <p:nvPr userDrawn="1"/>
        </p:nvCxnSpPr>
        <p:spPr>
          <a:xfrm>
            <a:off x="1337" y="1098772"/>
            <a:ext cx="9144000" cy="0"/>
          </a:xfrm>
          <a:prstGeom prst="line">
            <a:avLst/>
          </a:prstGeom>
          <a:ln w="28575">
            <a:solidFill>
              <a:srgbClr val="5070A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212210E2-C7FC-ACF0-309A-A4B1F9FF33D3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0842" y="97536"/>
            <a:ext cx="3664993" cy="917829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Calibri Light" panose="020F0302020204030204" pitchFamily="34" charset="0"/>
          <a:ea typeface="Calibri Light" panose="020F0302020204030204" pitchFamily="34" charset="0"/>
          <a:cs typeface="Calibri Light" panose="020F0302020204030204" pitchFamily="34" charset="0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L="457200" marR="0" lvl="0" indent="-40640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 pitchFamily="34" charset="0"/>
        <a:buChar char="•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1360762" y="3301925"/>
            <a:ext cx="6422475" cy="1269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228600" indent="-228600">
              <a:lnSpc>
                <a:spcPct val="115000"/>
              </a:lnSpc>
            </a:pPr>
            <a:r>
              <a:rPr lang="en" sz="5400" dirty="0"/>
              <a:t>Detailed Processes for Litigation</a:t>
            </a:r>
            <a:endParaRPr sz="5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>
            <a:spLocks noGrp="1"/>
          </p:cNvSpPr>
          <p:nvPr>
            <p:ph type="title"/>
          </p:nvPr>
        </p:nvSpPr>
        <p:spPr>
          <a:xfrm>
            <a:off x="866774" y="1511825"/>
            <a:ext cx="798457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Due Process Hearings</a:t>
            </a:r>
            <a:endParaRPr dirty="0"/>
          </a:p>
        </p:txBody>
      </p:sp>
      <p:sp>
        <p:nvSpPr>
          <p:cNvPr id="109" name="Google Shape;109;p22"/>
          <p:cNvSpPr txBox="1">
            <a:spLocks noGrp="1"/>
          </p:cNvSpPr>
          <p:nvPr>
            <p:ph type="body" idx="1"/>
          </p:nvPr>
        </p:nvSpPr>
        <p:spPr>
          <a:xfrm>
            <a:off x="866774" y="2305049"/>
            <a:ext cx="7984575" cy="31958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1200"/>
              </a:spcBef>
            </a:pPr>
            <a:r>
              <a:rPr lang="en" dirty="0"/>
              <a:t>Function like trials but less formal</a:t>
            </a:r>
            <a:endParaRPr dirty="0"/>
          </a:p>
          <a:p>
            <a:r>
              <a:rPr lang="en" dirty="0"/>
              <a:t>Impartial hearing officer presides over evidence and witnesses</a:t>
            </a:r>
            <a:endParaRPr dirty="0"/>
          </a:p>
          <a:p>
            <a:r>
              <a:rPr lang="en" dirty="0"/>
              <a:t>Parents may have attorney or advocate representation</a:t>
            </a:r>
            <a:endParaRPr dirty="0"/>
          </a:p>
          <a:p>
            <a:r>
              <a:rPr lang="en" dirty="0"/>
              <a:t>Hearing officer issues binding written decision</a:t>
            </a:r>
            <a:endParaRPr dirty="0"/>
          </a:p>
          <a:p>
            <a:pPr indent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>
            <a:spLocks noGrp="1"/>
          </p:cNvSpPr>
          <p:nvPr>
            <p:ph type="title"/>
          </p:nvPr>
        </p:nvSpPr>
        <p:spPr>
          <a:xfrm>
            <a:off x="847724" y="1511825"/>
            <a:ext cx="798457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The Stay Put Provision</a:t>
            </a:r>
            <a:endParaRPr dirty="0"/>
          </a:p>
        </p:txBody>
      </p:sp>
      <p:sp>
        <p:nvSpPr>
          <p:cNvPr id="115" name="Google Shape;115;p23"/>
          <p:cNvSpPr txBox="1">
            <a:spLocks noGrp="1"/>
          </p:cNvSpPr>
          <p:nvPr>
            <p:ph type="body" idx="1"/>
          </p:nvPr>
        </p:nvSpPr>
        <p:spPr>
          <a:xfrm>
            <a:off x="847724" y="2438399"/>
            <a:ext cx="7984575" cy="30815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Student remains in current placement during disputes</a:t>
            </a:r>
            <a:endParaRPr dirty="0"/>
          </a:p>
          <a:p>
            <a:r>
              <a:rPr lang="en" dirty="0"/>
              <a:t>Prevents disruption while the case is pending</a:t>
            </a:r>
            <a:endParaRPr dirty="0"/>
          </a:p>
          <a:p>
            <a:r>
              <a:rPr lang="en" dirty="0"/>
              <a:t>Can only change placement with agreement from both parties</a:t>
            </a: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>
            <a:spLocks noGrp="1"/>
          </p:cNvSpPr>
          <p:nvPr>
            <p:ph type="title"/>
          </p:nvPr>
        </p:nvSpPr>
        <p:spPr>
          <a:xfrm>
            <a:off x="866774" y="1511825"/>
            <a:ext cx="796552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Manifestation Determination Review Hearings</a:t>
            </a:r>
            <a:endParaRPr dirty="0"/>
          </a:p>
        </p:txBody>
      </p:sp>
      <p:sp>
        <p:nvSpPr>
          <p:cNvPr id="121" name="Google Shape;121;p24"/>
          <p:cNvSpPr txBox="1">
            <a:spLocks noGrp="1"/>
          </p:cNvSpPr>
          <p:nvPr>
            <p:ph type="body" idx="1"/>
          </p:nvPr>
        </p:nvSpPr>
        <p:spPr>
          <a:xfrm>
            <a:off x="866774" y="2817950"/>
            <a:ext cx="796552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Hearing within 20 school days, decision within 10 days</a:t>
            </a:r>
            <a:endParaRPr dirty="0"/>
          </a:p>
          <a:p>
            <a:r>
              <a:rPr lang="en" dirty="0"/>
              <a:t>Focus on whether the behavior is linked to disability</a:t>
            </a:r>
            <a:endParaRPr dirty="0"/>
          </a:p>
          <a:p>
            <a:r>
              <a:rPr lang="en" dirty="0"/>
              <a:t>Ensures timely resolution in urgent cases</a:t>
            </a:r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5"/>
          <p:cNvSpPr txBox="1">
            <a:spLocks noGrp="1"/>
          </p:cNvSpPr>
          <p:nvPr>
            <p:ph type="title"/>
          </p:nvPr>
        </p:nvSpPr>
        <p:spPr>
          <a:xfrm>
            <a:off x="857250" y="1521350"/>
            <a:ext cx="797505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Appeals and Enforcement</a:t>
            </a:r>
            <a:endParaRPr dirty="0"/>
          </a:p>
        </p:txBody>
      </p:sp>
      <p:sp>
        <p:nvSpPr>
          <p:cNvPr id="127" name="Google Shape;127;p25"/>
          <p:cNvSpPr txBox="1">
            <a:spLocks noGrp="1"/>
          </p:cNvSpPr>
          <p:nvPr>
            <p:ph type="body" idx="1"/>
          </p:nvPr>
        </p:nvSpPr>
        <p:spPr>
          <a:xfrm>
            <a:off x="857250" y="2446475"/>
            <a:ext cx="797505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Either party may appeal to state or federal court</a:t>
            </a:r>
            <a:endParaRPr dirty="0"/>
          </a:p>
          <a:p>
            <a:r>
              <a:rPr lang="en" dirty="0"/>
              <a:t>Courts enforce or overturn decisions and agreements</a:t>
            </a:r>
            <a:endParaRPr dirty="0"/>
          </a:p>
          <a:p>
            <a:r>
              <a:rPr lang="en" dirty="0"/>
              <a:t>Ensures accountability beyond IDEA</a:t>
            </a:r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6"/>
          <p:cNvSpPr txBox="1">
            <a:spLocks noGrp="1"/>
          </p:cNvSpPr>
          <p:nvPr>
            <p:ph type="title"/>
          </p:nvPr>
        </p:nvSpPr>
        <p:spPr>
          <a:xfrm>
            <a:off x="857250" y="1511825"/>
            <a:ext cx="7994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Summary</a:t>
            </a:r>
            <a:endParaRPr dirty="0"/>
          </a:p>
        </p:txBody>
      </p:sp>
      <p:sp>
        <p:nvSpPr>
          <p:cNvPr id="133" name="Google Shape;133;p26"/>
          <p:cNvSpPr txBox="1">
            <a:spLocks noGrp="1"/>
          </p:cNvSpPr>
          <p:nvPr>
            <p:ph type="body" idx="1"/>
          </p:nvPr>
        </p:nvSpPr>
        <p:spPr>
          <a:xfrm>
            <a:off x="857250" y="2322650"/>
            <a:ext cx="79941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1200"/>
              </a:spcBef>
            </a:pPr>
            <a:r>
              <a:rPr lang="en" dirty="0"/>
              <a:t>IDEA provides multiple dispute resolution pathways</a:t>
            </a:r>
            <a:endParaRPr dirty="0"/>
          </a:p>
          <a:p>
            <a:r>
              <a:rPr lang="en" dirty="0"/>
              <a:t>Mediation viewed as collaborative; due process viewed adversarial and is legally binding</a:t>
            </a:r>
            <a:endParaRPr dirty="0"/>
          </a:p>
          <a:p>
            <a:r>
              <a:rPr lang="en" dirty="0"/>
              <a:t>Strict timelines and safeguards govern procedures</a:t>
            </a:r>
            <a:endParaRPr dirty="0"/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847724" y="1492775"/>
            <a:ext cx="798457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990"/>
            </a:pPr>
            <a:r>
              <a:rPr lang="en" dirty="0"/>
              <a:t>Learning Objectives</a:t>
            </a:r>
            <a:endParaRPr dirty="0"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847724" y="2331675"/>
            <a:ext cx="798457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indent="-400050">
              <a:lnSpc>
                <a:spcPct val="100000"/>
              </a:lnSpc>
              <a:spcBef>
                <a:spcPts val="1200"/>
              </a:spcBef>
              <a:buSzPts val="2700"/>
              <a:buAutoNum type="arabicPeriod"/>
            </a:pPr>
            <a:r>
              <a:rPr lang="en" dirty="0"/>
              <a:t>Identify procedural safeguards in IDEA dispute resolution</a:t>
            </a:r>
            <a:endParaRPr dirty="0"/>
          </a:p>
          <a:p>
            <a:pPr indent="-400050">
              <a:lnSpc>
                <a:spcPct val="100000"/>
              </a:lnSpc>
              <a:buSzPts val="2700"/>
              <a:buAutoNum type="arabicPeriod"/>
            </a:pPr>
            <a:r>
              <a:rPr lang="en" dirty="0"/>
              <a:t>Understand mediation, due process, and resolution requirements</a:t>
            </a:r>
            <a:endParaRPr dirty="0"/>
          </a:p>
          <a:p>
            <a:pPr indent="-400050">
              <a:lnSpc>
                <a:spcPct val="100000"/>
              </a:lnSpc>
              <a:buSzPts val="2700"/>
              <a:buAutoNum type="arabicPeriod"/>
            </a:pPr>
            <a:r>
              <a:rPr lang="en" dirty="0"/>
              <a:t>Explain responsibilities of parents and schools in litigation</a:t>
            </a:r>
            <a:endParaRPr dirty="0"/>
          </a:p>
          <a:p>
            <a:pPr indent="-400050">
              <a:lnSpc>
                <a:spcPct val="100000"/>
              </a:lnSpc>
              <a:buSzPts val="2700"/>
              <a:buAutoNum type="arabicPeriod"/>
            </a:pPr>
            <a:r>
              <a:rPr lang="en" dirty="0"/>
              <a:t>Recognize timelines, rights, and enforcement mechanisms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857250" y="1302275"/>
            <a:ext cx="797505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  <a:spcBef>
                <a:spcPts val="1200"/>
              </a:spcBef>
            </a:pPr>
            <a:r>
              <a:rPr lang="en" dirty="0"/>
              <a:t>Procedural Safeguards Framework</a:t>
            </a:r>
            <a:endParaRPr dirty="0"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857250" y="2333625"/>
            <a:ext cx="7975050" cy="29577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514350" indent="-457200">
              <a:spcBef>
                <a:spcPts val="1200"/>
              </a:spcBef>
              <a:buSzPts val="2700"/>
            </a:pPr>
            <a:r>
              <a:rPr lang="en" sz="2700" dirty="0">
                <a:latin typeface="Arial"/>
                <a:ea typeface="Arial"/>
                <a:cs typeface="Arial"/>
                <a:sym typeface="Arial"/>
              </a:rPr>
              <a:t>IDEA requires parents receive a Procedural Safeguards Notice</a:t>
            </a:r>
            <a:endParaRPr sz="2700" dirty="0">
              <a:latin typeface="Arial"/>
              <a:ea typeface="Arial"/>
              <a:cs typeface="Arial"/>
              <a:sym typeface="Arial"/>
            </a:endParaRPr>
          </a:p>
          <a:p>
            <a:pPr marL="514350" indent="-457200">
              <a:buSzPts val="2700"/>
            </a:pPr>
            <a:r>
              <a:rPr lang="en" sz="2700" dirty="0">
                <a:latin typeface="Arial"/>
                <a:ea typeface="Arial"/>
                <a:cs typeface="Arial"/>
                <a:sym typeface="Arial"/>
              </a:rPr>
              <a:t>Rights include prior written notice, mediation, and due process</a:t>
            </a:r>
            <a:endParaRPr sz="2700" dirty="0">
              <a:latin typeface="Arial"/>
              <a:ea typeface="Arial"/>
              <a:cs typeface="Arial"/>
              <a:sym typeface="Arial"/>
            </a:endParaRPr>
          </a:p>
          <a:p>
            <a:pPr marL="514350" indent="-457200">
              <a:buSzPts val="2700"/>
            </a:pPr>
            <a:r>
              <a:rPr lang="en" sz="2700" dirty="0">
                <a:latin typeface="Arial"/>
                <a:ea typeface="Arial"/>
                <a:cs typeface="Arial"/>
                <a:sym typeface="Arial"/>
              </a:rPr>
              <a:t>Parents may request independent educational evaluations (IEEs)</a:t>
            </a:r>
            <a:endParaRPr sz="2700" dirty="0">
              <a:latin typeface="Arial"/>
              <a:ea typeface="Arial"/>
              <a:cs typeface="Arial"/>
              <a:sym typeface="Arial"/>
            </a:endParaRPr>
          </a:p>
          <a:p>
            <a:pPr marL="514350" indent="-457200">
              <a:buSzPts val="2700"/>
            </a:pPr>
            <a:r>
              <a:rPr lang="en" sz="2700" dirty="0">
                <a:latin typeface="Arial"/>
                <a:ea typeface="Arial"/>
                <a:cs typeface="Arial"/>
                <a:sym typeface="Arial"/>
              </a:rPr>
              <a:t>Safeguards promote transparency, involvement, and dispute resolution</a:t>
            </a:r>
            <a:endParaRPr sz="2700"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856020" y="1502300"/>
            <a:ext cx="797628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Options for Dispute Resolution</a:t>
            </a:r>
            <a:endParaRPr dirty="0"/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828674" y="2329950"/>
            <a:ext cx="803497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" dirty="0"/>
              <a:t>Start with informal IEP discussions or direct communication</a:t>
            </a:r>
            <a:endParaRPr dirty="0"/>
          </a:p>
          <a:p>
            <a:pPr>
              <a:lnSpc>
                <a:spcPct val="100000"/>
              </a:lnSpc>
            </a:pPr>
            <a:r>
              <a:rPr lang="en" dirty="0"/>
              <a:t>Escalate to mediation, state complaints, or due process complaints</a:t>
            </a:r>
            <a:endParaRPr dirty="0"/>
          </a:p>
          <a:p>
            <a:pPr>
              <a:lnSpc>
                <a:spcPct val="100000"/>
              </a:lnSpc>
            </a:pPr>
            <a:r>
              <a:rPr lang="en" dirty="0"/>
              <a:t>Options differ in formality, timelines, and outcomes</a:t>
            </a:r>
            <a:endParaRPr dirty="0"/>
          </a:p>
          <a:p>
            <a:pPr>
              <a:lnSpc>
                <a:spcPct val="100000"/>
              </a:lnSpc>
            </a:pPr>
            <a:r>
              <a:rPr lang="en" dirty="0"/>
              <a:t>Range from collaborative to legally binding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847666" y="1502300"/>
            <a:ext cx="7984634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Mediation Requests</a:t>
            </a:r>
            <a:endParaRPr dirty="0"/>
          </a:p>
        </p:txBody>
      </p:sp>
      <p:sp>
        <p:nvSpPr>
          <p:cNvPr id="79" name="Google Shape;79;p17"/>
          <p:cNvSpPr txBox="1"/>
          <p:nvPr/>
        </p:nvSpPr>
        <p:spPr>
          <a:xfrm>
            <a:off x="885824" y="2335325"/>
            <a:ext cx="7902825" cy="37271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508000" indent="-457200">
              <a:spcBef>
                <a:spcPts val="1200"/>
              </a:spcBef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latin typeface="Calibri"/>
                <a:ea typeface="Calibri"/>
                <a:cs typeface="Calibri"/>
                <a:sym typeface="Calibri"/>
              </a:rPr>
              <a:t>Voluntary, confidential, and free for parents</a:t>
            </a:r>
            <a:endParaRPr sz="2800" dirty="0">
              <a:latin typeface="Calibri"/>
              <a:ea typeface="Calibri"/>
              <a:cs typeface="Calibri"/>
              <a:sym typeface="Calibri"/>
            </a:endParaRPr>
          </a:p>
          <a:p>
            <a:pPr marL="508000" indent="-457200"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latin typeface="Calibri"/>
                <a:ea typeface="Calibri"/>
                <a:cs typeface="Calibri"/>
                <a:sym typeface="Calibri"/>
              </a:rPr>
              <a:t>Neutral mediator facilitates agreement, not impose solutions</a:t>
            </a:r>
            <a:endParaRPr sz="2800" dirty="0">
              <a:latin typeface="Calibri"/>
              <a:ea typeface="Calibri"/>
              <a:cs typeface="Calibri"/>
              <a:sym typeface="Calibri"/>
            </a:endParaRPr>
          </a:p>
          <a:p>
            <a:pPr marL="508000" indent="-457200"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latin typeface="Calibri"/>
                <a:ea typeface="Calibri"/>
                <a:cs typeface="Calibri"/>
                <a:sym typeface="Calibri"/>
              </a:rPr>
              <a:t>Agreements are legally binding if reached</a:t>
            </a:r>
            <a:endParaRPr sz="2800" dirty="0">
              <a:latin typeface="Calibri"/>
              <a:ea typeface="Calibri"/>
              <a:cs typeface="Calibri"/>
              <a:sym typeface="Calibri"/>
            </a:endParaRPr>
          </a:p>
          <a:p>
            <a:pPr marL="508000" indent="-457200"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latin typeface="Calibri"/>
                <a:ea typeface="Calibri"/>
                <a:cs typeface="Calibri"/>
                <a:sym typeface="Calibri"/>
              </a:rPr>
              <a:t>If unsuccessful, parents may proceed to due process</a:t>
            </a:r>
            <a:endParaRPr sz="2800" dirty="0">
              <a:latin typeface="Calibri"/>
              <a:ea typeface="Calibri"/>
              <a:cs typeface="Calibri"/>
              <a:sym typeface="Calibri"/>
            </a:endParaRPr>
          </a:p>
          <a:p>
            <a:pPr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endParaRPr sz="2800" dirty="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847545" y="1501575"/>
            <a:ext cx="829645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School Responsibilities to Mediation Requests</a:t>
            </a:r>
            <a:endParaRPr dirty="0"/>
          </a:p>
        </p:txBody>
      </p:sp>
      <p:sp>
        <p:nvSpPr>
          <p:cNvPr id="85" name="Google Shape;85;p18"/>
          <p:cNvSpPr txBox="1"/>
          <p:nvPr/>
        </p:nvSpPr>
        <p:spPr>
          <a:xfrm>
            <a:off x="866774" y="2817400"/>
            <a:ext cx="7629526" cy="2816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508000" indent="-457200">
              <a:lnSpc>
                <a:spcPct val="115000"/>
              </a:lnSpc>
              <a:spcBef>
                <a:spcPts val="1200"/>
              </a:spcBef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Must respond promptly to mediation requests</a:t>
            </a:r>
            <a:endParaRPr sz="2800" dirty="0">
              <a:solidFill>
                <a:schemeClr val="dk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508000" indent="-457200">
              <a:lnSpc>
                <a:spcPct val="115000"/>
              </a:lnSpc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Decision-making staff must attend with relevant student data</a:t>
            </a:r>
            <a:endParaRPr sz="2800" dirty="0">
              <a:solidFill>
                <a:schemeClr val="dk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508000" indent="-457200">
              <a:lnSpc>
                <a:spcPct val="115000"/>
              </a:lnSpc>
              <a:buClr>
                <a:schemeClr val="dk1"/>
              </a:buClr>
              <a:buSzPts val="2800"/>
              <a:buFont typeface="Arial" panose="020B0604020202020204" pitchFamily="34" charset="0"/>
              <a:buChar char="•"/>
            </a:pPr>
            <a:r>
              <a:rPr lang="en" sz="28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Must implement agreements or prepare for due process</a:t>
            </a:r>
            <a:endParaRPr sz="2800" dirty="0">
              <a:solidFill>
                <a:schemeClr val="dk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>
            <a:spLocks noGrp="1"/>
          </p:cNvSpPr>
          <p:nvPr>
            <p:ph type="title"/>
          </p:nvPr>
        </p:nvSpPr>
        <p:spPr>
          <a:xfrm>
            <a:off x="838200" y="1502300"/>
            <a:ext cx="79941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Due Process</a:t>
            </a:r>
            <a:endParaRPr dirty="0"/>
          </a:p>
        </p:txBody>
      </p:sp>
      <p:sp>
        <p:nvSpPr>
          <p:cNvPr id="91" name="Google Shape;91;p19"/>
          <p:cNvSpPr txBox="1">
            <a:spLocks noGrp="1"/>
          </p:cNvSpPr>
          <p:nvPr>
            <p:ph type="body" idx="1"/>
          </p:nvPr>
        </p:nvSpPr>
        <p:spPr>
          <a:xfrm>
            <a:off x="838200" y="2301450"/>
            <a:ext cx="79941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1200"/>
              </a:spcBef>
            </a:pPr>
            <a:r>
              <a:rPr lang="en" dirty="0"/>
              <a:t>Formal legal procedure under IDEA </a:t>
            </a:r>
            <a:endParaRPr dirty="0"/>
          </a:p>
          <a:p>
            <a:r>
              <a:rPr lang="en" dirty="0"/>
              <a:t>Complaint must specify violation, facts, and remedies sought</a:t>
            </a:r>
            <a:endParaRPr dirty="0"/>
          </a:p>
          <a:p>
            <a:r>
              <a:rPr lang="en" dirty="0"/>
              <a:t>Filing triggers resolution meetings and possible hearings</a:t>
            </a:r>
            <a:endParaRPr dirty="0"/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>
            <a:spLocks noGrp="1"/>
          </p:cNvSpPr>
          <p:nvPr>
            <p:ph type="title"/>
          </p:nvPr>
        </p:nvSpPr>
        <p:spPr>
          <a:xfrm>
            <a:off x="847724" y="1511825"/>
            <a:ext cx="798457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Schools Receive the Complaint</a:t>
            </a:r>
            <a:endParaRPr dirty="0"/>
          </a:p>
        </p:txBody>
      </p:sp>
      <p:sp>
        <p:nvSpPr>
          <p:cNvPr id="97" name="Google Shape;97;p20"/>
          <p:cNvSpPr txBox="1">
            <a:spLocks noGrp="1"/>
          </p:cNvSpPr>
          <p:nvPr>
            <p:ph type="body" idx="1"/>
          </p:nvPr>
        </p:nvSpPr>
        <p:spPr>
          <a:xfrm>
            <a:off x="847724" y="2305575"/>
            <a:ext cx="798457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1200"/>
              </a:spcBef>
            </a:pPr>
            <a:r>
              <a:rPr lang="en" dirty="0"/>
              <a:t>District must confirm complaint sufficiency under IDEA</a:t>
            </a:r>
            <a:endParaRPr dirty="0"/>
          </a:p>
          <a:p>
            <a:r>
              <a:rPr lang="en" dirty="0"/>
              <a:t>Provide written response within 10 days</a:t>
            </a:r>
            <a:endParaRPr dirty="0"/>
          </a:p>
          <a:p>
            <a:r>
              <a:rPr lang="en" dirty="0"/>
              <a:t>Participate in required resolution meeting</a:t>
            </a:r>
            <a:endParaRPr dirty="0"/>
          </a:p>
          <a:p>
            <a:r>
              <a:rPr lang="en" dirty="0"/>
              <a:t>If unresolved, prepare evidence and witnesses for hearing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>
            <a:spLocks noGrp="1"/>
          </p:cNvSpPr>
          <p:nvPr>
            <p:ph type="title"/>
          </p:nvPr>
        </p:nvSpPr>
        <p:spPr>
          <a:xfrm>
            <a:off x="844072" y="1511825"/>
            <a:ext cx="7988227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Resolution Meetings</a:t>
            </a:r>
            <a:endParaRPr dirty="0"/>
          </a:p>
        </p:txBody>
      </p:sp>
      <p:sp>
        <p:nvSpPr>
          <p:cNvPr id="103" name="Google Shape;103;p21"/>
          <p:cNvSpPr txBox="1">
            <a:spLocks noGrp="1"/>
          </p:cNvSpPr>
          <p:nvPr>
            <p:ph type="body" idx="1"/>
          </p:nvPr>
        </p:nvSpPr>
        <p:spPr>
          <a:xfrm>
            <a:off x="857250" y="2428875"/>
            <a:ext cx="8185950" cy="286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Occur within 15 days of complaint filing</a:t>
            </a:r>
            <a:endParaRPr dirty="0"/>
          </a:p>
          <a:p>
            <a:r>
              <a:rPr lang="en" dirty="0"/>
              <a:t>Aim to settle before formal hearing</a:t>
            </a:r>
            <a:endParaRPr dirty="0"/>
          </a:p>
          <a:p>
            <a:r>
              <a:rPr lang="en" dirty="0"/>
              <a:t>Settlement agreements are legally binding if reached</a:t>
            </a:r>
            <a:endParaRPr dirty="0"/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388</Words>
  <Application>Microsoft Office PowerPoint</Application>
  <PresentationFormat>On-screen Show (4:3)</PresentationFormat>
  <Paragraphs>59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Simple Light</vt:lpstr>
      <vt:lpstr>Detailed Processes for Litigation</vt:lpstr>
      <vt:lpstr>Learning Objectives</vt:lpstr>
      <vt:lpstr>Procedural Safeguards Framework</vt:lpstr>
      <vt:lpstr>Options for Dispute Resolution</vt:lpstr>
      <vt:lpstr>Mediation Requests</vt:lpstr>
      <vt:lpstr>School Responsibilities to Mediation Requests</vt:lpstr>
      <vt:lpstr>Due Process</vt:lpstr>
      <vt:lpstr>Schools Receive the Complaint</vt:lpstr>
      <vt:lpstr>Resolution Meetings</vt:lpstr>
      <vt:lpstr>Due Process Hearings</vt:lpstr>
      <vt:lpstr>The Stay Put Provision</vt:lpstr>
      <vt:lpstr>Manifestation Determination Review Hearings</vt:lpstr>
      <vt:lpstr>Appeals and Enforcement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Jozef,Christine</cp:lastModifiedBy>
  <cp:revision>2</cp:revision>
  <dcterms:modified xsi:type="dcterms:W3CDTF">2025-12-05T18:09:38Z</dcterms:modified>
</cp:coreProperties>
</file>