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1a94e5e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1a94e5e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1a94e5eec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1a94e5eec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1a94e5eec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81a94e5eec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1a94e5eec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1a94e5eec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1a94e5ee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1a94e5ee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1a94e5ee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1a94e5ee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1a94e5ee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1a94e5ee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1a94e5ee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1a94e5ee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1a94e5ee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1a94e5eec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1a94e5ee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1a94e5ee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1a94e5eec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1a94e5eec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1a94e5ee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81a94e5eec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61134" y="1427870"/>
            <a:ext cx="797116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61134" y="2446993"/>
            <a:ext cx="7971166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4186" y="1472257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4186" y="2451035"/>
            <a:ext cx="80036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7322AA3-BFE8-1BBE-539D-4E7A0AA5D798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9F1D8E0-2BCC-18F4-4AAD-3C9C573DD25D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519D61C-3978-3E1C-528D-517CFAB14195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F43A4ED-2EA7-8293-3FBA-C540068C4E4E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CD8DEDE-F86F-6B32-51D9-74C07BB188C6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A327087B-2A3F-C81B-407C-EB4D7A5E034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79722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600" dirty="0"/>
              <a:t>Parental Recourse, Reimbursement, and Scope of Related Services</a:t>
            </a:r>
            <a:endParaRPr sz="5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53368" y="1502300"/>
            <a:ext cx="797893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Garret F. Impact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66774" y="2498575"/>
            <a:ext cx="817642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Court ruled continuous nursing a required related service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Services valid if deliverable by nurse/layperson (not physician-only)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Cost cannot override right to FAPE under IDEA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44072" y="1511825"/>
            <a:ext cx="798822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Lessons Across the Cases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57250" y="2308075"/>
            <a:ext cx="818595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i="1" dirty="0">
                <a:latin typeface="Calibri "/>
                <a:ea typeface="Arial"/>
                <a:cs typeface="Arial"/>
                <a:sym typeface="Arial"/>
              </a:rPr>
              <a:t>Carter</a:t>
            </a:r>
            <a:r>
              <a:rPr lang="en" dirty="0">
                <a:latin typeface="Calibri "/>
                <a:ea typeface="Arial"/>
                <a:cs typeface="Arial"/>
                <a:sym typeface="Arial"/>
              </a:rPr>
              <a:t>: reimbursement available if denied FAPE</a:t>
            </a:r>
            <a:endParaRPr dirty="0">
              <a:latin typeface="Calibri "/>
              <a:ea typeface="Arial"/>
              <a:cs typeface="Arial"/>
              <a:sym typeface="Arial"/>
            </a:endParaRPr>
          </a:p>
          <a:p>
            <a:pPr>
              <a:lnSpc>
                <a:spcPct val="100000"/>
              </a:lnSpc>
            </a:pPr>
            <a:r>
              <a:rPr lang="en" i="1" dirty="0">
                <a:latin typeface="Calibri "/>
                <a:ea typeface="Arial"/>
                <a:cs typeface="Arial"/>
                <a:sym typeface="Arial"/>
              </a:rPr>
              <a:t>Forest Grove</a:t>
            </a:r>
            <a:r>
              <a:rPr lang="en" dirty="0">
                <a:latin typeface="Calibri "/>
                <a:ea typeface="Arial"/>
                <a:cs typeface="Arial"/>
                <a:sym typeface="Arial"/>
              </a:rPr>
              <a:t>: extends reimbursement even without prior services</a:t>
            </a:r>
            <a:endParaRPr dirty="0">
              <a:latin typeface="Calibri "/>
              <a:ea typeface="Arial"/>
              <a:cs typeface="Arial"/>
              <a:sym typeface="Arial"/>
            </a:endParaRPr>
          </a:p>
          <a:p>
            <a:pPr>
              <a:lnSpc>
                <a:spcPct val="100000"/>
              </a:lnSpc>
            </a:pPr>
            <a:r>
              <a:rPr lang="en" i="1" dirty="0">
                <a:latin typeface="Calibri "/>
                <a:ea typeface="Arial"/>
                <a:cs typeface="Arial"/>
                <a:sym typeface="Arial"/>
              </a:rPr>
              <a:t>Garret F.</a:t>
            </a:r>
            <a:r>
              <a:rPr lang="en" dirty="0">
                <a:latin typeface="Calibri "/>
                <a:ea typeface="Arial"/>
                <a:cs typeface="Arial"/>
                <a:sym typeface="Arial"/>
              </a:rPr>
              <a:t>: related services include essential nursing support</a:t>
            </a:r>
            <a:endParaRPr dirty="0">
              <a:latin typeface="Calibri "/>
              <a:ea typeface="Arial"/>
              <a:cs typeface="Arial"/>
              <a:sym typeface="Arial"/>
            </a:endParaRPr>
          </a:p>
          <a:p>
            <a:pPr>
              <a:lnSpc>
                <a:spcPct val="100000"/>
              </a:lnSpc>
            </a:pPr>
            <a:r>
              <a:rPr lang="en" dirty="0">
                <a:latin typeface="Calibri "/>
                <a:ea typeface="Arial"/>
                <a:cs typeface="Arial"/>
                <a:sym typeface="Arial"/>
              </a:rPr>
              <a:t>Collective rulings shift focus to substantive benefits, not paperwork</a:t>
            </a:r>
            <a:br>
              <a:rPr lang="en" dirty="0">
                <a:latin typeface="Arial"/>
                <a:ea typeface="Arial"/>
                <a:cs typeface="Arial"/>
                <a:sym typeface="Arial"/>
              </a:rPr>
            </a:b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838200" y="147372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Responsibilities of School Districts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838200" y="2499925"/>
            <a:ext cx="79941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Districts face consequences for inadequate IEPs or child find failures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Financial liability and litigation risk when mandates ignored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Schools must proactively ensure equitable, inclusive practices</a:t>
            </a:r>
            <a:endParaRPr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847724" y="149277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847724" y="2505600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Supreme Court rulings continue to shape IDEA implementation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Expand protections to students without prior services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Reinforce that related services ensure full access to education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IDEA compliance must be proactive, comprehensive, and student-centered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47724" y="15023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47724" y="2353200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AutoNum type="arabicPeriod"/>
            </a:pPr>
            <a:r>
              <a:rPr lang="en" dirty="0"/>
              <a:t>Understand Supreme Court cases shaping IDEA interpretation</a:t>
            </a:r>
            <a:endParaRPr dirty="0"/>
          </a:p>
          <a:p>
            <a:pPr>
              <a:buAutoNum type="arabicPeriod"/>
            </a:pPr>
            <a:r>
              <a:rPr lang="en" dirty="0"/>
              <a:t>Explain how parental recourse and reimbursement work under IDEA</a:t>
            </a:r>
            <a:endParaRPr dirty="0"/>
          </a:p>
          <a:p>
            <a:pPr>
              <a:buAutoNum type="arabicPeriod"/>
            </a:pPr>
            <a:r>
              <a:rPr lang="en" dirty="0"/>
              <a:t>Analyze how related services are defined and applied in schools</a:t>
            </a:r>
            <a:endParaRPr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8200" y="130227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Introduction to Key Cases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38200" y="229605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>
                <a:latin typeface="Calibri "/>
                <a:ea typeface="Arial"/>
                <a:cs typeface="Arial"/>
                <a:sym typeface="Arial"/>
              </a:rPr>
              <a:t>Supreme Court rulings clarify ambiguous IDEA provisions</a:t>
            </a:r>
            <a:endParaRPr dirty="0">
              <a:latin typeface="Calibri "/>
              <a:ea typeface="Arial"/>
              <a:cs typeface="Arial"/>
              <a:sym typeface="Arial"/>
            </a:endParaRPr>
          </a:p>
          <a:p>
            <a:r>
              <a:rPr lang="en" dirty="0">
                <a:latin typeface="Calibri "/>
                <a:ea typeface="Arial"/>
                <a:cs typeface="Arial"/>
                <a:sym typeface="Arial"/>
              </a:rPr>
              <a:t>Landmark cases: </a:t>
            </a:r>
            <a:r>
              <a:rPr lang="en" i="1" dirty="0">
                <a:latin typeface="Calibri "/>
                <a:ea typeface="Arial"/>
                <a:cs typeface="Arial"/>
                <a:sym typeface="Arial"/>
              </a:rPr>
              <a:t>Carter</a:t>
            </a:r>
            <a:r>
              <a:rPr lang="en" dirty="0">
                <a:latin typeface="Calibri "/>
                <a:ea typeface="Arial"/>
                <a:cs typeface="Arial"/>
                <a:sym typeface="Arial"/>
              </a:rPr>
              <a:t> (1993), </a:t>
            </a:r>
            <a:r>
              <a:rPr lang="en" i="1" dirty="0">
                <a:latin typeface="Calibri "/>
                <a:ea typeface="Arial"/>
                <a:cs typeface="Arial"/>
                <a:sym typeface="Arial"/>
              </a:rPr>
              <a:t>Forest Grove</a:t>
            </a:r>
            <a:r>
              <a:rPr lang="en" dirty="0">
                <a:latin typeface="Calibri "/>
                <a:ea typeface="Arial"/>
                <a:cs typeface="Arial"/>
                <a:sym typeface="Arial"/>
              </a:rPr>
              <a:t> (2009), </a:t>
            </a:r>
            <a:r>
              <a:rPr lang="en" i="1" dirty="0">
                <a:latin typeface="Calibri "/>
                <a:ea typeface="Arial"/>
                <a:cs typeface="Arial"/>
                <a:sym typeface="Arial"/>
              </a:rPr>
              <a:t>Garret F.</a:t>
            </a:r>
            <a:r>
              <a:rPr lang="en" dirty="0">
                <a:latin typeface="Calibri "/>
                <a:ea typeface="Arial"/>
                <a:cs typeface="Arial"/>
                <a:sym typeface="Arial"/>
              </a:rPr>
              <a:t> (1999)</a:t>
            </a:r>
            <a:endParaRPr dirty="0">
              <a:latin typeface="Calibri "/>
              <a:ea typeface="Arial"/>
              <a:cs typeface="Arial"/>
              <a:sym typeface="Arial"/>
            </a:endParaRPr>
          </a:p>
          <a:p>
            <a:r>
              <a:rPr lang="en" dirty="0">
                <a:latin typeface="Calibri "/>
                <a:ea typeface="Arial"/>
                <a:cs typeface="Arial"/>
                <a:sym typeface="Arial"/>
              </a:rPr>
              <a:t>Cases highlight reimbursement rights, child find duties, and related services</a:t>
            </a:r>
            <a:endParaRPr dirty="0">
              <a:latin typeface="Calibri 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47724" y="15023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Why These Cases Matters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47724" y="23436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/>
              <a:t>Court rulings translate IDEA principles into daily school practice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Clarify reimbursement eligibility and scope of related services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Prevent costly litigation by guiding district compliance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Empower parents by affirming rights when schools fail to act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27652" y="1511825"/>
            <a:ext cx="800464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Florence County School District Four v Carter (1993)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57250" y="2821075"/>
            <a:ext cx="80635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/>
              <a:t>Case addressed reimbursement for private school tuition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Parents placed child in private school after IEP failed to provide FAPE. District argued reimbursement invalid due to lack of state approval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Court focused on whether student actually received FAPE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43650" y="1502300"/>
            <a:ext cx="7988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Carter Impact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838200" y="2360075"/>
            <a:ext cx="7906800" cy="292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spcBef>
                <a:spcPts val="1200"/>
              </a:spcBef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Parents can be reimbursed if denied FAPE, even if school is not state-approved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Emphasis on meaningful education over technical compliance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Strengthened parental rights, increased district accountability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54611" y="1492050"/>
            <a:ext cx="791846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Forest Grove School District v TA (2009)</a:t>
            </a:r>
            <a:endParaRPr dirty="0"/>
          </a:p>
        </p:txBody>
      </p:sp>
      <p:sp>
        <p:nvSpPr>
          <p:cNvPr id="91" name="Google Shape;91;p19"/>
          <p:cNvSpPr txBox="1"/>
          <p:nvPr/>
        </p:nvSpPr>
        <p:spPr>
          <a:xfrm>
            <a:off x="866774" y="2346050"/>
            <a:ext cx="7581901" cy="292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 "/>
              </a:rPr>
              <a:t>Student struggled; district failed to identify special education needs</a:t>
            </a:r>
            <a:endParaRPr sz="2800" dirty="0">
              <a:solidFill>
                <a:schemeClr val="dk1"/>
              </a:solidFill>
              <a:latin typeface="Calibri 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 "/>
              </a:rPr>
              <a:t>Parents placed student in private program and sought reimbursement</a:t>
            </a:r>
            <a:endParaRPr sz="2800" dirty="0">
              <a:solidFill>
                <a:schemeClr val="dk1"/>
              </a:solidFill>
              <a:latin typeface="Calibri 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 "/>
              </a:rPr>
              <a:t>Court reviewed district’s failure to meet child find obligations</a:t>
            </a:r>
            <a:endParaRPr sz="2800" dirty="0">
              <a:solidFill>
                <a:schemeClr val="dk1"/>
              </a:solidFill>
              <a:latin typeface="Calibri 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66774" y="1502300"/>
            <a:ext cx="79655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Forest Grove Impact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66774" y="2349075"/>
            <a:ext cx="79655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/>
              <a:t>Reimbursement allowed even without prior public special education services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Expanded parental recourse, closing a district responsibility gap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Reinforced importance of timely evaluations and child find duties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Confirmed procedural failures have substantive consequences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Cedar Rapids CSD v Garret F (1999)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47724" y="236272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/>
              <a:t>Case addressed definition of “related service”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Student required continuous nursing care after spinal injury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District argued intensive services too costly, beyond IDEA’s scope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Question: was care a “medical service” or a related service?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454</Words>
  <Application>Microsoft Office PowerPoint</Application>
  <PresentationFormat>On-screen Show (4:3)</PresentationFormat>
  <Paragraphs>54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</vt:lpstr>
      <vt:lpstr>Calibri Light</vt:lpstr>
      <vt:lpstr>Simple Light</vt:lpstr>
      <vt:lpstr>Parental Recourse, Reimbursement, and Scope of Related Services</vt:lpstr>
      <vt:lpstr>Learning Objectives</vt:lpstr>
      <vt:lpstr>Introduction to Key Cases</vt:lpstr>
      <vt:lpstr>Why These Cases Matters</vt:lpstr>
      <vt:lpstr>Florence County School District Four v Carter (1993)</vt:lpstr>
      <vt:lpstr>Carter Impact</vt:lpstr>
      <vt:lpstr>Forest Grove School District v TA (2009)</vt:lpstr>
      <vt:lpstr>Forest Grove Impact</vt:lpstr>
      <vt:lpstr>Cedar Rapids CSD v Garret F (1999)</vt:lpstr>
      <vt:lpstr>Garret F. Impact</vt:lpstr>
      <vt:lpstr>Lessons Across the Cases</vt:lpstr>
      <vt:lpstr>Responsibilities of School Districts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Jozef,Christine</cp:lastModifiedBy>
  <cp:revision>2</cp:revision>
  <dcterms:modified xsi:type="dcterms:W3CDTF">2025-12-05T18:11:37Z</dcterms:modified>
</cp:coreProperties>
</file>