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7" r:id="rId6"/>
    <p:sldId id="268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custDataLst>
    <p:tags r:id="rId16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56" autoAdjust="0"/>
    <p:restoredTop sz="94672"/>
  </p:normalViewPr>
  <p:slideViewPr>
    <p:cSldViewPr snapToGrid="0">
      <p:cViewPr varScale="1">
        <p:scale>
          <a:sx n="101" d="100"/>
          <a:sy n="101" d="100"/>
        </p:scale>
        <p:origin x="190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A61BEA9-B3A5-EE20-7EEF-B8A0E4E0CA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AA9B8B-E296-8436-C144-B9DCF58B101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35B06-5A82-4881-916E-F05F1562896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F67FAC-6D56-32A6-3483-F15BFD0280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17A51E-F8A2-EECA-757E-3274209CEF7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B5064-3D25-499A-A9BE-4E8A694AA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952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e37adf68e_1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6e37adf68e_1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6e37adf68e_1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6e37adf68e_1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62f19f0b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62f19f0b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cfe15eef1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cfe15eef1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cfe15eef1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cfe15eef1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5cfe15eef1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5cfe15eef1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>
          <a:extLst>
            <a:ext uri="{FF2B5EF4-FFF2-40B4-BE49-F238E27FC236}">
              <a16:creationId xmlns:a16="http://schemas.microsoft.com/office/drawing/2014/main" id="{CB1EF096-B9B9-1D97-2814-A27CEBB8A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5cfe15eef1_0_64:notes">
            <a:extLst>
              <a:ext uri="{FF2B5EF4-FFF2-40B4-BE49-F238E27FC236}">
                <a16:creationId xmlns:a16="http://schemas.microsoft.com/office/drawing/2014/main" id="{C9651B2C-1E99-C70A-3AF3-3FFCF499A2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5cfe15eef1_0_64:notes">
            <a:extLst>
              <a:ext uri="{FF2B5EF4-FFF2-40B4-BE49-F238E27FC236}">
                <a16:creationId xmlns:a16="http://schemas.microsoft.com/office/drawing/2014/main" id="{A353F08C-B9A8-876D-4466-B207D9B984D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631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>
          <a:extLst>
            <a:ext uri="{FF2B5EF4-FFF2-40B4-BE49-F238E27FC236}">
              <a16:creationId xmlns:a16="http://schemas.microsoft.com/office/drawing/2014/main" id="{41F757FA-AF5D-1BE3-EC0E-42747CA8D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5cfe15eef1_0_64:notes">
            <a:extLst>
              <a:ext uri="{FF2B5EF4-FFF2-40B4-BE49-F238E27FC236}">
                <a16:creationId xmlns:a16="http://schemas.microsoft.com/office/drawing/2014/main" id="{02A4E4C4-0359-8998-2E40-98444CF842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5cfe15eef1_0_64:notes">
            <a:extLst>
              <a:ext uri="{FF2B5EF4-FFF2-40B4-BE49-F238E27FC236}">
                <a16:creationId xmlns:a16="http://schemas.microsoft.com/office/drawing/2014/main" id="{1C83B6C0-E270-4473-BCAB-C01D4841B0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5456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5f5d9dd2e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5f5d9dd2e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6c5bc2448c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6c5bc2448c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6c5bc2448c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6c5bc2448c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40639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377" lvl="1" indent="-38099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566" lvl="2" indent="-38099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754" lvl="3" indent="-38099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5943" lvl="4" indent="-38099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131" lvl="5" indent="-38099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320" lvl="6" indent="-38099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509" lvl="7" indent="-38099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697" lvl="8" indent="-38099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546100" y="141943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48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546100" y="2356744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406390"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Char char="•"/>
              <a:defRPr sz="3733">
                <a:latin typeface="Calibri"/>
                <a:ea typeface="Calibri"/>
                <a:cs typeface="Calibri"/>
                <a:sym typeface="Calibri"/>
              </a:defRPr>
            </a:lvl1pPr>
            <a:lvl2pPr marL="914377" lvl="1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131" lvl="5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1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40639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377" lvl="1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131" lvl="5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1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40639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377" lvl="1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131" lvl="5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40639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377" lvl="1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131" lvl="5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1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189" lvl="0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77" lvl="1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131" lvl="5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189" lvl="0" indent="-22859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5D5AB42-6ED2-701E-57AC-670C7B78EA2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105566"/>
            <a:ext cx="9144000" cy="6646868"/>
          </a:xfrm>
          <a:prstGeom prst="rect">
            <a:avLst/>
          </a:prstGeom>
        </p:spPr>
      </p:pic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52255" y="1470090"/>
            <a:ext cx="8168744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52255" y="2413357"/>
            <a:ext cx="8168744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4064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231700" y="2362774"/>
            <a:ext cx="8520600" cy="141122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r>
              <a:rPr lang="en" sz="7200" dirty="0"/>
              <a:t>Ableism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title"/>
          </p:nvPr>
        </p:nvSpPr>
        <p:spPr>
          <a:xfrm>
            <a:off x="860861" y="1480051"/>
            <a:ext cx="8248213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3600" dirty="0"/>
              <a:t>Impact of Ableism on US Society</a:t>
            </a:r>
            <a:endParaRPr sz="3600" dirty="0"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1"/>
          </p:nvPr>
        </p:nvSpPr>
        <p:spPr>
          <a:xfrm>
            <a:off x="860861" y="2446451"/>
            <a:ext cx="8417565" cy="313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sz="2800" dirty="0"/>
              <a:t>Structural Exclusion</a:t>
            </a:r>
            <a:endParaRPr sz="2800" dirty="0"/>
          </a:p>
          <a:p>
            <a:pPr lvl="1" indent="-304792">
              <a:buSzPct val="100000"/>
              <a:buFont typeface="Calibri" panose="020F0502020204030204" pitchFamily="34" charset="0"/>
              <a:buChar char="-"/>
            </a:pPr>
            <a:r>
              <a:rPr lang="en" dirty="0"/>
              <a:t>In transportation, housing, healthcare, etc.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sz="2800" dirty="0"/>
              <a:t>Economic Inequality</a:t>
            </a:r>
            <a:endParaRPr sz="2800" dirty="0"/>
          </a:p>
          <a:p>
            <a:pPr lvl="1" indent="-304792">
              <a:buSzPct val="100000"/>
              <a:buFont typeface="Calibri" panose="020F0502020204030204" pitchFamily="34" charset="0"/>
              <a:buChar char="-"/>
            </a:pPr>
            <a:r>
              <a:rPr lang="en" dirty="0"/>
              <a:t>Unemployment and underemployment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sz="2800" dirty="0"/>
              <a:t>Cultural Devaluation</a:t>
            </a:r>
            <a:endParaRPr sz="2800" dirty="0"/>
          </a:p>
          <a:p>
            <a:pPr lvl="1" indent="-304792">
              <a:buSzPct val="100000"/>
              <a:buFont typeface="Calibri" panose="020F0502020204030204" pitchFamily="34" charset="0"/>
              <a:buChar char="-"/>
            </a:pPr>
            <a:r>
              <a:rPr lang="en" dirty="0"/>
              <a:t>Public perceptions make it harder to secure funding, rights, or support for inclusive efforts</a:t>
            </a:r>
            <a:endParaRPr dirty="0"/>
          </a:p>
          <a:p>
            <a:pPr marL="0" indent="0">
              <a:spcBef>
                <a:spcPts val="400"/>
              </a:spcBef>
              <a:spcAft>
                <a:spcPts val="1000"/>
              </a:spcAft>
              <a:buNone/>
            </a:pPr>
            <a:endParaRPr b="1" dirty="0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859656" y="1491526"/>
            <a:ext cx="875424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3600" dirty="0"/>
              <a:t>Impact of Ableism on US Education</a:t>
            </a:r>
            <a:endParaRPr sz="3600" dirty="0"/>
          </a:p>
        </p:txBody>
      </p:sp>
      <p:sp>
        <p:nvSpPr>
          <p:cNvPr id="110" name="Google Shape;110;p22"/>
          <p:cNvSpPr txBox="1">
            <a:spLocks noGrp="1"/>
          </p:cNvSpPr>
          <p:nvPr>
            <p:ph type="body" idx="1"/>
          </p:nvPr>
        </p:nvSpPr>
        <p:spPr>
          <a:xfrm>
            <a:off x="838200" y="2421439"/>
            <a:ext cx="7943850" cy="313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457189">
              <a:lnSpc>
                <a:spcPct val="100000"/>
              </a:lnSpc>
            </a:pPr>
            <a:r>
              <a:rPr lang="en" sz="2800" dirty="0"/>
              <a:t>Ableism, compounded by intersecting systems of racism, reinforces exclusion, stigmatization, and the school-to-prison pipeline </a:t>
            </a:r>
          </a:p>
          <a:p>
            <a:pPr marL="761981" lvl="1" indent="-304792">
              <a:lnSpc>
                <a:spcPct val="100000"/>
              </a:lnSpc>
              <a:buSzPct val="100000"/>
              <a:buFont typeface="Calibri" panose="020F0502020204030204" pitchFamily="34" charset="0"/>
              <a:buChar char="-"/>
            </a:pPr>
            <a:r>
              <a:rPr lang="en-US" dirty="0"/>
              <a:t>fewer resources</a:t>
            </a:r>
          </a:p>
          <a:p>
            <a:pPr marL="761981" lvl="1" indent="-304792">
              <a:lnSpc>
                <a:spcPct val="100000"/>
              </a:lnSpc>
              <a:buSzPct val="100000"/>
              <a:buFont typeface="Calibri" panose="020F0502020204030204" pitchFamily="34" charset="0"/>
              <a:buChar char="-"/>
            </a:pPr>
            <a:r>
              <a:rPr lang="en-US" dirty="0"/>
              <a:t>lower academic expectations</a:t>
            </a:r>
          </a:p>
          <a:p>
            <a:pPr marL="761981" lvl="1" indent="-304792">
              <a:lnSpc>
                <a:spcPct val="100000"/>
              </a:lnSpc>
              <a:buSzPct val="100000"/>
              <a:buFont typeface="Calibri" panose="020F0502020204030204" pitchFamily="34" charset="0"/>
              <a:buChar char="-"/>
            </a:pPr>
            <a:r>
              <a:rPr lang="en-US" dirty="0"/>
              <a:t>higher incidence of suspension, </a:t>
            </a:r>
            <a:r>
              <a:rPr lang="en-US" dirty="0" err="1"/>
              <a:t>restrainment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or referral to law enforcement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>
            <a:spLocks noGrp="1"/>
          </p:cNvSpPr>
          <p:nvPr>
            <p:ph type="title"/>
          </p:nvPr>
        </p:nvSpPr>
        <p:spPr>
          <a:xfrm>
            <a:off x="828674" y="1483250"/>
            <a:ext cx="8244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3600" dirty="0"/>
              <a:t>Summary</a:t>
            </a:r>
            <a:endParaRPr sz="3600" dirty="0"/>
          </a:p>
        </p:txBody>
      </p:sp>
      <p:sp>
        <p:nvSpPr>
          <p:cNvPr id="116" name="Google Shape;116;p23"/>
          <p:cNvSpPr txBox="1">
            <a:spLocks noGrp="1"/>
          </p:cNvSpPr>
          <p:nvPr>
            <p:ph type="body" idx="1"/>
          </p:nvPr>
        </p:nvSpPr>
        <p:spPr>
          <a:xfrm>
            <a:off x="828675" y="2334150"/>
            <a:ext cx="8124826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" sz="2800" dirty="0">
                <a:highlight>
                  <a:schemeClr val="lt1"/>
                </a:highlight>
              </a:rPr>
              <a:t>Ableism has influenced policies, societal norms, and practices. Identifying and interrogating ableism in history can help us work towards a more inclusive society.  </a:t>
            </a:r>
            <a:endParaRPr sz="2800" dirty="0">
              <a:highlight>
                <a:schemeClr val="lt1"/>
              </a:highlight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838200" y="1473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sz="3600" dirty="0"/>
              <a:t>Learning Objective</a:t>
            </a:r>
            <a:endParaRPr sz="3600"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847725" y="2417450"/>
            <a:ext cx="822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565149" indent="-514350">
              <a:buSzPct val="100000"/>
              <a:buFont typeface="+mj-lt"/>
              <a:buAutoNum type="arabicPeriod"/>
            </a:pPr>
            <a:r>
              <a:rPr lang="en" sz="2800" dirty="0"/>
              <a:t>Describe the roots and impact of ableism</a:t>
            </a:r>
            <a:endParaRPr sz="2800"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28674" y="1483250"/>
            <a:ext cx="8244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sz="3600" dirty="0"/>
              <a:t>Defining Ableism</a:t>
            </a:r>
            <a:endParaRPr sz="3600"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895350" y="2356375"/>
            <a:ext cx="79438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SzPts val="1100"/>
              <a:buNone/>
            </a:pPr>
            <a:r>
              <a:rPr lang="en" sz="2800" dirty="0"/>
              <a:t>“Ableism is a type of discrimination in which able-bodied individuals are viewed as normal and superior to those with a disability, resulting in prejudice toward the latter. The modern concept of ableism emerged in the 1960s and ’70s, when disability activists placed disability in a political context.”</a:t>
            </a:r>
            <a:endParaRPr sz="2800" dirty="0"/>
          </a:p>
          <a:p>
            <a:pPr marL="0" indent="0"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68" name="Google Shape;68;p15"/>
          <p:cNvSpPr txBox="1"/>
          <p:nvPr/>
        </p:nvSpPr>
        <p:spPr>
          <a:xfrm>
            <a:off x="5839200" y="5570016"/>
            <a:ext cx="3000000" cy="503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r">
              <a:lnSpc>
                <a:spcPct val="115000"/>
              </a:lnSpc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Britannica (2025)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838200" y="1481200"/>
            <a:ext cx="8210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3600" dirty="0"/>
              <a:t>Historical Influences: Eugenics and Medicalization of Disability</a:t>
            </a:r>
            <a:endParaRPr sz="3600" dirty="0"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838200" y="2806850"/>
            <a:ext cx="8210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sz="2800" dirty="0"/>
              <a:t>Movement that characterized disabled individuals as biologically deviant and socially dangerous as a result of undesirable genetics</a:t>
            </a:r>
            <a:endParaRPr sz="2800" dirty="0"/>
          </a:p>
          <a:p>
            <a:pPr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</a:pPr>
            <a:r>
              <a:rPr lang="en" sz="2800" dirty="0"/>
              <a:t>Eugenicists and “reformers” (public-health officials, charity-based leaders, women’s club members, and aligned physicians, psychologists, and legislators) believed these heritable “problems” could be fixed</a:t>
            </a:r>
            <a:endParaRPr sz="2800"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>
          <a:extLst>
            <a:ext uri="{FF2B5EF4-FFF2-40B4-BE49-F238E27FC236}">
              <a16:creationId xmlns:a16="http://schemas.microsoft.com/office/drawing/2014/main" id="{11602D8B-B624-F4E9-8D48-0D8361ED4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>
            <a:extLst>
              <a:ext uri="{FF2B5EF4-FFF2-40B4-BE49-F238E27FC236}">
                <a16:creationId xmlns:a16="http://schemas.microsoft.com/office/drawing/2014/main" id="{877E8E5F-C3CA-C801-9A83-670C38CFAA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6775" y="1428500"/>
            <a:ext cx="81687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3600" dirty="0"/>
              <a:t>Historical Influences: Eugenics and Medicalization of Disability </a:t>
            </a:r>
            <a:r>
              <a:rPr lang="en-US" sz="2600" dirty="0"/>
              <a:t>(cont.)</a:t>
            </a:r>
            <a:endParaRPr sz="2600" dirty="0"/>
          </a:p>
        </p:txBody>
      </p:sp>
      <p:sp>
        <p:nvSpPr>
          <p:cNvPr id="74" name="Google Shape;74;p16">
            <a:extLst>
              <a:ext uri="{FF2B5EF4-FFF2-40B4-BE49-F238E27FC236}">
                <a16:creationId xmlns:a16="http://schemas.microsoft.com/office/drawing/2014/main" id="{855D34BD-4A71-C51B-0053-641C820F00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66775" y="2832100"/>
            <a:ext cx="7965526" cy="259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00050" lvl="1" indent="-3810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Authorized government control over disabled people’s bodies and families</a:t>
            </a:r>
          </a:p>
          <a:p>
            <a:pPr marL="400050" lvl="1" indent="-3810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Institutionalization</a:t>
            </a:r>
          </a:p>
          <a:p>
            <a:pPr marL="400050" lvl="1" indent="-3810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Marriage restrictions</a:t>
            </a:r>
          </a:p>
          <a:p>
            <a:pPr marL="400050" lvl="1" indent="-3810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Forced sterilization was deemed constitutional through SCOTUS case </a:t>
            </a:r>
            <a:r>
              <a:rPr lang="en-US" sz="2800" i="1" dirty="0"/>
              <a:t>Buck v. Bell (1927)</a:t>
            </a:r>
          </a:p>
          <a:p>
            <a:pPr marL="400050" lvl="1" indent="-3810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Ugly Laws – fined or arrested visibly impaired people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800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4072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>
          <a:extLst>
            <a:ext uri="{FF2B5EF4-FFF2-40B4-BE49-F238E27FC236}">
              <a16:creationId xmlns:a16="http://schemas.microsoft.com/office/drawing/2014/main" id="{3533E19C-C80F-588C-A5D0-2FCED1295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>
            <a:extLst>
              <a:ext uri="{FF2B5EF4-FFF2-40B4-BE49-F238E27FC236}">
                <a16:creationId xmlns:a16="http://schemas.microsoft.com/office/drawing/2014/main" id="{19C5E96B-16D2-35C1-4097-367D036F6D2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72501" y="1474850"/>
            <a:ext cx="8110299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3600" dirty="0"/>
              <a:t>Historical Influences: Eugenics and Medicalization of Disability </a:t>
            </a:r>
            <a:r>
              <a:rPr lang="en-US" sz="2600" dirty="0"/>
              <a:t>(cont.)</a:t>
            </a:r>
            <a:endParaRPr sz="2600" dirty="0"/>
          </a:p>
        </p:txBody>
      </p:sp>
      <p:sp>
        <p:nvSpPr>
          <p:cNvPr id="74" name="Google Shape;74;p16">
            <a:extLst>
              <a:ext uri="{FF2B5EF4-FFF2-40B4-BE49-F238E27FC236}">
                <a16:creationId xmlns:a16="http://schemas.microsoft.com/office/drawing/2014/main" id="{006D61A9-209B-399D-4000-832013CE34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72501" y="2982823"/>
            <a:ext cx="7661899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Impacts</a:t>
            </a:r>
            <a:endParaRPr lang="en-US" dirty="0"/>
          </a:p>
          <a:p>
            <a:pPr marL="914377" indent="-330192">
              <a:lnSpc>
                <a:spcPct val="100000"/>
              </a:lnSpc>
              <a:buFont typeface="Calibri" panose="020F0502020204030204" pitchFamily="34" charset="0"/>
              <a:buChar char="-"/>
            </a:pPr>
            <a:r>
              <a:rPr lang="en-US" sz="2400" dirty="0"/>
              <a:t>Disability served as a proxy for enforcing white, middle-class norms of productivity, sexuality, and citizenship.</a:t>
            </a:r>
          </a:p>
          <a:p>
            <a:pPr marL="533387" lvl="1" indent="0">
              <a:lnSpc>
                <a:spcPct val="100000"/>
              </a:lnSpc>
              <a:buNone/>
            </a:pPr>
            <a:endParaRPr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2953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838200" y="1456601"/>
            <a:ext cx="77438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3600" dirty="0"/>
              <a:t>Historical Influences: Institutionalization and Segregation</a:t>
            </a:r>
            <a:endParaRPr sz="3600" dirty="0"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xfrm>
            <a:off x="838200" y="2915575"/>
            <a:ext cx="8153400" cy="326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80990" indent="-380990">
              <a:lnSpc>
                <a:spcPct val="100000"/>
              </a:lnSpc>
            </a:pPr>
            <a:r>
              <a:rPr lang="en" sz="2800" dirty="0"/>
              <a:t>Removed people with intellectual, developmental, and psychiatric disabilities from their families and communities and confined them to large, segregated residential facilities (often state-run “schools,” “colonies,” or “hospitals”).  </a:t>
            </a:r>
            <a:endParaRPr sz="2800" dirty="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>
            <a:spLocks noGrp="1"/>
          </p:cNvSpPr>
          <p:nvPr>
            <p:ph type="body" idx="1"/>
          </p:nvPr>
        </p:nvSpPr>
        <p:spPr>
          <a:xfrm>
            <a:off x="866774" y="3111500"/>
            <a:ext cx="8054425" cy="28517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80990" indent="-380990">
              <a:lnSpc>
                <a:spcPct val="100000"/>
              </a:lnSpc>
            </a:pPr>
            <a:r>
              <a:rPr lang="en" sz="2800" dirty="0"/>
              <a:t>States built custodial institutions that warehoused tens of thousands of individuals under the guise of treatment and social protection.</a:t>
            </a:r>
            <a:endParaRPr sz="2800" dirty="0"/>
          </a:p>
        </p:txBody>
      </p:sp>
      <p:sp>
        <p:nvSpPr>
          <p:cNvPr id="5" name="Google Shape;97;p20">
            <a:extLst>
              <a:ext uri="{FF2B5EF4-FFF2-40B4-BE49-F238E27FC236}">
                <a16:creationId xmlns:a16="http://schemas.microsoft.com/office/drawing/2014/main" id="{DEEFCE15-70C1-BE54-B6AA-E06AA36C1899}"/>
              </a:ext>
            </a:extLst>
          </p:cNvPr>
          <p:cNvSpPr txBox="1">
            <a:spLocks/>
          </p:cNvSpPr>
          <p:nvPr/>
        </p:nvSpPr>
        <p:spPr>
          <a:xfrm>
            <a:off x="866775" y="1482000"/>
            <a:ext cx="7753350" cy="1708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00" dirty="0"/>
              <a:t>Historical Influences: Institutionalization and Segregation </a:t>
            </a:r>
            <a:r>
              <a:rPr lang="en-US" sz="2667" dirty="0"/>
              <a:t>(cont.)</a:t>
            </a: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838199" y="1482001"/>
            <a:ext cx="7994101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en" sz="4000" dirty="0"/>
              <a:t>Historical Influences: Institutionalization and Segregation </a:t>
            </a:r>
            <a:r>
              <a:rPr lang="en" sz="2667" dirty="0"/>
              <a:t>(cont.)</a:t>
            </a:r>
            <a:endParaRPr sz="2667" dirty="0"/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838200" y="2896476"/>
            <a:ext cx="7994100" cy="313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04792" indent="-304792">
              <a:spcAft>
                <a:spcPts val="1000"/>
              </a:spcAft>
            </a:pPr>
            <a:r>
              <a:rPr lang="en" sz="2800" dirty="0"/>
              <a:t>Administrators of institutions submitted annual reports to legislatures, testified before eugenics commissions, and published in professional journals.</a:t>
            </a:r>
            <a:endParaRPr sz="2800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2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2469</TotalTime>
  <Words>416</Words>
  <Application>Microsoft Office PowerPoint</Application>
  <PresentationFormat>On-screen Show (4:3)</PresentationFormat>
  <Paragraphs>38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Simple Light</vt:lpstr>
      <vt:lpstr>Ableism</vt:lpstr>
      <vt:lpstr>Learning Objective</vt:lpstr>
      <vt:lpstr>Defining Ableism</vt:lpstr>
      <vt:lpstr>Historical Influences: Eugenics and Medicalization of Disability</vt:lpstr>
      <vt:lpstr>Historical Influences: Eugenics and Medicalization of Disability (cont.)</vt:lpstr>
      <vt:lpstr>Historical Influences: Eugenics and Medicalization of Disability (cont.)</vt:lpstr>
      <vt:lpstr>Historical Influences: Institutionalization and Segregation</vt:lpstr>
      <vt:lpstr>PowerPoint Presentation</vt:lpstr>
      <vt:lpstr>Historical Influences: Institutionalization and Segregation (cont.)</vt:lpstr>
      <vt:lpstr>Impact of Ableism on US Society</vt:lpstr>
      <vt:lpstr>Impact of Ableism on US Education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Garvey,Amanda L.</dc:creator>
  <cp:lastModifiedBy>Jozef,Christine</cp:lastModifiedBy>
  <cp:revision>8</cp:revision>
  <dcterms:modified xsi:type="dcterms:W3CDTF">2025-12-05T19:26:19Z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F049490A-8D1F-41E3-8A0E-CC0C332A5503</vt:lpwstr>
  </property>
  <property fmtid="{D5CDD505-2E9C-101B-9397-08002B2CF9AE}" pid="3" name="ArticulatePath">
    <vt:lpwstr>Module 1, Presentation 2_ Ableism</vt:lpwstr>
  </property>
</Properties>
</file>