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C8E55C-97ED-4D08-BCAC-61A08C0B8605}" v="1" dt="2025-08-08T12:03:27.143"/>
  </p1510:revLst>
</p1510:revInfo>
</file>

<file path=ppt/tableStyles.xml><?xml version="1.0" encoding="utf-8"?>
<a:tblStyleLst xmlns:a="http://schemas.openxmlformats.org/drawingml/2006/main" def="{58AADEAD-64A4-421E-82CC-FD0030897625}">
  <a:tblStyle styleId="{58AADEAD-64A4-421E-82CC-FD00308976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cfe15eef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cfe15eef1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c7e02223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c7e02223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646a87f6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646a87f6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f646a87f6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f646a87f6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f646a87f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f646a87f6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5f646a87f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5f646a87f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cfe15eef1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cfe15eef1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2f19f0ba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2f19f0ba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41331" y="123882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48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41331" y="2204188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3733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1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1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40639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1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189" lvl="0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77" lvl="1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131" lvl="5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189" lvl="0" indent="-2285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98C9DF5-6CA7-8505-8455-457979BA9A2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105566"/>
            <a:ext cx="9144000" cy="6646868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7295" y="1492666"/>
            <a:ext cx="830463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6650" y="2480531"/>
            <a:ext cx="7935649" cy="404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305200" y="2786089"/>
            <a:ext cx="6533600" cy="79531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5400" dirty="0"/>
              <a:t>Models of Disability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38200" y="1492775"/>
            <a:ext cx="823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sz="3600" dirty="0"/>
              <a:t>Learning Objective</a:t>
            </a:r>
            <a:endParaRPr sz="3600"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38200" y="2483375"/>
            <a:ext cx="823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49" indent="-514350">
              <a:buFont typeface="+mj-lt"/>
              <a:buAutoNum type="arabicPeriod"/>
            </a:pPr>
            <a:r>
              <a:rPr lang="en" sz="2800" dirty="0"/>
              <a:t>Compare models of disability</a:t>
            </a:r>
            <a:endParaRPr sz="28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13625" y="1495950"/>
            <a:ext cx="80131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Medical Model</a:t>
            </a:r>
            <a:endParaRPr sz="3600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38200" y="2445274"/>
            <a:ext cx="7988576" cy="3775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Sees disability as individual impairment requiring clinical intervention </a:t>
            </a:r>
            <a:endParaRPr sz="2800" dirty="0"/>
          </a:p>
          <a:p>
            <a:pPr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" sz="2800" dirty="0"/>
              <a:t>Drives innovation technologies and intervention </a:t>
            </a:r>
            <a:endParaRPr sz="2800" dirty="0"/>
          </a:p>
          <a:p>
            <a:pPr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Can overlook societal barriers by focusing on 'fixing' impairments rather than inclusive design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19150" y="1502300"/>
            <a:ext cx="801315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Social Model</a:t>
            </a:r>
            <a:endParaRPr sz="3600"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19150" y="2486550"/>
            <a:ext cx="80131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Attributes disability to social and environmental factors</a:t>
            </a:r>
            <a:endParaRPr sz="2800" dirty="0"/>
          </a:p>
          <a:p>
            <a:pPr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" sz="2800" dirty="0"/>
              <a:t>Promotes inclusive design and legal mandates (e.g., ADA) for accessibility in public spaces</a:t>
            </a:r>
            <a:endParaRPr sz="2800" dirty="0"/>
          </a:p>
          <a:p>
            <a:pPr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Empowers advocacy by involving people with disabilities in participatory research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19150" y="1492775"/>
            <a:ext cx="8254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Economic Model</a:t>
            </a:r>
            <a:endParaRPr sz="3600"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19148" y="2457975"/>
            <a:ext cx="82544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Evaluates disability via labor-market impacts and public expenditures</a:t>
            </a:r>
            <a:endParaRPr sz="2800" dirty="0"/>
          </a:p>
          <a:p>
            <a:pPr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" sz="2800" dirty="0"/>
              <a:t>Uses cost-benefit analysis to guide eligibility for insurance and rehabilitation programs</a:t>
            </a:r>
            <a:endParaRPr sz="2800" dirty="0"/>
          </a:p>
          <a:p>
            <a:pPr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Suggests integrating well-being metrics (e.g., SROI, QALTs) for more holistic policy assessments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28675" y="1511825"/>
            <a:ext cx="82417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Moral Model</a:t>
            </a:r>
            <a:endParaRPr sz="3600"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828675" y="2505600"/>
            <a:ext cx="7820026" cy="408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sz="2800" dirty="0"/>
              <a:t>Interprets disability as a moral failing or divine judgement and historically justified eugenics and segregation</a:t>
            </a:r>
            <a:endParaRPr sz="2800" dirty="0"/>
          </a:p>
          <a:p>
            <a:pPr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" sz="2800" dirty="0"/>
              <a:t>Persists in public attitudes and laws today (e.g., guardianship)</a:t>
            </a:r>
            <a:endParaRPr sz="2800" dirty="0"/>
          </a:p>
          <a:p>
            <a:pPr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Public awareness and education is necessary to challenge moral prejudices and promote autonomy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70500" y="1492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Human Rights Model</a:t>
            </a:r>
            <a:endParaRPr sz="3600"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790575" y="2470675"/>
            <a:ext cx="8048626" cy="378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2800" dirty="0"/>
              <a:t>Frames disability as a matter of dignity, equality, and non-discrimination under the UN’s CRPD</a:t>
            </a:r>
            <a:endParaRPr sz="2800" dirty="0"/>
          </a:p>
          <a:p>
            <a:pPr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" sz="2800" dirty="0"/>
              <a:t>Requires states to ensure accessibility reasonable accommodations, and participation</a:t>
            </a:r>
            <a:endParaRPr sz="2800" dirty="0"/>
          </a:p>
          <a:p>
            <a:pPr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Previous gains in implementation (e.g., ADA), but gaps remain in low- and middle- income countries and areas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p20"/>
          <p:cNvGraphicFramePr/>
          <p:nvPr>
            <p:extLst>
              <p:ext uri="{D42A27DB-BD31-4B8C-83A1-F6EECF244321}">
                <p14:modId xmlns:p14="http://schemas.microsoft.com/office/powerpoint/2010/main" val="1739911865"/>
              </p:ext>
            </p:extLst>
          </p:nvPr>
        </p:nvGraphicFramePr>
        <p:xfrm>
          <a:off x="438150" y="2259151"/>
          <a:ext cx="8423349" cy="4200348"/>
        </p:xfrm>
        <a:graphic>
          <a:graphicData uri="http://schemas.openxmlformats.org/drawingml/2006/table">
            <a:tbl>
              <a:tblPr>
                <a:noFill/>
                <a:tableStyleId>{58AADEAD-64A4-421E-82CC-FD0030897625}</a:tableStyleId>
              </a:tblPr>
              <a:tblGrid>
                <a:gridCol w="1278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6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7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299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Model</a:t>
                      </a:r>
                      <a:endParaRPr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Focus</a:t>
                      </a:r>
                      <a:endParaRPr sz="1400" b="1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Policy Goal</a:t>
                      </a:r>
                      <a:endParaRPr sz="1400" b="1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Implementation</a:t>
                      </a:r>
                      <a:endParaRPr sz="1400" b="1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Risks/Barriers</a:t>
                      </a:r>
                      <a:endParaRPr sz="1400" b="1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63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Disability as individual pathology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Diagnose and treat impairment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Clinical services, therapy access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Dependency, neglects societal role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63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Disability as societal exclusion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Remove barriers and promote inclusion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Accessibility laws, universal design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Underplays personal support needs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63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Economic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Loss of economic productivity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Maximize workforce participation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Employment-based eligibility systems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Excludes non-economic value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25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Moral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Punishment or moral failure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Isolate or correct behavior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Cultural practices, informal stigma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Stigmatization, systemic neglect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63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Human Rights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Disability as human diversity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Ensure dignity, autonomy, equality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CRPD-based legal frameworks</a:t>
                      </a:r>
                      <a:endParaRPr sz="14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Requires enforcement and accountability</a:t>
                      </a:r>
                      <a:endParaRPr sz="14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838749" y="1419750"/>
            <a:ext cx="870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Models of Disability in Policy Contexts</a:t>
            </a:r>
            <a:endParaRPr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47724" y="1264175"/>
            <a:ext cx="82258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600" dirty="0"/>
              <a:t>Summary</a:t>
            </a:r>
            <a:endParaRPr sz="3600"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47724" y="2267475"/>
            <a:ext cx="797242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800" dirty="0">
                <a:highlight>
                  <a:schemeClr val="lt1"/>
                </a:highlight>
              </a:rPr>
              <a:t>Disability is not a fixed or purely medical category. It’s a social, cultural, and political experience shaped by how we define, respond to, and support human diversity.</a:t>
            </a:r>
            <a:endParaRPr sz="2800" dirty="0">
              <a:highlight>
                <a:schemeClr val="lt1"/>
              </a:highlight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" sz="2800" dirty="0">
                <a:highlight>
                  <a:schemeClr val="lt1"/>
                </a:highlight>
              </a:rPr>
              <a:t>There are multiple models of disability which have distinct foci, policy goals, implementations, and risks/barriers. </a:t>
            </a:r>
            <a:endParaRPr sz="2800" dirty="0">
              <a:highlight>
                <a:schemeClr val="lt1"/>
              </a:highlight>
            </a:endParaRPr>
          </a:p>
          <a:p>
            <a:pPr marL="0" indent="0">
              <a:spcBef>
                <a:spcPts val="1200"/>
              </a:spcBef>
              <a:buNone/>
            </a:pPr>
            <a:endParaRPr dirty="0">
              <a:highlight>
                <a:srgbClr val="FFFF00"/>
              </a:highlight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367</Words>
  <Application>Microsoft Office PowerPoint</Application>
  <PresentationFormat>On-screen Show (4:3)</PresentationFormat>
  <Paragraphs>57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Simple Light</vt:lpstr>
      <vt:lpstr>Models of Disability</vt:lpstr>
      <vt:lpstr>Learning Objective</vt:lpstr>
      <vt:lpstr>Medical Model</vt:lpstr>
      <vt:lpstr>Social Model</vt:lpstr>
      <vt:lpstr>Economic Model</vt:lpstr>
      <vt:lpstr>Moral Model</vt:lpstr>
      <vt:lpstr>Human Rights Model</vt:lpstr>
      <vt:lpstr>Models of Disability in Policy Contexts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7</cp:revision>
  <dcterms:modified xsi:type="dcterms:W3CDTF">2025-12-05T14:54:05Z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46DA6119-D51E-4019-9AAC-907EBFCE4CEC</vt:lpwstr>
  </property>
  <property fmtid="{D5CDD505-2E9C-101B-9397-08002B2CF9AE}" pid="3" name="ArticulatePath">
    <vt:lpwstr>https://uchc-my.sharepoint.com/personal/agarvey_uchc_edu/Documents/Desktop/Module 1, Presentation 3_ Models of Disability (2)</vt:lpwstr>
  </property>
</Properties>
</file>