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</p:sldIdLst>
  <p:sldSz cx="9144000" cy="6858000" type="screen4x3"/>
  <p:notesSz cx="6858000" cy="9144000"/>
  <p:custDataLst>
    <p:tags r:id="rId1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f96cae5a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7f96cae5a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1e5682a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71e5682a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a5b7a4b0a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8a5b7a4b0a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71a19f50f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71a19f50f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8a5b7a4b0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8a5b7a4b0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1a19f50fb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71a19f50fb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28a9830c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28a9830c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28a9830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28a9830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61134" y="1498894"/>
            <a:ext cx="7971166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61134" y="2450238"/>
            <a:ext cx="7971166" cy="47561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607BE45-05FC-467B-AC3F-55D486E96987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00F6531-C1E8-9D1D-D312-C782E5A99A83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269E44D-2921-D48D-73BB-00D28E2F2C31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E729008-792B-4266-66C4-27142722FA35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2DFD516-C9FD-6CF8-B3E3-466F191053A5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329D552E-7468-CE2F-783A-0DDDCC21173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64186" y="1507766"/>
            <a:ext cx="800362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64186" y="2451032"/>
            <a:ext cx="8003626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175050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5400" dirty="0"/>
              <a:t>IDEA Part C vs </a:t>
            </a:r>
            <a:r>
              <a:rPr lang="en" sz="5400"/>
              <a:t>Part B (619): </a:t>
            </a:r>
            <a:br>
              <a:rPr lang="en" sz="5400" dirty="0"/>
            </a:br>
            <a:r>
              <a:rPr lang="en" sz="5400" dirty="0"/>
              <a:t>Key Differences</a:t>
            </a:r>
            <a:endParaRPr sz="5400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866775" y="1489329"/>
            <a:ext cx="802872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Lead Educational Agency (LEA)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866775" y="2459409"/>
            <a:ext cx="5191569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 dirty="0"/>
              <a:t>Part C:</a:t>
            </a:r>
          </a:p>
          <a:p>
            <a:pPr marL="800100" indent="-349250">
              <a:buSzPct val="100000"/>
              <a:buFont typeface="Calibri" panose="020F0502020204030204" pitchFamily="34" charset="0"/>
              <a:buChar char="-"/>
            </a:pPr>
            <a:r>
              <a:rPr lang="en" sz="2400" dirty="0"/>
              <a:t>varies by state</a:t>
            </a:r>
            <a:endParaRPr dirty="0"/>
          </a:p>
          <a:p>
            <a:pPr marL="393700" indent="-342900"/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B (619): </a:t>
            </a:r>
          </a:p>
          <a:p>
            <a:pPr marL="800100" indent="-349250">
              <a:buSzPct val="100000"/>
              <a:buFont typeface="Calibri" panose="020F0502020204030204" pitchFamily="34" charset="0"/>
              <a:buChar char="-"/>
            </a:pPr>
            <a:r>
              <a:rPr lang="en" dirty="0"/>
              <a:t> state education agency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828674" y="1451229"/>
            <a:ext cx="806682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Accountability Systems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828674" y="2451750"/>
            <a:ext cx="7772401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Part C: </a:t>
            </a:r>
          </a:p>
          <a:p>
            <a:pPr marL="800100" indent="-349250">
              <a:buSzPct val="100000"/>
              <a:buFont typeface="Calibri" panose="020F0502020204030204" pitchFamily="34" charset="0"/>
              <a:buChar char="-"/>
            </a:pPr>
            <a:r>
              <a:rPr lang="en" sz="2400" dirty="0"/>
              <a:t>States report developmental outcomes &amp; family experiences</a:t>
            </a:r>
          </a:p>
          <a:p>
            <a:pPr marL="800100" indent="-349250">
              <a:buSzPct val="100000"/>
              <a:buFont typeface="Calibri" panose="020F0502020204030204" pitchFamily="34" charset="0"/>
              <a:buChar char="-"/>
            </a:pPr>
            <a:r>
              <a:rPr lang="en" sz="2400" dirty="0"/>
              <a:t>Indicators include communication, relationships, family rights</a:t>
            </a:r>
            <a:endParaRPr sz="2400" dirty="0"/>
          </a:p>
          <a:p>
            <a:pPr marL="393700" indent="-342900"/>
            <a:r>
              <a:rPr lang="e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B (619): </a:t>
            </a:r>
          </a:p>
          <a:p>
            <a:pPr marL="800100" indent="-349250">
              <a:buSzPct val="100000"/>
              <a:buFont typeface="Calibri" panose="020F0502020204030204" pitchFamily="34" charset="0"/>
              <a:buChar char="-"/>
            </a:pPr>
            <a:r>
              <a:rPr lang="en" sz="2400" dirty="0"/>
              <a:t>Accountability tied to literacy, language, social-emotional skills</a:t>
            </a:r>
          </a:p>
          <a:p>
            <a:pPr marL="800100" indent="-349250">
              <a:buSzPct val="100000"/>
              <a:buFont typeface="Calibri" panose="020F0502020204030204" pitchFamily="34" charset="0"/>
              <a:buChar char="-"/>
            </a:pPr>
            <a:r>
              <a:rPr lang="en" sz="2400" dirty="0"/>
              <a:t>Focus on academic readiness &amp; IDEA compliance</a:t>
            </a: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838200" y="1508379"/>
            <a:ext cx="805730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Long-Term Impact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847441" y="2515125"/>
            <a:ext cx="8217997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r>
              <a:rPr lang="en" sz="3300" dirty="0"/>
              <a:t>Part C:</a:t>
            </a:r>
          </a:p>
          <a:p>
            <a:pPr marL="800100" indent="-349250">
              <a:buFont typeface="Calibri" panose="020F0502020204030204" pitchFamily="34" charset="0"/>
              <a:buChar char="-"/>
            </a:pPr>
            <a:r>
              <a:rPr lang="en" dirty="0"/>
              <a:t>Improves developmental outcomes, family functioning</a:t>
            </a:r>
            <a:endParaRPr dirty="0"/>
          </a:p>
          <a:p>
            <a:pPr marL="800100" indent="-349250">
              <a:buFont typeface="Calibri" panose="020F0502020204030204" pitchFamily="34" charset="0"/>
              <a:buChar char="-"/>
            </a:pPr>
            <a:r>
              <a:rPr lang="en" dirty="0"/>
              <a:t>Early services reduce later need for intensive supports</a:t>
            </a:r>
            <a:endParaRPr dirty="0"/>
          </a:p>
          <a:p>
            <a:pPr marL="393700" indent="-342900"/>
            <a:r>
              <a:rPr lang="en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B (619): </a:t>
            </a:r>
          </a:p>
          <a:p>
            <a:pPr marL="800100" indent="-349250">
              <a:buFont typeface="Calibri" panose="020F0502020204030204" pitchFamily="34" charset="0"/>
              <a:buChar char="-"/>
            </a:pPr>
            <a:r>
              <a:rPr lang="en" dirty="0"/>
              <a:t>Preschool programs support school readiness &amp; achievement</a:t>
            </a:r>
            <a:endParaRPr dirty="0"/>
          </a:p>
          <a:p>
            <a:pPr marL="800100" indent="-349250">
              <a:buFont typeface="Calibri" panose="020F0502020204030204" pitchFamily="34" charset="0"/>
              <a:buChar char="-"/>
            </a:pPr>
            <a:r>
              <a:rPr lang="en" dirty="0"/>
              <a:t>Children show stronger literacy, numeracy, and transitions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857250" y="1508379"/>
            <a:ext cx="803825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Transition from Part C to Part B (619)</a:t>
            </a:r>
            <a:endParaRPr dirty="0"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857250" y="2467500"/>
            <a:ext cx="8038254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Transition plan required by age three under Part C</a:t>
            </a:r>
            <a:endParaRPr dirty="0"/>
          </a:p>
          <a:p>
            <a:pPr lvl="1">
              <a:buFont typeface="Calibri" panose="020F0502020204030204" pitchFamily="34" charset="0"/>
              <a:buChar char="-"/>
            </a:pPr>
            <a:r>
              <a:rPr lang="en" dirty="0"/>
              <a:t>Conference held ≥90 days before child’s third birthday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Schools must have IEP in place by age three if eligible</a:t>
            </a:r>
            <a:endParaRPr dirty="0"/>
          </a:p>
          <a:p>
            <a:pPr lvl="1">
              <a:buFont typeface="Calibri" panose="020F0502020204030204" pitchFamily="34" charset="0"/>
              <a:buChar char="-"/>
            </a:pPr>
            <a:r>
              <a:rPr lang="en" dirty="0"/>
              <a:t>Requires coordination between families, EI providers, and schools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838050" y="1508379"/>
            <a:ext cx="805745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Challenges</a:t>
            </a:r>
            <a:endParaRPr dirty="0"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819150" y="2448449"/>
            <a:ext cx="8057454" cy="3942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Eligibility gaps may leave children unsupported at age three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Funding disparities affect access &amp; service quality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Families may struggle with shift from family-centered to education-focused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Need for stronger collaboration between systems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>
            <a:spLocks noGrp="1"/>
          </p:cNvSpPr>
          <p:nvPr>
            <p:ph type="title"/>
          </p:nvPr>
        </p:nvSpPr>
        <p:spPr>
          <a:xfrm>
            <a:off x="838200" y="1498854"/>
            <a:ext cx="805730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39" name="Google Shape;139;p27"/>
          <p:cNvSpPr txBox="1">
            <a:spLocks noGrp="1"/>
          </p:cNvSpPr>
          <p:nvPr>
            <p:ph type="body" idx="1"/>
          </p:nvPr>
        </p:nvSpPr>
        <p:spPr>
          <a:xfrm>
            <a:off x="838200" y="2419875"/>
            <a:ext cx="8057304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 dirty="0"/>
              <a:t>Part C: </a:t>
            </a:r>
          </a:p>
          <a:p>
            <a:pPr lvl="1">
              <a:buSzPct val="100000"/>
              <a:buFont typeface="Calibri" panose="020F0502020204030204" pitchFamily="34" charset="0"/>
              <a:buChar char="-"/>
            </a:pPr>
            <a:r>
              <a:rPr lang="en" dirty="0"/>
              <a:t>Birth to 3, IFSP, family-centered, natural environments</a:t>
            </a:r>
            <a:endParaRPr dirty="0"/>
          </a:p>
          <a:p>
            <a:r>
              <a:rPr lang="en" dirty="0"/>
              <a:t>Part B (619): </a:t>
            </a:r>
          </a:p>
          <a:p>
            <a:pPr lvl="1">
              <a:buFont typeface="Calibri" panose="020F0502020204030204" pitchFamily="34" charset="0"/>
              <a:buChar char="-"/>
            </a:pPr>
            <a:r>
              <a:rPr lang="en" dirty="0"/>
              <a:t>Ages 3 to 5, IEP, education-focused, school settings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endParaRPr lang="en" dirty="0"/>
          </a:p>
          <a:p>
            <a:pPr marL="50800" indent="0">
              <a:buNone/>
            </a:pPr>
            <a:r>
              <a:rPr lang="en" dirty="0"/>
              <a:t>Effective transition and family engagement are critical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57944" y="1524178"/>
            <a:ext cx="803755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66774" y="2221622"/>
            <a:ext cx="7524751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Identify key differences between Part C and Part B (619)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Understand eligibility, planning documents, </a:t>
            </a:r>
            <a:br>
              <a:rPr lang="en" dirty="0"/>
            </a:br>
            <a:r>
              <a:rPr lang="en" dirty="0"/>
              <a:t>and services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Compare family roles, service delivery, and funding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Recognize challenges and transitions between programs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57250" y="1298829"/>
            <a:ext cx="803825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Overview of Part C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57250" y="2496075"/>
            <a:ext cx="79057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Supports infants &amp; toddlers with disabilities/ delays (birth–3)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Services provided in natural environments (home/community)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Emphasizes family-centered approach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Planning document: Individualized Family Service Plan (IFSP)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47724" y="1508379"/>
            <a:ext cx="804777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Overview of Part B (619)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847724" y="2313125"/>
            <a:ext cx="7753351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Covers preschoolers with disabilities (ages 3–5)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Focus shifts to education &amp; school readiness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Services organized through the Individualized Education Program (IEP)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Emphasizes inclusion in general education settings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30626" y="1517904"/>
            <a:ext cx="806487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Eligibility Differences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838200" y="2351225"/>
            <a:ext cx="76104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Part C: </a:t>
            </a:r>
          </a:p>
          <a:p>
            <a:pPr marL="800100" indent="-342900">
              <a:buSzPct val="100000"/>
              <a:buFont typeface="Calibri" panose="020F0502020204030204" pitchFamily="34" charset="0"/>
              <a:buChar char="-"/>
            </a:pPr>
            <a:r>
              <a:rPr lang="en" sz="2400" dirty="0"/>
              <a:t>Eligibility is broader, varies by state</a:t>
            </a:r>
            <a:endParaRPr sz="2400" dirty="0"/>
          </a:p>
          <a:p>
            <a:pPr marL="800100" indent="-342900">
              <a:buSzPct val="100000"/>
              <a:buFont typeface="Calibri" panose="020F0502020204030204" pitchFamily="34" charset="0"/>
              <a:buChar char="-"/>
            </a:pPr>
            <a:r>
              <a:rPr lang="en" sz="2400" dirty="0"/>
              <a:t>Includes developmental delays and at-risk children</a:t>
            </a:r>
            <a:endParaRPr lang="en-US" sz="2500" dirty="0"/>
          </a:p>
          <a:p>
            <a:r>
              <a:rPr lang="en-US" dirty="0"/>
              <a:t>Part </a:t>
            </a:r>
            <a:r>
              <a:rPr lang="en" dirty="0"/>
              <a:t>B (619)</a:t>
            </a:r>
            <a:r>
              <a:rPr lang="en-US" dirty="0"/>
              <a:t>:</a:t>
            </a:r>
          </a:p>
          <a:p>
            <a:pPr marL="800100" indent="-349250">
              <a:buSzPct val="100000"/>
              <a:buFont typeface="Calibri" panose="020F0502020204030204" pitchFamily="34" charset="0"/>
              <a:buChar char="-"/>
            </a:pPr>
            <a:r>
              <a:rPr lang="en-US" sz="2400" dirty="0"/>
              <a:t>Requires IDEA disability category + need for special education</a:t>
            </a:r>
          </a:p>
          <a:p>
            <a:pPr marL="800100" indent="-349250">
              <a:buSzPct val="100000"/>
              <a:buFont typeface="Calibri" panose="020F0502020204030204" pitchFamily="34" charset="0"/>
              <a:buChar char="-"/>
            </a:pPr>
            <a:r>
              <a:rPr lang="en" sz="2400" dirty="0"/>
              <a:t>Some children qualify under Part C but not under Part B</a:t>
            </a: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42996" y="1508379"/>
            <a:ext cx="8052508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IFSP vs IEP</a:t>
            </a:r>
            <a:endParaRPr dirty="0"/>
          </a:p>
        </p:txBody>
      </p:sp>
      <p:sp>
        <p:nvSpPr>
          <p:cNvPr id="85" name="Google Shape;85;p18"/>
          <p:cNvSpPr txBox="1"/>
          <p:nvPr/>
        </p:nvSpPr>
        <p:spPr>
          <a:xfrm>
            <a:off x="838200" y="2484575"/>
            <a:ext cx="7970004" cy="2449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IFSP:</a:t>
            </a:r>
          </a:p>
          <a:p>
            <a:pPr marL="800100" indent="-342900">
              <a:lnSpc>
                <a:spcPct val="115000"/>
              </a:lnSpc>
              <a:buClr>
                <a:schemeClr val="dk1"/>
              </a:buClr>
              <a:buSzPts val="2800"/>
              <a:buFont typeface="Calibri" panose="020F0502020204030204" pitchFamily="34" charset="0"/>
              <a:buChar char="-"/>
            </a:pPr>
            <a:r>
              <a:rPr lang="en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Family-centered, holistic, supports caregivers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00100" indent="-342900">
              <a:lnSpc>
                <a:spcPct val="115000"/>
              </a:lnSpc>
              <a:buClr>
                <a:schemeClr val="dk1"/>
              </a:buClr>
              <a:buSzPts val="2800"/>
              <a:buFont typeface="Calibri" panose="020F0502020204030204" pitchFamily="34" charset="0"/>
              <a:buChar char="-"/>
            </a:pPr>
            <a:r>
              <a:rPr lang="en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Focus on embedding strategies into daily routines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IEP:</a:t>
            </a:r>
          </a:p>
          <a:p>
            <a:pPr marL="800100" indent="-342900">
              <a:lnSpc>
                <a:spcPct val="115000"/>
              </a:lnSpc>
              <a:buClr>
                <a:schemeClr val="dk1"/>
              </a:buClr>
              <a:buSzPts val="2800"/>
              <a:buFont typeface="Calibri" panose="020F0502020204030204" pitchFamily="34" charset="0"/>
              <a:buChar char="-"/>
            </a:pPr>
            <a:r>
              <a:rPr lang="en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Child-centered, academic goals in education settings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38200" y="1508379"/>
            <a:ext cx="805730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Service Delivery</a:t>
            </a:r>
            <a:endParaRPr dirty="0"/>
          </a:p>
        </p:txBody>
      </p:sp>
      <p:sp>
        <p:nvSpPr>
          <p:cNvPr id="91" name="Google Shape;91;p19"/>
          <p:cNvSpPr txBox="1"/>
          <p:nvPr/>
        </p:nvSpPr>
        <p:spPr>
          <a:xfrm>
            <a:off x="838200" y="2464801"/>
            <a:ext cx="8057304" cy="3724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393700" indent="-3429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Part C: </a:t>
            </a:r>
          </a:p>
          <a:p>
            <a:pPr marL="800100" indent="-342900">
              <a:lnSpc>
                <a:spcPct val="115000"/>
              </a:lnSpc>
              <a:buSzPct val="100000"/>
              <a:buFont typeface="Calibri" panose="020F0502020204030204" pitchFamily="34" charset="0"/>
              <a:buChar char="-"/>
            </a:pPr>
            <a:r>
              <a:rPr lang="en" sz="2400" dirty="0">
                <a:latin typeface="Calibri"/>
                <a:ea typeface="Calibri"/>
                <a:cs typeface="Calibri"/>
                <a:sym typeface="Calibri"/>
              </a:rPr>
              <a:t>Services in natural environments </a:t>
            </a:r>
            <a:br>
              <a:rPr lang="en" sz="24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" sz="2400" dirty="0">
                <a:latin typeface="Calibri"/>
                <a:ea typeface="Calibri"/>
                <a:cs typeface="Calibri"/>
                <a:sym typeface="Calibri"/>
              </a:rPr>
              <a:t>(home, daycare, community)</a:t>
            </a:r>
          </a:p>
          <a:p>
            <a:pPr marL="800100" indent="-342900">
              <a:lnSpc>
                <a:spcPct val="115000"/>
              </a:lnSpc>
              <a:buSzPct val="100000"/>
              <a:buFont typeface="Calibri" panose="020F0502020204030204" pitchFamily="34" charset="0"/>
              <a:buChar char="-"/>
            </a:pPr>
            <a:r>
              <a:rPr lang="en" sz="2400" dirty="0">
                <a:latin typeface="Calibri"/>
                <a:ea typeface="Calibri"/>
                <a:cs typeface="Calibri"/>
                <a:sym typeface="Calibri"/>
              </a:rPr>
              <a:t>Goal: integrate learning into daily routines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393700" indent="-3429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Part </a:t>
            </a:r>
            <a:r>
              <a:rPr lang="e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 (619):</a:t>
            </a:r>
            <a:r>
              <a:rPr lang="e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</a:p>
          <a:p>
            <a:pPr marL="800100" indent="-342900">
              <a:lnSpc>
                <a:spcPct val="115000"/>
              </a:lnSpc>
              <a:buSzPct val="100000"/>
              <a:buFont typeface="Calibri" panose="020F0502020204030204" pitchFamily="34" charset="0"/>
              <a:buChar char="-"/>
            </a:pPr>
            <a:r>
              <a:rPr lang="en" sz="2400" dirty="0">
                <a:latin typeface="Calibri"/>
                <a:ea typeface="Calibri"/>
                <a:cs typeface="Calibri"/>
                <a:sym typeface="Calibri"/>
              </a:rPr>
              <a:t>Services in educational settings </a:t>
            </a:r>
            <a:br>
              <a:rPr lang="en" sz="24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" sz="2400" dirty="0">
                <a:latin typeface="Calibri"/>
                <a:ea typeface="Calibri"/>
                <a:cs typeface="Calibri"/>
                <a:sym typeface="Calibri"/>
              </a:rPr>
              <a:t>(preschool, Head Start)</a:t>
            </a:r>
          </a:p>
          <a:p>
            <a:pPr marL="800100" indent="-342900">
              <a:lnSpc>
                <a:spcPct val="115000"/>
              </a:lnSpc>
              <a:buSzPct val="100000"/>
              <a:buFont typeface="Calibri" panose="020F0502020204030204" pitchFamily="34" charset="0"/>
              <a:buChar char="-"/>
            </a:pPr>
            <a:r>
              <a:rPr lang="en" sz="2400" dirty="0">
                <a:latin typeface="Calibri"/>
                <a:ea typeface="Calibri"/>
                <a:cs typeface="Calibri"/>
                <a:sym typeface="Calibri"/>
              </a:rPr>
              <a:t>Emphasizes structured, classroom-based learning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51154" y="1498854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Role of Families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851154" y="2446475"/>
            <a:ext cx="8832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Part C: </a:t>
            </a:r>
          </a:p>
          <a:p>
            <a:pPr marL="800100" indent="-342900">
              <a:buFont typeface="Calibri" panose="020F0502020204030204" pitchFamily="34" charset="0"/>
              <a:buChar char="-"/>
            </a:pPr>
            <a:r>
              <a:rPr lang="en" sz="2400" dirty="0"/>
              <a:t>Families are equal partners, drive IFSP goals</a:t>
            </a:r>
            <a:endParaRPr sz="2400" dirty="0"/>
          </a:p>
          <a:p>
            <a:pPr marL="393700" indent="-342900"/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B (619): </a:t>
            </a:r>
          </a:p>
          <a:p>
            <a:pPr marL="800100" indent="-342900">
              <a:buFont typeface="Calibri" panose="020F0502020204030204" pitchFamily="34" charset="0"/>
              <a:buChar char="-"/>
            </a:pPr>
            <a:r>
              <a:rPr lang="en" sz="2400" dirty="0"/>
              <a:t>Families collaborate in IEP but focus shifts to academics</a:t>
            </a:r>
            <a:endParaRPr sz="2400" dirty="0"/>
          </a:p>
          <a:p>
            <a:pPr marL="13716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35422" y="1489329"/>
            <a:ext cx="806008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Funding Mechanisms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857250" y="2132150"/>
            <a:ext cx="8162925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Part C: </a:t>
            </a:r>
          </a:p>
          <a:p>
            <a:pPr marL="800100" indent="-349250">
              <a:spcBef>
                <a:spcPts val="1200"/>
              </a:spcBef>
              <a:buSzPct val="100000"/>
              <a:buFont typeface="Calibri" panose="020F0502020204030204" pitchFamily="34" charset="0"/>
              <a:buChar char="-"/>
            </a:pPr>
            <a:r>
              <a:rPr lang="en" sz="2400" dirty="0"/>
              <a:t>Mixed funding (federal, state, Medicaid, private insurance)</a:t>
            </a:r>
            <a:endParaRPr sz="2400" dirty="0"/>
          </a:p>
          <a:p>
            <a:pPr marL="800100" indent="-349250">
              <a:buSzPct val="100000"/>
              <a:buFont typeface="Calibri" panose="020F0502020204030204" pitchFamily="34" charset="0"/>
              <a:buChar char="-"/>
            </a:pPr>
            <a:r>
              <a:rPr lang="en" sz="2400" dirty="0"/>
              <a:t>Relies on discretionary grants and flexible state resources</a:t>
            </a:r>
            <a:endParaRPr sz="2400" dirty="0"/>
          </a:p>
          <a:p>
            <a:pPr marL="393700" indent="-342900"/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B (619): </a:t>
            </a:r>
          </a:p>
          <a:p>
            <a:pPr marL="800100" indent="-349250">
              <a:buFont typeface="Calibri" panose="020F0502020204030204" pitchFamily="34" charset="0"/>
              <a:buChar char="-"/>
            </a:pPr>
            <a:r>
              <a:rPr lang="en" sz="2400" dirty="0"/>
              <a:t>Formula-based federal grants to states</a:t>
            </a:r>
            <a:endParaRPr sz="2400" dirty="0"/>
          </a:p>
          <a:p>
            <a:pPr marL="800100" indent="-349250">
              <a:buFont typeface="Calibri" panose="020F0502020204030204" pitchFamily="34" charset="0"/>
              <a:buChar char="-"/>
            </a:pPr>
            <a:r>
              <a:rPr lang="en" sz="2400" dirty="0"/>
              <a:t>Section 619 funds earmarked for preschool special education</a:t>
            </a: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535</Words>
  <Application>Microsoft Office PowerPoint</Application>
  <PresentationFormat>On-screen Show (4:3)</PresentationFormat>
  <Paragraphs>84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Simple Light</vt:lpstr>
      <vt:lpstr>IDEA Part C vs Part B (619):  Key Differences</vt:lpstr>
      <vt:lpstr>Learning Objectives</vt:lpstr>
      <vt:lpstr>Overview of Part C</vt:lpstr>
      <vt:lpstr>Overview of Part B (619)</vt:lpstr>
      <vt:lpstr>Eligibility Differences</vt:lpstr>
      <vt:lpstr>IFSP vs IEP</vt:lpstr>
      <vt:lpstr>Service Delivery</vt:lpstr>
      <vt:lpstr>Role of Families</vt:lpstr>
      <vt:lpstr>Funding Mechanisms</vt:lpstr>
      <vt:lpstr>Lead Educational Agency (LEA)</vt:lpstr>
      <vt:lpstr>Accountability Systems</vt:lpstr>
      <vt:lpstr>Long-Term Impact</vt:lpstr>
      <vt:lpstr>Transition from Part C to Part B (619)</vt:lpstr>
      <vt:lpstr>Challenges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4</cp:revision>
  <dcterms:modified xsi:type="dcterms:W3CDTF">2025-12-05T18:14:21Z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0AC2E618-611A-417A-8F77-79D386008E90</vt:lpwstr>
  </property>
  <property fmtid="{D5CDD505-2E9C-101B-9397-08002B2CF9AE}" pid="3" name="ArticulatePath">
    <vt:lpwstr>Module 10, Presentation 1_ IDEA Part C vs Part B_ Key Differences</vt:lpwstr>
  </property>
</Properties>
</file>