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custDataLst>
    <p:tags r:id="rId16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1e5682a9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1e5682a9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a604d90a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a604d90a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a604d90a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a604d90a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a604d90ae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a604d90ae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6e291f448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6e291f448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646a87f6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646a87f6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28a9830c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728a9830c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28a9830c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728a9830c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c7e02223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c7e02223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6eadb5b6e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6eadb5b6e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eadb5b6e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6eadb5b6e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6eadb5b6ea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6eadb5b6ea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97627" y="1356846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97627" y="2491379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950892" y="1463381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42974" y="1490012"/>
            <a:ext cx="78893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42974" y="2433278"/>
            <a:ext cx="78893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49C8A32-DD1B-1A7A-C185-32C419F95F71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B13345-C57E-359B-56BE-A743A7207847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9D4E032-3E02-03FD-0DC4-EBEEA36851B7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47B1ECB-CDC8-E0D4-9A90-B45E32572B9B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87E48BC-D9D3-4537-97AE-705FFAC5687E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6A629C27-12B6-1241-BA03-32489461A8E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0" y="2342425"/>
            <a:ext cx="8520600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sz="5600" dirty="0"/>
              <a:t>Federal Data</a:t>
            </a:r>
            <a:endParaRPr sz="5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971550" y="1435625"/>
            <a:ext cx="78417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Technical Assistance (TA)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971550" y="2309425"/>
            <a:ext cx="78417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Provided by OSEP or TA&amp;D Centers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Supports data systems, inclusion, and personnel development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Can be proactive or in response to issues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962024" y="1435625"/>
            <a:ext cx="78702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Technical Assistance Example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962024" y="2280850"/>
            <a:ext cx="787027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FTE shortages → TA on recruitment, licensure, training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APR weaknesses → TA on transition planning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952500" y="1445150"/>
            <a:ext cx="787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Balancing Oversight and Support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952500" y="2271325"/>
            <a:ext cx="78798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Oversight: data collection, corrective action, response letters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Support: TA, funding, training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IDEA balances compliance with capacity-building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923924" y="1445150"/>
            <a:ext cx="79083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" dirty="0"/>
              <a:t>Summary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923924" y="2299900"/>
            <a:ext cx="7908375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APR (Part C) and FTE (Part B) are key reporting tools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Federal data sets provide equity and outcome insights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Corrective actions and response letters enforce accountability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Technical assistance builds state capacity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Federal oversight and support together uphold IDEA’s mission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942974" y="1473725"/>
            <a:ext cx="7889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Objectives</a:t>
            </a:r>
            <a:endParaRPr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942974" y="2324625"/>
            <a:ext cx="78893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08000" indent="-457200">
              <a:lnSpc>
                <a:spcPct val="10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" dirty="0"/>
              <a:t>Understand the role of federal data in IDEA</a:t>
            </a:r>
            <a:endParaRPr dirty="0"/>
          </a:p>
          <a:p>
            <a:pPr marL="508000" indent="-457200">
              <a:lnSpc>
                <a:spcPct val="100000"/>
              </a:lnSpc>
              <a:buFont typeface="+mj-lt"/>
              <a:buAutoNum type="arabicPeriod"/>
            </a:pPr>
            <a:r>
              <a:rPr lang="en" dirty="0"/>
              <a:t>Identify key reporting requirements (APR, FTE)</a:t>
            </a:r>
            <a:endParaRPr dirty="0"/>
          </a:p>
          <a:p>
            <a:pPr marL="508000" indent="-457200">
              <a:lnSpc>
                <a:spcPct val="100000"/>
              </a:lnSpc>
              <a:buFont typeface="+mj-lt"/>
              <a:buAutoNum type="arabicPeriod"/>
            </a:pPr>
            <a:r>
              <a:rPr lang="en" dirty="0"/>
              <a:t>Recognize major federal data sets and their uses</a:t>
            </a:r>
            <a:endParaRPr dirty="0"/>
          </a:p>
          <a:p>
            <a:pPr marL="508000" indent="-457200">
              <a:lnSpc>
                <a:spcPct val="100000"/>
              </a:lnSpc>
              <a:buFont typeface="+mj-lt"/>
              <a:buAutoNum type="arabicPeriod"/>
            </a:pPr>
            <a:r>
              <a:rPr lang="en" dirty="0"/>
              <a:t>Explain corrective action, response letters, and TA processes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942974" y="1302275"/>
            <a:ext cx="7889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Role of Federal Data in IDEA</a:t>
            </a:r>
            <a:endParaRPr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942974" y="2419875"/>
            <a:ext cx="7889325" cy="360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Ensures compliance and continuous improvement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Shapes policy and practice through analysis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Identifies gaps in services and resource needs</a:t>
            </a:r>
            <a:endParaRPr dirty="0"/>
          </a:p>
          <a:p>
            <a:pPr marL="914400"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962175" y="1492775"/>
            <a:ext cx="79177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Annual Performance Review (APR)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971550" y="2324625"/>
            <a:ext cx="79177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sz="2400" dirty="0"/>
              <a:t>Part C states submit APRs for infants/toddlers</a:t>
            </a:r>
            <a:endParaRPr sz="24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sz="2400" dirty="0"/>
              <a:t>Covers indicators: timely services, transitions, outcomes</a:t>
            </a:r>
            <a:endParaRPr sz="24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sz="2400" dirty="0"/>
              <a:t>Aligns with State Performance Plans (SPPs)</a:t>
            </a:r>
            <a:endParaRPr sz="24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sz="2400" dirty="0"/>
              <a:t>Noncompliance may result in federal monitoring</a:t>
            </a:r>
            <a:endParaRPr sz="2400" dirty="0"/>
          </a:p>
          <a:p>
            <a:pPr indent="-4572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sz="2400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976184" y="1502300"/>
            <a:ext cx="785611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Full-Time Equivalent (FTE)</a:t>
            </a:r>
            <a:endParaRPr dirty="0"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981074" y="2307125"/>
            <a:ext cx="7913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Part B states report workforce data (teachers, staff)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Monitors personnel capacity and shortages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Informs recruitment and professional development policies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Direct link between staffing and service quality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959132" y="1483250"/>
            <a:ext cx="787316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Federal Data Sets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952500" y="2321976"/>
            <a:ext cx="7792500" cy="2062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 count &amp; educational environments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Discipline data (suspensions, removals)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Exiting data (graduation, dropout, post-school)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Personnel/FTE data on workforce capacity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957785" y="1492050"/>
            <a:ext cx="781529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Federal Corrective Action</a:t>
            </a:r>
            <a:endParaRPr dirty="0"/>
          </a:p>
        </p:txBody>
      </p:sp>
      <p:sp>
        <p:nvSpPr>
          <p:cNvPr id="91" name="Google Shape;91;p19"/>
          <p:cNvSpPr txBox="1"/>
          <p:nvPr/>
        </p:nvSpPr>
        <p:spPr>
          <a:xfrm>
            <a:off x="957785" y="2460350"/>
            <a:ext cx="7948090" cy="2763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Required when states fail to meet IDEA standards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Actions include monitoring, TA, or funding conditions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Focused on systemic improvement, not punishment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91440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sz="24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923924" y="1473725"/>
            <a:ext cx="79083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Response Letters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923924" y="2467500"/>
            <a:ext cx="79083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Issued after review of state submissions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Categories: meets requirements → substantial intervention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Communicate corrective actions and timelines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Provide transparency and accountability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952500" y="1473725"/>
            <a:ext cx="7879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Example of a Response Letter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952500" y="2308075"/>
            <a:ext cx="7879800" cy="29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" dirty="0"/>
              <a:t>“Needs assistance” → improvement plan or TA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Two consecutive years → possible funding conditions</a:t>
            </a:r>
            <a:endParaRPr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" dirty="0"/>
              <a:t>“Needs intervention/substantial intervention” → stricter enforcement</a:t>
            </a:r>
            <a:endParaRPr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369</Words>
  <Application>Microsoft Office PowerPoint</Application>
  <PresentationFormat>On-screen Show (4:3)</PresentationFormat>
  <Paragraphs>55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Simple Light</vt:lpstr>
      <vt:lpstr>Federal Data</vt:lpstr>
      <vt:lpstr>Learning Objectives</vt:lpstr>
      <vt:lpstr>The Role of Federal Data in IDEA</vt:lpstr>
      <vt:lpstr>Annual Performance Review (APR)</vt:lpstr>
      <vt:lpstr>Full-Time Equivalent (FTE)</vt:lpstr>
      <vt:lpstr>Federal Data Sets</vt:lpstr>
      <vt:lpstr>Federal Corrective Action</vt:lpstr>
      <vt:lpstr>Response Letters</vt:lpstr>
      <vt:lpstr>Example of a Response Letter</vt:lpstr>
      <vt:lpstr>Technical Assistance (TA)</vt:lpstr>
      <vt:lpstr>Technical Assistance Example</vt:lpstr>
      <vt:lpstr>Balancing Oversight and Support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Garvey,Amanda L.</dc:creator>
  <cp:lastModifiedBy>Jozef,Christine</cp:lastModifiedBy>
  <cp:revision>2</cp:revision>
  <dcterms:modified xsi:type="dcterms:W3CDTF">2025-12-05T18:51:23Z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E298A7C4-08C8-4C71-9BCF-0884C264D74A</vt:lpwstr>
  </property>
  <property fmtid="{D5CDD505-2E9C-101B-9397-08002B2CF9AE}" pid="3" name="ArticulatePath">
    <vt:lpwstr>Module 10, Presentation 3_ Federal Data</vt:lpwstr>
  </property>
</Properties>
</file>