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tags/tag13.xml" ContentType="application/vnd.openxmlformats-officedocument.presentationml.tags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notesSlides/notesSlide13.xml" ContentType="application/vnd.openxmlformats-officedocument.presentationml.notesSlide+xml"/>
  <Override PartName="/ppt/tags/tag15.xml" ContentType="application/vnd.openxmlformats-officedocument.presentationml.tags+xml"/>
  <Override PartName="/ppt/notesSlides/notesSlide14.xml" ContentType="application/vnd.openxmlformats-officedocument.presentationml.notesSlide+xml"/>
  <Override PartName="/ppt/tags/tag16.xml" ContentType="application/vnd.openxmlformats-officedocument.presentationml.tags+xml"/>
  <Override PartName="/ppt/notesSlides/notesSlide15.xml" ContentType="application/vnd.openxmlformats-officedocument.presentationml.notesSlide+xml"/>
  <Override PartName="/ppt/tags/tag17.xml" ContentType="application/vnd.openxmlformats-officedocument.presentationml.tags+xml"/>
  <Override PartName="/ppt/notesSlides/notesSlide16.xml" ContentType="application/vnd.openxmlformats-officedocument.presentationml.notesSlide+xml"/>
  <Override PartName="/ppt/tags/tag18.xml" ContentType="application/vnd.openxmlformats-officedocument.presentationml.tags+xml"/>
  <Override PartName="/ppt/notesSlides/notesSlide17.xml" ContentType="application/vnd.openxmlformats-officedocument.presentationml.notesSlide+xml"/>
  <Override PartName="/ppt/tags/tag19.xml" ContentType="application/vnd.openxmlformats-officedocument.presentationml.tags+xml"/>
  <Override PartName="/ppt/notesSlides/notesSlide18.xml" ContentType="application/vnd.openxmlformats-officedocument.presentationml.notesSlide+xml"/>
  <Override PartName="/ppt/tags/tag20.xml" ContentType="application/vnd.openxmlformats-officedocument.presentationml.tags+xml"/>
  <Override PartName="/ppt/notesSlides/notesSlide19.xml" ContentType="application/vnd.openxmlformats-officedocument.presentationml.notesSlide+xml"/>
  <Override PartName="/ppt/tags/tag21.xml" ContentType="application/vnd.openxmlformats-officedocument.presentationml.tags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custDataLst>
    <p:tags r:id="rId23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747775"/>
          </p15:clr>
        </p15:guide>
        <p15:guide id="2" pos="2880" userDrawn="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11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6e291f448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6e291f448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5c7e022233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35c7e022233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6eadb5b6e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36eadb5b6e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8a5b7a4b0a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8a5b7a4b0a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8a5b7a4b0a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38a5b7a4b0a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8a5b7a4b0a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8a5b7a4b0a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7f7b94041a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37f7b94041a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37f7b94041a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37f7b94041a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37f7b94041a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37f7b94041a_0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7f7b94041a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37f7b94041a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37f7b94041a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37f7b94041a_0_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6e291f448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6e291f448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71a19f50fb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371a19f50fb_1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5f646a87f6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5f646a87f6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728a9830c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728a9830c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728a9830c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728a9830c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6eadb5b6ea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6eadb5b6ea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71e5682a9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71e5682a9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71a19f50fb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71a19f50fb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800f499cf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3800f499cf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1375300"/>
            <a:ext cx="85206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Font typeface="Calibri"/>
              <a:buNone/>
              <a:defRPr sz="60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4297967"/>
            <a:ext cx="85206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Calibri"/>
              <a:buNone/>
              <a:defRPr sz="120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 algn="ctr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852256" y="1481136"/>
            <a:ext cx="7980044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852256" y="2473626"/>
            <a:ext cx="7980044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06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anose="020B0604020202020204" pitchFamily="34" charset="0"/>
              <a:buChar char="•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768867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768867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978433"/>
            <a:ext cx="2808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Font typeface="Calibri"/>
              <a:buNone/>
              <a:defRPr sz="48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Font typeface="Calibri"/>
              <a:buNone/>
              <a:defRPr sz="4200" b="1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55308" y="1483826"/>
            <a:ext cx="8003626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55308" y="2462602"/>
            <a:ext cx="8003626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06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F372327-5CD5-2FED-8303-3A0D902C7657}"/>
              </a:ext>
            </a:extLst>
          </p:cNvPr>
          <p:cNvGrpSpPr/>
          <p:nvPr userDrawn="1"/>
        </p:nvGrpSpPr>
        <p:grpSpPr>
          <a:xfrm>
            <a:off x="1337" y="6614814"/>
            <a:ext cx="9144000" cy="123639"/>
            <a:chOff x="1783" y="6616562"/>
            <a:chExt cx="12192000" cy="123639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6D3E8663-F4C1-AA0D-C009-4AD9F079DFBA}"/>
                </a:ext>
              </a:extLst>
            </p:cNvPr>
            <p:cNvCxnSpPr/>
            <p:nvPr userDrawn="1"/>
          </p:nvCxnSpPr>
          <p:spPr>
            <a:xfrm>
              <a:off x="1783" y="6616562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5D01A03-B1E7-2D98-263E-0F99D934E55A}"/>
                </a:ext>
              </a:extLst>
            </p:cNvPr>
            <p:cNvCxnSpPr/>
            <p:nvPr userDrawn="1"/>
          </p:nvCxnSpPr>
          <p:spPr>
            <a:xfrm>
              <a:off x="1783" y="6678381"/>
              <a:ext cx="12192000" cy="0"/>
            </a:xfrm>
            <a:prstGeom prst="line">
              <a:avLst/>
            </a:prstGeom>
            <a:ln w="28575">
              <a:solidFill>
                <a:srgbClr val="5070A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CD6236E1-07AE-7394-2DE4-D509BD114E23}"/>
                </a:ext>
              </a:extLst>
            </p:cNvPr>
            <p:cNvCxnSpPr/>
            <p:nvPr userDrawn="1"/>
          </p:nvCxnSpPr>
          <p:spPr>
            <a:xfrm>
              <a:off x="1783" y="6740201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E410486-AC40-BDD2-C695-609768732942}"/>
              </a:ext>
            </a:extLst>
          </p:cNvPr>
          <p:cNvCxnSpPr/>
          <p:nvPr userDrawn="1"/>
        </p:nvCxnSpPr>
        <p:spPr>
          <a:xfrm>
            <a:off x="1337" y="1098772"/>
            <a:ext cx="9144000" cy="0"/>
          </a:xfrm>
          <a:prstGeom prst="line">
            <a:avLst/>
          </a:prstGeom>
          <a:ln w="28575">
            <a:solidFill>
              <a:srgbClr val="5070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C5241341-C3D2-3B0B-351A-D193DE943FE5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0842" y="97536"/>
            <a:ext cx="3664993" cy="917829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L="457200" marR="0" lvl="0" indent="-40640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 pitchFamily="34" charset="0"/>
        <a:buChar char="•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0" y="3279825"/>
            <a:ext cx="8520600" cy="1269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" sz="5600" dirty="0"/>
              <a:t>Advocacy at the </a:t>
            </a:r>
            <a:endParaRPr sz="5600" dirty="0"/>
          </a:p>
          <a:p>
            <a:pPr>
              <a:lnSpc>
                <a:spcPct val="115000"/>
              </a:lnSpc>
            </a:pPr>
            <a:r>
              <a:rPr lang="en" sz="5600" dirty="0"/>
              <a:t>National Level</a:t>
            </a:r>
            <a:endParaRPr sz="5600" dirty="0"/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>
            <a:spLocks noGrp="1"/>
          </p:cNvSpPr>
          <p:nvPr>
            <p:ph type="title"/>
          </p:nvPr>
        </p:nvSpPr>
        <p:spPr>
          <a:xfrm>
            <a:off x="843650" y="1502300"/>
            <a:ext cx="79886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Council for Exceptional Children (CEC)</a:t>
            </a:r>
            <a:endParaRPr dirty="0"/>
          </a:p>
        </p:txBody>
      </p:sp>
      <p:sp>
        <p:nvSpPr>
          <p:cNvPr id="108" name="Google Shape;108;p22"/>
          <p:cNvSpPr txBox="1"/>
          <p:nvPr/>
        </p:nvSpPr>
        <p:spPr>
          <a:xfrm>
            <a:off x="838200" y="2302926"/>
            <a:ext cx="7906800" cy="2816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508000" indent="-457200">
              <a:lnSpc>
                <a:spcPct val="115000"/>
              </a:lnSpc>
              <a:spcBef>
                <a:spcPts val="1200"/>
              </a:spcBef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Founded in 1922, major professional association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lnSpc>
                <a:spcPct val="115000"/>
              </a:lnSpc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Sets standards, ethics, and professional development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lnSpc>
                <a:spcPct val="115000"/>
              </a:lnSpc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Advocates for federal policy shaping IDEA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lnSpc>
                <a:spcPct val="115000"/>
              </a:lnSpc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Global leader in advancing inclusive education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3"/>
          <p:cNvSpPr txBox="1">
            <a:spLocks noGrp="1"/>
          </p:cNvSpPr>
          <p:nvPr>
            <p:ph type="title"/>
          </p:nvPr>
        </p:nvSpPr>
        <p:spPr>
          <a:xfrm>
            <a:off x="843487" y="1501575"/>
            <a:ext cx="7929588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Division for Early Childhood (DEC)</a:t>
            </a:r>
            <a:endParaRPr dirty="0"/>
          </a:p>
        </p:txBody>
      </p:sp>
      <p:sp>
        <p:nvSpPr>
          <p:cNvPr id="114" name="Google Shape;114;p23"/>
          <p:cNvSpPr txBox="1"/>
          <p:nvPr/>
        </p:nvSpPr>
        <p:spPr>
          <a:xfrm>
            <a:off x="857249" y="2460350"/>
            <a:ext cx="7439025" cy="3157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508000" indent="-457200">
              <a:lnSpc>
                <a:spcPct val="115000"/>
              </a:lnSpc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latin typeface="Calibri"/>
                <a:ea typeface="Calibri"/>
                <a:cs typeface="Calibri"/>
                <a:sym typeface="Calibri"/>
              </a:rPr>
              <a:t>Subdivision of CEC, focused on birth to age 8</a:t>
            </a:r>
            <a:endParaRPr sz="2800" dirty="0"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lnSpc>
                <a:spcPct val="115000"/>
              </a:lnSpc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latin typeface="Calibri"/>
                <a:ea typeface="Calibri"/>
                <a:cs typeface="Calibri"/>
                <a:sym typeface="Calibri"/>
              </a:rPr>
              <a:t>Emphasizes family-centered, early intervention practices</a:t>
            </a:r>
            <a:endParaRPr sz="2800" dirty="0"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lnSpc>
                <a:spcPct val="115000"/>
              </a:lnSpc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latin typeface="Calibri"/>
                <a:ea typeface="Calibri"/>
                <a:cs typeface="Calibri"/>
                <a:sym typeface="Calibri"/>
              </a:rPr>
              <a:t>Develops position statements and recommended practices</a:t>
            </a:r>
            <a:endParaRPr sz="2800" dirty="0"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lnSpc>
                <a:spcPct val="115000"/>
              </a:lnSpc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latin typeface="Calibri"/>
                <a:ea typeface="Calibri"/>
                <a:cs typeface="Calibri"/>
                <a:sym typeface="Calibri"/>
              </a:rPr>
              <a:t>Influential in early childhood special education</a:t>
            </a:r>
            <a:endParaRPr sz="2800" dirty="0">
              <a:latin typeface="Calibri"/>
              <a:ea typeface="Calibri"/>
              <a:cs typeface="Calibri"/>
              <a:sym typeface="Calibri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4"/>
          <p:cNvSpPr txBox="1">
            <a:spLocks noGrp="1"/>
          </p:cNvSpPr>
          <p:nvPr>
            <p:ph type="title"/>
          </p:nvPr>
        </p:nvSpPr>
        <p:spPr>
          <a:xfrm>
            <a:off x="847724" y="1511825"/>
            <a:ext cx="798457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Teacher Education Division (TED)</a:t>
            </a:r>
            <a:endParaRPr dirty="0"/>
          </a:p>
        </p:txBody>
      </p:sp>
      <p:sp>
        <p:nvSpPr>
          <p:cNvPr id="120" name="Google Shape;120;p24"/>
          <p:cNvSpPr txBox="1">
            <a:spLocks noGrp="1"/>
          </p:cNvSpPr>
          <p:nvPr>
            <p:ph type="body" idx="1"/>
          </p:nvPr>
        </p:nvSpPr>
        <p:spPr>
          <a:xfrm>
            <a:off x="847724" y="2457975"/>
            <a:ext cx="798457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Focus on the preparation and development of special education teachers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Supports higher ed faculty collaboration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Advocates for teacher prep policy changes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Addresses national special ed teacher shortages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5"/>
          <p:cNvSpPr txBox="1">
            <a:spLocks noGrp="1"/>
          </p:cNvSpPr>
          <p:nvPr>
            <p:ph type="title"/>
          </p:nvPr>
        </p:nvSpPr>
        <p:spPr>
          <a:xfrm>
            <a:off x="847724" y="1521350"/>
            <a:ext cx="798457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Higher Education Consortium for Special Education (HECSE)</a:t>
            </a:r>
            <a:endParaRPr dirty="0"/>
          </a:p>
        </p:txBody>
      </p:sp>
      <p:sp>
        <p:nvSpPr>
          <p:cNvPr id="126" name="Google Shape;126;p25"/>
          <p:cNvSpPr txBox="1">
            <a:spLocks noGrp="1"/>
          </p:cNvSpPr>
          <p:nvPr>
            <p:ph type="body" idx="1"/>
          </p:nvPr>
        </p:nvSpPr>
        <p:spPr>
          <a:xfrm>
            <a:off x="847724" y="2832675"/>
            <a:ext cx="7984575" cy="305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Represents doctoral-level special education programs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Prepares future faculty, researchers, policymakers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Advocates for personnel preparation grants &amp; research funding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Ensures leadership pipeline in the field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6"/>
          <p:cNvSpPr txBox="1">
            <a:spLocks noGrp="1"/>
          </p:cNvSpPr>
          <p:nvPr>
            <p:ph type="title"/>
          </p:nvPr>
        </p:nvSpPr>
        <p:spPr>
          <a:xfrm>
            <a:off x="828674" y="1511825"/>
            <a:ext cx="80036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American Speech Language Hearing Association (ASHA)</a:t>
            </a:r>
            <a:endParaRPr dirty="0"/>
          </a:p>
        </p:txBody>
      </p:sp>
      <p:sp>
        <p:nvSpPr>
          <p:cNvPr id="132" name="Google Shape;132;p26"/>
          <p:cNvSpPr txBox="1">
            <a:spLocks noGrp="1"/>
          </p:cNvSpPr>
          <p:nvPr>
            <p:ph type="body" idx="1"/>
          </p:nvPr>
        </p:nvSpPr>
        <p:spPr>
          <a:xfrm>
            <a:off x="828674" y="2847300"/>
            <a:ext cx="8003625" cy="311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" dirty="0"/>
              <a:t>Represents speech-language pathologists &amp; audiologists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Sets clinical standards and accredits graduate programs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Advocates for IDEA speech &amp; hearing services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Ensures access to communication interventions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7"/>
          <p:cNvSpPr txBox="1">
            <a:spLocks noGrp="1"/>
          </p:cNvSpPr>
          <p:nvPr>
            <p:ph type="title"/>
          </p:nvPr>
        </p:nvSpPr>
        <p:spPr>
          <a:xfrm>
            <a:off x="847724" y="1492775"/>
            <a:ext cx="8143876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American Occupational Therapy Association (AOTA)</a:t>
            </a:r>
            <a:endParaRPr dirty="0"/>
          </a:p>
        </p:txBody>
      </p:sp>
      <p:sp>
        <p:nvSpPr>
          <p:cNvPr id="138" name="Google Shape;138;p27"/>
          <p:cNvSpPr txBox="1">
            <a:spLocks noGrp="1"/>
          </p:cNvSpPr>
          <p:nvPr>
            <p:ph type="body" idx="1"/>
          </p:nvPr>
        </p:nvSpPr>
        <p:spPr>
          <a:xfrm>
            <a:off x="847724" y="2860550"/>
            <a:ext cx="8143876" cy="289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" dirty="0"/>
              <a:t>Focus on fine motor skills, self-care, participation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Provides research and policy input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Advocates for IDEA funding and inclusion of OT services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8"/>
          <p:cNvSpPr txBox="1">
            <a:spLocks noGrp="1"/>
          </p:cNvSpPr>
          <p:nvPr>
            <p:ph type="title"/>
          </p:nvPr>
        </p:nvSpPr>
        <p:spPr>
          <a:xfrm>
            <a:off x="838200" y="1454675"/>
            <a:ext cx="7994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American Physical Therapy Association (APTA)</a:t>
            </a:r>
            <a:endParaRPr dirty="0"/>
          </a:p>
        </p:txBody>
      </p:sp>
      <p:sp>
        <p:nvSpPr>
          <p:cNvPr id="144" name="Google Shape;144;p28"/>
          <p:cNvSpPr txBox="1">
            <a:spLocks noGrp="1"/>
          </p:cNvSpPr>
          <p:nvPr>
            <p:ph type="body" idx="1"/>
          </p:nvPr>
        </p:nvSpPr>
        <p:spPr>
          <a:xfrm>
            <a:off x="838200" y="2800875"/>
            <a:ext cx="7994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" dirty="0"/>
              <a:t>Supports mobility and participation in schools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Provides research and professional standards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Advocates for inclusion of PT services under IDEA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9"/>
          <p:cNvSpPr txBox="1">
            <a:spLocks noGrp="1"/>
          </p:cNvSpPr>
          <p:nvPr>
            <p:ph type="title"/>
          </p:nvPr>
        </p:nvSpPr>
        <p:spPr>
          <a:xfrm>
            <a:off x="847724" y="1511825"/>
            <a:ext cx="798457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National Association for the Education of Young Children (NAEYC)</a:t>
            </a:r>
            <a:endParaRPr dirty="0"/>
          </a:p>
        </p:txBody>
      </p:sp>
      <p:sp>
        <p:nvSpPr>
          <p:cNvPr id="150" name="Google Shape;150;p29"/>
          <p:cNvSpPr txBox="1">
            <a:spLocks noGrp="1"/>
          </p:cNvSpPr>
          <p:nvPr>
            <p:ph type="body" idx="1"/>
          </p:nvPr>
        </p:nvSpPr>
        <p:spPr>
          <a:xfrm>
            <a:off x="847724" y="2884775"/>
            <a:ext cx="7984575" cy="313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" dirty="0"/>
              <a:t>Focused on early childhood education quality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Provides accreditation and professional development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Advocates for inclusive policies for young children</a:t>
            </a:r>
            <a:endParaRPr dirty="0"/>
          </a:p>
          <a:p>
            <a:pPr indent="-4572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30"/>
          <p:cNvSpPr txBox="1">
            <a:spLocks noGrp="1"/>
          </p:cNvSpPr>
          <p:nvPr>
            <p:ph type="title"/>
          </p:nvPr>
        </p:nvSpPr>
        <p:spPr>
          <a:xfrm>
            <a:off x="866775" y="1502300"/>
            <a:ext cx="7994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National Education Association (NEA)</a:t>
            </a:r>
            <a:endParaRPr dirty="0"/>
          </a:p>
        </p:txBody>
      </p:sp>
      <p:sp>
        <p:nvSpPr>
          <p:cNvPr id="156" name="Google Shape;156;p30"/>
          <p:cNvSpPr txBox="1">
            <a:spLocks noGrp="1"/>
          </p:cNvSpPr>
          <p:nvPr>
            <p:ph type="body" idx="1"/>
          </p:nvPr>
        </p:nvSpPr>
        <p:spPr>
          <a:xfrm>
            <a:off x="866775" y="2305575"/>
            <a:ext cx="7994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" dirty="0"/>
              <a:t>Largest U.S. teachers’ labor union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Advocates for equitable funding and protections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Provides guidance for inclusive classroom teaching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Supports educators with grants and initiatives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31"/>
          <p:cNvSpPr txBox="1">
            <a:spLocks noGrp="1"/>
          </p:cNvSpPr>
          <p:nvPr>
            <p:ph type="title"/>
          </p:nvPr>
        </p:nvSpPr>
        <p:spPr>
          <a:xfrm>
            <a:off x="857250" y="1511825"/>
            <a:ext cx="79750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Comparative Roles</a:t>
            </a:r>
            <a:endParaRPr dirty="0"/>
          </a:p>
        </p:txBody>
      </p:sp>
      <p:sp>
        <p:nvSpPr>
          <p:cNvPr id="162" name="Google Shape;162;p31"/>
          <p:cNvSpPr txBox="1">
            <a:spLocks noGrp="1"/>
          </p:cNvSpPr>
          <p:nvPr>
            <p:ph type="body" idx="1"/>
          </p:nvPr>
        </p:nvSpPr>
        <p:spPr>
          <a:xfrm>
            <a:off x="857250" y="2308325"/>
            <a:ext cx="7975050" cy="367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" dirty="0"/>
              <a:t>Different scopes: discipline-specific vs. broad advocacy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Common goal: advancing special education rights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Influence IDEA implementation and policy standards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All form a professional advocacy network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847724" y="1492775"/>
            <a:ext cx="798457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990"/>
            </a:pPr>
            <a:r>
              <a:rPr lang="en" dirty="0"/>
              <a:t>Learning Objectives</a:t>
            </a:r>
            <a:endParaRPr dirty="0"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847724" y="2315100"/>
            <a:ext cx="798457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" dirty="0"/>
              <a:t>Trace the historical roots of advocacy in special education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Understand grassroots and parent-led movements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Identify key national and professional organizations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Compare advocacy strategies and coalition roles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32"/>
          <p:cNvSpPr txBox="1">
            <a:spLocks noGrp="1"/>
          </p:cNvSpPr>
          <p:nvPr>
            <p:ph type="title"/>
          </p:nvPr>
        </p:nvSpPr>
        <p:spPr>
          <a:xfrm>
            <a:off x="847724" y="1511825"/>
            <a:ext cx="798457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Summary</a:t>
            </a:r>
            <a:endParaRPr dirty="0"/>
          </a:p>
        </p:txBody>
      </p:sp>
      <p:sp>
        <p:nvSpPr>
          <p:cNvPr id="168" name="Google Shape;168;p32"/>
          <p:cNvSpPr txBox="1">
            <a:spLocks noGrp="1"/>
          </p:cNvSpPr>
          <p:nvPr>
            <p:ph type="body" idx="1"/>
          </p:nvPr>
        </p:nvSpPr>
        <p:spPr>
          <a:xfrm>
            <a:off x="847724" y="2334150"/>
            <a:ext cx="798457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" dirty="0"/>
              <a:t>Advocacy shapes and sustains special education policy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Parent and grassroots movements built momentum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National and professional orgs provide leadership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Coalitions and lobbying amplify impact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Professional organizations are essential to IDEA and inclusive education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857250" y="1302275"/>
            <a:ext cx="79750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  <a:spcBef>
                <a:spcPts val="1200"/>
              </a:spcBef>
            </a:pPr>
            <a:r>
              <a:rPr lang="en" dirty="0"/>
              <a:t>Historical Framing</a:t>
            </a:r>
            <a:endParaRPr dirty="0"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857250" y="2457975"/>
            <a:ext cx="797505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Origins in mid-20th century civil rights advocacy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i="1" dirty="0"/>
              <a:t>Brown v. Board of Education</a:t>
            </a:r>
            <a:r>
              <a:rPr lang="en" dirty="0"/>
              <a:t> set legal foundation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1960s–70s parent groups pushed legislative reform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Cases: </a:t>
            </a:r>
            <a:r>
              <a:rPr lang="en" i="1" dirty="0"/>
              <a:t>PARC v. Pennsylvania</a:t>
            </a:r>
            <a:r>
              <a:rPr lang="en" dirty="0"/>
              <a:t>, </a:t>
            </a:r>
            <a:r>
              <a:rPr lang="en" i="1" dirty="0"/>
              <a:t>Mills v. BOE</a:t>
            </a:r>
            <a:r>
              <a:rPr lang="en" dirty="0"/>
              <a:t> → led to EAHCA/IDEA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847874" y="1492775"/>
            <a:ext cx="79844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Grassroots Movements</a:t>
            </a:r>
            <a:endParaRPr dirty="0"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847724" y="2315100"/>
            <a:ext cx="798442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" dirty="0"/>
              <a:t>Community mobilization to influence lawmakers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Tools: petitions, testimonies, direct lobbying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Critical for passage of EAHCA and IDEA reauthorizations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Demonstrated power of citizen-driven advocacy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843808" y="1502300"/>
            <a:ext cx="7988491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Rise of Parent Advocacy</a:t>
            </a:r>
            <a:endParaRPr dirty="0"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847724" y="2307125"/>
            <a:ext cx="804727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" dirty="0"/>
              <a:t>Parents were early and persistent advocates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Groups like CEC and local parent associations organized efforts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Shared lived experiences of exclusion and inequity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Personal stories became powerful policy tools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311700" y="13022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r>
              <a:rPr lang="en" dirty="0"/>
              <a:t>National Organizations and Coalitions</a:t>
            </a:r>
            <a:endParaRPr dirty="0"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311700" y="21531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Organizations provide lobbying power, legal advocacy, policy analysis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Coalitions unite multiple disability groups under shared agenda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Both coordinate lobbying and amplify advocacy power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>
            <a:spLocks noGrp="1"/>
          </p:cNvSpPr>
          <p:nvPr>
            <p:ph type="title"/>
          </p:nvPr>
        </p:nvSpPr>
        <p:spPr>
          <a:xfrm>
            <a:off x="838200" y="1464200"/>
            <a:ext cx="7994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" dirty="0"/>
              <a:t>Lobbying Strategies</a:t>
            </a:r>
            <a:endParaRPr dirty="0"/>
          </a:p>
        </p:txBody>
      </p:sp>
      <p:sp>
        <p:nvSpPr>
          <p:cNvPr id="91" name="Google Shape;91;p19"/>
          <p:cNvSpPr txBox="1">
            <a:spLocks noGrp="1"/>
          </p:cNvSpPr>
          <p:nvPr>
            <p:ph type="body" idx="1"/>
          </p:nvPr>
        </p:nvSpPr>
        <p:spPr>
          <a:xfrm>
            <a:off x="838200" y="2338000"/>
            <a:ext cx="7994100" cy="298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" dirty="0"/>
              <a:t>Congressional testimony, position papers, rallies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Engagement with agencies during rulemaking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Blend data-driven arguments with personal narratives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Make policy debates accessible and persuasive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>
            <a:spLocks noGrp="1"/>
          </p:cNvSpPr>
          <p:nvPr>
            <p:ph type="title"/>
          </p:nvPr>
        </p:nvSpPr>
        <p:spPr>
          <a:xfrm>
            <a:off x="311700" y="300810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90000"/>
          </a:bodyPr>
          <a:lstStyle/>
          <a:p>
            <a:r>
              <a:rPr lang="en" dirty="0"/>
              <a:t>Landscape of EI/ECSE National Organizations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1"/>
          <p:cNvSpPr txBox="1">
            <a:spLocks noGrp="1"/>
          </p:cNvSpPr>
          <p:nvPr>
            <p:ph type="title"/>
          </p:nvPr>
        </p:nvSpPr>
        <p:spPr>
          <a:xfrm>
            <a:off x="847724" y="1502300"/>
            <a:ext cx="798457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National Council on Disability (NCD)</a:t>
            </a:r>
            <a:endParaRPr dirty="0"/>
          </a:p>
        </p:txBody>
      </p:sp>
      <p:sp>
        <p:nvSpPr>
          <p:cNvPr id="102" name="Google Shape;102;p21"/>
          <p:cNvSpPr txBox="1">
            <a:spLocks noGrp="1"/>
          </p:cNvSpPr>
          <p:nvPr>
            <p:ph type="body" idx="1"/>
          </p:nvPr>
        </p:nvSpPr>
        <p:spPr>
          <a:xfrm>
            <a:off x="847724" y="2477025"/>
            <a:ext cx="798457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Independent federal agency that: </a:t>
            </a:r>
            <a:endParaRPr dirty="0"/>
          </a:p>
          <a:p>
            <a:pPr marL="800100" lvl="1" indent="-342900">
              <a:buSzPct val="100000"/>
              <a:buFont typeface="Calibri" panose="020F0502020204030204" pitchFamily="34" charset="0"/>
              <a:buChar char="-"/>
            </a:pPr>
            <a:r>
              <a:rPr lang="en" dirty="0"/>
              <a:t>Advises policymakers</a:t>
            </a:r>
            <a:endParaRPr dirty="0"/>
          </a:p>
          <a:p>
            <a:pPr marL="800100" lvl="1" indent="-342900">
              <a:buSzPct val="100000"/>
              <a:buFont typeface="Calibri" panose="020F0502020204030204" pitchFamily="34" charset="0"/>
              <a:buChar char="-"/>
            </a:pPr>
            <a:r>
              <a:rPr lang="en" dirty="0"/>
              <a:t>Produces reports shaping policy</a:t>
            </a:r>
            <a:endParaRPr dirty="0"/>
          </a:p>
          <a:p>
            <a:pPr marL="800100" lvl="1" indent="-342900">
              <a:buSzPct val="100000"/>
              <a:buFont typeface="Calibri" panose="020F0502020204030204" pitchFamily="34" charset="0"/>
              <a:buChar char="-"/>
            </a:pPr>
            <a:r>
              <a:rPr lang="en" dirty="0"/>
              <a:t>Influences funding, accountability, and disability rights</a:t>
            </a:r>
            <a:endParaRPr sz="2000" dirty="0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2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574</Words>
  <Application>Microsoft Office PowerPoint</Application>
  <PresentationFormat>On-screen Show (4:3)</PresentationFormat>
  <Paragraphs>90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Simple Light</vt:lpstr>
      <vt:lpstr>Advocacy at the  National Level</vt:lpstr>
      <vt:lpstr>Learning Objectives</vt:lpstr>
      <vt:lpstr>Historical Framing</vt:lpstr>
      <vt:lpstr>Grassroots Movements</vt:lpstr>
      <vt:lpstr>Rise of Parent Advocacy</vt:lpstr>
      <vt:lpstr>National Organizations and Coalitions</vt:lpstr>
      <vt:lpstr>Lobbying Strategies</vt:lpstr>
      <vt:lpstr>Landscape of EI/ECSE National Organizations</vt:lpstr>
      <vt:lpstr>National Council on Disability (NCD)</vt:lpstr>
      <vt:lpstr>Council for Exceptional Children (CEC)</vt:lpstr>
      <vt:lpstr>Division for Early Childhood (DEC)</vt:lpstr>
      <vt:lpstr>Teacher Education Division (TED)</vt:lpstr>
      <vt:lpstr>Higher Education Consortium for Special Education (HECSE)</vt:lpstr>
      <vt:lpstr>American Speech Language Hearing Association (ASHA)</vt:lpstr>
      <vt:lpstr>American Occupational Therapy Association (AOTA)</vt:lpstr>
      <vt:lpstr>American Physical Therapy Association (APTA)</vt:lpstr>
      <vt:lpstr>National Association for the Education of Young Children (NAEYC)</vt:lpstr>
      <vt:lpstr>National Education Association (NEA)</vt:lpstr>
      <vt:lpstr>Comparative Roles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Garvey,Amanda L.</dc:creator>
  <cp:lastModifiedBy>Jozef,Christine</cp:lastModifiedBy>
  <cp:revision>5</cp:revision>
  <dcterms:modified xsi:type="dcterms:W3CDTF">2025-12-05T18:55:06Z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55C65966-2DC5-4F2A-974B-1B22A9843B1F</vt:lpwstr>
  </property>
  <property fmtid="{D5CDD505-2E9C-101B-9397-08002B2CF9AE}" pid="3" name="ArticulatePath">
    <vt:lpwstr>Module 11, Presentation 1_ Advocacy at the National Level</vt:lpwstr>
  </property>
</Properties>
</file>