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tags/tag3.xml" ContentType="application/vnd.openxmlformats-officedocument.presentationml.tags+xml"/>
  <Override PartName="/ppt/notesSlides/notesSlide2.xml" ContentType="application/vnd.openxmlformats-officedocument.presentationml.notesSlide+xml"/>
  <Override PartName="/ppt/tags/tag4.xml" ContentType="application/vnd.openxmlformats-officedocument.presentationml.tags+xml"/>
  <Override PartName="/ppt/notesSlides/notesSlide3.xml" ContentType="application/vnd.openxmlformats-officedocument.presentationml.notesSlide+xml"/>
  <Override PartName="/ppt/tags/tag5.xml" ContentType="application/vnd.openxmlformats-officedocument.presentationml.tags+xml"/>
  <Override PartName="/ppt/notesSlides/notesSlide4.xml" ContentType="application/vnd.openxmlformats-officedocument.presentationml.notesSlide+xml"/>
  <Override PartName="/ppt/tags/tag6.xml" ContentType="application/vnd.openxmlformats-officedocument.presentationml.tags+xml"/>
  <Override PartName="/ppt/notesSlides/notesSlide5.xml" ContentType="application/vnd.openxmlformats-officedocument.presentationml.notesSlide+xml"/>
  <Override PartName="/ppt/tags/tag7.xml" ContentType="application/vnd.openxmlformats-officedocument.presentationml.tags+xml"/>
  <Override PartName="/ppt/notesSlides/notesSlide6.xml" ContentType="application/vnd.openxmlformats-officedocument.presentationml.notesSlide+xml"/>
  <Override PartName="/ppt/tags/tag8.xml" ContentType="application/vnd.openxmlformats-officedocument.presentationml.tags+xml"/>
  <Override PartName="/ppt/notesSlides/notesSlide7.xml" ContentType="application/vnd.openxmlformats-officedocument.presentationml.notesSlide+xml"/>
  <Override PartName="/ppt/tags/tag9.xml" ContentType="application/vnd.openxmlformats-officedocument.presentationml.tags+xml"/>
  <Override PartName="/ppt/notesSlides/notesSlide8.xml" ContentType="application/vnd.openxmlformats-officedocument.presentationml.notesSlide+xml"/>
  <Override PartName="/ppt/tags/tag10.xml" ContentType="application/vnd.openxmlformats-officedocument.presentationml.tags+xml"/>
  <Override PartName="/ppt/notesSlides/notesSlide9.xml" ContentType="application/vnd.openxmlformats-officedocument.presentationml.notesSlide+xml"/>
  <Override PartName="/ppt/tags/tag11.xml" ContentType="application/vnd.openxmlformats-officedocument.presentationml.tags+xml"/>
  <Override PartName="/ppt/notesSlides/notesSlide10.xml" ContentType="application/vnd.openxmlformats-officedocument.presentationml.notesSlide+xml"/>
  <Override PartName="/ppt/tags/tag12.xml" ContentType="application/vnd.openxmlformats-officedocument.presentationml.tags+xml"/>
  <Override PartName="/ppt/notesSlides/notesSlide11.xml" ContentType="application/vnd.openxmlformats-officedocument.presentationml.notesSlide+xml"/>
  <Override PartName="/ppt/tags/tag13.xml" ContentType="application/vnd.openxmlformats-officedocument.presentationml.tags+xml"/>
  <Override PartName="/ppt/notesSlides/notesSlide12.xml" ContentType="application/vnd.openxmlformats-officedocument.presentationml.notesSlide+xml"/>
  <Override PartName="/ppt/tags/tag14.xml" ContentType="application/vnd.openxmlformats-officedocument.presentationml.tags+xml"/>
  <Override PartName="/ppt/notesSlides/notesSlide13.xml" ContentType="application/vnd.openxmlformats-officedocument.presentationml.notesSlide+xml"/>
  <Override PartName="/ppt/tags/tag15.xml" ContentType="application/vnd.openxmlformats-officedocument.presentationml.tags+xml"/>
  <Override PartName="/ppt/notesSlides/notesSlide14.xml" ContentType="application/vnd.openxmlformats-officedocument.presentationml.notesSlide+xml"/>
  <Override PartName="/ppt/tags/tag16.xml" ContentType="application/vnd.openxmlformats-officedocument.presentationml.tags+xml"/>
  <Override PartName="/ppt/notesSlides/notesSlide15.xml" ContentType="application/vnd.openxmlformats-officedocument.presentationml.notesSlide+xml"/>
  <Override PartName="/ppt/tags/tag17.xml" ContentType="application/vnd.openxmlformats-officedocument.presentationml.tags+xml"/>
  <Override PartName="/ppt/notesSlides/notesSlide16.xml" ContentType="application/vnd.openxmlformats-officedocument.presentationml.notesSlide+xml"/>
  <Override PartName="/ppt/tags/tag18.xml" ContentType="application/vnd.openxmlformats-officedocument.presentationml.tags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1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sldSz cx="9144000" cy="6858000" type="screen4x3"/>
  <p:notesSz cx="6858000" cy="9144000"/>
  <p:custDataLst>
    <p:tags r:id="rId20"/>
  </p:custData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747775"/>
          </p15:clr>
        </p15:guide>
        <p15:guide id="2" pos="2880" userDrawn="1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1" d="100"/>
          <a:sy n="101" d="100"/>
        </p:scale>
        <p:origin x="1116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gs" Target="tags/tag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6e291f448b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36e291f448b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g36ae8e84fc2_0_75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6" name="Google Shape;106;g36ae8e84fc2_0_75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g36e291f448b_0_1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2" name="Google Shape;112;g36e291f448b_0_1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g36ae8e84fc2_0_7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8" name="Google Shape;118;g36ae8e84fc2_0_71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g36ae8e84fc2_0_72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4" name="Google Shape;124;g36ae8e84fc2_0_72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g36ae8e84fc2_0_7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0" name="Google Shape;130;g36ae8e84fc2_0_71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g36ae8e84fc2_0_72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6" name="Google Shape;136;g36ae8e84fc2_0_72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g36eb98c9c99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2" name="Google Shape;142;g36eb98c9c99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g36ea69f4cc0_0_4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8" name="Google Shape;148;g36ea69f4cc0_0_4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36e291f448b_0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36e291f448b_0_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g35c7e022233_0_82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Google Shape;64;g35c7e022233_0_82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dk1"/>
              </a:solidFill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g36ea69f4cc0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" name="Google Shape;70;g36ea69f4cc0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g36ea69f4cc0_0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6" name="Google Shape;76;g36ea69f4cc0_0_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g36ea69f4cc0_0_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2" name="Google Shape;82;g36ea69f4cc0_0_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g36ea69f4cc0_0_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8" name="Google Shape;88;g36ea69f4cc0_0_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g36ea69f4cc0_0_2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4" name="Google Shape;94;g36ea69f4cc0_0_2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g36ae8e84fc2_0_76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0" name="Google Shape;100;g36ae8e84fc2_0_76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1375300"/>
            <a:ext cx="8520600" cy="2736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6000"/>
              <a:buFont typeface="Calibri"/>
              <a:buNone/>
              <a:defRPr sz="6000">
                <a:latin typeface="Calibri"/>
                <a:ea typeface="Calibri"/>
                <a:cs typeface="Calibri"/>
                <a:sym typeface="Calibri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4297967"/>
            <a:ext cx="8520600" cy="1056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6217623"/>
            <a:ext cx="5487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474833"/>
            <a:ext cx="8520600" cy="2618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Font typeface="Calibri"/>
              <a:buNone/>
              <a:defRPr sz="12000">
                <a:latin typeface="Calibri"/>
                <a:ea typeface="Calibri"/>
                <a:cs typeface="Calibri"/>
                <a:sym typeface="Calibri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4202967"/>
            <a:ext cx="8520600" cy="1734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406400" algn="ctr">
              <a:spcBef>
                <a:spcPts val="0"/>
              </a:spcBef>
              <a:spcAft>
                <a:spcPts val="0"/>
              </a:spcAft>
              <a:buSzPts val="2800"/>
              <a:buFont typeface="Calibri"/>
              <a:buChar char="●"/>
              <a:defRPr sz="2800">
                <a:latin typeface="Calibri"/>
                <a:ea typeface="Calibri"/>
                <a:cs typeface="Calibri"/>
                <a:sym typeface="Calibri"/>
              </a:defRPr>
            </a:lvl1pPr>
            <a:lvl2pPr marL="914400" lvl="1" indent="-381000" algn="ctr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○"/>
              <a:defRPr sz="2400">
                <a:latin typeface="Calibri"/>
                <a:ea typeface="Calibri"/>
                <a:cs typeface="Calibri"/>
                <a:sym typeface="Calibri"/>
              </a:defRPr>
            </a:lvl2pPr>
            <a:lvl3pPr marL="1371600" lvl="2" indent="-381000" algn="ctr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■"/>
              <a:defRPr sz="2400">
                <a:latin typeface="Calibri"/>
                <a:ea typeface="Calibri"/>
                <a:cs typeface="Calibri"/>
                <a:sym typeface="Calibri"/>
              </a:defRPr>
            </a:lvl3pPr>
            <a:lvl4pPr marL="1828800" lvl="3" indent="-381000" algn="ctr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●"/>
              <a:defRPr sz="2400">
                <a:latin typeface="Calibri"/>
                <a:ea typeface="Calibri"/>
                <a:cs typeface="Calibri"/>
                <a:sym typeface="Calibri"/>
              </a:defRPr>
            </a:lvl4pPr>
            <a:lvl5pPr marL="2286000" lvl="4" indent="-381000" algn="ctr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○"/>
              <a:defRPr sz="2400">
                <a:latin typeface="Calibri"/>
                <a:ea typeface="Calibri"/>
                <a:cs typeface="Calibri"/>
                <a:sym typeface="Calibri"/>
              </a:defRPr>
            </a:lvl5pPr>
            <a:lvl6pPr marL="2743200" lvl="5" indent="-381000" algn="ctr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■"/>
              <a:defRPr sz="2400">
                <a:latin typeface="Calibri"/>
                <a:ea typeface="Calibri"/>
                <a:cs typeface="Calibri"/>
                <a:sym typeface="Calibri"/>
              </a:defRPr>
            </a:lvl6pPr>
            <a:lvl7pPr marL="3200400" lvl="6" indent="-381000" algn="ctr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●"/>
              <a:defRPr sz="2400">
                <a:latin typeface="Calibri"/>
                <a:ea typeface="Calibri"/>
                <a:cs typeface="Calibri"/>
                <a:sym typeface="Calibri"/>
              </a:defRPr>
            </a:lvl7pPr>
            <a:lvl8pPr marL="3657600" lvl="7" indent="-381000" algn="ctr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○"/>
              <a:defRPr sz="2400">
                <a:latin typeface="Calibri"/>
                <a:ea typeface="Calibri"/>
                <a:cs typeface="Calibri"/>
                <a:sym typeface="Calibri"/>
              </a:defRPr>
            </a:lvl8pPr>
            <a:lvl9pPr marL="4114800" lvl="8" indent="-381000" algn="ctr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■"/>
              <a:defRPr sz="2400"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6217623"/>
            <a:ext cx="5487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6217623"/>
            <a:ext cx="5487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867800"/>
            <a:ext cx="8520600" cy="1122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Font typeface="Calibri"/>
              <a:buNone/>
              <a:defRPr sz="3600" b="1">
                <a:latin typeface="Calibri"/>
                <a:ea typeface="Calibri"/>
                <a:cs typeface="Calibri"/>
                <a:sym typeface="Calibri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6217623"/>
            <a:ext cx="5487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593367"/>
            <a:ext cx="85206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Font typeface="Calibri"/>
              <a:buNone/>
              <a:defRPr sz="3600" b="1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 dirty="0"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727900"/>
            <a:ext cx="8520600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406400">
              <a:spcBef>
                <a:spcPts val="0"/>
              </a:spcBef>
              <a:spcAft>
                <a:spcPts val="0"/>
              </a:spcAft>
              <a:buSzPts val="2800"/>
              <a:buFont typeface="Calibri"/>
              <a:buChar char="●"/>
              <a:defRPr sz="2800">
                <a:latin typeface="Calibri"/>
                <a:ea typeface="Calibri"/>
                <a:cs typeface="Calibri"/>
                <a:sym typeface="Calibri"/>
              </a:defRPr>
            </a:lvl1pPr>
            <a:lvl2pPr marL="914400" lvl="1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○"/>
              <a:defRPr sz="2400">
                <a:latin typeface="Calibri"/>
                <a:ea typeface="Calibri"/>
                <a:cs typeface="Calibri"/>
                <a:sym typeface="Calibri"/>
              </a:defRPr>
            </a:lvl2pPr>
            <a:lvl3pPr marL="1371600" lvl="2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■"/>
              <a:defRPr sz="2400">
                <a:latin typeface="Calibri"/>
                <a:ea typeface="Calibri"/>
                <a:cs typeface="Calibri"/>
                <a:sym typeface="Calibri"/>
              </a:defRPr>
            </a:lvl3pPr>
            <a:lvl4pPr marL="1828800" lvl="3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●"/>
              <a:defRPr sz="2400">
                <a:latin typeface="Calibri"/>
                <a:ea typeface="Calibri"/>
                <a:cs typeface="Calibri"/>
                <a:sym typeface="Calibri"/>
              </a:defRPr>
            </a:lvl4pPr>
            <a:lvl5pPr marL="2286000" lvl="4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○"/>
              <a:defRPr sz="2400">
                <a:latin typeface="Calibri"/>
                <a:ea typeface="Calibri"/>
                <a:cs typeface="Calibri"/>
                <a:sym typeface="Calibri"/>
              </a:defRPr>
            </a:lvl5pPr>
            <a:lvl6pPr marL="2743200" lvl="5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■"/>
              <a:defRPr sz="2400">
                <a:latin typeface="Calibri"/>
                <a:ea typeface="Calibri"/>
                <a:cs typeface="Calibri"/>
                <a:sym typeface="Calibri"/>
              </a:defRPr>
            </a:lvl6pPr>
            <a:lvl7pPr marL="3200400" lvl="6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●"/>
              <a:defRPr sz="2400">
                <a:latin typeface="Calibri"/>
                <a:ea typeface="Calibri"/>
                <a:cs typeface="Calibri"/>
                <a:sym typeface="Calibri"/>
              </a:defRPr>
            </a:lvl7pPr>
            <a:lvl8pPr marL="3657600" lvl="7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○"/>
              <a:defRPr sz="2400">
                <a:latin typeface="Calibri"/>
                <a:ea typeface="Calibri"/>
                <a:cs typeface="Calibri"/>
                <a:sym typeface="Calibri"/>
              </a:defRPr>
            </a:lvl8pPr>
            <a:lvl9pPr marL="4114800" lvl="8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■"/>
              <a:defRPr sz="2400"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6217623"/>
            <a:ext cx="5487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593367"/>
            <a:ext cx="85206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Font typeface="Calibri"/>
              <a:buNone/>
              <a:defRPr sz="3600" b="1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 dirty="0"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768867"/>
            <a:ext cx="3999900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406400">
              <a:spcBef>
                <a:spcPts val="0"/>
              </a:spcBef>
              <a:spcAft>
                <a:spcPts val="0"/>
              </a:spcAft>
              <a:buSzPts val="2800"/>
              <a:buFont typeface="Calibri"/>
              <a:buChar char="●"/>
              <a:defRPr sz="2800">
                <a:latin typeface="Calibri"/>
                <a:ea typeface="Calibri"/>
                <a:cs typeface="Calibri"/>
                <a:sym typeface="Calibri"/>
              </a:defRPr>
            </a:lvl1pPr>
            <a:lvl2pPr marL="914400" lvl="1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○"/>
              <a:defRPr sz="2400">
                <a:latin typeface="Calibri"/>
                <a:ea typeface="Calibri"/>
                <a:cs typeface="Calibri"/>
                <a:sym typeface="Calibri"/>
              </a:defRPr>
            </a:lvl2pPr>
            <a:lvl3pPr marL="1371600" lvl="2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■"/>
              <a:defRPr sz="2400">
                <a:latin typeface="Calibri"/>
                <a:ea typeface="Calibri"/>
                <a:cs typeface="Calibri"/>
                <a:sym typeface="Calibri"/>
              </a:defRPr>
            </a:lvl3pPr>
            <a:lvl4pPr marL="1828800" lvl="3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●"/>
              <a:defRPr sz="2400">
                <a:latin typeface="Calibri"/>
                <a:ea typeface="Calibri"/>
                <a:cs typeface="Calibri"/>
                <a:sym typeface="Calibri"/>
              </a:defRPr>
            </a:lvl4pPr>
            <a:lvl5pPr marL="2286000" lvl="4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○"/>
              <a:defRPr sz="2400">
                <a:latin typeface="Calibri"/>
                <a:ea typeface="Calibri"/>
                <a:cs typeface="Calibri"/>
                <a:sym typeface="Calibri"/>
              </a:defRPr>
            </a:lvl5pPr>
            <a:lvl6pPr marL="2743200" lvl="5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■"/>
              <a:defRPr sz="2400">
                <a:latin typeface="Calibri"/>
                <a:ea typeface="Calibri"/>
                <a:cs typeface="Calibri"/>
                <a:sym typeface="Calibri"/>
              </a:defRPr>
            </a:lvl6pPr>
            <a:lvl7pPr marL="3200400" lvl="6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●"/>
              <a:defRPr sz="2400">
                <a:latin typeface="Calibri"/>
                <a:ea typeface="Calibri"/>
                <a:cs typeface="Calibri"/>
                <a:sym typeface="Calibri"/>
              </a:defRPr>
            </a:lvl7pPr>
            <a:lvl8pPr marL="3657600" lvl="7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○"/>
              <a:defRPr sz="2400">
                <a:latin typeface="Calibri"/>
                <a:ea typeface="Calibri"/>
                <a:cs typeface="Calibri"/>
                <a:sym typeface="Calibri"/>
              </a:defRPr>
            </a:lvl8pPr>
            <a:lvl9pPr marL="4114800" lvl="8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■"/>
              <a:defRPr sz="2400"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768867"/>
            <a:ext cx="3999900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406400">
              <a:spcBef>
                <a:spcPts val="0"/>
              </a:spcBef>
              <a:spcAft>
                <a:spcPts val="0"/>
              </a:spcAft>
              <a:buSzPts val="2800"/>
              <a:buFont typeface="Calibri"/>
              <a:buChar char="●"/>
              <a:defRPr sz="2800">
                <a:latin typeface="Calibri"/>
                <a:ea typeface="Calibri"/>
                <a:cs typeface="Calibri"/>
                <a:sym typeface="Calibri"/>
              </a:defRPr>
            </a:lvl1pPr>
            <a:lvl2pPr marL="914400" lvl="1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○"/>
              <a:defRPr sz="2400">
                <a:latin typeface="Calibri"/>
                <a:ea typeface="Calibri"/>
                <a:cs typeface="Calibri"/>
                <a:sym typeface="Calibri"/>
              </a:defRPr>
            </a:lvl2pPr>
            <a:lvl3pPr marL="1371600" lvl="2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■"/>
              <a:defRPr sz="2400">
                <a:latin typeface="Calibri"/>
                <a:ea typeface="Calibri"/>
                <a:cs typeface="Calibri"/>
                <a:sym typeface="Calibri"/>
              </a:defRPr>
            </a:lvl3pPr>
            <a:lvl4pPr marL="1828800" lvl="3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●"/>
              <a:defRPr sz="2400">
                <a:latin typeface="Calibri"/>
                <a:ea typeface="Calibri"/>
                <a:cs typeface="Calibri"/>
                <a:sym typeface="Calibri"/>
              </a:defRPr>
            </a:lvl4pPr>
            <a:lvl5pPr marL="2286000" lvl="4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○"/>
              <a:defRPr sz="2400">
                <a:latin typeface="Calibri"/>
                <a:ea typeface="Calibri"/>
                <a:cs typeface="Calibri"/>
                <a:sym typeface="Calibri"/>
              </a:defRPr>
            </a:lvl5pPr>
            <a:lvl6pPr marL="2743200" lvl="5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■"/>
              <a:defRPr sz="2400">
                <a:latin typeface="Calibri"/>
                <a:ea typeface="Calibri"/>
                <a:cs typeface="Calibri"/>
                <a:sym typeface="Calibri"/>
              </a:defRPr>
            </a:lvl6pPr>
            <a:lvl7pPr marL="3200400" lvl="6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●"/>
              <a:defRPr sz="2400">
                <a:latin typeface="Calibri"/>
                <a:ea typeface="Calibri"/>
                <a:cs typeface="Calibri"/>
                <a:sym typeface="Calibri"/>
              </a:defRPr>
            </a:lvl7pPr>
            <a:lvl8pPr marL="3657600" lvl="7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○"/>
              <a:defRPr sz="2400">
                <a:latin typeface="Calibri"/>
                <a:ea typeface="Calibri"/>
                <a:cs typeface="Calibri"/>
                <a:sym typeface="Calibri"/>
              </a:defRPr>
            </a:lvl8pPr>
            <a:lvl9pPr marL="4114800" lvl="8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■"/>
              <a:defRPr sz="2400"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6217623"/>
            <a:ext cx="5487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593367"/>
            <a:ext cx="85206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Font typeface="Calibri"/>
              <a:buNone/>
              <a:defRPr sz="3600" b="1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 dirty="0"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6217623"/>
            <a:ext cx="5487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740800"/>
            <a:ext cx="2808000" cy="1007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Font typeface="Calibri"/>
              <a:buNone/>
              <a:defRPr sz="3600" b="1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 dirty="0"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978433"/>
            <a:ext cx="2808000" cy="4239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406400">
              <a:spcBef>
                <a:spcPts val="0"/>
              </a:spcBef>
              <a:spcAft>
                <a:spcPts val="0"/>
              </a:spcAft>
              <a:buSzPts val="2800"/>
              <a:buFont typeface="Calibri"/>
              <a:buChar char="●"/>
              <a:defRPr sz="2800">
                <a:latin typeface="Calibri"/>
                <a:ea typeface="Calibri"/>
                <a:cs typeface="Calibri"/>
                <a:sym typeface="Calibri"/>
              </a:defRPr>
            </a:lvl1pPr>
            <a:lvl2pPr marL="914400" lvl="1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○"/>
              <a:defRPr sz="2400">
                <a:latin typeface="Calibri"/>
                <a:ea typeface="Calibri"/>
                <a:cs typeface="Calibri"/>
                <a:sym typeface="Calibri"/>
              </a:defRPr>
            </a:lvl2pPr>
            <a:lvl3pPr marL="1371600" lvl="2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■"/>
              <a:defRPr sz="2400">
                <a:latin typeface="Calibri"/>
                <a:ea typeface="Calibri"/>
                <a:cs typeface="Calibri"/>
                <a:sym typeface="Calibri"/>
              </a:defRPr>
            </a:lvl3pPr>
            <a:lvl4pPr marL="1828800" lvl="3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●"/>
              <a:defRPr sz="2400">
                <a:latin typeface="Calibri"/>
                <a:ea typeface="Calibri"/>
                <a:cs typeface="Calibri"/>
                <a:sym typeface="Calibri"/>
              </a:defRPr>
            </a:lvl4pPr>
            <a:lvl5pPr marL="2286000" lvl="4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○"/>
              <a:defRPr sz="2400">
                <a:latin typeface="Calibri"/>
                <a:ea typeface="Calibri"/>
                <a:cs typeface="Calibri"/>
                <a:sym typeface="Calibri"/>
              </a:defRPr>
            </a:lvl5pPr>
            <a:lvl6pPr marL="2743200" lvl="5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■"/>
              <a:defRPr sz="2400">
                <a:latin typeface="Calibri"/>
                <a:ea typeface="Calibri"/>
                <a:cs typeface="Calibri"/>
                <a:sym typeface="Calibri"/>
              </a:defRPr>
            </a:lvl6pPr>
            <a:lvl7pPr marL="3200400" lvl="6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●"/>
              <a:defRPr sz="2400">
                <a:latin typeface="Calibri"/>
                <a:ea typeface="Calibri"/>
                <a:cs typeface="Calibri"/>
                <a:sym typeface="Calibri"/>
              </a:defRPr>
            </a:lvl7pPr>
            <a:lvl8pPr marL="3657600" lvl="7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○"/>
              <a:defRPr sz="2400">
                <a:latin typeface="Calibri"/>
                <a:ea typeface="Calibri"/>
                <a:cs typeface="Calibri"/>
                <a:sym typeface="Calibri"/>
              </a:defRPr>
            </a:lvl8pPr>
            <a:lvl9pPr marL="4114800" lvl="8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■"/>
              <a:defRPr sz="2400"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6217623"/>
            <a:ext cx="5487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600200"/>
            <a:ext cx="6367800" cy="5454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Font typeface="Calibri"/>
              <a:buNone/>
              <a:defRPr sz="4800" b="1"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6217623"/>
            <a:ext cx="5487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67"/>
            <a:ext cx="4572000" cy="6858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00"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644233"/>
            <a:ext cx="4045200" cy="1976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Font typeface="Calibri"/>
              <a:buNone/>
              <a:defRPr sz="4200" b="1">
                <a:latin typeface="Calibri"/>
                <a:ea typeface="Calibri"/>
                <a:cs typeface="Calibri"/>
                <a:sym typeface="Calibri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3737433"/>
            <a:ext cx="4045200" cy="1646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  <a:defRPr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965433"/>
            <a:ext cx="3837000" cy="4926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81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Char char="●"/>
              <a:defRPr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lvl="1" indent="-381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Char char="○"/>
              <a:defRPr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lvl="2" indent="-381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Char char="■"/>
              <a:defRPr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lvl="3" indent="-381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Char char="●"/>
              <a:defRPr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lvl="4" indent="-381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Char char="○"/>
              <a:defRPr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lvl="5" indent="-381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Char char="■"/>
              <a:defRPr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lvl="6" indent="-381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Char char="●"/>
              <a:defRPr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lvl="7" indent="-381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Char char="○"/>
              <a:defRPr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lvl="8" indent="-381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Char char="■"/>
              <a:defRPr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6217623"/>
            <a:ext cx="5487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5640767"/>
            <a:ext cx="5998800" cy="806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Calibri"/>
              <a:buNone/>
              <a:defRPr sz="2800"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6217623"/>
            <a:ext cx="5487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736846" y="1543277"/>
            <a:ext cx="8095453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  <a:defRPr sz="3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 dirty="0"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736846" y="2486543"/>
            <a:ext cx="8095453" cy="45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406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Char char="●"/>
              <a:defRPr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lvl="1" indent="-381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Char char="○"/>
              <a:defRPr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lvl="2" indent="-381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Char char="■"/>
              <a:defRPr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lvl="3" indent="-381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Char char="●"/>
              <a:defRPr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lvl="4" indent="-381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Char char="○"/>
              <a:defRPr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lvl="5" indent="-381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Char char="■"/>
              <a:defRPr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lvl="6" indent="-381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Char char="●"/>
              <a:defRPr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lvl="7" indent="-381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Char char="○"/>
              <a:defRPr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lvl="8" indent="-381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Char char="■"/>
              <a:defRPr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6217623"/>
            <a:ext cx="548700" cy="52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F6632BFB-2DEB-7813-C9F8-1DF463F219E3}"/>
              </a:ext>
            </a:extLst>
          </p:cNvPr>
          <p:cNvGrpSpPr/>
          <p:nvPr userDrawn="1"/>
        </p:nvGrpSpPr>
        <p:grpSpPr>
          <a:xfrm>
            <a:off x="1337" y="6614814"/>
            <a:ext cx="9144000" cy="123639"/>
            <a:chOff x="1783" y="6616562"/>
            <a:chExt cx="12192000" cy="123639"/>
          </a:xfrm>
        </p:grpSpPr>
        <p:cxnSp>
          <p:nvCxnSpPr>
            <p:cNvPr id="4" name="Straight Connector 3">
              <a:extLst>
                <a:ext uri="{FF2B5EF4-FFF2-40B4-BE49-F238E27FC236}">
                  <a16:creationId xmlns:a16="http://schemas.microsoft.com/office/drawing/2014/main" id="{487DC7FA-C625-CCA0-E32A-49D60C9F6EC4}"/>
                </a:ext>
              </a:extLst>
            </p:cNvPr>
            <p:cNvCxnSpPr/>
            <p:nvPr userDrawn="1"/>
          </p:nvCxnSpPr>
          <p:spPr>
            <a:xfrm>
              <a:off x="1783" y="6616562"/>
              <a:ext cx="12192000" cy="0"/>
            </a:xfrm>
            <a:prstGeom prst="line">
              <a:avLst/>
            </a:prstGeom>
            <a:ln w="57150">
              <a:solidFill>
                <a:srgbClr val="001F5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" name="Straight Connector 4">
              <a:extLst>
                <a:ext uri="{FF2B5EF4-FFF2-40B4-BE49-F238E27FC236}">
                  <a16:creationId xmlns:a16="http://schemas.microsoft.com/office/drawing/2014/main" id="{5FE8B4A3-3D1D-4E7E-E333-B07D2F987357}"/>
                </a:ext>
              </a:extLst>
            </p:cNvPr>
            <p:cNvCxnSpPr/>
            <p:nvPr userDrawn="1"/>
          </p:nvCxnSpPr>
          <p:spPr>
            <a:xfrm>
              <a:off x="1783" y="6678381"/>
              <a:ext cx="12192000" cy="0"/>
            </a:xfrm>
            <a:prstGeom prst="line">
              <a:avLst/>
            </a:prstGeom>
            <a:ln w="28575">
              <a:solidFill>
                <a:srgbClr val="5070A7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34746466-397D-77C3-EE98-2A46F4C6F41F}"/>
                </a:ext>
              </a:extLst>
            </p:cNvPr>
            <p:cNvCxnSpPr/>
            <p:nvPr userDrawn="1"/>
          </p:nvCxnSpPr>
          <p:spPr>
            <a:xfrm>
              <a:off x="1783" y="6740201"/>
              <a:ext cx="12192000" cy="0"/>
            </a:xfrm>
            <a:prstGeom prst="line">
              <a:avLst/>
            </a:prstGeom>
            <a:ln w="57150">
              <a:solidFill>
                <a:srgbClr val="001F5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851736AB-4EAC-D99B-F8E1-48A095FC4B81}"/>
              </a:ext>
            </a:extLst>
          </p:cNvPr>
          <p:cNvCxnSpPr/>
          <p:nvPr userDrawn="1"/>
        </p:nvCxnSpPr>
        <p:spPr>
          <a:xfrm>
            <a:off x="1337" y="1098772"/>
            <a:ext cx="9144000" cy="0"/>
          </a:xfrm>
          <a:prstGeom prst="line">
            <a:avLst/>
          </a:prstGeom>
          <a:ln w="28575">
            <a:solidFill>
              <a:srgbClr val="5070A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>
            <a:extLst>
              <a:ext uri="{FF2B5EF4-FFF2-40B4-BE49-F238E27FC236}">
                <a16:creationId xmlns:a16="http://schemas.microsoft.com/office/drawing/2014/main" id="{89D5C997-9A4E-AEC9-E93A-BD886BD67135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40842" y="97536"/>
            <a:ext cx="3664993" cy="917829"/>
          </a:xfrm>
          <a:prstGeom prst="rect">
            <a:avLst/>
          </a:prstGeom>
        </p:spPr>
      </p:pic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Calibri Light" panose="020F0302020204030204" pitchFamily="34" charset="0"/>
          <a:ea typeface="Calibri Light" panose="020F0302020204030204" pitchFamily="34" charset="0"/>
          <a:cs typeface="Calibri Light" panose="020F0302020204030204" pitchFamily="34" charset="0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L="457200" marR="0" lvl="0" indent="-40640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 pitchFamily="34" charset="0"/>
        <a:buChar char="•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1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1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1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1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4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15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5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16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6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1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7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1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9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>
            <a:spLocks noGrp="1"/>
          </p:cNvSpPr>
          <p:nvPr>
            <p:ph type="ctrTitle"/>
          </p:nvPr>
        </p:nvSpPr>
        <p:spPr>
          <a:xfrm>
            <a:off x="311700" y="3248025"/>
            <a:ext cx="8520600" cy="1131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>
              <a:buSzPts val="990"/>
            </a:pPr>
            <a:r>
              <a:rPr lang="en" sz="5400" dirty="0"/>
              <a:t>Introduction to </a:t>
            </a:r>
            <a:br>
              <a:rPr lang="en" sz="5400" dirty="0"/>
            </a:br>
            <a:r>
              <a:rPr lang="en" sz="5400" dirty="0"/>
              <a:t>Policy Analysis</a:t>
            </a:r>
            <a:endParaRPr sz="5400" dirty="0"/>
          </a:p>
        </p:txBody>
      </p:sp>
    </p:spTree>
    <p:custDataLst>
      <p:tags r:id="rId1"/>
    </p:custData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22"/>
          <p:cNvSpPr txBox="1">
            <a:spLocks noGrp="1"/>
          </p:cNvSpPr>
          <p:nvPr>
            <p:ph type="title"/>
          </p:nvPr>
        </p:nvSpPr>
        <p:spPr>
          <a:xfrm>
            <a:off x="714374" y="1568975"/>
            <a:ext cx="8117925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" dirty="0"/>
              <a:t>Stage-Based Policy Cycle Model</a:t>
            </a:r>
            <a:endParaRPr dirty="0"/>
          </a:p>
        </p:txBody>
      </p:sp>
      <p:sp>
        <p:nvSpPr>
          <p:cNvPr id="109" name="Google Shape;109;p22"/>
          <p:cNvSpPr txBox="1">
            <a:spLocks noGrp="1"/>
          </p:cNvSpPr>
          <p:nvPr>
            <p:ph type="body" idx="1"/>
          </p:nvPr>
        </p:nvSpPr>
        <p:spPr>
          <a:xfrm>
            <a:off x="714374" y="2419875"/>
            <a:ext cx="8117925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" dirty="0"/>
              <a:t>Agenda setting and policy formation</a:t>
            </a:r>
            <a:endParaRPr dirty="0"/>
          </a:p>
          <a:p>
            <a:pPr>
              <a:buFont typeface="Arial" panose="020B0604020202020204" pitchFamily="34" charset="0"/>
              <a:buChar char="•"/>
            </a:pPr>
            <a:r>
              <a:rPr lang="en" dirty="0"/>
              <a:t>Decision-making and implementation</a:t>
            </a:r>
            <a:endParaRPr dirty="0"/>
          </a:p>
          <a:p>
            <a:pPr>
              <a:buFont typeface="Arial" panose="020B0604020202020204" pitchFamily="34" charset="0"/>
              <a:buChar char="•"/>
            </a:pPr>
            <a:r>
              <a:rPr lang="en" dirty="0"/>
              <a:t>Evaluation and feedback loops</a:t>
            </a:r>
            <a:endParaRPr dirty="0"/>
          </a:p>
        </p:txBody>
      </p:sp>
    </p:spTree>
    <p:custDataLst>
      <p:tags r:id="rId1"/>
    </p:custData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23"/>
          <p:cNvSpPr txBox="1">
            <a:spLocks noGrp="1"/>
          </p:cNvSpPr>
          <p:nvPr>
            <p:ph type="title"/>
          </p:nvPr>
        </p:nvSpPr>
        <p:spPr>
          <a:xfrm>
            <a:off x="723900" y="1568975"/>
            <a:ext cx="81084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" dirty="0"/>
              <a:t>Bardach’s Eightfold Path</a:t>
            </a:r>
            <a:endParaRPr dirty="0"/>
          </a:p>
        </p:txBody>
      </p:sp>
      <p:sp>
        <p:nvSpPr>
          <p:cNvPr id="115" name="Google Shape;115;p23"/>
          <p:cNvSpPr txBox="1">
            <a:spLocks noGrp="1"/>
          </p:cNvSpPr>
          <p:nvPr>
            <p:ph type="body" idx="1"/>
          </p:nvPr>
        </p:nvSpPr>
        <p:spPr>
          <a:xfrm>
            <a:off x="723900" y="2467500"/>
            <a:ext cx="81084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" dirty="0"/>
              <a:t>Practical eight-step roadmap for recommendation</a:t>
            </a:r>
            <a:endParaRPr dirty="0"/>
          </a:p>
          <a:p>
            <a:pPr>
              <a:buFont typeface="Arial" panose="020B0604020202020204" pitchFamily="34" charset="0"/>
              <a:buChar char="•"/>
            </a:pPr>
            <a:r>
              <a:rPr lang="en" dirty="0"/>
              <a:t>Flexible, iterative; start anywhere, revise</a:t>
            </a:r>
            <a:endParaRPr dirty="0"/>
          </a:p>
          <a:p>
            <a:pPr>
              <a:buFont typeface="Arial" panose="020B0604020202020204" pitchFamily="34" charset="0"/>
              <a:buChar char="•"/>
            </a:pPr>
            <a:r>
              <a:rPr lang="en" dirty="0"/>
              <a:t>Balances evidence, feasibility, and implementation</a:t>
            </a:r>
            <a:endParaRPr dirty="0"/>
          </a:p>
        </p:txBody>
      </p:sp>
    </p:spTree>
    <p:custDataLst>
      <p:tags r:id="rId1"/>
    </p:custData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24"/>
          <p:cNvSpPr txBox="1">
            <a:spLocks noGrp="1"/>
          </p:cNvSpPr>
          <p:nvPr>
            <p:ph type="title"/>
          </p:nvPr>
        </p:nvSpPr>
        <p:spPr>
          <a:xfrm>
            <a:off x="723900" y="1568975"/>
            <a:ext cx="81084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" dirty="0"/>
              <a:t>Advocacy Coalition Framework (ACF)</a:t>
            </a:r>
            <a:endParaRPr dirty="0"/>
          </a:p>
        </p:txBody>
      </p:sp>
      <p:sp>
        <p:nvSpPr>
          <p:cNvPr id="121" name="Google Shape;121;p24"/>
          <p:cNvSpPr txBox="1">
            <a:spLocks noGrp="1"/>
          </p:cNvSpPr>
          <p:nvPr>
            <p:ph type="body" idx="1"/>
          </p:nvPr>
        </p:nvSpPr>
        <p:spPr>
          <a:xfrm>
            <a:off x="723900" y="2467500"/>
            <a:ext cx="81084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" dirty="0"/>
              <a:t>Coalitions and belief systems</a:t>
            </a:r>
            <a:endParaRPr dirty="0"/>
          </a:p>
          <a:p>
            <a:pPr>
              <a:buFont typeface="Arial" panose="020B0604020202020204" pitchFamily="34" charset="0"/>
              <a:buChar char="•"/>
            </a:pPr>
            <a:r>
              <a:rPr lang="en" dirty="0"/>
              <a:t>Policy-oriented learning</a:t>
            </a:r>
            <a:endParaRPr dirty="0"/>
          </a:p>
          <a:p>
            <a:pPr>
              <a:buFont typeface="Arial" panose="020B0604020202020204" pitchFamily="34" charset="0"/>
              <a:buChar char="•"/>
            </a:pPr>
            <a:r>
              <a:rPr lang="en" dirty="0"/>
              <a:t>External and internal forces</a:t>
            </a:r>
            <a:endParaRPr dirty="0"/>
          </a:p>
        </p:txBody>
      </p:sp>
    </p:spTree>
    <p:custDataLst>
      <p:tags r:id="rId1"/>
    </p:custData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25"/>
          <p:cNvSpPr txBox="1">
            <a:spLocks noGrp="1"/>
          </p:cNvSpPr>
          <p:nvPr>
            <p:ph type="title"/>
          </p:nvPr>
        </p:nvSpPr>
        <p:spPr>
          <a:xfrm>
            <a:off x="723900" y="1559450"/>
            <a:ext cx="832485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" dirty="0"/>
              <a:t>Institutional Analysis and Development (IAD)</a:t>
            </a:r>
            <a:endParaRPr dirty="0"/>
          </a:p>
        </p:txBody>
      </p:sp>
      <p:sp>
        <p:nvSpPr>
          <p:cNvPr id="127" name="Google Shape;127;p25"/>
          <p:cNvSpPr txBox="1">
            <a:spLocks noGrp="1"/>
          </p:cNvSpPr>
          <p:nvPr>
            <p:ph type="body" idx="1"/>
          </p:nvPr>
        </p:nvSpPr>
        <p:spPr>
          <a:xfrm>
            <a:off x="723900" y="2467500"/>
            <a:ext cx="81084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" dirty="0"/>
              <a:t>Action arenas and rule configurations</a:t>
            </a:r>
            <a:endParaRPr dirty="0"/>
          </a:p>
          <a:p>
            <a:pPr>
              <a:buFont typeface="Arial" panose="020B0604020202020204" pitchFamily="34" charset="0"/>
              <a:buChar char="•"/>
            </a:pPr>
            <a:r>
              <a:rPr lang="en" dirty="0"/>
              <a:t>Actor interactions and outcomes</a:t>
            </a:r>
            <a:endParaRPr dirty="0"/>
          </a:p>
          <a:p>
            <a:pPr>
              <a:buFont typeface="Arial" panose="020B0604020202020204" pitchFamily="34" charset="0"/>
              <a:buChar char="•"/>
            </a:pPr>
            <a:r>
              <a:rPr lang="en" dirty="0"/>
              <a:t>Case-based comparative models</a:t>
            </a:r>
            <a:endParaRPr dirty="0"/>
          </a:p>
        </p:txBody>
      </p:sp>
    </p:spTree>
    <p:custDataLst>
      <p:tags r:id="rId1"/>
    </p:custData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26"/>
          <p:cNvSpPr txBox="1">
            <a:spLocks noGrp="1"/>
          </p:cNvSpPr>
          <p:nvPr>
            <p:ph type="title"/>
          </p:nvPr>
        </p:nvSpPr>
        <p:spPr>
          <a:xfrm>
            <a:off x="723900" y="1559450"/>
            <a:ext cx="81084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" dirty="0"/>
              <a:t>Multiple Streams Framework (MSF)</a:t>
            </a:r>
            <a:endParaRPr dirty="0"/>
          </a:p>
        </p:txBody>
      </p:sp>
      <p:sp>
        <p:nvSpPr>
          <p:cNvPr id="133" name="Google Shape;133;p26"/>
          <p:cNvSpPr txBox="1">
            <a:spLocks noGrp="1"/>
          </p:cNvSpPr>
          <p:nvPr>
            <p:ph type="body" idx="1"/>
          </p:nvPr>
        </p:nvSpPr>
        <p:spPr>
          <a:xfrm>
            <a:off x="723900" y="2467500"/>
            <a:ext cx="81084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" dirty="0"/>
              <a:t>Problem, policy, and politics streams</a:t>
            </a:r>
            <a:endParaRPr dirty="0"/>
          </a:p>
          <a:p>
            <a:pPr>
              <a:buFont typeface="Arial" panose="020B0604020202020204" pitchFamily="34" charset="0"/>
              <a:buChar char="•"/>
            </a:pPr>
            <a:r>
              <a:rPr lang="en" dirty="0"/>
              <a:t>Policy windows and entrepreneurs</a:t>
            </a:r>
            <a:endParaRPr dirty="0"/>
          </a:p>
          <a:p>
            <a:pPr>
              <a:buFont typeface="Arial" panose="020B0604020202020204" pitchFamily="34" charset="0"/>
              <a:buChar char="•"/>
            </a:pPr>
            <a:r>
              <a:rPr lang="en" dirty="0"/>
              <a:t>Strengths and limitations</a:t>
            </a:r>
            <a:endParaRPr dirty="0"/>
          </a:p>
        </p:txBody>
      </p:sp>
    </p:spTree>
    <p:custDataLst>
      <p:tags r:id="rId1"/>
    </p:custData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27"/>
          <p:cNvSpPr txBox="1">
            <a:spLocks noGrp="1"/>
          </p:cNvSpPr>
          <p:nvPr>
            <p:ph type="title"/>
          </p:nvPr>
        </p:nvSpPr>
        <p:spPr>
          <a:xfrm>
            <a:off x="714374" y="1559450"/>
            <a:ext cx="8117925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" dirty="0"/>
              <a:t>Punctuated Equilibrium Theory (PET)</a:t>
            </a:r>
            <a:endParaRPr dirty="0"/>
          </a:p>
        </p:txBody>
      </p:sp>
      <p:sp>
        <p:nvSpPr>
          <p:cNvPr id="139" name="Google Shape;139;p27"/>
          <p:cNvSpPr txBox="1">
            <a:spLocks noGrp="1"/>
          </p:cNvSpPr>
          <p:nvPr>
            <p:ph type="body" idx="1"/>
          </p:nvPr>
        </p:nvSpPr>
        <p:spPr>
          <a:xfrm>
            <a:off x="714374" y="2457975"/>
            <a:ext cx="8117925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" dirty="0"/>
              <a:t>Periods of stability v. bursts of change</a:t>
            </a:r>
            <a:endParaRPr dirty="0"/>
          </a:p>
          <a:p>
            <a:pPr>
              <a:buFont typeface="Arial" panose="020B0604020202020204" pitchFamily="34" charset="0"/>
              <a:buChar char="•"/>
            </a:pPr>
            <a:r>
              <a:rPr lang="en" dirty="0"/>
              <a:t>Attention dynamics and venue shifts</a:t>
            </a:r>
            <a:endParaRPr dirty="0"/>
          </a:p>
          <a:p>
            <a:pPr>
              <a:buFont typeface="Arial" panose="020B0604020202020204" pitchFamily="34" charset="0"/>
              <a:buChar char="•"/>
            </a:pPr>
            <a:r>
              <a:rPr lang="en" dirty="0"/>
              <a:t>Empirical testing in policy volatility</a:t>
            </a:r>
            <a:endParaRPr dirty="0"/>
          </a:p>
        </p:txBody>
      </p:sp>
    </p:spTree>
    <p:custDataLst>
      <p:tags r:id="rId1"/>
    </p:custData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p28"/>
          <p:cNvSpPr txBox="1">
            <a:spLocks noGrp="1"/>
          </p:cNvSpPr>
          <p:nvPr>
            <p:ph type="title"/>
          </p:nvPr>
        </p:nvSpPr>
        <p:spPr>
          <a:xfrm>
            <a:off x="704850" y="1559450"/>
            <a:ext cx="812745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" dirty="0"/>
              <a:t>Critical Policy Analysis (CPA)</a:t>
            </a:r>
            <a:endParaRPr dirty="0"/>
          </a:p>
        </p:txBody>
      </p:sp>
      <p:sp>
        <p:nvSpPr>
          <p:cNvPr id="145" name="Google Shape;145;p28"/>
          <p:cNvSpPr txBox="1">
            <a:spLocks noGrp="1"/>
          </p:cNvSpPr>
          <p:nvPr>
            <p:ph type="body" idx="1"/>
          </p:nvPr>
        </p:nvSpPr>
        <p:spPr>
          <a:xfrm>
            <a:off x="704850" y="2457975"/>
            <a:ext cx="812745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" dirty="0"/>
              <a:t>Examines how power, politics, and discourse shape policy outcomes</a:t>
            </a:r>
            <a:endParaRPr dirty="0"/>
          </a:p>
          <a:p>
            <a:pPr>
              <a:buFont typeface="Arial" panose="020B0604020202020204" pitchFamily="34" charset="0"/>
              <a:buChar char="•"/>
            </a:pPr>
            <a:r>
              <a:rPr lang="en" dirty="0"/>
              <a:t>Centers marginalized voices and challenges dominant ideologies</a:t>
            </a:r>
            <a:endParaRPr dirty="0"/>
          </a:p>
          <a:p>
            <a:pPr>
              <a:buFont typeface="Arial" panose="020B0604020202020204" pitchFamily="34" charset="0"/>
              <a:buChar char="•"/>
            </a:pPr>
            <a:r>
              <a:rPr lang="en" dirty="0"/>
              <a:t>Questions who defines the problems and who benefits from policy</a:t>
            </a:r>
            <a:endParaRPr dirty="0"/>
          </a:p>
        </p:txBody>
      </p:sp>
    </p:spTree>
    <p:custDataLst>
      <p:tags r:id="rId1"/>
    </p:custData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p29"/>
          <p:cNvSpPr txBox="1">
            <a:spLocks noGrp="1"/>
          </p:cNvSpPr>
          <p:nvPr>
            <p:ph type="title"/>
          </p:nvPr>
        </p:nvSpPr>
        <p:spPr>
          <a:xfrm>
            <a:off x="714374" y="1559450"/>
            <a:ext cx="8117925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" dirty="0"/>
              <a:t>Summary</a:t>
            </a:r>
            <a:endParaRPr dirty="0"/>
          </a:p>
        </p:txBody>
      </p:sp>
      <p:sp>
        <p:nvSpPr>
          <p:cNvPr id="151" name="Google Shape;151;p29"/>
          <p:cNvSpPr txBox="1">
            <a:spLocks noGrp="1"/>
          </p:cNvSpPr>
          <p:nvPr>
            <p:ph type="body" idx="1"/>
          </p:nvPr>
        </p:nvSpPr>
        <p:spPr>
          <a:xfrm>
            <a:off x="714374" y="2543700"/>
            <a:ext cx="8117925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2500" lnSpcReduction="20000"/>
          </a:bodyPr>
          <a:lstStyle/>
          <a:p>
            <a:pPr marL="521335" indent="-457200">
              <a:buSzPct val="100000"/>
              <a:buFont typeface="Arial" panose="020B0604020202020204" pitchFamily="34" charset="0"/>
              <a:buChar char="•"/>
            </a:pPr>
            <a:r>
              <a:rPr lang="en" dirty="0"/>
              <a:t>Policy analysis is a critical tool for evidence-based, equitable decision-making</a:t>
            </a:r>
            <a:endParaRPr dirty="0"/>
          </a:p>
          <a:p>
            <a:pPr marL="521335" indent="-457200">
              <a:buSzPct val="100000"/>
              <a:buFont typeface="Arial" panose="020B0604020202020204" pitchFamily="34" charset="0"/>
              <a:buChar char="•"/>
            </a:pPr>
            <a:r>
              <a:rPr lang="en" dirty="0"/>
              <a:t>Multiple actors, including governments, researchers, and advocates, contribute to the process</a:t>
            </a:r>
            <a:endParaRPr dirty="0"/>
          </a:p>
          <a:p>
            <a:pPr marL="521335" indent="-457200">
              <a:buSzPct val="100000"/>
              <a:buFont typeface="Arial" panose="020B0604020202020204" pitchFamily="34" charset="0"/>
              <a:buChar char="•"/>
            </a:pPr>
            <a:r>
              <a:rPr lang="en" dirty="0"/>
              <a:t>Analysts define problems, explore options, weight trade-offs, and produce tailored solutions</a:t>
            </a:r>
            <a:endParaRPr dirty="0"/>
          </a:p>
          <a:p>
            <a:pPr marL="521335" indent="-457200">
              <a:buSzPct val="100000"/>
              <a:buFont typeface="Arial" panose="020B0604020202020204" pitchFamily="34" charset="0"/>
              <a:buChar char="•"/>
            </a:pPr>
            <a:r>
              <a:rPr lang="en" dirty="0"/>
              <a:t>Understanding and applying frameworks equips educators to engage with policy effectively and justly</a:t>
            </a:r>
            <a:endParaRPr dirty="0"/>
          </a:p>
        </p:txBody>
      </p:sp>
    </p:spTree>
    <p:custDataLst>
      <p:tags r:id="rId1"/>
    </p:custData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>
            <a:spLocks noGrp="1"/>
          </p:cNvSpPr>
          <p:nvPr>
            <p:ph type="title"/>
          </p:nvPr>
        </p:nvSpPr>
        <p:spPr>
          <a:xfrm>
            <a:off x="704850" y="1559450"/>
            <a:ext cx="812745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buSzPts val="990"/>
            </a:pPr>
            <a:r>
              <a:rPr lang="en" dirty="0"/>
              <a:t>Learning Objectives</a:t>
            </a:r>
            <a:endParaRPr dirty="0"/>
          </a:p>
        </p:txBody>
      </p:sp>
      <p:sp>
        <p:nvSpPr>
          <p:cNvPr id="61" name="Google Shape;61;p14"/>
          <p:cNvSpPr txBox="1">
            <a:spLocks noGrp="1"/>
          </p:cNvSpPr>
          <p:nvPr>
            <p:ph type="body" idx="1"/>
          </p:nvPr>
        </p:nvSpPr>
        <p:spPr>
          <a:xfrm>
            <a:off x="704850" y="2319675"/>
            <a:ext cx="812745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565150" indent="-514350">
              <a:spcBef>
                <a:spcPts val="1200"/>
              </a:spcBef>
              <a:buFont typeface="+mj-lt"/>
              <a:buAutoNum type="arabicPeriod"/>
            </a:pPr>
            <a:r>
              <a:rPr lang="en" dirty="0"/>
              <a:t>Identify the purpose, aims, and components of policy analysis</a:t>
            </a:r>
            <a:endParaRPr dirty="0"/>
          </a:p>
          <a:p>
            <a:pPr marL="565150" indent="-514350">
              <a:buFont typeface="+mj-lt"/>
              <a:buAutoNum type="arabicPeriod"/>
            </a:pPr>
            <a:r>
              <a:rPr lang="en" dirty="0"/>
              <a:t>Describe different frameworks for policy analysis</a:t>
            </a:r>
            <a:endParaRPr dirty="0"/>
          </a:p>
        </p:txBody>
      </p:sp>
    </p:spTree>
    <p:custDataLst>
      <p:tags r:id="rId1"/>
    </p:custData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5"/>
          <p:cNvSpPr txBox="1">
            <a:spLocks noGrp="1"/>
          </p:cNvSpPr>
          <p:nvPr>
            <p:ph type="title"/>
          </p:nvPr>
        </p:nvSpPr>
        <p:spPr>
          <a:xfrm>
            <a:off x="714374" y="1559450"/>
            <a:ext cx="8117925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What is Policy Analysis?</a:t>
            </a:r>
            <a:endParaRPr dirty="0"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67" name="Google Shape;67;p15"/>
          <p:cNvSpPr txBox="1">
            <a:spLocks noGrp="1"/>
          </p:cNvSpPr>
          <p:nvPr>
            <p:ph type="body" idx="1"/>
          </p:nvPr>
        </p:nvSpPr>
        <p:spPr>
          <a:xfrm>
            <a:off x="714374" y="2410349"/>
            <a:ext cx="8117925" cy="4266676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2500" lnSpcReduction="20000"/>
          </a:bodyPr>
          <a:lstStyle/>
          <a:p>
            <a:pPr marL="521335" indent="-457200">
              <a:spcBef>
                <a:spcPts val="600"/>
              </a:spcBef>
              <a:buSzPct val="100000"/>
              <a:buFont typeface="Arial" panose="020B0604020202020204" pitchFamily="34" charset="0"/>
              <a:buChar char="•"/>
            </a:pPr>
            <a:r>
              <a:rPr lang="en" dirty="0"/>
              <a:t>Systematic, evidence‑informed assessment of public problems and policy options</a:t>
            </a:r>
            <a:endParaRPr dirty="0"/>
          </a:p>
          <a:p>
            <a:pPr marL="521335" indent="-457200">
              <a:spcBef>
                <a:spcPts val="1000"/>
              </a:spcBef>
              <a:buSzPct val="100000"/>
              <a:buFont typeface="Arial" panose="020B0604020202020204" pitchFamily="34" charset="0"/>
              <a:buChar char="•"/>
            </a:pPr>
            <a:r>
              <a:rPr lang="en" dirty="0"/>
              <a:t>Employs analytical frameworks to structure comparisons </a:t>
            </a:r>
            <a:endParaRPr dirty="0"/>
          </a:p>
          <a:p>
            <a:pPr marL="521335" indent="-457200">
              <a:spcBef>
                <a:spcPts val="1000"/>
              </a:spcBef>
              <a:buSzPct val="100000"/>
              <a:buFont typeface="Arial" panose="020B0604020202020204" pitchFamily="34" charset="0"/>
              <a:buChar char="•"/>
            </a:pPr>
            <a:r>
              <a:rPr lang="en" dirty="0"/>
              <a:t>Integrates technical, economic, ethical, and political criteria </a:t>
            </a:r>
            <a:endParaRPr dirty="0"/>
          </a:p>
          <a:p>
            <a:pPr marL="521335" indent="-457200">
              <a:spcBef>
                <a:spcPts val="1000"/>
              </a:spcBef>
              <a:spcAft>
                <a:spcPts val="1000"/>
              </a:spcAft>
              <a:buSzPct val="100000"/>
              <a:buFont typeface="Arial" panose="020B0604020202020204" pitchFamily="34" charset="0"/>
              <a:buChar char="•"/>
            </a:pPr>
            <a:r>
              <a:rPr lang="en" dirty="0"/>
              <a:t>Conducted across governance levels (local, state, federal, and international) requiring contextual sensitivity </a:t>
            </a:r>
            <a:endParaRPr dirty="0"/>
          </a:p>
        </p:txBody>
      </p:sp>
    </p:spTree>
    <p:custDataLst>
      <p:tags r:id="rId1"/>
    </p:custData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6"/>
          <p:cNvSpPr txBox="1">
            <a:spLocks noGrp="1"/>
          </p:cNvSpPr>
          <p:nvPr>
            <p:ph type="title"/>
          </p:nvPr>
        </p:nvSpPr>
        <p:spPr>
          <a:xfrm>
            <a:off x="723900" y="1559450"/>
            <a:ext cx="81084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" dirty="0"/>
              <a:t>Goals of Policy Analysis</a:t>
            </a:r>
            <a:endParaRPr dirty="0"/>
          </a:p>
        </p:txBody>
      </p:sp>
      <p:sp>
        <p:nvSpPr>
          <p:cNvPr id="73" name="Google Shape;73;p16"/>
          <p:cNvSpPr txBox="1">
            <a:spLocks noGrp="1"/>
          </p:cNvSpPr>
          <p:nvPr>
            <p:ph type="body" idx="1"/>
          </p:nvPr>
        </p:nvSpPr>
        <p:spPr>
          <a:xfrm>
            <a:off x="723900" y="2467500"/>
            <a:ext cx="81084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" dirty="0"/>
              <a:t>Identify and define public problems</a:t>
            </a:r>
            <a:endParaRPr dirty="0"/>
          </a:p>
          <a:p>
            <a:pPr>
              <a:buFont typeface="Arial" panose="020B0604020202020204" pitchFamily="34" charset="0"/>
              <a:buChar char="•"/>
            </a:pPr>
            <a:r>
              <a:rPr lang="en" dirty="0"/>
              <a:t>Develop, assess, and compare policy alternatives</a:t>
            </a:r>
            <a:endParaRPr dirty="0"/>
          </a:p>
          <a:p>
            <a:pPr>
              <a:buFont typeface="Arial" panose="020B0604020202020204" pitchFamily="34" charset="0"/>
              <a:buChar char="•"/>
            </a:pPr>
            <a:r>
              <a:rPr lang="en" dirty="0"/>
              <a:t>Improve equity, efficiency, and legal compliance</a:t>
            </a:r>
            <a:endParaRPr dirty="0"/>
          </a:p>
          <a:p>
            <a:pPr>
              <a:buFont typeface="Arial" panose="020B0604020202020204" pitchFamily="34" charset="0"/>
              <a:buChar char="•"/>
            </a:pPr>
            <a:r>
              <a:rPr lang="en" dirty="0"/>
              <a:t>Change the policy-making process</a:t>
            </a:r>
            <a:endParaRPr dirty="0"/>
          </a:p>
        </p:txBody>
      </p:sp>
    </p:spTree>
    <p:custDataLst>
      <p:tags r:id="rId1"/>
    </p:custData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7"/>
          <p:cNvSpPr txBox="1">
            <a:spLocks noGrp="1"/>
          </p:cNvSpPr>
          <p:nvPr>
            <p:ph type="title"/>
          </p:nvPr>
        </p:nvSpPr>
        <p:spPr>
          <a:xfrm>
            <a:off x="714374" y="1597550"/>
            <a:ext cx="8117925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r>
              <a:rPr lang="en" dirty="0"/>
              <a:t>Who does Policy Analyses?</a:t>
            </a:r>
            <a:endParaRPr dirty="0"/>
          </a:p>
        </p:txBody>
      </p:sp>
      <p:sp>
        <p:nvSpPr>
          <p:cNvPr id="79" name="Google Shape;79;p17"/>
          <p:cNvSpPr txBox="1">
            <a:spLocks noGrp="1"/>
          </p:cNvSpPr>
          <p:nvPr>
            <p:ph type="body" idx="1"/>
          </p:nvPr>
        </p:nvSpPr>
        <p:spPr>
          <a:xfrm>
            <a:off x="714374" y="2448450"/>
            <a:ext cx="8117925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" dirty="0"/>
              <a:t>Government agencies</a:t>
            </a:r>
            <a:endParaRPr dirty="0"/>
          </a:p>
          <a:p>
            <a:pPr>
              <a:buFont typeface="Arial" panose="020B0604020202020204" pitchFamily="34" charset="0"/>
              <a:buChar char="•"/>
            </a:pPr>
            <a:r>
              <a:rPr lang="en" dirty="0"/>
              <a:t>Academic Researchers</a:t>
            </a:r>
            <a:endParaRPr dirty="0"/>
          </a:p>
          <a:p>
            <a:pPr>
              <a:buFont typeface="Arial" panose="020B0604020202020204" pitchFamily="34" charset="0"/>
              <a:buChar char="•"/>
            </a:pPr>
            <a:r>
              <a:rPr lang="en" dirty="0"/>
              <a:t>Nonprofits and consultants</a:t>
            </a:r>
            <a:endParaRPr dirty="0"/>
          </a:p>
          <a:p>
            <a:pPr>
              <a:buFont typeface="Arial" panose="020B0604020202020204" pitchFamily="34" charset="0"/>
              <a:buChar char="•"/>
            </a:pPr>
            <a:r>
              <a:rPr lang="en" dirty="0"/>
              <a:t>In education specifically: </a:t>
            </a:r>
            <a:endParaRPr dirty="0"/>
          </a:p>
          <a:p>
            <a:pPr lvl="1">
              <a:buFont typeface="Calibri" panose="020F0502020204030204" pitchFamily="34" charset="0"/>
              <a:buChar char="-"/>
            </a:pPr>
            <a:r>
              <a:rPr lang="en" dirty="0"/>
              <a:t>State education agencies</a:t>
            </a:r>
            <a:endParaRPr dirty="0"/>
          </a:p>
          <a:p>
            <a:pPr lvl="1">
              <a:buFont typeface="Calibri" panose="020F0502020204030204" pitchFamily="34" charset="0"/>
              <a:buChar char="-"/>
            </a:pPr>
            <a:r>
              <a:rPr lang="en" dirty="0"/>
              <a:t>School districts</a:t>
            </a:r>
            <a:endParaRPr dirty="0"/>
          </a:p>
          <a:p>
            <a:pPr lvl="1">
              <a:buFont typeface="Calibri" panose="020F0502020204030204" pitchFamily="34" charset="0"/>
              <a:buChar char="-"/>
            </a:pPr>
            <a:r>
              <a:rPr lang="en" dirty="0"/>
              <a:t>Advocacy groups</a:t>
            </a:r>
            <a:endParaRPr dirty="0"/>
          </a:p>
        </p:txBody>
      </p:sp>
    </p:spTree>
    <p:custDataLst>
      <p:tags r:id="rId1"/>
    </p:custData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8"/>
          <p:cNvSpPr txBox="1">
            <a:spLocks noGrp="1"/>
          </p:cNvSpPr>
          <p:nvPr>
            <p:ph type="title"/>
          </p:nvPr>
        </p:nvSpPr>
        <p:spPr>
          <a:xfrm>
            <a:off x="733424" y="1559450"/>
            <a:ext cx="8098875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" dirty="0"/>
              <a:t>Policy Analysis Products</a:t>
            </a:r>
            <a:endParaRPr dirty="0"/>
          </a:p>
        </p:txBody>
      </p:sp>
      <p:sp>
        <p:nvSpPr>
          <p:cNvPr id="85" name="Google Shape;85;p18"/>
          <p:cNvSpPr txBox="1">
            <a:spLocks noGrp="1"/>
          </p:cNvSpPr>
          <p:nvPr>
            <p:ph type="body" idx="1"/>
          </p:nvPr>
        </p:nvSpPr>
        <p:spPr>
          <a:xfrm>
            <a:off x="733424" y="2457975"/>
            <a:ext cx="8098875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" dirty="0"/>
              <a:t>Policy briefs</a:t>
            </a:r>
            <a:endParaRPr dirty="0"/>
          </a:p>
          <a:p>
            <a:pPr>
              <a:buFont typeface="Arial" panose="020B0604020202020204" pitchFamily="34" charset="0"/>
              <a:buChar char="•"/>
            </a:pPr>
            <a:r>
              <a:rPr lang="en" dirty="0"/>
              <a:t>White papers</a:t>
            </a:r>
            <a:endParaRPr dirty="0"/>
          </a:p>
          <a:p>
            <a:pPr>
              <a:buFont typeface="Arial" panose="020B0604020202020204" pitchFamily="34" charset="0"/>
              <a:buChar char="•"/>
            </a:pPr>
            <a:r>
              <a:rPr lang="en" dirty="0"/>
              <a:t>Cost-benefits analyses</a:t>
            </a:r>
            <a:endParaRPr dirty="0"/>
          </a:p>
          <a:p>
            <a:pPr>
              <a:buFont typeface="Arial" panose="020B0604020202020204" pitchFamily="34" charset="0"/>
              <a:buChar char="•"/>
            </a:pPr>
            <a:r>
              <a:rPr lang="en" dirty="0"/>
              <a:t>Evaluation reports</a:t>
            </a:r>
            <a:endParaRPr dirty="0"/>
          </a:p>
          <a:p>
            <a:pPr>
              <a:buFont typeface="Arial" panose="020B0604020202020204" pitchFamily="34" charset="0"/>
              <a:buChar char="•"/>
            </a:pPr>
            <a:r>
              <a:rPr lang="en" dirty="0"/>
              <a:t>Issues papers</a:t>
            </a:r>
            <a:endParaRPr dirty="0"/>
          </a:p>
          <a:p>
            <a:pPr>
              <a:buFont typeface="Arial" panose="020B0604020202020204" pitchFamily="34" charset="0"/>
              <a:buChar char="•"/>
            </a:pPr>
            <a:r>
              <a:rPr lang="en" dirty="0"/>
              <a:t>Decision memos</a:t>
            </a:r>
            <a:endParaRPr dirty="0"/>
          </a:p>
        </p:txBody>
      </p:sp>
    </p:spTree>
    <p:custDataLst>
      <p:tags r:id="rId1"/>
    </p:custData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9"/>
          <p:cNvSpPr txBox="1">
            <a:spLocks noGrp="1"/>
          </p:cNvSpPr>
          <p:nvPr>
            <p:ph type="title"/>
          </p:nvPr>
        </p:nvSpPr>
        <p:spPr>
          <a:xfrm>
            <a:off x="704850" y="1578500"/>
            <a:ext cx="812745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" dirty="0"/>
              <a:t>Ways to View Policies</a:t>
            </a:r>
            <a:endParaRPr dirty="0"/>
          </a:p>
        </p:txBody>
      </p:sp>
      <p:sp>
        <p:nvSpPr>
          <p:cNvPr id="91" name="Google Shape;91;p19"/>
          <p:cNvSpPr txBox="1">
            <a:spLocks noGrp="1"/>
          </p:cNvSpPr>
          <p:nvPr>
            <p:ph type="body" idx="1"/>
          </p:nvPr>
        </p:nvSpPr>
        <p:spPr>
          <a:xfrm>
            <a:off x="704850" y="2429400"/>
            <a:ext cx="812745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" dirty="0"/>
              <a:t>Descriptive: What is the policy?</a:t>
            </a:r>
            <a:endParaRPr dirty="0"/>
          </a:p>
          <a:p>
            <a:pPr>
              <a:buFont typeface="Arial" panose="020B0604020202020204" pitchFamily="34" charset="0"/>
              <a:buChar char="•"/>
            </a:pPr>
            <a:r>
              <a:rPr lang="en" dirty="0"/>
              <a:t>Normative: What should it be?</a:t>
            </a:r>
            <a:endParaRPr dirty="0"/>
          </a:p>
          <a:p>
            <a:pPr>
              <a:buFont typeface="Arial" panose="020B0604020202020204" pitchFamily="34" charset="0"/>
              <a:buChar char="•"/>
            </a:pPr>
            <a:r>
              <a:rPr lang="en" dirty="0"/>
              <a:t>Instrumental and political lenses</a:t>
            </a:r>
            <a:endParaRPr dirty="0"/>
          </a:p>
        </p:txBody>
      </p:sp>
    </p:spTree>
    <p:custDataLst>
      <p:tags r:id="rId1"/>
    </p:custData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20"/>
          <p:cNvSpPr txBox="1">
            <a:spLocks noGrp="1"/>
          </p:cNvSpPr>
          <p:nvPr>
            <p:ph type="title"/>
          </p:nvPr>
        </p:nvSpPr>
        <p:spPr>
          <a:xfrm>
            <a:off x="714374" y="1578500"/>
            <a:ext cx="8117925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" dirty="0"/>
              <a:t>Using Policy Analysis Frameworks</a:t>
            </a:r>
            <a:endParaRPr dirty="0"/>
          </a:p>
        </p:txBody>
      </p:sp>
      <p:sp>
        <p:nvSpPr>
          <p:cNvPr id="97" name="Google Shape;97;p20"/>
          <p:cNvSpPr txBox="1">
            <a:spLocks noGrp="1"/>
          </p:cNvSpPr>
          <p:nvPr>
            <p:ph type="body" idx="1"/>
          </p:nvPr>
        </p:nvSpPr>
        <p:spPr>
          <a:xfrm>
            <a:off x="714374" y="2457975"/>
            <a:ext cx="8117925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" dirty="0"/>
              <a:t>Frameworks help organize complex policy issues</a:t>
            </a:r>
            <a:endParaRPr dirty="0"/>
          </a:p>
          <a:p>
            <a:pPr>
              <a:buFont typeface="Arial" panose="020B0604020202020204" pitchFamily="34" charset="0"/>
              <a:buChar char="•"/>
            </a:pPr>
            <a:r>
              <a:rPr lang="en" dirty="0"/>
              <a:t>Frameworks structure the analytic process</a:t>
            </a:r>
            <a:endParaRPr dirty="0"/>
          </a:p>
          <a:p>
            <a:pPr>
              <a:buFont typeface="Arial" panose="020B0604020202020204" pitchFamily="34" charset="0"/>
              <a:buChar char="•"/>
            </a:pPr>
            <a:r>
              <a:rPr lang="en" dirty="0"/>
              <a:t>Frameworks support evaluation, decision-making, comparisons, and equity considerations</a:t>
            </a:r>
            <a:endParaRPr dirty="0"/>
          </a:p>
        </p:txBody>
      </p:sp>
    </p:spTree>
    <p:custDataLst>
      <p:tags r:id="rId1"/>
    </p:custData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21"/>
          <p:cNvSpPr txBox="1">
            <a:spLocks noGrp="1"/>
          </p:cNvSpPr>
          <p:nvPr>
            <p:ph type="title"/>
          </p:nvPr>
        </p:nvSpPr>
        <p:spPr>
          <a:xfrm>
            <a:off x="714374" y="1559450"/>
            <a:ext cx="8117925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" dirty="0"/>
              <a:t>Common Frameworks Used</a:t>
            </a:r>
            <a:endParaRPr dirty="0"/>
          </a:p>
        </p:txBody>
      </p:sp>
      <p:sp>
        <p:nvSpPr>
          <p:cNvPr id="103" name="Google Shape;103;p21"/>
          <p:cNvSpPr txBox="1">
            <a:spLocks noGrp="1"/>
          </p:cNvSpPr>
          <p:nvPr>
            <p:ph type="body" idx="1"/>
          </p:nvPr>
        </p:nvSpPr>
        <p:spPr>
          <a:xfrm>
            <a:off x="714374" y="2515125"/>
            <a:ext cx="8117925" cy="4085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indent="-381000">
              <a:buSzPts val="2400"/>
              <a:buFont typeface="Arial" panose="020B0604020202020204" pitchFamily="34" charset="0"/>
              <a:buChar char="•"/>
            </a:pPr>
            <a:r>
              <a:rPr lang="en" sz="2400" dirty="0"/>
              <a:t>Stage-Based Policy Cycle Model</a:t>
            </a:r>
            <a:endParaRPr sz="2400" dirty="0"/>
          </a:p>
          <a:p>
            <a:pPr indent="-381000">
              <a:buSzPts val="2400"/>
              <a:buFont typeface="Arial" panose="020B0604020202020204" pitchFamily="34" charset="0"/>
              <a:buChar char="•"/>
            </a:pPr>
            <a:r>
              <a:rPr lang="en" sz="2400" dirty="0"/>
              <a:t>Bardach’s Eightfold Path</a:t>
            </a:r>
            <a:endParaRPr sz="2400" dirty="0"/>
          </a:p>
          <a:p>
            <a:pPr indent="-381000">
              <a:buSzPts val="2400"/>
              <a:buFont typeface="Arial" panose="020B0604020202020204" pitchFamily="34" charset="0"/>
              <a:buChar char="•"/>
            </a:pPr>
            <a:r>
              <a:rPr lang="en" sz="2400" dirty="0"/>
              <a:t>Advocacy Coalition Framework</a:t>
            </a:r>
            <a:endParaRPr sz="2400" dirty="0"/>
          </a:p>
          <a:p>
            <a:pPr indent="-381000">
              <a:buSzPts val="2400"/>
              <a:buFont typeface="Arial" panose="020B0604020202020204" pitchFamily="34" charset="0"/>
              <a:buChar char="•"/>
            </a:pPr>
            <a:r>
              <a:rPr lang="en" sz="2400" dirty="0"/>
              <a:t>Institutional Analysis and Development</a:t>
            </a:r>
            <a:endParaRPr sz="2400" dirty="0"/>
          </a:p>
          <a:p>
            <a:pPr indent="-381000">
              <a:buSzPts val="2400"/>
              <a:buFont typeface="Arial" panose="020B0604020202020204" pitchFamily="34" charset="0"/>
              <a:buChar char="•"/>
            </a:pPr>
            <a:r>
              <a:rPr lang="en" sz="2400" dirty="0"/>
              <a:t>Multiple Streams Framework</a:t>
            </a:r>
            <a:endParaRPr sz="2400" dirty="0"/>
          </a:p>
          <a:p>
            <a:pPr indent="-381000">
              <a:buSzPts val="2400"/>
              <a:buFont typeface="Arial" panose="020B0604020202020204" pitchFamily="34" charset="0"/>
              <a:buChar char="•"/>
            </a:pPr>
            <a:r>
              <a:rPr lang="en" sz="2400" dirty="0"/>
              <a:t>Punctuated Equilibrium Theory</a:t>
            </a:r>
            <a:endParaRPr sz="2400" dirty="0"/>
          </a:p>
          <a:p>
            <a:pPr indent="-381000">
              <a:buSzPts val="2400"/>
              <a:buFont typeface="Arial" panose="020B0604020202020204" pitchFamily="34" charset="0"/>
              <a:buChar char="•"/>
            </a:pPr>
            <a:r>
              <a:rPr lang="en" sz="2400" dirty="0"/>
              <a:t>Equity-Based Frameworks</a:t>
            </a:r>
            <a:endParaRPr sz="2400" dirty="0"/>
          </a:p>
          <a:p>
            <a:pPr indent="-381000">
              <a:buSzPts val="2400"/>
              <a:buFont typeface="Arial" panose="020B0604020202020204" pitchFamily="34" charset="0"/>
              <a:buChar char="•"/>
            </a:pPr>
            <a:r>
              <a:rPr lang="en" sz="2400" dirty="0"/>
              <a:t>Critical Policy Analysis</a:t>
            </a:r>
            <a:endParaRPr sz="2400" dirty="0"/>
          </a:p>
        </p:txBody>
      </p:sp>
    </p:spTree>
    <p:custDataLst>
      <p:tags r:id="rId1"/>
    </p:custData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  <p:tag name="ARTICULATE_SLIDE_COUNT" val="17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423</Words>
  <Application>Microsoft Office PowerPoint</Application>
  <PresentationFormat>On-screen Show (4:3)</PresentationFormat>
  <Paragraphs>79</Paragraphs>
  <Slides>17</Slides>
  <Notes>17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1" baseType="lpstr">
      <vt:lpstr>Arial</vt:lpstr>
      <vt:lpstr>Calibri</vt:lpstr>
      <vt:lpstr>Calibri Light</vt:lpstr>
      <vt:lpstr>Simple Light</vt:lpstr>
      <vt:lpstr>Introduction to  Policy Analysis</vt:lpstr>
      <vt:lpstr>Learning Objectives</vt:lpstr>
      <vt:lpstr>What is Policy Analysis?</vt:lpstr>
      <vt:lpstr>Goals of Policy Analysis</vt:lpstr>
      <vt:lpstr>Who does Policy Analyses?</vt:lpstr>
      <vt:lpstr>Policy Analysis Products</vt:lpstr>
      <vt:lpstr>Ways to View Policies</vt:lpstr>
      <vt:lpstr>Using Policy Analysis Frameworks</vt:lpstr>
      <vt:lpstr>Common Frameworks Used</vt:lpstr>
      <vt:lpstr>Stage-Based Policy Cycle Model</vt:lpstr>
      <vt:lpstr>Bardach’s Eightfold Path</vt:lpstr>
      <vt:lpstr>Advocacy Coalition Framework (ACF)</vt:lpstr>
      <vt:lpstr>Institutional Analysis and Development (IAD)</vt:lpstr>
      <vt:lpstr>Multiple Streams Framework (MSF)</vt:lpstr>
      <vt:lpstr>Punctuated Equilibrium Theory (PET)</vt:lpstr>
      <vt:lpstr>Critical Policy Analysis (CPA)</vt:lpstr>
      <vt:lpstr>Summary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Garvey,Amanda L.</dc:creator>
  <cp:lastModifiedBy>Jozef,Christine</cp:lastModifiedBy>
  <cp:revision>4</cp:revision>
  <dcterms:modified xsi:type="dcterms:W3CDTF">2025-12-05T16:12:47Z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008C595F-2233-4818-AE1D-D3AD05C6F02F</vt:lpwstr>
  </property>
  <property fmtid="{D5CDD505-2E9C-101B-9397-08002B2CF9AE}" pid="3" name="ArticulatePath">
    <vt:lpwstr>Module 2, Presentation 2_ Introduction to Policy Analysis</vt:lpwstr>
  </property>
</Properties>
</file>