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6ae8e84fc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6ae8e84fc2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6ae8e84fc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6ae8e84fc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6ae8e84fc2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6ae8e84fc2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6ae8e84fc2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6ae8e84fc2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6ae8e84fc2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6ae8e84fc2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6e677889f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6e677889f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ae8e84fc2_0_7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ae8e84fc2_0_7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c7e022233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c7e022233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5c7e022233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5c7e022233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c7e022233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c7e022233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5c7e022233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5c7e022233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c7e022233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c7e022233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6ae8e84fc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6ae8e84fc2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9FE0D70-2A31-01E2-7F85-CD3B52402D32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26F13E68-EB32-2C59-3E12-BCDF4DC8F105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426C027-0E11-83EA-F09E-9533F16A0EC4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B9A8C7F-563D-B7AC-5ECA-AC7BE802AC27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A2A6730-A24D-EF4A-C977-DE6F7156DCB6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45C1DC55-B072-BBBC-908D-26BC8C543C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727968" y="1561033"/>
            <a:ext cx="8104331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727968" y="2464743"/>
            <a:ext cx="8104331" cy="40745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55D93BB-8A86-34A4-A777-4AB3BC5A19E9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AE992141-9D96-D238-E537-AFDEB8E74782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2D69B54-7FBF-D674-83E1-C69EC8C4D06A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26CB4A2-7CCB-D5B1-D7D4-9892B89734CC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1ABF178-0642-12FC-3DCD-A1D301AC7267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0814817F-65D5-D8D7-8C54-F9E53BB998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98B873A-D4FB-9BD0-36C8-08711229281C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98DFA48C-6721-AD3E-2075-382E9E4AAC8E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36010A7-27FE-F1A6-2232-0146DACF3AC2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F491BDA-B22A-D819-C10C-3AC150CB0E34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CA512F7-7081-8328-E854-A44ABF90AE80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E8AB8D8-2A8F-33BA-178D-443B630850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76A88C7-B461-48EC-A3B4-5FCE269781B4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637F529D-2CE1-7E3B-6F02-6012AE32D221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5D64F5B0-2D3F-29E2-F5B0-58AE1DBD3749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5BCF2EA-4C44-9070-0021-CB0709F10AB7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1EB9AB8-75FD-0526-EA6A-62677C32EA45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BD09660-2850-7023-D5B1-C96833DFFD0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234975"/>
            <a:ext cx="8520600" cy="113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5400" dirty="0"/>
              <a:t>Federal Roles in the </a:t>
            </a:r>
            <a:br>
              <a:rPr lang="en" sz="5400" dirty="0"/>
            </a:br>
            <a:r>
              <a:rPr lang="en" sz="5400" dirty="0"/>
              <a:t>Policy Cycle</a:t>
            </a:r>
            <a:endParaRPr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>
            <a:spLocks noGrp="1"/>
          </p:cNvSpPr>
          <p:nvPr>
            <p:ph type="title"/>
          </p:nvPr>
        </p:nvSpPr>
        <p:spPr>
          <a:xfrm>
            <a:off x="714374" y="1568975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Executive Branch: Policy Evaluation</a:t>
            </a:r>
            <a:endParaRPr dirty="0"/>
          </a:p>
        </p:txBody>
      </p:sp>
      <p:sp>
        <p:nvSpPr>
          <p:cNvPr id="125" name="Google Shape;125;p22"/>
          <p:cNvSpPr txBox="1">
            <a:spLocks noGrp="1"/>
          </p:cNvSpPr>
          <p:nvPr>
            <p:ph type="body" idx="1"/>
          </p:nvPr>
        </p:nvSpPr>
        <p:spPr>
          <a:xfrm>
            <a:off x="714374" y="2457975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521335" indent="-4572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Foundations for Evidence-Based Policymaking Act mandates learning agendas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Evaluation plans and capacity assessments posted on Evaluation.gov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Departmental evaluation offices lead research and analysis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Evidence informs budgets and strategic planning through OMB Circular A-11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>
            <a:spLocks noGrp="1"/>
          </p:cNvSpPr>
          <p:nvPr>
            <p:ph type="title"/>
          </p:nvPr>
        </p:nvSpPr>
        <p:spPr>
          <a:xfrm>
            <a:off x="704850" y="1559450"/>
            <a:ext cx="8127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Judicial Branch: Policy Creation</a:t>
            </a:r>
            <a:endParaRPr dirty="0"/>
          </a:p>
        </p:txBody>
      </p:sp>
      <p:sp>
        <p:nvSpPr>
          <p:cNvPr id="131" name="Google Shape;131;p23"/>
          <p:cNvSpPr txBox="1">
            <a:spLocks noGrp="1"/>
          </p:cNvSpPr>
          <p:nvPr>
            <p:ph type="body" idx="1"/>
          </p:nvPr>
        </p:nvSpPr>
        <p:spPr>
          <a:xfrm>
            <a:off x="704850" y="2410350"/>
            <a:ext cx="81274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" dirty="0"/>
              <a:t>Judicial review established in Marbury v. Madison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Statutory interpretation fills gaps and clarifies ambiguity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Precedents influence congressional drafting and agency rulemaking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Cases like Kisor v. Wilkie limit agency deference and shift interpretive power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>
            <a:spLocks noGrp="1"/>
          </p:cNvSpPr>
          <p:nvPr>
            <p:ph type="title"/>
          </p:nvPr>
        </p:nvSpPr>
        <p:spPr>
          <a:xfrm>
            <a:off x="714374" y="1549925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Judicial Branch: Policy Implementation</a:t>
            </a:r>
            <a:endParaRPr dirty="0"/>
          </a:p>
        </p:txBody>
      </p:sp>
      <p:sp>
        <p:nvSpPr>
          <p:cNvPr id="137" name="Google Shape;137;p24"/>
          <p:cNvSpPr txBox="1">
            <a:spLocks noGrp="1"/>
          </p:cNvSpPr>
          <p:nvPr>
            <p:ph type="body" idx="1"/>
          </p:nvPr>
        </p:nvSpPr>
        <p:spPr>
          <a:xfrm>
            <a:off x="714374" y="2429400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521335" indent="-4572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Courts use injunctions to halt or compel agency actions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Consent decrees enforce compliance over extended periods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Administrative Law Judges adjudicate disputes under APA rules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Standing doctrine ensures plaintiffs have legal grounds to sue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>
            <a:spLocks noGrp="1"/>
          </p:cNvSpPr>
          <p:nvPr>
            <p:ph type="title"/>
          </p:nvPr>
        </p:nvSpPr>
        <p:spPr>
          <a:xfrm>
            <a:off x="714374" y="1549925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Judicial Branch: Policy Evaluation</a:t>
            </a:r>
            <a:endParaRPr dirty="0"/>
          </a:p>
        </p:txBody>
      </p:sp>
      <p:sp>
        <p:nvSpPr>
          <p:cNvPr id="143" name="Google Shape;143;p25"/>
          <p:cNvSpPr txBox="1">
            <a:spLocks noGrp="1"/>
          </p:cNvSpPr>
          <p:nvPr>
            <p:ph type="body" idx="1"/>
          </p:nvPr>
        </p:nvSpPr>
        <p:spPr>
          <a:xfrm>
            <a:off x="714374" y="2438925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521335" indent="-4572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Courts assess compliance with previous rulings and statutory mandates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Appellate courts harmonize standards and refine doctrine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Empirical evidence informs evaluation of court-ordered remedies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Special masters and monitors provide ongoing oversight in complex cases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Interbranch Dynamics / Checks &amp; Balances</a:t>
            </a:r>
            <a:endParaRPr dirty="0"/>
          </a:p>
        </p:txBody>
      </p:sp>
      <p:sp>
        <p:nvSpPr>
          <p:cNvPr id="149" name="Google Shape;149;p26"/>
          <p:cNvSpPr txBox="1">
            <a:spLocks noGrp="1"/>
          </p:cNvSpPr>
          <p:nvPr>
            <p:ph type="body" idx="1"/>
          </p:nvPr>
        </p:nvSpPr>
        <p:spPr>
          <a:xfrm>
            <a:off x="723900" y="241035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" dirty="0"/>
              <a:t>Congress uses appropriations and oversight to influence agencies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President counters with veto and executive orders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Courts enforce legal compliance through judicial review and hard-look review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Continuous interbranch communication shapes policy design and implementation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 txBox="1">
            <a:spLocks noGrp="1"/>
          </p:cNvSpPr>
          <p:nvPr>
            <p:ph type="title"/>
          </p:nvPr>
        </p:nvSpPr>
        <p:spPr>
          <a:xfrm>
            <a:off x="714374" y="1549925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55" name="Google Shape;155;p27"/>
          <p:cNvSpPr txBox="1">
            <a:spLocks noGrp="1"/>
          </p:cNvSpPr>
          <p:nvPr>
            <p:ph type="body" idx="1"/>
          </p:nvPr>
        </p:nvSpPr>
        <p:spPr>
          <a:xfrm>
            <a:off x="714374" y="2448450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521335" indent="-4572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All three branches participate in policy creation, implementation, and evaluation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Legislative: creates laws, funds programs, evaluates through GAO and CBO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Executive: sets priorities, implements through rulemaking, evaluates with data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Judicial: interprets statutes, oversees compliance, ensures legality of agency actions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723900" y="1568975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723900" y="24675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50" indent="-514350">
              <a:buFont typeface="+mj-lt"/>
              <a:buAutoNum type="arabicPeriod"/>
            </a:pPr>
            <a:r>
              <a:rPr lang="en" dirty="0"/>
              <a:t>Identify the roles of the US federal government branches in policy creation, implementation, and evaluation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704850" y="1568975"/>
            <a:ext cx="8127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Policy Cycle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704850" y="2419875"/>
            <a:ext cx="81274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indent="-457200">
              <a:buFont typeface="Arial" panose="020B0604020202020204" pitchFamily="34" charset="0"/>
              <a:buChar char="•"/>
            </a:pPr>
            <a:r>
              <a:rPr lang="en" dirty="0"/>
              <a:t>Iterative process with feedback loops that includes</a:t>
            </a:r>
            <a:endParaRPr dirty="0"/>
          </a:p>
          <a:p>
            <a:pPr marL="800100" indent="-323850">
              <a:buSzPts val="2400"/>
              <a:buFont typeface="Calibri" panose="020F0502020204030204" pitchFamily="34" charset="0"/>
              <a:buChar char="-"/>
            </a:pPr>
            <a:r>
              <a:rPr lang="en" sz="2400" dirty="0"/>
              <a:t>Public issues gaining attention</a:t>
            </a:r>
            <a:endParaRPr sz="2400" dirty="0"/>
          </a:p>
          <a:p>
            <a:pPr marL="800100" indent="-323850">
              <a:buSzPts val="2400"/>
              <a:buFont typeface="Calibri" panose="020F0502020204030204" pitchFamily="34" charset="0"/>
              <a:buChar char="-"/>
            </a:pPr>
            <a:r>
              <a:rPr lang="en" sz="2400" dirty="0"/>
              <a:t>Formal policy instruments</a:t>
            </a:r>
            <a:endParaRPr sz="2400" dirty="0"/>
          </a:p>
          <a:p>
            <a:pPr marL="800100" indent="-323850">
              <a:buSzPts val="2400"/>
              <a:buFont typeface="Calibri" panose="020F0502020204030204" pitchFamily="34" charset="0"/>
              <a:buChar char="-"/>
            </a:pPr>
            <a:r>
              <a:rPr lang="en" sz="2400" dirty="0"/>
              <a:t>Evaluated and modified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1111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Core Components of the Policy Cycle</a:t>
            </a:r>
            <a:endParaRPr dirty="0"/>
          </a:p>
        </p:txBody>
      </p:sp>
      <p:sp>
        <p:nvSpPr>
          <p:cNvPr id="73" name="Google Shape;73;p16"/>
          <p:cNvSpPr/>
          <p:nvPr/>
        </p:nvSpPr>
        <p:spPr>
          <a:xfrm>
            <a:off x="3157509" y="2528406"/>
            <a:ext cx="2826000" cy="2741400"/>
          </a:xfrm>
          <a:prstGeom prst="donut">
            <a:avLst>
              <a:gd name="adj" fmla="val 16067"/>
            </a:avLst>
          </a:prstGeom>
          <a:solidFill>
            <a:srgbClr val="000000">
              <a:alpha val="107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grpSp>
        <p:nvGrpSpPr>
          <p:cNvPr id="74" name="Google Shape;74;p16"/>
          <p:cNvGrpSpPr/>
          <p:nvPr/>
        </p:nvGrpSpPr>
        <p:grpSpPr>
          <a:xfrm>
            <a:off x="1358833" y="2689588"/>
            <a:ext cx="2148941" cy="722632"/>
            <a:chOff x="1680836" y="1315124"/>
            <a:chExt cx="1931633" cy="669600"/>
          </a:xfrm>
        </p:grpSpPr>
        <p:cxnSp>
          <p:nvCxnSpPr>
            <p:cNvPr id="75" name="Google Shape;75;p16"/>
            <p:cNvCxnSpPr/>
            <p:nvPr/>
          </p:nvCxnSpPr>
          <p:spPr>
            <a:xfrm>
              <a:off x="3178969" y="1638300"/>
              <a:ext cx="433500" cy="252300"/>
            </a:xfrm>
            <a:prstGeom prst="straightConnector1">
              <a:avLst/>
            </a:prstGeom>
            <a:noFill/>
            <a:ln w="19050" cap="flat" cmpd="sng">
              <a:solidFill>
                <a:schemeClr val="accent1">
                  <a:lumMod val="20000"/>
                  <a:lumOff val="80000"/>
                </a:schemeClr>
              </a:solidFill>
              <a:prstDash val="solid"/>
              <a:round/>
              <a:headEnd type="oval" w="med" len="med"/>
              <a:tailEnd type="none" w="sm" len="sm"/>
            </a:ln>
          </p:spPr>
        </p:cxnSp>
        <p:sp>
          <p:nvSpPr>
            <p:cNvPr id="76" name="Google Shape;76;p16"/>
            <p:cNvSpPr txBox="1"/>
            <p:nvPr/>
          </p:nvSpPr>
          <p:spPr>
            <a:xfrm>
              <a:off x="1680836" y="1315124"/>
              <a:ext cx="1495200" cy="66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r">
                <a:lnSpc>
                  <a:spcPct val="115000"/>
                </a:lnSpc>
              </a:pPr>
              <a:r>
                <a:rPr lang="en" sz="1700" dirty="0"/>
                <a:t>Evaluation</a:t>
              </a:r>
              <a:endParaRPr sz="1700" b="1" dirty="0"/>
            </a:p>
          </p:txBody>
        </p:sp>
      </p:grpSp>
      <p:grpSp>
        <p:nvGrpSpPr>
          <p:cNvPr id="77" name="Google Shape;77;p16"/>
          <p:cNvGrpSpPr/>
          <p:nvPr/>
        </p:nvGrpSpPr>
        <p:grpSpPr>
          <a:xfrm>
            <a:off x="5626912" y="2689588"/>
            <a:ext cx="2158257" cy="722632"/>
            <a:chOff x="5517319" y="1315124"/>
            <a:chExt cx="1940006" cy="669600"/>
          </a:xfrm>
        </p:grpSpPr>
        <p:cxnSp>
          <p:nvCxnSpPr>
            <p:cNvPr id="78" name="Google Shape;78;p16"/>
            <p:cNvCxnSpPr/>
            <p:nvPr/>
          </p:nvCxnSpPr>
          <p:spPr>
            <a:xfrm flipH="1">
              <a:off x="5517319" y="1638300"/>
              <a:ext cx="433500" cy="252300"/>
            </a:xfrm>
            <a:prstGeom prst="straightConnector1">
              <a:avLst/>
            </a:prstGeom>
            <a:noFill/>
            <a:ln w="19050" cap="flat" cmpd="sng">
              <a:solidFill>
                <a:srgbClr val="002060"/>
              </a:solidFill>
              <a:prstDash val="solid"/>
              <a:round/>
              <a:headEnd type="oval" w="med" len="med"/>
              <a:tailEnd type="none" w="sm" len="sm"/>
            </a:ln>
          </p:spPr>
        </p:cxnSp>
        <p:sp>
          <p:nvSpPr>
            <p:cNvPr id="79" name="Google Shape;79;p16"/>
            <p:cNvSpPr txBox="1"/>
            <p:nvPr/>
          </p:nvSpPr>
          <p:spPr>
            <a:xfrm>
              <a:off x="5962125" y="1315124"/>
              <a:ext cx="1495200" cy="66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>
                <a:lnSpc>
                  <a:spcPct val="115000"/>
                </a:lnSpc>
              </a:pPr>
              <a:r>
                <a:rPr lang="en" sz="1700"/>
                <a:t>Creation</a:t>
              </a:r>
              <a:endParaRPr sz="1700" b="1"/>
            </a:p>
          </p:txBody>
        </p:sp>
      </p:grpSp>
      <p:grpSp>
        <p:nvGrpSpPr>
          <p:cNvPr id="80" name="Google Shape;80;p16"/>
          <p:cNvGrpSpPr/>
          <p:nvPr/>
        </p:nvGrpSpPr>
        <p:grpSpPr>
          <a:xfrm>
            <a:off x="3341871" y="5085430"/>
            <a:ext cx="2432036" cy="1254122"/>
            <a:chOff x="3463350" y="3535140"/>
            <a:chExt cx="2186100" cy="1162085"/>
          </a:xfrm>
        </p:grpSpPr>
        <p:cxnSp>
          <p:nvCxnSpPr>
            <p:cNvPr id="81" name="Google Shape;81;p16"/>
            <p:cNvCxnSpPr/>
            <p:nvPr/>
          </p:nvCxnSpPr>
          <p:spPr>
            <a:xfrm rot="10800000">
              <a:off x="4556399" y="3535140"/>
              <a:ext cx="0" cy="460500"/>
            </a:xfrm>
            <a:prstGeom prst="straightConnector1">
              <a:avLst/>
            </a:prstGeom>
            <a:noFill/>
            <a:ln w="19050" cap="flat" cmpd="sng">
              <a:solidFill>
                <a:schemeClr val="accent1">
                  <a:lumMod val="75000"/>
                </a:schemeClr>
              </a:solidFill>
              <a:prstDash val="solid"/>
              <a:round/>
              <a:headEnd type="oval" w="med" len="med"/>
              <a:tailEnd type="none" w="sm" len="sm"/>
            </a:ln>
          </p:spPr>
        </p:cxnSp>
        <p:sp>
          <p:nvSpPr>
            <p:cNvPr id="82" name="Google Shape;82;p16"/>
            <p:cNvSpPr txBox="1"/>
            <p:nvPr/>
          </p:nvSpPr>
          <p:spPr>
            <a:xfrm>
              <a:off x="3463350" y="4027625"/>
              <a:ext cx="2186100" cy="66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" sz="1700"/>
                <a:t>Implementation</a:t>
              </a:r>
              <a:endParaRPr sz="1700" b="1"/>
            </a:p>
          </p:txBody>
        </p:sp>
      </p:grpSp>
      <p:sp>
        <p:nvSpPr>
          <p:cNvPr id="83" name="Google Shape;83;p16"/>
          <p:cNvSpPr txBox="1"/>
          <p:nvPr/>
        </p:nvSpPr>
        <p:spPr>
          <a:xfrm>
            <a:off x="3767499" y="3489693"/>
            <a:ext cx="1606200" cy="8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600" b="1"/>
              <a:t>Core Policy Cycle Components</a:t>
            </a:r>
            <a:endParaRPr sz="1600"/>
          </a:p>
        </p:txBody>
      </p:sp>
      <p:sp>
        <p:nvSpPr>
          <p:cNvPr id="84" name="Google Shape;84;p16"/>
          <p:cNvSpPr/>
          <p:nvPr/>
        </p:nvSpPr>
        <p:spPr>
          <a:xfrm rot="1755075">
            <a:off x="3082178" y="2431403"/>
            <a:ext cx="2971511" cy="2926727"/>
          </a:xfrm>
          <a:prstGeom prst="blockArc">
            <a:avLst>
              <a:gd name="adj1" fmla="val 14414370"/>
              <a:gd name="adj2" fmla="val 694"/>
              <a:gd name="adj3" fmla="val 9562"/>
            </a:avLst>
          </a:prstGeom>
          <a:solidFill>
            <a:srgbClr val="002060"/>
          </a:solidFill>
          <a:ln>
            <a:noFill/>
          </a:ln>
          <a:effectLst>
            <a:outerShdw blurRad="71438" dist="9525" dir="54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5" name="Google Shape;85;p16"/>
          <p:cNvSpPr/>
          <p:nvPr/>
        </p:nvSpPr>
        <p:spPr>
          <a:xfrm rot="-1755075" flipH="1">
            <a:off x="3084673" y="2431403"/>
            <a:ext cx="2971511" cy="2926727"/>
          </a:xfrm>
          <a:prstGeom prst="blockArc">
            <a:avLst>
              <a:gd name="adj1" fmla="val 14348563"/>
              <a:gd name="adj2" fmla="val 21472873"/>
              <a:gd name="adj3" fmla="val 938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71438" dist="9525" dir="54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6" name="Google Shape;86;p16"/>
          <p:cNvSpPr/>
          <p:nvPr/>
        </p:nvSpPr>
        <p:spPr>
          <a:xfrm rot="-8151306">
            <a:off x="4367878" y="2376011"/>
            <a:ext cx="398004" cy="398004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7" name="Google Shape;87;p16"/>
          <p:cNvSpPr/>
          <p:nvPr/>
        </p:nvSpPr>
        <p:spPr>
          <a:xfrm rot="-9045664" flipH="1">
            <a:off x="3083357" y="2429853"/>
            <a:ext cx="2970810" cy="2925856"/>
          </a:xfrm>
          <a:prstGeom prst="blockArc">
            <a:avLst>
              <a:gd name="adj1" fmla="val 14316164"/>
              <a:gd name="adj2" fmla="val 21502663"/>
              <a:gd name="adj3" fmla="val 9415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71438" dist="9525" dir="54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8" name="Google Shape;88;p16"/>
          <p:cNvSpPr/>
          <p:nvPr/>
        </p:nvSpPr>
        <p:spPr>
          <a:xfrm rot="-997968">
            <a:off x="5592699" y="4345492"/>
            <a:ext cx="346915" cy="338427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9" name="Google Shape;89;p16"/>
          <p:cNvSpPr/>
          <p:nvPr/>
        </p:nvSpPr>
        <p:spPr>
          <a:xfrm rot="6389144">
            <a:off x="3221542" y="4357193"/>
            <a:ext cx="393267" cy="403521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704850" y="1559450"/>
            <a:ext cx="812745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Legislative Branch: Policy Creation</a:t>
            </a:r>
            <a:endParaRPr dirty="0"/>
          </a:p>
        </p:txBody>
      </p: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704850" y="2457975"/>
            <a:ext cx="8127450" cy="341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534670" indent="-457200">
              <a:spcBef>
                <a:spcPts val="70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Drafts bills and resolutions through House and Senate committees</a:t>
            </a:r>
            <a:endParaRPr dirty="0"/>
          </a:p>
          <a:p>
            <a:pPr marL="534670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Holds hearings and gathers stakeholder testimony to shape agendas</a:t>
            </a:r>
            <a:endParaRPr dirty="0"/>
          </a:p>
          <a:p>
            <a:pPr marL="534670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Power of the purse: all appropriations and tax bills originate in Congress</a:t>
            </a:r>
            <a:endParaRPr dirty="0"/>
          </a:p>
          <a:p>
            <a:pPr marL="534670" indent="-457200">
              <a:buSzPct val="87500"/>
              <a:buFont typeface="Arial" panose="020B0604020202020204" pitchFamily="34" charset="0"/>
              <a:buChar char="•"/>
            </a:pPr>
            <a:r>
              <a:rPr lang="en" dirty="0"/>
              <a:t>Bills undergo markup, debate, and amendment before passage</a:t>
            </a:r>
            <a:endParaRPr sz="3200" dirty="0">
              <a:highlight>
                <a:schemeClr val="dk1"/>
              </a:highlight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733424" y="1568975"/>
            <a:ext cx="8098875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Legislative Branch: Policy Implementation</a:t>
            </a:r>
            <a:endParaRPr dirty="0"/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1"/>
          </p:nvPr>
        </p:nvSpPr>
        <p:spPr>
          <a:xfrm>
            <a:off x="733424" y="2419875"/>
            <a:ext cx="8098875" cy="341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" dirty="0"/>
              <a:t>Authorizing statutes define agency missions and powers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Appropriations acts provide funding authority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Oversight hearings review agency compliance and performance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Committees can issue subpoenas to compel cooperation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714374" y="1559450"/>
            <a:ext cx="8117925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Legislative Branch: Policy Evaluation</a:t>
            </a:r>
            <a:endParaRPr sz="4000" dirty="0"/>
          </a:p>
        </p:txBody>
      </p:sp>
      <p:sp>
        <p:nvSpPr>
          <p:cNvPr id="107" name="Google Shape;107;p19"/>
          <p:cNvSpPr txBox="1">
            <a:spLocks noGrp="1"/>
          </p:cNvSpPr>
          <p:nvPr>
            <p:ph type="body" idx="1"/>
          </p:nvPr>
        </p:nvSpPr>
        <p:spPr>
          <a:xfrm>
            <a:off x="714374" y="2381775"/>
            <a:ext cx="8117925" cy="341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" dirty="0"/>
              <a:t>GAO audits programs for efficiency and compliance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CBO provides cost estimates and long-term fiscal projections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Reauthorization hearings and sunset provisions ensure accountability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Evidence-based review drives legislative updates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723900" y="1568975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Executive Branch: Policy Creation</a:t>
            </a:r>
            <a:endParaRPr dirty="0"/>
          </a:p>
        </p:txBody>
      </p:sp>
      <p:sp>
        <p:nvSpPr>
          <p:cNvPr id="113" name="Google Shape;113;p20"/>
          <p:cNvSpPr txBox="1">
            <a:spLocks noGrp="1"/>
          </p:cNvSpPr>
          <p:nvPr>
            <p:ph type="body" idx="1"/>
          </p:nvPr>
        </p:nvSpPr>
        <p:spPr>
          <a:xfrm>
            <a:off x="723900" y="24294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381000">
              <a:spcBef>
                <a:spcPts val="700"/>
              </a:spcBef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President sets priorities through State of the Union and budget request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OMB Circular A-19 ensures legislative proposals align with administration goals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OMB Circular A-4 mandates cost–benefit analysis for major rules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Executive orders and memoranda guide immediate policy action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Executive Branch: Policy Implementation</a:t>
            </a:r>
            <a:endParaRPr dirty="0"/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1"/>
          </p:nvPr>
        </p:nvSpPr>
        <p:spPr>
          <a:xfrm>
            <a:off x="723900" y="237225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" dirty="0"/>
              <a:t>Administrative Procedure Act governs rulemaking process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OIRA reviews major rules for economic impact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Agencies issue guidance to clarify regulations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GPRA Modernization Act and OMB A-11 require performance plans and reporting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493</Words>
  <Application>Microsoft Office PowerPoint</Application>
  <PresentationFormat>On-screen Show (4:3)</PresentationFormat>
  <Paragraphs>68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Simple Light</vt:lpstr>
      <vt:lpstr>Federal Roles in the  Policy Cycle</vt:lpstr>
      <vt:lpstr>Learning Objective</vt:lpstr>
      <vt:lpstr>Policy Cycle</vt:lpstr>
      <vt:lpstr>Core Components of the Policy Cycle</vt:lpstr>
      <vt:lpstr>Legislative Branch: Policy Creation</vt:lpstr>
      <vt:lpstr>Legislative Branch: Policy Implementation</vt:lpstr>
      <vt:lpstr>Legislative Branch: Policy Evaluation</vt:lpstr>
      <vt:lpstr>Executive Branch: Policy Creation</vt:lpstr>
      <vt:lpstr>Executive Branch: Policy Implementation</vt:lpstr>
      <vt:lpstr>Executive Branch: Policy Evaluation</vt:lpstr>
      <vt:lpstr>Judicial Branch: Policy Creation</vt:lpstr>
      <vt:lpstr>Judicial Branch: Policy Implementation</vt:lpstr>
      <vt:lpstr>Judicial Branch: Policy Evaluation</vt:lpstr>
      <vt:lpstr>Interbranch Dynamics / Checks &amp; Balances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5</cp:revision>
  <dcterms:modified xsi:type="dcterms:W3CDTF">2025-12-05T16:13:43Z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D5A42311-0838-4C61-9199-41C5BA80771B</vt:lpwstr>
  </property>
  <property fmtid="{D5CDD505-2E9C-101B-9397-08002B2CF9AE}" pid="3" name="ArticulatePath">
    <vt:lpwstr>Module-2-Presentation-3_-Federal-Roles-in-the-Policy-Cycle (1)</vt:lpwstr>
  </property>
</Properties>
</file>