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14" autoAdjust="0"/>
  </p:normalViewPr>
  <p:slideViewPr>
    <p:cSldViewPr snapToGrid="0">
      <p:cViewPr varScale="1">
        <p:scale>
          <a:sx n="76" d="100"/>
          <a:sy n="76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eadb5b6e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6eadb5b6e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f23d79a7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f23d79a70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6eadb5b6ea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6eadb5b6ea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eadb5b6e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eadb5b6e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eadb5b6e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6eadb5b6e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6e33981ea2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6e33981ea2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f23d79a7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6f23d79a7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6eadb5b6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6eadb5b6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eadb5b6e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eadb5b6e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eadb5b6e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6eadb5b6e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727900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D4767FC-BDC6-1B38-765E-8B3F1B03890D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57CC7DF-4EAE-6389-5040-340BA1C701FA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AAD1608-2AE1-07A2-35D2-1840D70A305B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085E94-8D40-4E1A-FB31-A18E2EEC7E82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1C54BB-75BE-1858-46DA-D70C9FEE99A6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63801D6B-3037-968C-0D0D-135DB06D857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45724" y="1561036"/>
            <a:ext cx="808657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45724" y="2486546"/>
            <a:ext cx="808657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26000" y="3874625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400" dirty="0"/>
              <a:t>From Advocacy to Policy: Disability Legislation </a:t>
            </a:r>
            <a:br>
              <a:rPr lang="en" sz="5400" dirty="0"/>
            </a:br>
            <a:r>
              <a:rPr lang="en" sz="5400" dirty="0"/>
              <a:t>and Litigation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695060" y="1559450"/>
            <a:ext cx="792506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Education for All Handicapped Children Act of 1975</a:t>
            </a:r>
            <a:endParaRPr dirty="0"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704850" y="2828500"/>
            <a:ext cx="8127450" cy="313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Guaranteed free appropriate public education (FAPE) to children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individualized education programs (IEPs) and the least restrictive environment (LRE)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695324" y="1511825"/>
            <a:ext cx="81369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Developmental Disabilities and Bill of Rights Act (DD Act) of 1975</a:t>
            </a:r>
            <a:endParaRPr dirty="0"/>
          </a:p>
        </p:txBody>
      </p:sp>
      <p:sp>
        <p:nvSpPr>
          <p:cNvPr id="125" name="Google Shape;125;p25"/>
          <p:cNvSpPr txBox="1">
            <a:spLocks noGrp="1"/>
          </p:cNvSpPr>
          <p:nvPr>
            <p:ph type="body" idx="1"/>
          </p:nvPr>
        </p:nvSpPr>
        <p:spPr>
          <a:xfrm>
            <a:off x="695324" y="2831225"/>
            <a:ext cx="8136975" cy="31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Focused on improving services and advocacy for individuals with intellectual and developmental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Promoted community integration and person-centered planning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>
            <a:spLocks noGrp="1"/>
          </p:cNvSpPr>
          <p:nvPr>
            <p:ph type="title"/>
          </p:nvPr>
        </p:nvSpPr>
        <p:spPr>
          <a:xfrm>
            <a:off x="733424" y="1568975"/>
            <a:ext cx="841057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Americans with Disabilities Act (ADA) of 1990</a:t>
            </a:r>
            <a:endParaRPr dirty="0"/>
          </a:p>
        </p:txBody>
      </p:sp>
      <p:sp>
        <p:nvSpPr>
          <p:cNvPr id="131" name="Google Shape;131;p26"/>
          <p:cNvSpPr txBox="1">
            <a:spLocks noGrp="1"/>
          </p:cNvSpPr>
          <p:nvPr>
            <p:ph type="body" idx="1"/>
          </p:nvPr>
        </p:nvSpPr>
        <p:spPr>
          <a:xfrm>
            <a:off x="733424" y="2506950"/>
            <a:ext cx="8098875" cy="25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Comprehensive civil rights law for people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Mandated nondiscrimination in employment, public services, accommodations, and communications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>
            <a:spLocks noGrp="1"/>
          </p:cNvSpPr>
          <p:nvPr>
            <p:ph type="title"/>
          </p:nvPr>
        </p:nvSpPr>
        <p:spPr>
          <a:xfrm>
            <a:off x="714374" y="156607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SCOTUS Case: </a:t>
            </a:r>
            <a:r>
              <a:rPr lang="en" i="1" dirty="0"/>
              <a:t>Olmstead v. L.C.</a:t>
            </a:r>
            <a:r>
              <a:rPr lang="en" dirty="0"/>
              <a:t> (1999)</a:t>
            </a:r>
            <a:endParaRPr dirty="0"/>
          </a:p>
        </p:txBody>
      </p:sp>
      <p:sp>
        <p:nvSpPr>
          <p:cNvPr id="137" name="Google Shape;137;p27"/>
          <p:cNvSpPr txBox="1">
            <a:spLocks noGrp="1"/>
          </p:cNvSpPr>
          <p:nvPr>
            <p:ph type="body" idx="1"/>
          </p:nvPr>
        </p:nvSpPr>
        <p:spPr>
          <a:xfrm>
            <a:off x="714374" y="246750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Landmark case that interpreted the ADA to require community-based care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Emphasized integration and the right to live in the least restrictive setting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Integration and Community Living</a:t>
            </a:r>
            <a:endParaRPr dirty="0"/>
          </a:p>
        </p:txBody>
      </p:sp>
      <p:sp>
        <p:nvSpPr>
          <p:cNvPr id="143" name="Google Shape;143;p28"/>
          <p:cNvSpPr txBox="1">
            <a:spLocks noGrp="1"/>
          </p:cNvSpPr>
          <p:nvPr>
            <p:ph type="body" idx="1"/>
          </p:nvPr>
        </p:nvSpPr>
        <p:spPr>
          <a:xfrm>
            <a:off x="723900" y="2457975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Olmstead decision reinforced the principle of integration for people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Expanded the “reasonable modifications” standard, balancing rights and state obligations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From Advocacy to Systems Change</a:t>
            </a:r>
            <a:endParaRPr dirty="0"/>
          </a:p>
        </p:txBody>
      </p:sp>
      <p:sp>
        <p:nvSpPr>
          <p:cNvPr id="149" name="Google Shape;149;p29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Advocacy evolved from securing individual accommodations to comprehensive policy reform.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55" name="Google Shape;155;p30"/>
          <p:cNvSpPr txBox="1">
            <a:spLocks noGrp="1"/>
          </p:cNvSpPr>
          <p:nvPr>
            <p:ph type="body" idx="1"/>
          </p:nvPr>
        </p:nvSpPr>
        <p:spPr>
          <a:xfrm>
            <a:off x="714374" y="2457975"/>
            <a:ext cx="8296276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disability rights movement was shaped by significant legislative milestones and judicial decisions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Advocacy played a crucial role in influencing policy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pursuit of full equity for people with disabilities remains ongoing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23900" y="23151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65150" indent="-514350"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Describe the historical context of disability legislation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Identify key legislative milestones impacting disability rights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Examine the role of litigation and advocacy in shaping disability policy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703312" y="1559450"/>
            <a:ext cx="812898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National Civilian Vocational Rehabilitation Act of 1920</a:t>
            </a:r>
            <a:endParaRPr dirty="0"/>
          </a:p>
        </p:txBody>
      </p:sp>
      <p:sp>
        <p:nvSpPr>
          <p:cNvPr id="72" name="Google Shape;72;p16"/>
          <p:cNvSpPr txBox="1"/>
          <p:nvPr/>
        </p:nvSpPr>
        <p:spPr>
          <a:xfrm>
            <a:off x="742950" y="2827726"/>
            <a:ext cx="8045700" cy="266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Extended vocational rehabilitation to civilians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Focused on economic productivity through job training and placement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 tension between rehabilitation and civil rights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Social Security Act of 1935</a:t>
            </a:r>
            <a:endParaRPr dirty="0"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Established social insurance programs for vulnerable populations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Excluded many individuals with disabilities initially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Old Age Insurance, Aid to Dependent Children, Unemployment Insurance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714374" y="153087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Barden-LaFollette Act of 1943</a:t>
            </a:r>
            <a:endParaRPr dirty="0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714374" y="246750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Expanded services to include people with blindness and mental illness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Introduced physical restoration services for disabled individuals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Continued focus on economic productivity over structural inclusion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Medicare and Medicaid Act of 1965</a:t>
            </a:r>
            <a:endParaRPr dirty="0"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Expanded healthcare access for low-income individuals and people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Reinforced institutional care but later supported community-based services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723899" y="1511825"/>
            <a:ext cx="82637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Architectural Barriers Act of 1968</a:t>
            </a:r>
            <a:endParaRPr dirty="0"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723900" y="2378925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" dirty="0"/>
              <a:t>First federal law requiring accessibility in buildings funded by the government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Introduced the principle that inaccessible environments create disability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723900" y="15213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Services for Vulnerable Populations</a:t>
            </a:r>
            <a:endParaRPr dirty="0"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723900" y="2306625"/>
            <a:ext cx="81084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These policies defined the federal government’s role in guaranteeing services for vulnerable groups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Shift from private charity to public responsibility in providing disability services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695324" y="1559450"/>
            <a:ext cx="81369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Rehabilitation Act (Rehab Act) of 1973</a:t>
            </a:r>
            <a:endParaRPr dirty="0"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695324" y="2467500"/>
            <a:ext cx="81369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First law to include civil rights language for people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Section 504 prohibits discrimination in federally funded programs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Implementation faced resistance, sparking advocacy efforts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8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441</Words>
  <Application>Microsoft Office PowerPoint</Application>
  <PresentationFormat>On-screen Show (4:3)</PresentationFormat>
  <Paragraphs>51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Simple Light</vt:lpstr>
      <vt:lpstr>From Advocacy to Policy: Disability Legislation  and Litigation</vt:lpstr>
      <vt:lpstr>Learning Objectives</vt:lpstr>
      <vt:lpstr>National Civilian Vocational Rehabilitation Act of 1920</vt:lpstr>
      <vt:lpstr>Social Security Act of 1935</vt:lpstr>
      <vt:lpstr>Barden-LaFollette Act of 1943</vt:lpstr>
      <vt:lpstr>Medicare and Medicaid Act of 1965</vt:lpstr>
      <vt:lpstr>Architectural Barriers Act of 1968</vt:lpstr>
      <vt:lpstr>Services for Vulnerable Populations</vt:lpstr>
      <vt:lpstr>Rehabilitation Act (Rehab Act) of 1973</vt:lpstr>
      <vt:lpstr>Education for All Handicapped Children Act of 1975</vt:lpstr>
      <vt:lpstr>Developmental Disabilities and Bill of Rights Act (DD Act) of 1975</vt:lpstr>
      <vt:lpstr>Americans with Disabilities Act (ADA) of 1990</vt:lpstr>
      <vt:lpstr>SCOTUS Case: Olmstead v. L.C. (1999)</vt:lpstr>
      <vt:lpstr>Integration and Community Living</vt:lpstr>
      <vt:lpstr>From Advocacy to Systems Change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Ascetta,Kate</cp:lastModifiedBy>
  <cp:revision>6</cp:revision>
  <dcterms:modified xsi:type="dcterms:W3CDTF">2025-12-05T19:30:51Z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F1E5D00E-E52A-4176-9291-7DA8C8D95EDD</vt:lpwstr>
  </property>
  <property fmtid="{D5CDD505-2E9C-101B-9397-08002B2CF9AE}" pid="3" name="ArticulatePath">
    <vt:lpwstr>Module 3, Presentation 3_ From Advocacy to Policy_ Disability Legislation and Litigation</vt:lpwstr>
  </property>
</Properties>
</file>