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ppt/tags/tag15.xml" ContentType="application/vnd.openxmlformats-officedocument.presentationml.tags+xml"/>
  <Override PartName="/ppt/notesSlides/notesSlide14.xml" ContentType="application/vnd.openxmlformats-officedocument.presentationml.notesSlide+xml"/>
  <Override PartName="/ppt/tags/tag16.xml" ContentType="application/vnd.openxmlformats-officedocument.presentationml.tags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custDataLst>
    <p:tags r:id="rId18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747775"/>
          </p15:clr>
        </p15:guide>
        <p15:guide id="2" pos="2880" userDrawn="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11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6e291f448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6e291f448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71e5682a9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71e5682a9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6eadb5b6ea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6eadb5b6ea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71a19f50fb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71a19f50fb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71a19f50fb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71a19f50fb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71a19f50fb_1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71a19f50fb_1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71a19f50fb_1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371a19f50fb_1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6e291f448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6e291f448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5f646a87f6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5f646a87f6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5c7e022233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5c7e022233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6eadb5b6e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6eadb5b6e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6eadb5b6ea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6eadb5b6ea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6eadb5b6ea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6eadb5b6ea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6eadb5b6ea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6eadb5b6ea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6eadb5b6ea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6eadb5b6ea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1375300"/>
            <a:ext cx="85206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Font typeface="Calibri"/>
              <a:buNone/>
              <a:defRPr sz="6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4297967"/>
            <a:ext cx="85206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Calibri"/>
              <a:buNone/>
              <a:defRPr sz="12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 algn="ctr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861134" y="1490015"/>
            <a:ext cx="7971166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861134" y="2455871"/>
            <a:ext cx="7971166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06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768867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768867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978433"/>
            <a:ext cx="2808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Font typeface="Calibri"/>
              <a:buNone/>
              <a:defRPr sz="48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Font typeface="Calibri"/>
              <a:buNone/>
              <a:defRPr sz="4200" b="1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8B9EFA2C-E9F1-C9B1-8BE9-DBD086041014}"/>
              </a:ext>
            </a:extLst>
          </p:cNvPr>
          <p:cNvGrpSpPr/>
          <p:nvPr userDrawn="1"/>
        </p:nvGrpSpPr>
        <p:grpSpPr>
          <a:xfrm>
            <a:off x="1337" y="6614814"/>
            <a:ext cx="9144000" cy="123639"/>
            <a:chOff x="1783" y="6616562"/>
            <a:chExt cx="12192000" cy="123639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70BBDCB-580F-A17F-682C-9E4798E18B5A}"/>
                </a:ext>
              </a:extLst>
            </p:cNvPr>
            <p:cNvCxnSpPr/>
            <p:nvPr userDrawn="1"/>
          </p:nvCxnSpPr>
          <p:spPr>
            <a:xfrm>
              <a:off x="1783" y="6616562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7685855-8A19-1C26-F1C7-DFFC0FAF7B4E}"/>
                </a:ext>
              </a:extLst>
            </p:cNvPr>
            <p:cNvCxnSpPr/>
            <p:nvPr userDrawn="1"/>
          </p:nvCxnSpPr>
          <p:spPr>
            <a:xfrm>
              <a:off x="1783" y="6678381"/>
              <a:ext cx="12192000" cy="0"/>
            </a:xfrm>
            <a:prstGeom prst="line">
              <a:avLst/>
            </a:prstGeom>
            <a:ln w="28575">
              <a:solidFill>
                <a:srgbClr val="5070A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A94514FF-B1F6-702D-E266-972186A5CA4C}"/>
                </a:ext>
              </a:extLst>
            </p:cNvPr>
            <p:cNvCxnSpPr/>
            <p:nvPr userDrawn="1"/>
          </p:nvCxnSpPr>
          <p:spPr>
            <a:xfrm>
              <a:off x="1783" y="6740201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F14724E-9EEA-23EF-957F-A97B736E3DC1}"/>
              </a:ext>
            </a:extLst>
          </p:cNvPr>
          <p:cNvCxnSpPr/>
          <p:nvPr userDrawn="1"/>
        </p:nvCxnSpPr>
        <p:spPr>
          <a:xfrm>
            <a:off x="1337" y="1098772"/>
            <a:ext cx="9144000" cy="0"/>
          </a:xfrm>
          <a:prstGeom prst="line">
            <a:avLst/>
          </a:prstGeom>
          <a:ln w="28575">
            <a:solidFill>
              <a:srgbClr val="5070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DDC822A3-50F1-3E75-8898-8F8CA179970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0842" y="97536"/>
            <a:ext cx="3664993" cy="917829"/>
          </a:xfrm>
          <a:prstGeom prst="rect">
            <a:avLst/>
          </a:prstGeom>
        </p:spPr>
      </p:pic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61132" y="1498887"/>
            <a:ext cx="7935655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61132" y="2442153"/>
            <a:ext cx="7935655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06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Calibri Light" panose="020F0302020204030204" pitchFamily="34" charset="0"/>
          <a:ea typeface="Calibri Light" panose="020F0302020204030204" pitchFamily="34" charset="0"/>
          <a:cs typeface="Calibri Light" panose="020F030202020403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0" y="4049575"/>
            <a:ext cx="8520600" cy="1131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>
              <a:buSzPts val="1100"/>
            </a:pPr>
            <a:r>
              <a:rPr lang="en-US" sz="5400" dirty="0"/>
              <a:t>Post-1970: </a:t>
            </a:r>
            <a:br>
              <a:rPr lang="en-US" sz="5400" dirty="0"/>
            </a:br>
            <a:r>
              <a:rPr lang="en-US" sz="5400" dirty="0"/>
              <a:t>Education for All Handicapped Children (EHA) and Beyond</a:t>
            </a:r>
            <a:endParaRPr sz="5600" dirty="0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>
            <a:spLocks noGrp="1"/>
          </p:cNvSpPr>
          <p:nvPr>
            <p:ph type="title"/>
          </p:nvPr>
        </p:nvSpPr>
        <p:spPr>
          <a:xfrm>
            <a:off x="838200" y="1464200"/>
            <a:ext cx="7994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" dirty="0"/>
              <a:t>Indian Child Welfare Act (ICWA) of 1978</a:t>
            </a:r>
            <a:endParaRPr dirty="0"/>
          </a:p>
        </p:txBody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838200" y="2469700"/>
            <a:ext cx="7994100" cy="298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Came as a federal response to widespread removal of Native children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Set standards for placement and affirmed tribal jurisdiction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Reinforced cultural preservation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864150" y="1511825"/>
            <a:ext cx="7346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r>
              <a:rPr lang="en" sz="4000" dirty="0"/>
              <a:t>McKinney-Vento</a:t>
            </a:r>
            <a:r>
              <a:rPr lang="en" dirty="0"/>
              <a:t> Homeless Assistance Act of 1987</a:t>
            </a:r>
            <a:endParaRPr dirty="0"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>
            <a:off x="864150" y="2824750"/>
            <a:ext cx="77274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Ensured access to public education for homeless children and youth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Required removal of enrollment and attendance barriers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Included preschool-aged children in funding and access protections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>
            <a:spLocks noGrp="1"/>
          </p:cNvSpPr>
          <p:nvPr>
            <p:ph type="title"/>
          </p:nvPr>
        </p:nvSpPr>
        <p:spPr>
          <a:xfrm>
            <a:off x="847724" y="1464200"/>
            <a:ext cx="8296276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" dirty="0"/>
              <a:t>EHA 1986 Reauthorization, Early Intervention Services &amp; Preschool</a:t>
            </a:r>
            <a:endParaRPr dirty="0"/>
          </a:p>
          <a:p>
            <a:endParaRPr sz="3200" dirty="0"/>
          </a:p>
        </p:txBody>
      </p:sp>
      <p:sp>
        <p:nvSpPr>
          <p:cNvPr id="121" name="Google Shape;121;p24"/>
          <p:cNvSpPr txBox="1">
            <a:spLocks noGrp="1"/>
          </p:cNvSpPr>
          <p:nvPr>
            <p:ph type="body" idx="1"/>
          </p:nvPr>
        </p:nvSpPr>
        <p:spPr>
          <a:xfrm>
            <a:off x="847724" y="2805775"/>
            <a:ext cx="7984575" cy="385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7500" lnSpcReduction="20000"/>
          </a:bodyPr>
          <a:lstStyle/>
          <a:p>
            <a:pPr marL="534670" indent="-457200">
              <a:lnSpc>
                <a:spcPct val="120000"/>
              </a:lnSpc>
              <a:buSzPct val="100000"/>
              <a:buFont typeface="Arial" panose="020B0604020202020204" pitchFamily="34" charset="0"/>
              <a:buChar char="•"/>
            </a:pPr>
            <a:r>
              <a:rPr lang="en" sz="3100" dirty="0"/>
              <a:t>Expanded services to infants and toddlers (birth through age 2) through voluntary Part H program</a:t>
            </a:r>
            <a:endParaRPr sz="3100" dirty="0"/>
          </a:p>
          <a:p>
            <a:pPr lvl="1" indent="-358140">
              <a:lnSpc>
                <a:spcPct val="120000"/>
              </a:lnSpc>
              <a:buSzPct val="100000"/>
              <a:buFont typeface="Calibri" panose="020F0502020204030204" pitchFamily="34" charset="0"/>
              <a:buChar char="-"/>
            </a:pPr>
            <a:r>
              <a:rPr lang="en" sz="2600" dirty="0"/>
              <a:t>Required Interagency Coordinating Councils (ICCs)</a:t>
            </a:r>
            <a:endParaRPr sz="2600" dirty="0"/>
          </a:p>
          <a:p>
            <a:pPr lvl="1" indent="-358140">
              <a:lnSpc>
                <a:spcPct val="120000"/>
              </a:lnSpc>
              <a:buSzPct val="100000"/>
              <a:buFont typeface="Calibri" panose="020F0502020204030204" pitchFamily="34" charset="0"/>
              <a:buChar char="-"/>
            </a:pPr>
            <a:r>
              <a:rPr lang="en" sz="2600" dirty="0"/>
              <a:t>Introduced IFSPs focused on family goals and natural environments</a:t>
            </a:r>
            <a:endParaRPr sz="2600" dirty="0"/>
          </a:p>
          <a:p>
            <a:pPr marL="534670" indent="-457200">
              <a:lnSpc>
                <a:spcPct val="120000"/>
              </a:lnSpc>
              <a:buSzPct val="100000"/>
              <a:buFont typeface="Arial" panose="020B0604020202020204" pitchFamily="34" charset="0"/>
              <a:buChar char="•"/>
            </a:pPr>
            <a:r>
              <a:rPr lang="en" sz="3100" dirty="0"/>
              <a:t>Changed preschool services from per-child reimbursement to program-based structure</a:t>
            </a:r>
            <a:endParaRPr sz="3100" dirty="0"/>
          </a:p>
          <a:p>
            <a:pPr lvl="1" indent="-358140">
              <a:lnSpc>
                <a:spcPct val="120000"/>
              </a:lnSpc>
              <a:buSzPct val="100000"/>
              <a:buFont typeface="Calibri" panose="020F0502020204030204" pitchFamily="34" charset="0"/>
              <a:buChar char="-"/>
            </a:pPr>
            <a:r>
              <a:rPr lang="en" sz="2600" dirty="0"/>
              <a:t>Required states to offer special education programs for children ages 3-5</a:t>
            </a:r>
            <a:endParaRPr sz="2600" dirty="0"/>
          </a:p>
          <a:p>
            <a:pPr lvl="1" indent="-358140">
              <a:lnSpc>
                <a:spcPct val="120000"/>
              </a:lnSpc>
              <a:buSzPct val="100000"/>
              <a:buFont typeface="Calibri" panose="020F0502020204030204" pitchFamily="34" charset="0"/>
              <a:buChar char="-"/>
            </a:pPr>
            <a:r>
              <a:rPr lang="en" sz="2600" dirty="0"/>
              <a:t>Emphasized early developmental support and family-centered practices</a:t>
            </a:r>
            <a:endParaRPr sz="2600" dirty="0"/>
          </a:p>
        </p:txBody>
      </p:sp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5"/>
          <p:cNvSpPr txBox="1">
            <a:spLocks noGrp="1"/>
          </p:cNvSpPr>
          <p:nvPr>
            <p:ph type="title"/>
          </p:nvPr>
        </p:nvSpPr>
        <p:spPr>
          <a:xfrm>
            <a:off x="866775" y="1511825"/>
            <a:ext cx="7994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EHA 1990 Reuthorization to IDEA</a:t>
            </a:r>
            <a:endParaRPr dirty="0"/>
          </a:p>
        </p:txBody>
      </p:sp>
      <p:sp>
        <p:nvSpPr>
          <p:cNvPr id="127" name="Google Shape;127;p25"/>
          <p:cNvSpPr txBox="1">
            <a:spLocks noGrp="1"/>
          </p:cNvSpPr>
          <p:nvPr>
            <p:ph type="body" idx="1"/>
          </p:nvPr>
        </p:nvSpPr>
        <p:spPr>
          <a:xfrm>
            <a:off x="866775" y="2467500"/>
            <a:ext cx="7994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Retitled EHA to the Individuals with Disabilities Education Act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Added autism and TBI as disability categories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Required transition planning by age 16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Emphasized preparation for post-secondary life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Updated language to be centered on person-first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6"/>
          <p:cNvSpPr txBox="1">
            <a:spLocks noGrp="1"/>
          </p:cNvSpPr>
          <p:nvPr>
            <p:ph type="title"/>
          </p:nvPr>
        </p:nvSpPr>
        <p:spPr>
          <a:xfrm>
            <a:off x="847724" y="1511825"/>
            <a:ext cx="79845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IDEA 1997 Reauthorization</a:t>
            </a:r>
            <a:endParaRPr dirty="0"/>
          </a:p>
        </p:txBody>
      </p:sp>
      <p:sp>
        <p:nvSpPr>
          <p:cNvPr id="133" name="Google Shape;133;p26"/>
          <p:cNvSpPr txBox="1">
            <a:spLocks noGrp="1"/>
          </p:cNvSpPr>
          <p:nvPr>
            <p:ph type="body" idx="1"/>
          </p:nvPr>
        </p:nvSpPr>
        <p:spPr>
          <a:xfrm>
            <a:off x="847724" y="2496075"/>
            <a:ext cx="798457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Restructured IDEA into Parts A-D, moving early intervention services from Part H to Part C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Required participation in district- and state-wide assessments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Strengthened IEPs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Promoted mediation and enhanced procedural safeguards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7"/>
          <p:cNvSpPr txBox="1">
            <a:spLocks noGrp="1"/>
          </p:cNvSpPr>
          <p:nvPr>
            <p:ph type="title"/>
          </p:nvPr>
        </p:nvSpPr>
        <p:spPr>
          <a:xfrm>
            <a:off x="828674" y="1511825"/>
            <a:ext cx="80036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Summary</a:t>
            </a:r>
            <a:endParaRPr dirty="0"/>
          </a:p>
        </p:txBody>
      </p:sp>
      <p:sp>
        <p:nvSpPr>
          <p:cNvPr id="139" name="Google Shape;139;p27"/>
          <p:cNvSpPr txBox="1">
            <a:spLocks noGrp="1"/>
          </p:cNvSpPr>
          <p:nvPr>
            <p:ph type="body" idx="1"/>
          </p:nvPr>
        </p:nvSpPr>
        <p:spPr>
          <a:xfrm>
            <a:off x="828674" y="2553225"/>
            <a:ext cx="800362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521335" indent="-457200"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Early childhood services expanded significantly from 1986 onward</a:t>
            </a:r>
            <a:endParaRPr dirty="0"/>
          </a:p>
          <a:p>
            <a:pPr marL="521335" indent="-457200"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CAPTA, McKinney-Vento, and IDEA created a strong early childhood framework</a:t>
            </a:r>
            <a:endParaRPr dirty="0"/>
          </a:p>
          <a:p>
            <a:pPr marL="521335" indent="-457200"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IFSPs, ICCs, and funding mechanism reinforced inclusive, coordinated supports</a:t>
            </a:r>
            <a:endParaRPr dirty="0"/>
          </a:p>
          <a:p>
            <a:pPr marL="521335" indent="-457200"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Legal structure recognized early developmental support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857250" y="1511825"/>
            <a:ext cx="79750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990"/>
            </a:pPr>
            <a:r>
              <a:rPr lang="en" dirty="0"/>
              <a:t>Learning Objectives</a:t>
            </a:r>
            <a:endParaRPr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857250" y="2305575"/>
            <a:ext cx="797505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565150" indent="-514350">
              <a:spcBef>
                <a:spcPts val="1200"/>
              </a:spcBef>
              <a:buFont typeface="+mj-lt"/>
              <a:buAutoNum type="arabicPeriod"/>
            </a:pPr>
            <a:r>
              <a:rPr lang="en" dirty="0"/>
              <a:t>Identify the changes in formative early childhood special education policy </a:t>
            </a:r>
            <a:endParaRPr dirty="0"/>
          </a:p>
          <a:p>
            <a:pPr marL="565150" indent="-514350">
              <a:buFont typeface="+mj-lt"/>
              <a:buAutoNum type="arabicPeriod"/>
            </a:pPr>
            <a:r>
              <a:rPr lang="en" dirty="0"/>
              <a:t>Describe the adjacent pieces of legislation from 1970 to 2000 that impacted the broader early childhood special education field</a:t>
            </a:r>
            <a:br>
              <a:rPr lang="en" dirty="0"/>
            </a:br>
            <a:endParaRPr sz="3000" dirty="0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828674" y="1511825"/>
            <a:ext cx="80036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Context of the Early 1970s</a:t>
            </a:r>
            <a:endParaRPr dirty="0"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828674" y="2534175"/>
            <a:ext cx="800362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521335" indent="-457200">
              <a:lnSpc>
                <a:spcPct val="120000"/>
              </a:lnSpc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Widespread exclusion of children with disabilities from public schools</a:t>
            </a:r>
            <a:endParaRPr dirty="0"/>
          </a:p>
          <a:p>
            <a:pPr marL="521335" indent="-457200">
              <a:lnSpc>
                <a:spcPct val="120000"/>
              </a:lnSpc>
              <a:buSzPct val="100000"/>
              <a:buFont typeface="Arial" panose="020B0604020202020204" pitchFamily="34" charset="0"/>
              <a:buChar char="•"/>
            </a:pPr>
            <a:r>
              <a:rPr lang="en" i="1" dirty="0"/>
              <a:t>PARC v. Pennsylvania </a:t>
            </a:r>
            <a:r>
              <a:rPr lang="en" dirty="0"/>
              <a:t>(1971) and </a:t>
            </a:r>
            <a:r>
              <a:rPr lang="en" i="1" dirty="0"/>
              <a:t>Mills v. Board of Ed.</a:t>
            </a:r>
            <a:r>
              <a:rPr lang="en" dirty="0"/>
              <a:t> (1972) set legal precedent for special education law</a:t>
            </a:r>
            <a:endParaRPr dirty="0"/>
          </a:p>
          <a:p>
            <a:pPr marL="521335" indent="-457200">
              <a:lnSpc>
                <a:spcPct val="120000"/>
              </a:lnSpc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1972 Congressional report: 1.75 million children with disabilities were excluded from education</a:t>
            </a:r>
            <a:endParaRPr dirty="0"/>
          </a:p>
          <a:p>
            <a:pPr marL="521335" indent="-457200">
              <a:lnSpc>
                <a:spcPct val="120000"/>
              </a:lnSpc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Parent advocacy and disability rights movement gained momentum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838200" y="1502300"/>
            <a:ext cx="7994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Education for All Handicapped Children Act (EHA) of 1975</a:t>
            </a:r>
            <a:endParaRPr dirty="0"/>
          </a:p>
        </p:txBody>
      </p:sp>
      <p:sp>
        <p:nvSpPr>
          <p:cNvPr id="73" name="Google Shape;73;p16"/>
          <p:cNvSpPr txBox="1"/>
          <p:nvPr/>
        </p:nvSpPr>
        <p:spPr>
          <a:xfrm>
            <a:off x="838200" y="2805501"/>
            <a:ext cx="8096250" cy="340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520700" indent="-457200">
              <a:lnSpc>
                <a:spcPct val="115000"/>
              </a:lnSpc>
              <a:buClr>
                <a:schemeClr val="dk1"/>
              </a:buClr>
              <a:buSzPts val="2600"/>
              <a:buFont typeface="Arial" panose="020B0604020202020204" pitchFamily="34" charset="0"/>
              <a:buChar char="•"/>
            </a:pPr>
            <a:r>
              <a:rPr lang="en" sz="2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 94-142 mandated Free and Appropriate Public Education (FAPE) for children ages 3-21</a:t>
            </a:r>
            <a:endParaRPr sz="2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20700" indent="-457200">
              <a:lnSpc>
                <a:spcPct val="115000"/>
              </a:lnSpc>
              <a:buClr>
                <a:schemeClr val="dk1"/>
              </a:buClr>
              <a:buSzPts val="2600"/>
              <a:buFont typeface="Arial" panose="020B0604020202020204" pitchFamily="34" charset="0"/>
              <a:buChar char="•"/>
            </a:pPr>
            <a:r>
              <a:rPr lang="en" sz="2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Introduced Individualized Education Programs (IEPs), the Least Restrictive Environment (LRE), and procedural safeguards</a:t>
            </a:r>
            <a:endParaRPr sz="2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20700" indent="-457200">
              <a:lnSpc>
                <a:spcPct val="115000"/>
              </a:lnSpc>
              <a:buClr>
                <a:schemeClr val="dk1"/>
              </a:buClr>
              <a:buSzPts val="2600"/>
              <a:buFont typeface="Arial" panose="020B0604020202020204" pitchFamily="34" charset="0"/>
              <a:buChar char="•"/>
            </a:pPr>
            <a:r>
              <a:rPr lang="en" sz="2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Authorized (but did not fulfill) up to 40% of per pupil expenditures be federally funded for special education</a:t>
            </a:r>
            <a:endParaRPr sz="2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847724" y="1502300"/>
            <a:ext cx="79845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Free and Appropriate Public Education (FAPE)</a:t>
            </a:r>
            <a:endParaRPr dirty="0"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847724" y="2690575"/>
            <a:ext cx="798457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indent="-368300">
              <a:buSzPts val="2200"/>
              <a:buFont typeface="Arial" panose="020B0604020202020204" pitchFamily="34" charset="0"/>
              <a:buChar char="•"/>
            </a:pPr>
            <a:r>
              <a:rPr lang="en" sz="2400" dirty="0"/>
              <a:t>Guaranteed tailored education at public expense</a:t>
            </a:r>
            <a:endParaRPr sz="2400" dirty="0"/>
          </a:p>
          <a:p>
            <a:pPr indent="-368300">
              <a:buSzPts val="2200"/>
              <a:buFont typeface="Arial" panose="020B0604020202020204" pitchFamily="34" charset="0"/>
              <a:buChar char="•"/>
            </a:pPr>
            <a:r>
              <a:rPr lang="en" sz="2400" dirty="0"/>
              <a:t>Services aligned with IEPs which would be provided at no cost to the parent/family</a:t>
            </a:r>
            <a:endParaRPr sz="2400" dirty="0"/>
          </a:p>
          <a:p>
            <a:pPr indent="-368300">
              <a:buSzPts val="2200"/>
              <a:buFont typeface="Arial" panose="020B0604020202020204" pitchFamily="34" charset="0"/>
              <a:buChar char="•"/>
            </a:pPr>
            <a:r>
              <a:rPr lang="en" sz="2400" dirty="0"/>
              <a:t>Intended to prepare students for further education, work, and life</a:t>
            </a:r>
            <a:endParaRPr sz="2400" dirty="0"/>
          </a:p>
          <a:p>
            <a:pPr indent="-368300">
              <a:buSzPts val="2200"/>
              <a:buFont typeface="Arial" panose="020B0604020202020204" pitchFamily="34" charset="0"/>
              <a:buChar char="•"/>
            </a:pPr>
            <a:r>
              <a:rPr lang="en" sz="2400" dirty="0"/>
              <a:t>Legal challenge of </a:t>
            </a:r>
            <a:r>
              <a:rPr lang="en" sz="2400" i="1" dirty="0"/>
              <a:t>New Mexico Association for Retarded Citizens v. New Mexico </a:t>
            </a:r>
            <a:r>
              <a:rPr lang="en" sz="2400" dirty="0"/>
              <a:t>(1982) reiterated that all children receive FAPE, even if the state chooses not to accept EHA funding and follow EHA provisions</a:t>
            </a:r>
            <a:endParaRPr sz="2400" dirty="0"/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857250" y="1492775"/>
            <a:ext cx="79750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Individualized Education Programs (IEPs)</a:t>
            </a:r>
            <a:endParaRPr dirty="0"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857250" y="2457975"/>
            <a:ext cx="797505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Legally binding document for each student receiving special education services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Required to include present levels, goals, and services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Must be developed collaboratively with families and educators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857250" y="1549925"/>
            <a:ext cx="80131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r>
              <a:rPr lang="en" dirty="0"/>
              <a:t>Least Restrictive Environment (LRE)</a:t>
            </a:r>
            <a:endParaRPr dirty="0"/>
          </a:p>
        </p:txBody>
      </p:sp>
      <p:sp>
        <p:nvSpPr>
          <p:cNvPr id="91" name="Google Shape;91;p19"/>
          <p:cNvSpPr txBox="1">
            <a:spLocks noGrp="1"/>
          </p:cNvSpPr>
          <p:nvPr>
            <p:ph type="body" idx="1"/>
          </p:nvPr>
        </p:nvSpPr>
        <p:spPr>
          <a:xfrm>
            <a:off x="857250" y="2467500"/>
            <a:ext cx="801315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Students must be educated with their non-disabled peers as much as appropriate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Services and supports required before removal from the general education environment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i="1" dirty="0"/>
              <a:t>Daniel R.R. v. State Board of Ed. </a:t>
            </a:r>
            <a:r>
              <a:rPr lang="en" dirty="0"/>
              <a:t>(1989) reinforced inclusive practices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title"/>
          </p:nvPr>
        </p:nvSpPr>
        <p:spPr>
          <a:xfrm>
            <a:off x="838200" y="1502300"/>
            <a:ext cx="7994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Procedural Safeguards</a:t>
            </a:r>
            <a:endParaRPr dirty="0"/>
          </a:p>
        </p:txBody>
      </p:sp>
      <p:sp>
        <p:nvSpPr>
          <p:cNvPr id="97" name="Google Shape;97;p20"/>
          <p:cNvSpPr txBox="1">
            <a:spLocks noGrp="1"/>
          </p:cNvSpPr>
          <p:nvPr>
            <p:ph type="body" idx="1"/>
          </p:nvPr>
        </p:nvSpPr>
        <p:spPr>
          <a:xfrm>
            <a:off x="838200" y="2457975"/>
            <a:ext cx="7994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Parents’ have rights to participate, access records, receive prior notice, and challenge decisions in special education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Due process and independent evaluations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Empowered families to advocate for services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>
            <a:off x="866775" y="1502300"/>
            <a:ext cx="7994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Child Abuse Prevention and Treatment Act (CAPTA) of 1974</a:t>
            </a:r>
            <a:endParaRPr dirty="0"/>
          </a:p>
        </p:txBody>
      </p:sp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>
            <a:off x="866775" y="2874950"/>
            <a:ext cx="7994100" cy="298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First major federal funding for child protection systems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Required states to define and investigate abuse/neglect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Recognized developmental delays and disabilities as both risk factors and results of abuse and neglect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5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648</Words>
  <Application>Microsoft Office PowerPoint</Application>
  <PresentationFormat>On-screen Show (4:3)</PresentationFormat>
  <Paragraphs>65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Simple Light</vt:lpstr>
      <vt:lpstr>Post-1970:  Education for All Handicapped Children (EHA) and Beyond</vt:lpstr>
      <vt:lpstr>Learning Objectives</vt:lpstr>
      <vt:lpstr>Context of the Early 1970s</vt:lpstr>
      <vt:lpstr>Education for All Handicapped Children Act (EHA) of 1975</vt:lpstr>
      <vt:lpstr>Free and Appropriate Public Education (FAPE)</vt:lpstr>
      <vt:lpstr>Individualized Education Programs (IEPs)</vt:lpstr>
      <vt:lpstr>Least Restrictive Environment (LRE)</vt:lpstr>
      <vt:lpstr>Procedural Safeguards</vt:lpstr>
      <vt:lpstr>Child Abuse Prevention and Treatment Act (CAPTA) of 1974</vt:lpstr>
      <vt:lpstr>Indian Child Welfare Act (ICWA) of 1978</vt:lpstr>
      <vt:lpstr>McKinney-Vento Homeless Assistance Act of 1987</vt:lpstr>
      <vt:lpstr>EHA 1986 Reauthorization, Early Intervention Services &amp; Preschool </vt:lpstr>
      <vt:lpstr>EHA 1990 Reuthorization to IDEA</vt:lpstr>
      <vt:lpstr>IDEA 1997 Reauthorization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Garvey,Amanda L.</dc:creator>
  <cp:lastModifiedBy>Jozef,Christine</cp:lastModifiedBy>
  <cp:revision>5</cp:revision>
  <dcterms:modified xsi:type="dcterms:W3CDTF">2025-12-05T17:07:40Z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AD4AF77B-836F-4379-8890-3C3A52B1D7D5</vt:lpwstr>
  </property>
  <property fmtid="{D5CDD505-2E9C-101B-9397-08002B2CF9AE}" pid="3" name="ArticulatePath">
    <vt:lpwstr>Module 4, Presentation 2_ Early Childhood Special Education Policy 1970-2000</vt:lpwstr>
  </property>
</Properties>
</file>