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9" r:id="rId12"/>
    <p:sldId id="270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custDataLst>
    <p:tags r:id="rId1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71a19f50f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71a19f50f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71a19f50f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71a19f50f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1a19f50fb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71a19f50fb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1a19f50fb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71a19f50fb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71a19f50fb_1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71a19f50fb_1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71a19f50fb_1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71a19f50fb_1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490010"/>
            <a:ext cx="797116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73623"/>
            <a:ext cx="797116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64186" y="1481139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64186" y="2459917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655335-31D9-2821-EA39-F82DF7F7FC4C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517179C8-286B-8BA0-4219-B0ABC8023948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2F11B67-37E9-B71D-8911-5B47DCA79D7C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575B286-A253-4756-3189-2311F8381FE3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9E2316-8538-F1C1-E7FF-0C5FFFDDF80F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74D9B955-C70F-92D1-1B9A-92F2D082777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3120500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IDEA 2004 </a:t>
            </a:r>
            <a:br>
              <a:rPr lang="en" sz="5600" dirty="0"/>
            </a:br>
            <a:r>
              <a:rPr lang="en" sz="5600" dirty="0"/>
              <a:t>Reauthorization </a:t>
            </a:r>
            <a:endParaRPr sz="5600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847724" y="14546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Transition Planning from Part C to B</a:t>
            </a:r>
            <a:endParaRPr dirty="0"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847724" y="2461825"/>
            <a:ext cx="798457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Required transition by age 3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Includes evaluation and IEP development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Involves families, early intervention, and school staff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>
            <a:spLocks noGrp="1"/>
          </p:cNvSpPr>
          <p:nvPr>
            <p:ph type="title"/>
          </p:nvPr>
        </p:nvSpPr>
        <p:spPr>
          <a:xfrm>
            <a:off x="857249" y="151182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D</a:t>
            </a:r>
            <a:endParaRPr dirty="0"/>
          </a:p>
        </p:txBody>
      </p:sp>
      <p:sp>
        <p:nvSpPr>
          <p:cNvPr id="130" name="Google Shape;130;p26"/>
          <p:cNvSpPr txBox="1">
            <a:spLocks noGrp="1"/>
          </p:cNvSpPr>
          <p:nvPr>
            <p:ph type="body" idx="1"/>
          </p:nvPr>
        </p:nvSpPr>
        <p:spPr>
          <a:xfrm>
            <a:off x="857249" y="2457975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Funds personnel training and technical assistance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Builds special education capacity at state and national levels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7"/>
          <p:cNvSpPr txBox="1">
            <a:spLocks noGrp="1"/>
          </p:cNvSpPr>
          <p:nvPr>
            <p:ph type="title"/>
          </p:nvPr>
        </p:nvSpPr>
        <p:spPr>
          <a:xfrm>
            <a:off x="845100" y="1511825"/>
            <a:ext cx="81655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D- Parent Training and Information Centers</a:t>
            </a:r>
            <a:endParaRPr dirty="0"/>
          </a:p>
        </p:txBody>
      </p:sp>
      <p:sp>
        <p:nvSpPr>
          <p:cNvPr id="136" name="Google Shape;136;p27"/>
          <p:cNvSpPr txBox="1">
            <a:spLocks noGrp="1"/>
          </p:cNvSpPr>
          <p:nvPr>
            <p:ph type="body" idx="1"/>
          </p:nvPr>
        </p:nvSpPr>
        <p:spPr>
          <a:xfrm>
            <a:off x="845100" y="28104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Parent Training and Information Centers (PTIs)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Hubs for technical assistance, legal guidance, and community building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Reinforces family engagement as a core IDEA value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9"/>
          <p:cNvSpPr txBox="1">
            <a:spLocks noGrp="1"/>
          </p:cNvSpPr>
          <p:nvPr>
            <p:ph type="title"/>
          </p:nvPr>
        </p:nvSpPr>
        <p:spPr>
          <a:xfrm>
            <a:off x="866774" y="149277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Child Find</a:t>
            </a:r>
            <a:endParaRPr dirty="0"/>
          </a:p>
        </p:txBody>
      </p:sp>
      <p:sp>
        <p:nvSpPr>
          <p:cNvPr id="147" name="Google Shape;147;p29"/>
          <p:cNvSpPr txBox="1">
            <a:spLocks noGrp="1"/>
          </p:cNvSpPr>
          <p:nvPr>
            <p:ph type="body" idx="1"/>
          </p:nvPr>
        </p:nvSpPr>
        <p:spPr>
          <a:xfrm>
            <a:off x="866774" y="2457975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Requires schools to identify and evaluate all children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Applies across public, private, and home settings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Legal consequences for delays or inaction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0"/>
          <p:cNvSpPr txBox="1">
            <a:spLocks noGrp="1"/>
          </p:cNvSpPr>
          <p:nvPr>
            <p:ph type="title"/>
          </p:nvPr>
        </p:nvSpPr>
        <p:spPr>
          <a:xfrm>
            <a:off x="847724" y="1502300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Evaluations</a:t>
            </a:r>
            <a:endParaRPr dirty="0"/>
          </a:p>
        </p:txBody>
      </p:sp>
      <p:sp>
        <p:nvSpPr>
          <p:cNvPr id="153" name="Google Shape;153;p30"/>
          <p:cNvSpPr txBox="1">
            <a:spLocks noGrp="1"/>
          </p:cNvSpPr>
          <p:nvPr>
            <p:ph type="body" idx="1"/>
          </p:nvPr>
        </p:nvSpPr>
        <p:spPr>
          <a:xfrm>
            <a:off x="847724" y="23055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Must be comprehensive and culturally responsive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Conducted by qualified, multidisciplinary teams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Informs both eligibility and IEP development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1"/>
          <p:cNvSpPr txBox="1">
            <a:spLocks noGrp="1"/>
          </p:cNvSpPr>
          <p:nvPr>
            <p:ph type="title"/>
          </p:nvPr>
        </p:nvSpPr>
        <p:spPr>
          <a:xfrm>
            <a:off x="838200" y="15118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Eligibility</a:t>
            </a:r>
            <a:endParaRPr dirty="0"/>
          </a:p>
        </p:txBody>
      </p:sp>
      <p:sp>
        <p:nvSpPr>
          <p:cNvPr id="159" name="Google Shape;159;p31"/>
          <p:cNvSpPr txBox="1">
            <a:spLocks noGrp="1"/>
          </p:cNvSpPr>
          <p:nvPr>
            <p:ph type="body" idx="1"/>
          </p:nvPr>
        </p:nvSpPr>
        <p:spPr>
          <a:xfrm>
            <a:off x="838199" y="2457975"/>
            <a:ext cx="8162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Student must meet both disability and educational impact criteria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Decision made by multidisciplinary evaluation team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Eligibility report forms legal basis for services</a:t>
            </a:r>
            <a:endParaRPr dirty="0"/>
          </a:p>
          <a:p>
            <a:pPr marL="91440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2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65" name="Google Shape;165;p32"/>
          <p:cNvSpPr txBox="1">
            <a:spLocks noGrp="1"/>
          </p:cNvSpPr>
          <p:nvPr>
            <p:ph type="body" idx="1"/>
          </p:nvPr>
        </p:nvSpPr>
        <p:spPr>
          <a:xfrm>
            <a:off x="847724" y="2467500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IDEA supports students across all developmental stages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access, equity, and procedural protections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Remains foundational to special education policy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Was last reauthorized in 2004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66775" y="149277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66775" y="246750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565150" indent="-514350">
              <a:buFont typeface="+mj-lt"/>
              <a:buAutoNum type="arabicPeriod"/>
            </a:pPr>
            <a:r>
              <a:rPr lang="en" dirty="0"/>
              <a:t>Describe the four components of IDEA</a:t>
            </a:r>
            <a:endParaRPr dirty="0"/>
          </a:p>
          <a:p>
            <a:pPr marL="565150" indent="-514350">
              <a:buFont typeface="+mj-lt"/>
              <a:buAutoNum type="arabicPeriod"/>
            </a:pPr>
            <a:r>
              <a:rPr lang="en" dirty="0"/>
              <a:t>Discuss three mandates of IDEA (Child Find, Evaluations, and Eligibility)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64150" y="1302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Legislative Background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64150" y="24484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Originated from the Education for All Handicapped Children Act (1975)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Ensures FAPE as a civil right, not a state choice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Renamed IDEA in 1990; most recently reauthorized in 2004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57400" y="1502300"/>
            <a:ext cx="7974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r>
              <a:rPr lang="en" dirty="0"/>
              <a:t>The </a:t>
            </a:r>
            <a:r>
              <a:rPr lang="en" sz="4000" dirty="0"/>
              <a:t>Legislation</a:t>
            </a:r>
            <a:r>
              <a:rPr lang="en" dirty="0"/>
              <a:t> - IDEIA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57250" y="2496075"/>
            <a:ext cx="7974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The 2004 reauthorization amended the </a:t>
            </a:r>
            <a:r>
              <a:rPr lang="en" b="1" dirty="0"/>
              <a:t>Individuals with Disabilities Education Act </a:t>
            </a:r>
            <a:r>
              <a:rPr lang="en" dirty="0"/>
              <a:t>and was titled the </a:t>
            </a:r>
            <a:r>
              <a:rPr lang="en" b="1" dirty="0"/>
              <a:t>Individuals with Disabilities Education Improvement Act</a:t>
            </a:r>
            <a:endParaRPr b="1"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When referencing what is in the U.S Codebook (final law that has been enacted), the law is cited as IDEA since that is the short title in the codebook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28674" y="1511825"/>
            <a:ext cx="80036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Political Climate of 2004 Reauthorization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828674" y="2457975"/>
            <a:ext cx="80036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Push to align IDEA with NCLB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Bipartisan support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National reports helped shape legislative priorities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Advocacy groups influenced provisions of IDEA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34026" y="1511825"/>
            <a:ext cx="7998273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Structure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28674" y="2474376"/>
            <a:ext cx="7916325" cy="2166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A: Definitions and general provisions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B: Services for ages 3–21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Parts C: Early intervention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D: National support systems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Key Components of IDEA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47724" y="243752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FAPE- Free Appropriate Public Education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LRE- Least Restrictive Environment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IEP- Individualized Education Program</a:t>
            </a:r>
            <a:endParaRPr sz="3100" dirty="0"/>
          </a:p>
          <a:p>
            <a:pPr>
              <a:buFont typeface="Arial" panose="020B0604020202020204" pitchFamily="34" charset="0"/>
              <a:buChar char="•"/>
            </a:pPr>
            <a:r>
              <a:rPr lang="en" sz="3100" dirty="0"/>
              <a:t>Procedural Safeguards</a:t>
            </a:r>
            <a:endParaRPr sz="3100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B, Section 619</a:t>
            </a:r>
            <a:endParaRPr dirty="0"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857250" y="2467500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Supports children ages 3 to 5 with disabilities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Promotes early access to FAPE in inclusive settings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Often delivered in Head Start or community preschools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Part C, Early Intervention</a:t>
            </a:r>
            <a:endParaRPr dirty="0"/>
          </a:p>
        </p:txBody>
      </p:sp>
      <p:sp>
        <p:nvSpPr>
          <p:cNvPr id="113" name="Google Shape;113;p23"/>
          <p:cNvSpPr txBox="1">
            <a:spLocks noGrp="1"/>
          </p:cNvSpPr>
          <p:nvPr>
            <p:ph type="body" idx="1"/>
          </p:nvPr>
        </p:nvSpPr>
        <p:spPr>
          <a:xfrm>
            <a:off x="838200" y="2460475"/>
            <a:ext cx="79941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" dirty="0"/>
              <a:t>Covers services from birth to age 3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Uses family-centered IFSPs</a:t>
            </a:r>
            <a:endParaRPr dirty="0"/>
          </a:p>
          <a:p>
            <a:pPr>
              <a:buFont typeface="Arial" panose="020B0604020202020204" pitchFamily="34" charset="0"/>
              <a:buChar char="•"/>
            </a:pPr>
            <a:r>
              <a:rPr lang="en" dirty="0"/>
              <a:t>Focus on developmental support and prevention</a:t>
            </a:r>
            <a:endParaRPr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2897</TotalTime>
  <Words>412</Words>
  <Application>Microsoft Office PowerPoint</Application>
  <PresentationFormat>On-screen Show (4:3)</PresentationFormat>
  <Paragraphs>62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Simple Light</vt:lpstr>
      <vt:lpstr>IDEA 2004  Reauthorization </vt:lpstr>
      <vt:lpstr>Learning Objectives</vt:lpstr>
      <vt:lpstr>Legislative Background</vt:lpstr>
      <vt:lpstr>The Legislation - IDEIA</vt:lpstr>
      <vt:lpstr>Political Climate of 2004 Reauthorization</vt:lpstr>
      <vt:lpstr>Structure</vt:lpstr>
      <vt:lpstr>Key Components of IDEA</vt:lpstr>
      <vt:lpstr>Part B, Section 619</vt:lpstr>
      <vt:lpstr>Part C, Early Intervention</vt:lpstr>
      <vt:lpstr>Transition Planning from Part C to B</vt:lpstr>
      <vt:lpstr>Part D</vt:lpstr>
      <vt:lpstr>Part D- Parent Training and Information Centers</vt:lpstr>
      <vt:lpstr>Child Find</vt:lpstr>
      <vt:lpstr>Evaluations</vt:lpstr>
      <vt:lpstr>Eligibility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5</cp:revision>
  <dcterms:modified xsi:type="dcterms:W3CDTF">2025-12-05T17:08:50Z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55EE301E-BE43-46D4-9B24-0836581287B9</vt:lpwstr>
  </property>
  <property fmtid="{D5CDD505-2E9C-101B-9397-08002B2CF9AE}" pid="3" name="ArticulatePath">
    <vt:lpwstr>Module 5, Presentation 1_ IDEA 2004 Reauthorization</vt:lpwstr>
  </property>
</Properties>
</file>