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tags/tag6.xml" ContentType="application/vnd.openxmlformats-officedocument.presentationml.tags+xml"/>
  <Override PartName="/ppt/notesSlides/notesSlide6.xml" ContentType="application/vnd.openxmlformats-officedocument.presentationml.notesSlide+xml"/>
  <Override PartName="/ppt/tags/tag7.xml" ContentType="application/vnd.openxmlformats-officedocument.presentationml.tags+xml"/>
  <Override PartName="/ppt/notesSlides/notesSlide7.xml" ContentType="application/vnd.openxmlformats-officedocument.presentationml.notesSlide+xml"/>
  <Override PartName="/ppt/tags/tag8.xml" ContentType="application/vnd.openxmlformats-officedocument.presentationml.tags+xml"/>
  <Override PartName="/ppt/notesSlides/notesSlide8.xml" ContentType="application/vnd.openxmlformats-officedocument.presentationml.notesSlide+xml"/>
  <Override PartName="/ppt/tags/tag9.xml" ContentType="application/vnd.openxmlformats-officedocument.presentationml.tags+xml"/>
  <Override PartName="/ppt/notesSlides/notesSlide9.xml" ContentType="application/vnd.openxmlformats-officedocument.presentationml.notesSlide+xml"/>
  <Override PartName="/ppt/tags/tag10.xml" ContentType="application/vnd.openxmlformats-officedocument.presentationml.tags+xml"/>
  <Override PartName="/ppt/notesSlides/notesSlide10.xml" ContentType="application/vnd.openxmlformats-officedocument.presentationml.notesSlide+xml"/>
  <Override PartName="/ppt/tags/tag11.xml" ContentType="application/vnd.openxmlformats-officedocument.presentationml.tags+xml"/>
  <Override PartName="/ppt/notesSlides/notesSlide11.xml" ContentType="application/vnd.openxmlformats-officedocument.presentationml.notesSlide+xml"/>
  <Override PartName="/ppt/tags/tag12.xml" ContentType="application/vnd.openxmlformats-officedocument.presentationml.tags+xml"/>
  <Override PartName="/ppt/notesSlides/notesSlide12.xml" ContentType="application/vnd.openxmlformats-officedocument.presentationml.notesSlide+xml"/>
  <Override PartName="/ppt/tags/tag13.xml" ContentType="application/vnd.openxmlformats-officedocument.presentationml.tags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custDataLst>
    <p:tags r:id="rId16"/>
  </p:custData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747775"/>
          </p15:clr>
        </p15:guide>
        <p15:guide id="2" pos="2880" userDrawn="1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111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6e291f448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6e291f448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6eadb5b6ea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36eadb5b6ea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36eadb5b6ea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36eadb5b6ea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371e5682a9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371e5682a9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371a19f50fb_1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371a19f50fb_1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6e291f448b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6e291f448b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5f646a87f6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5f646a87f6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72cee46ca8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72cee46ca8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5c7e022233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5c7e022233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6eadb5b6e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6eadb5b6ea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6eadb5b6ea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6eadb5b6ea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72cee46ca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72cee46ca8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36eadb5b6ea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36eadb5b6ea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1375300"/>
            <a:ext cx="8520600" cy="273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000"/>
              <a:buFont typeface="Calibri"/>
              <a:buNone/>
              <a:defRPr sz="6000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4297967"/>
            <a:ext cx="85206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474833"/>
            <a:ext cx="8520600" cy="2618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Font typeface="Calibri"/>
              <a:buNone/>
              <a:defRPr sz="12000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4202967"/>
            <a:ext cx="8520600" cy="173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406400" algn="ctr"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●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867800"/>
            <a:ext cx="85206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852256" y="1490015"/>
            <a:ext cx="7980044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852256" y="2473626"/>
            <a:ext cx="7980044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406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anose="020B0604020202020204" pitchFamily="34" charset="0"/>
              <a:buChar char="•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768867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406400"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●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768867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406400"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●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740800"/>
            <a:ext cx="2808000" cy="100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978433"/>
            <a:ext cx="2808000" cy="423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406400"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●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600200"/>
            <a:ext cx="6367800" cy="545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Font typeface="Calibri"/>
              <a:buNone/>
              <a:defRPr sz="4800" b="1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67"/>
            <a:ext cx="457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644233"/>
            <a:ext cx="40452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Font typeface="Calibri"/>
              <a:buNone/>
              <a:defRPr sz="4200" b="1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3737433"/>
            <a:ext cx="4045200" cy="164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965433"/>
            <a:ext cx="3837000" cy="492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5640767"/>
            <a:ext cx="5998800" cy="8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 sz="2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A4922DBB-0124-4403-949E-F8538A8C0E77}"/>
              </a:ext>
            </a:extLst>
          </p:cNvPr>
          <p:cNvGrpSpPr/>
          <p:nvPr userDrawn="1"/>
        </p:nvGrpSpPr>
        <p:grpSpPr>
          <a:xfrm>
            <a:off x="1337" y="6614814"/>
            <a:ext cx="9144000" cy="123639"/>
            <a:chOff x="1783" y="6616562"/>
            <a:chExt cx="12192000" cy="123639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2E8014AE-2D7B-E2CB-2BBA-2CDD3FB8EED7}"/>
                </a:ext>
              </a:extLst>
            </p:cNvPr>
            <p:cNvCxnSpPr/>
            <p:nvPr userDrawn="1"/>
          </p:nvCxnSpPr>
          <p:spPr>
            <a:xfrm>
              <a:off x="1783" y="6616562"/>
              <a:ext cx="12192000" cy="0"/>
            </a:xfrm>
            <a:prstGeom prst="line">
              <a:avLst/>
            </a:prstGeom>
            <a:ln w="57150">
              <a:solidFill>
                <a:srgbClr val="001F5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1C6792F9-8443-1C52-D564-1D834EF97192}"/>
                </a:ext>
              </a:extLst>
            </p:cNvPr>
            <p:cNvCxnSpPr/>
            <p:nvPr userDrawn="1"/>
          </p:nvCxnSpPr>
          <p:spPr>
            <a:xfrm>
              <a:off x="1783" y="6678381"/>
              <a:ext cx="12192000" cy="0"/>
            </a:xfrm>
            <a:prstGeom prst="line">
              <a:avLst/>
            </a:prstGeom>
            <a:ln w="28575">
              <a:solidFill>
                <a:srgbClr val="5070A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39908741-331C-D098-686C-1C57D94581BE}"/>
                </a:ext>
              </a:extLst>
            </p:cNvPr>
            <p:cNvCxnSpPr/>
            <p:nvPr userDrawn="1"/>
          </p:nvCxnSpPr>
          <p:spPr>
            <a:xfrm>
              <a:off x="1783" y="6740201"/>
              <a:ext cx="12192000" cy="0"/>
            </a:xfrm>
            <a:prstGeom prst="line">
              <a:avLst/>
            </a:prstGeom>
            <a:ln w="57150">
              <a:solidFill>
                <a:srgbClr val="001F5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FD74CAB-BF50-A0B8-04BD-D382C8B5B16F}"/>
              </a:ext>
            </a:extLst>
          </p:cNvPr>
          <p:cNvCxnSpPr/>
          <p:nvPr userDrawn="1"/>
        </p:nvCxnSpPr>
        <p:spPr>
          <a:xfrm>
            <a:off x="1337" y="1098772"/>
            <a:ext cx="9144000" cy="0"/>
          </a:xfrm>
          <a:prstGeom prst="line">
            <a:avLst/>
          </a:prstGeom>
          <a:ln w="28575">
            <a:solidFill>
              <a:srgbClr val="5070A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592F854F-6B8A-5DB2-2085-33ED34C32FED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0842" y="97536"/>
            <a:ext cx="3664993" cy="917829"/>
          </a:xfrm>
          <a:prstGeom prst="rect">
            <a:avLst/>
          </a:prstGeom>
        </p:spPr>
      </p:pic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64186" y="1507768"/>
            <a:ext cx="8003626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 dirty="0"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64186" y="2451034"/>
            <a:ext cx="8003626" cy="40442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406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Char char="●"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Calibri Light" panose="020F0302020204030204" pitchFamily="34" charset="0"/>
          <a:ea typeface="Calibri Light" panose="020F0302020204030204" pitchFamily="34" charset="0"/>
          <a:cs typeface="Calibri Light" panose="020F0302020204030204" pitchFamily="34" charset="0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L="457200" marR="0" lvl="0" indent="-40640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 pitchFamily="34" charset="0"/>
        <a:buChar char="•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0" y="3091925"/>
            <a:ext cx="8520600" cy="1269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>
              <a:lnSpc>
                <a:spcPct val="115000"/>
              </a:lnSpc>
              <a:buSzPts val="1100"/>
            </a:pPr>
            <a:r>
              <a:rPr lang="en" sz="5400" dirty="0"/>
              <a:t> Impact of Related Legislation</a:t>
            </a:r>
            <a:endParaRPr sz="5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2"/>
          <p:cNvSpPr txBox="1">
            <a:spLocks noGrp="1"/>
          </p:cNvSpPr>
          <p:nvPr>
            <p:ph type="title"/>
          </p:nvPr>
        </p:nvSpPr>
        <p:spPr>
          <a:xfrm>
            <a:off x="847723" y="1500825"/>
            <a:ext cx="798457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Broader Measures of Student Performance</a:t>
            </a:r>
            <a:endParaRPr dirty="0"/>
          </a:p>
        </p:txBody>
      </p:sp>
      <p:sp>
        <p:nvSpPr>
          <p:cNvPr id="109" name="Google Shape;109;p22"/>
          <p:cNvSpPr txBox="1">
            <a:spLocks noGrp="1"/>
          </p:cNvSpPr>
          <p:nvPr>
            <p:ph type="body" idx="1"/>
          </p:nvPr>
        </p:nvSpPr>
        <p:spPr>
          <a:xfrm>
            <a:off x="847724" y="2457975"/>
            <a:ext cx="7984575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" dirty="0"/>
              <a:t>Continued annual assessments but allowed multiple metrics beyond test scores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Encouraged a more comprehensive view of student and school success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Helped address criticisms of over-reliance on standardized testing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3"/>
          <p:cNvSpPr txBox="1">
            <a:spLocks noGrp="1"/>
          </p:cNvSpPr>
          <p:nvPr>
            <p:ph type="title"/>
          </p:nvPr>
        </p:nvSpPr>
        <p:spPr>
          <a:xfrm>
            <a:off x="857250" y="1302275"/>
            <a:ext cx="797505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15000"/>
              </a:lnSpc>
              <a:spcBef>
                <a:spcPts val="1400"/>
              </a:spcBef>
              <a:spcAft>
                <a:spcPts val="400"/>
              </a:spcAft>
            </a:pPr>
            <a:r>
              <a:rPr lang="en" dirty="0">
                <a:sym typeface="Arial"/>
              </a:rPr>
              <a:t>Student Growth Measures</a:t>
            </a:r>
            <a:endParaRPr dirty="0"/>
          </a:p>
        </p:txBody>
      </p:sp>
      <p:sp>
        <p:nvSpPr>
          <p:cNvPr id="115" name="Google Shape;115;p23"/>
          <p:cNvSpPr txBox="1">
            <a:spLocks noGrp="1"/>
          </p:cNvSpPr>
          <p:nvPr>
            <p:ph type="body" idx="1"/>
          </p:nvPr>
        </p:nvSpPr>
        <p:spPr>
          <a:xfrm>
            <a:off x="857250" y="2460475"/>
            <a:ext cx="7975050" cy="364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" dirty="0"/>
              <a:t>ESSA emphasized student growth in addition to proficiency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Beneficial for students with disabilities who might show progress in nontraditional ways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Shifted focus toward continuous improvement over static benchmarks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4"/>
          <p:cNvSpPr txBox="1">
            <a:spLocks noGrp="1"/>
          </p:cNvSpPr>
          <p:nvPr>
            <p:ph type="title"/>
          </p:nvPr>
        </p:nvSpPr>
        <p:spPr>
          <a:xfrm>
            <a:off x="847724" y="1464200"/>
            <a:ext cx="798457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en" dirty="0"/>
              <a:t>Highly Qualified Teachers </a:t>
            </a:r>
            <a:endParaRPr dirty="0"/>
          </a:p>
        </p:txBody>
      </p:sp>
      <p:sp>
        <p:nvSpPr>
          <p:cNvPr id="121" name="Google Shape;121;p24"/>
          <p:cNvSpPr txBox="1">
            <a:spLocks noGrp="1"/>
          </p:cNvSpPr>
          <p:nvPr>
            <p:ph type="body" idx="1"/>
          </p:nvPr>
        </p:nvSpPr>
        <p:spPr>
          <a:xfrm>
            <a:off x="847724" y="2461825"/>
            <a:ext cx="7984575" cy="3477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" dirty="0"/>
              <a:t>Removed NCLB’s “highly qualified teacher” rule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Focused instead on meeting state licensure and certification requirements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Reduced burden on special education teachers without lowering instructional quality</a:t>
            </a:r>
            <a:endParaRPr dirty="0"/>
          </a:p>
          <a:p>
            <a:pPr indent="-4572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5"/>
          <p:cNvSpPr txBox="1">
            <a:spLocks noGrp="1"/>
          </p:cNvSpPr>
          <p:nvPr>
            <p:ph type="title"/>
          </p:nvPr>
        </p:nvSpPr>
        <p:spPr>
          <a:xfrm>
            <a:off x="866774" y="1511825"/>
            <a:ext cx="796552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Summary</a:t>
            </a:r>
            <a:endParaRPr dirty="0"/>
          </a:p>
        </p:txBody>
      </p:sp>
      <p:sp>
        <p:nvSpPr>
          <p:cNvPr id="127" name="Google Shape;127;p25"/>
          <p:cNvSpPr txBox="1">
            <a:spLocks noGrp="1"/>
          </p:cNvSpPr>
          <p:nvPr>
            <p:ph type="body" idx="1"/>
          </p:nvPr>
        </p:nvSpPr>
        <p:spPr>
          <a:xfrm>
            <a:off x="866774" y="2467500"/>
            <a:ext cx="7965525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" dirty="0"/>
              <a:t>NCLB centralized accountability but often lacked flexibility for student needs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ESSA improved on this by incorporating growth and allowing state-driven systems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Success hinges on implementation and ensuring equity remains a priority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866774" y="1502300"/>
            <a:ext cx="796552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990"/>
            </a:pPr>
            <a:r>
              <a:rPr lang="en" dirty="0"/>
              <a:t>Learning Objectives</a:t>
            </a:r>
            <a:endParaRPr dirty="0"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866774" y="2467500"/>
            <a:ext cx="7965525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565150" indent="-514350">
              <a:buFont typeface="+mj-lt"/>
              <a:buAutoNum type="arabicPeriod"/>
            </a:pPr>
            <a:r>
              <a:rPr lang="en" dirty="0"/>
              <a:t>Describe the impact of the No Child Left Behind Act of 2001</a:t>
            </a:r>
            <a:endParaRPr dirty="0"/>
          </a:p>
          <a:p>
            <a:pPr marL="565150" indent="-514350">
              <a:buFont typeface="+mj-lt"/>
              <a:buAutoNum type="arabicPeriod"/>
            </a:pPr>
            <a:r>
              <a:rPr lang="en" dirty="0"/>
              <a:t>Analyze the impact of the Every Student Succeeds Act of 2015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xfrm>
            <a:off x="857250" y="1302275"/>
            <a:ext cx="797505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15000"/>
              </a:lnSpc>
              <a:spcBef>
                <a:spcPts val="1200"/>
              </a:spcBef>
            </a:pPr>
            <a:r>
              <a:rPr lang="en" dirty="0"/>
              <a:t>No Child Left Behind (NCLB)</a:t>
            </a:r>
            <a:endParaRPr dirty="0"/>
          </a:p>
        </p:txBody>
      </p:sp>
      <p:sp>
        <p:nvSpPr>
          <p:cNvPr id="67" name="Google Shape;67;p15"/>
          <p:cNvSpPr txBox="1">
            <a:spLocks noGrp="1"/>
          </p:cNvSpPr>
          <p:nvPr>
            <p:ph type="body" idx="1"/>
          </p:nvPr>
        </p:nvSpPr>
        <p:spPr>
          <a:xfrm>
            <a:off x="857250" y="2305575"/>
            <a:ext cx="797505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" dirty="0"/>
              <a:t>Reauthorized the Elementary and Secondary Education Act in 2001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Brought in accountability measures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Large emphasis on reporting of data and consequences for schools that were “failing”</a:t>
            </a:r>
            <a:endParaRPr dirty="0"/>
          </a:p>
          <a:p>
            <a:pPr marL="914400" indent="-4572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>
            <a:spLocks noGrp="1"/>
          </p:cNvSpPr>
          <p:nvPr>
            <p:ph type="title"/>
          </p:nvPr>
        </p:nvSpPr>
        <p:spPr>
          <a:xfrm>
            <a:off x="847724" y="1302275"/>
            <a:ext cx="798457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15000"/>
              </a:lnSpc>
              <a:spcBef>
                <a:spcPts val="1200"/>
              </a:spcBef>
            </a:pPr>
            <a:r>
              <a:rPr lang="en" dirty="0"/>
              <a:t>Inclusion in General Education</a:t>
            </a:r>
            <a:endParaRPr dirty="0"/>
          </a:p>
        </p:txBody>
      </p:sp>
      <p:sp>
        <p:nvSpPr>
          <p:cNvPr id="73" name="Google Shape;73;p16"/>
          <p:cNvSpPr txBox="1">
            <a:spLocks noGrp="1"/>
          </p:cNvSpPr>
          <p:nvPr>
            <p:ph type="body" idx="1"/>
          </p:nvPr>
        </p:nvSpPr>
        <p:spPr>
          <a:xfrm>
            <a:off x="847724" y="2305575"/>
            <a:ext cx="7984575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" dirty="0"/>
              <a:t>NCLB integrated students with disabilities into general assessment systems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Reinforced equal academic expectations for all students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Aligned with IDEA to support inclusive access to the general education curriculum</a:t>
            </a:r>
            <a:endParaRPr dirty="0"/>
          </a:p>
          <a:p>
            <a:pPr marL="914400" indent="-4572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>
            <a:spLocks noGrp="1"/>
          </p:cNvSpPr>
          <p:nvPr>
            <p:ph type="title"/>
          </p:nvPr>
        </p:nvSpPr>
        <p:spPr>
          <a:xfrm>
            <a:off x="843650" y="1340375"/>
            <a:ext cx="798865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15000"/>
              </a:lnSpc>
              <a:spcBef>
                <a:spcPts val="1000"/>
              </a:spcBef>
            </a:pPr>
            <a:r>
              <a:rPr lang="en" dirty="0"/>
              <a:t>High Stakes Testing</a:t>
            </a:r>
            <a:endParaRPr dirty="0"/>
          </a:p>
        </p:txBody>
      </p:sp>
      <p:sp>
        <p:nvSpPr>
          <p:cNvPr id="79" name="Google Shape;79;p17"/>
          <p:cNvSpPr txBox="1"/>
          <p:nvPr/>
        </p:nvSpPr>
        <p:spPr>
          <a:xfrm>
            <a:off x="838200" y="2483900"/>
            <a:ext cx="7906800" cy="44565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508000" indent="-457200">
              <a:lnSpc>
                <a:spcPct val="115000"/>
              </a:lnSpc>
              <a:buClr>
                <a:schemeClr val="dk1"/>
              </a:buClr>
              <a:buSzPts val="2800"/>
              <a:buFont typeface="Arial" panose="020B0604020202020204" pitchFamily="34" charset="0"/>
              <a:buChar char="•"/>
            </a:pPr>
            <a:r>
              <a:rPr lang="en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Subgroup performance, including students with disabilities, influenced school accountability</a:t>
            </a: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08000" indent="-457200">
              <a:lnSpc>
                <a:spcPct val="115000"/>
              </a:lnSpc>
              <a:buClr>
                <a:schemeClr val="dk1"/>
              </a:buClr>
              <a:buSzPts val="2800"/>
              <a:buFont typeface="Arial" panose="020B0604020202020204" pitchFamily="34" charset="0"/>
              <a:buChar char="•"/>
            </a:pPr>
            <a:r>
              <a:rPr lang="en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State-level testing policies increased pressure to "teach to the test"</a:t>
            </a: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08000" indent="-457200">
              <a:lnSpc>
                <a:spcPct val="115000"/>
              </a:lnSpc>
              <a:buClr>
                <a:schemeClr val="dk1"/>
              </a:buClr>
              <a:buSzPts val="2800"/>
              <a:buFont typeface="Arial" panose="020B0604020202020204" pitchFamily="34" charset="0"/>
              <a:buChar char="•"/>
            </a:pPr>
            <a:r>
              <a:rPr lang="en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Many schools lacked resources or flexibility to help students meet grade-level standards</a:t>
            </a:r>
            <a:br>
              <a:rPr lang="en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indent="-45720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>
            <a:spLocks noGrp="1"/>
          </p:cNvSpPr>
          <p:nvPr>
            <p:ph type="title"/>
          </p:nvPr>
        </p:nvSpPr>
        <p:spPr>
          <a:xfrm>
            <a:off x="857250" y="1502300"/>
            <a:ext cx="797505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Proficiency Over Growth</a:t>
            </a:r>
            <a:endParaRPr dirty="0"/>
          </a:p>
        </p:txBody>
      </p:sp>
      <p:sp>
        <p:nvSpPr>
          <p:cNvPr id="85" name="Google Shape;85;p18"/>
          <p:cNvSpPr txBox="1">
            <a:spLocks noGrp="1"/>
          </p:cNvSpPr>
          <p:nvPr>
            <p:ph type="body" idx="1"/>
          </p:nvPr>
        </p:nvSpPr>
        <p:spPr>
          <a:xfrm>
            <a:off x="857250" y="2428000"/>
            <a:ext cx="797505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" sz="3100" dirty="0"/>
              <a:t>NCLB prioritized proficiency benchmarks, not individual growth</a:t>
            </a:r>
            <a:endParaRPr sz="3100" dirty="0"/>
          </a:p>
          <a:p>
            <a:pPr>
              <a:buFont typeface="Arial" panose="020B0604020202020204" pitchFamily="34" charset="0"/>
              <a:buChar char="•"/>
            </a:pPr>
            <a:r>
              <a:rPr lang="en" sz="3100" dirty="0"/>
              <a:t>Students with disabilities often need more time or different approaches</a:t>
            </a:r>
            <a:endParaRPr sz="3100" dirty="0"/>
          </a:p>
          <a:p>
            <a:pPr>
              <a:buFont typeface="Arial" panose="020B0604020202020204" pitchFamily="34" charset="0"/>
              <a:buChar char="•"/>
            </a:pPr>
            <a:r>
              <a:rPr lang="en" sz="3100" dirty="0"/>
              <a:t>Critics argued the law’s expectations were rigid and unrealistic</a:t>
            </a:r>
            <a:br>
              <a:rPr lang="en" sz="3100" dirty="0"/>
            </a:br>
            <a:endParaRPr sz="3100" dirty="0"/>
          </a:p>
        </p:txBody>
      </p:sp>
    </p:spTree>
    <p:custDataLst>
      <p:tags r:id="rId1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>
            <a:spLocks noGrp="1"/>
          </p:cNvSpPr>
          <p:nvPr>
            <p:ph type="title"/>
          </p:nvPr>
        </p:nvSpPr>
        <p:spPr>
          <a:xfrm>
            <a:off x="847724" y="1498600"/>
            <a:ext cx="781325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Teacher Preparation</a:t>
            </a:r>
            <a:endParaRPr dirty="0"/>
          </a:p>
        </p:txBody>
      </p:sp>
      <p:sp>
        <p:nvSpPr>
          <p:cNvPr id="91" name="Google Shape;91;p19"/>
          <p:cNvSpPr txBox="1">
            <a:spLocks noGrp="1"/>
          </p:cNvSpPr>
          <p:nvPr>
            <p:ph type="body" idx="1"/>
          </p:nvPr>
        </p:nvSpPr>
        <p:spPr>
          <a:xfrm>
            <a:off x="847724" y="2418475"/>
            <a:ext cx="7984575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" sz="3100" dirty="0"/>
              <a:t>NCLB required educators to be “highly qualified” in each academic subject taught</a:t>
            </a:r>
            <a:endParaRPr sz="3100" dirty="0"/>
          </a:p>
          <a:p>
            <a:pPr>
              <a:buFont typeface="Arial" panose="020B0604020202020204" pitchFamily="34" charset="0"/>
              <a:buChar char="•"/>
            </a:pPr>
            <a:r>
              <a:rPr lang="en" sz="3100" dirty="0"/>
              <a:t>Created challenges for multi-subject special education teachers</a:t>
            </a:r>
            <a:endParaRPr sz="3100" dirty="0"/>
          </a:p>
          <a:p>
            <a:pPr>
              <a:buFont typeface="Arial" panose="020B0604020202020204" pitchFamily="34" charset="0"/>
              <a:buChar char="•"/>
            </a:pPr>
            <a:r>
              <a:rPr lang="en" sz="3100" dirty="0"/>
              <a:t>Federal flexibility provisions attempted to reduce compliance burdens (U.S. DOE, 2006)</a:t>
            </a:r>
            <a:endParaRPr sz="3100" dirty="0"/>
          </a:p>
        </p:txBody>
      </p:sp>
    </p:spTree>
    <p:custDataLst>
      <p:tags r:id="rId1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0"/>
          <p:cNvSpPr txBox="1">
            <a:spLocks noGrp="1"/>
          </p:cNvSpPr>
          <p:nvPr>
            <p:ph type="title"/>
          </p:nvPr>
        </p:nvSpPr>
        <p:spPr>
          <a:xfrm>
            <a:off x="838199" y="1508125"/>
            <a:ext cx="782277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Scientifically Based Instruction</a:t>
            </a:r>
            <a:endParaRPr dirty="0"/>
          </a:p>
        </p:txBody>
      </p:sp>
      <p:sp>
        <p:nvSpPr>
          <p:cNvPr id="97" name="Google Shape;97;p20"/>
          <p:cNvSpPr txBox="1">
            <a:spLocks noGrp="1"/>
          </p:cNvSpPr>
          <p:nvPr>
            <p:ph type="body" idx="1"/>
          </p:nvPr>
        </p:nvSpPr>
        <p:spPr>
          <a:xfrm>
            <a:off x="838200" y="2428000"/>
            <a:ext cx="79941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" sz="3100" dirty="0"/>
              <a:t>NCLB (2001) introduced the mandate of scientifically based instruction</a:t>
            </a:r>
            <a:endParaRPr sz="3100" dirty="0"/>
          </a:p>
          <a:p>
            <a:pPr>
              <a:buFont typeface="Arial" panose="020B0604020202020204" pitchFamily="34" charset="0"/>
              <a:buChar char="•"/>
            </a:pPr>
            <a:r>
              <a:rPr lang="en" sz="3100" dirty="0"/>
              <a:t>IDEA (2004) reinforced </a:t>
            </a:r>
            <a:endParaRPr sz="3100" dirty="0"/>
          </a:p>
          <a:p>
            <a:pPr marL="488950" indent="-457200">
              <a:buSzPts val="3100"/>
              <a:buFont typeface="Arial" panose="020B0604020202020204" pitchFamily="34" charset="0"/>
              <a:buChar char="•"/>
            </a:pPr>
            <a:r>
              <a:rPr lang="en" sz="3100" dirty="0"/>
              <a:t>ESSA (2015) reaffirmed</a:t>
            </a:r>
            <a:endParaRPr sz="3100" dirty="0"/>
          </a:p>
        </p:txBody>
      </p:sp>
    </p:spTree>
    <p:custDataLst>
      <p:tags r:id="rId1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>
            <a:spLocks noGrp="1"/>
          </p:cNvSpPr>
          <p:nvPr>
            <p:ph type="title"/>
          </p:nvPr>
        </p:nvSpPr>
        <p:spPr>
          <a:xfrm>
            <a:off x="838200" y="1511825"/>
            <a:ext cx="7994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Every Student Succeeds Act (ESSA)</a:t>
            </a:r>
            <a:endParaRPr dirty="0"/>
          </a:p>
        </p:txBody>
      </p:sp>
      <p:sp>
        <p:nvSpPr>
          <p:cNvPr id="103" name="Google Shape;103;p21"/>
          <p:cNvSpPr txBox="1">
            <a:spLocks noGrp="1"/>
          </p:cNvSpPr>
          <p:nvPr>
            <p:ph type="body" idx="1"/>
          </p:nvPr>
        </p:nvSpPr>
        <p:spPr>
          <a:xfrm>
            <a:off x="838200" y="2486550"/>
            <a:ext cx="79941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" dirty="0"/>
              <a:t>ESSA replaced NCLB in 2015, offering states more control over accountability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Maintained testing and subgroup accountability, including for students with disabilities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Allowed states to design customized intervention strategies 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Emphasized a balanced approach to federal oversight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13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401</Words>
  <Application>Microsoft Office PowerPoint</Application>
  <PresentationFormat>On-screen Show (4:3)</PresentationFormat>
  <Paragraphs>49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Simple Light</vt:lpstr>
      <vt:lpstr> Impact of Related Legislation</vt:lpstr>
      <vt:lpstr>Learning Objectives</vt:lpstr>
      <vt:lpstr>No Child Left Behind (NCLB)</vt:lpstr>
      <vt:lpstr>Inclusion in General Education</vt:lpstr>
      <vt:lpstr>High Stakes Testing</vt:lpstr>
      <vt:lpstr>Proficiency Over Growth</vt:lpstr>
      <vt:lpstr>Teacher Preparation</vt:lpstr>
      <vt:lpstr>Scientifically Based Instruction</vt:lpstr>
      <vt:lpstr>Every Student Succeeds Act (ESSA)</vt:lpstr>
      <vt:lpstr>Broader Measures of Student Performance</vt:lpstr>
      <vt:lpstr>Student Growth Measures</vt:lpstr>
      <vt:lpstr>Highly Qualified Teachers 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Garvey,Amanda L.</dc:creator>
  <cp:lastModifiedBy>Jozef,Christine</cp:lastModifiedBy>
  <cp:revision>4</cp:revision>
  <dcterms:modified xsi:type="dcterms:W3CDTF">2025-12-05T17:10:12Z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C15967C0-6E99-418A-8604-4B26FF6A7043</vt:lpwstr>
  </property>
  <property fmtid="{D5CDD505-2E9C-101B-9397-08002B2CF9AE}" pid="3" name="ArticulatePath">
    <vt:lpwstr>Module 5, Presentation 2_  Impact of Related Legislation (1)</vt:lpwstr>
  </property>
</Properties>
</file>