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vey,Amanda L." userId="a3fd10d9-1c70-4e79-a767-308273619e01" providerId="ADAL" clId="{44A93C3F-75CF-4335-8B22-E972CFA670A1}"/>
    <pc:docChg chg="modSld">
      <pc:chgData name="Garvey,Amanda L." userId="a3fd10d9-1c70-4e79-a767-308273619e01" providerId="ADAL" clId="{44A93C3F-75CF-4335-8B22-E972CFA670A1}" dt="2025-09-11T15:08:41.112" v="4" actId="20577"/>
      <pc:docMkLst>
        <pc:docMk/>
      </pc:docMkLst>
      <pc:sldChg chg="modSp mod">
        <pc:chgData name="Garvey,Amanda L." userId="a3fd10d9-1c70-4e79-a767-308273619e01" providerId="ADAL" clId="{44A93C3F-75CF-4335-8B22-E972CFA670A1}" dt="2025-09-11T15:08:41.112" v="4" actId="20577"/>
        <pc:sldMkLst>
          <pc:docMk/>
          <pc:sldMk cId="0" sldId="258"/>
        </pc:sldMkLst>
        <pc:spChg chg="mod">
          <ac:chgData name="Garvey,Amanda L." userId="a3fd10d9-1c70-4e79-a767-308273619e01" providerId="ADAL" clId="{44A93C3F-75CF-4335-8B22-E972CFA670A1}" dt="2025-09-11T15:08:41.112" v="4" actId="20577"/>
          <ac:spMkLst>
            <pc:docMk/>
            <pc:sldMk cId="0" sldId="258"/>
            <ac:spMk id="6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1a19f50f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1a19f50f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1a19f50fb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71a19f50fb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a19f50fb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1a19f50fb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1a19f50fb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71a19f50fb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456472b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7456472b6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7456472b6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7456472b6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456472b6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7456472b6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7456472b6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7456472b6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569912"/>
            <a:ext cx="7962288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91380"/>
            <a:ext cx="7962288" cy="39893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5624" y="1561035"/>
            <a:ext cx="800667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5624" y="2504301"/>
            <a:ext cx="800667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4B157F1-D6F8-D256-99C3-D1C45DB4C8A4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96C76DC8-C83A-51EC-E1FA-D8A53A813978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A0BDAC0-C5DE-4C74-0A7F-FDD0E5A1678A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1658D3C-0853-FD72-798E-3C4C61CDA362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920395-6A97-AE18-477E-F63DB375C19D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89739EB1-2C9D-7698-31AD-45AE3755D67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3299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400" dirty="0"/>
              <a:t>IDEA Rights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28674" y="153087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Procedural Safeguards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28674" y="2480875"/>
            <a:ext cx="80036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Annual notice of procedural protections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Rights include record access and mediation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Encourages early resolution of disputes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47724" y="15785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Parental Rights and FERPA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47724" y="24675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can inspect all education records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informed decisions and accountability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Fundamental for due process participation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57250" y="157850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Parental Language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57250" y="2467500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Communications are in parent’s native language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Removes barriers to understanding rights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full participation in education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38200" y="15785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Defining Due Process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38200" y="24675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Legal procedures for resolving disagreements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Protects from unilateral school decisions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Embedded in IDEA for accountability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866774" y="1568975"/>
            <a:ext cx="79464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Complaint Process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866774" y="2315100"/>
            <a:ext cx="79464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Parents/agencies can file formal complaints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Must state problem and desired solution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Initiates formal dispute resolution process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838200" y="156897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Resolution Session</a:t>
            </a:r>
            <a:endParaRPr dirty="0"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838200" y="24675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Meeting within 15 days of complaint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Encourages early, collaborative problem-solving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Can avoid costly formal hearings</a:t>
            </a:r>
            <a:endParaRPr dirty="0"/>
          </a:p>
          <a:p>
            <a:pPr marL="9144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838200" y="156897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Due Process Hearing</a:t>
            </a:r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838200" y="24675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Impartial officer hears both parties’ evidence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Focuses on FAPE and procedural compliance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Decisions can be appealed in court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857250" y="155945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Student’s Placement During Due Process</a:t>
            </a:r>
            <a:endParaRPr dirty="0"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857250" y="2467500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“Stay-put” provision keeps current placement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Prevents retaliation or abrupt changes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stability during legal disputes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title"/>
          </p:nvPr>
        </p:nvSpPr>
        <p:spPr>
          <a:xfrm>
            <a:off x="857250" y="15689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Independent Evaluation</a:t>
            </a:r>
            <a:endParaRPr dirty="0"/>
          </a:p>
        </p:txBody>
      </p:sp>
      <p:sp>
        <p:nvSpPr>
          <p:cNvPr id="157" name="Google Shape;157;p30"/>
          <p:cNvSpPr txBox="1">
            <a:spLocks noGrp="1"/>
          </p:cNvSpPr>
          <p:nvPr>
            <p:ph type="body" idx="1"/>
          </p:nvPr>
        </p:nvSpPr>
        <p:spPr>
          <a:xfrm>
            <a:off x="857250" y="247702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may request IEE at public expense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Provides objective assessment of student needs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Can be used in hearings or IEPs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>
            <a:spLocks noGrp="1"/>
          </p:cNvSpPr>
          <p:nvPr>
            <p:ph type="title"/>
          </p:nvPr>
        </p:nvSpPr>
        <p:spPr>
          <a:xfrm>
            <a:off x="847724" y="15785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Difficulties with Due Process</a:t>
            </a:r>
            <a:endParaRPr dirty="0"/>
          </a:p>
        </p:txBody>
      </p:sp>
      <p:sp>
        <p:nvSpPr>
          <p:cNvPr id="163" name="Google Shape;163;p31"/>
          <p:cNvSpPr txBox="1">
            <a:spLocks noGrp="1"/>
          </p:cNvSpPr>
          <p:nvPr>
            <p:ph type="body" idx="1"/>
          </p:nvPr>
        </p:nvSpPr>
        <p:spPr>
          <a:xfrm>
            <a:off x="847724" y="247702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Barriers for low-income and minority families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 centers provide advocacy training/support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Mediation offers less adversarial resolution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19150" y="1568975"/>
            <a:ext cx="80131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19150" y="2467500"/>
            <a:ext cx="80131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buFont typeface="+mj-lt"/>
              <a:buAutoNum type="arabicPeriod"/>
            </a:pPr>
            <a:r>
              <a:rPr lang="en" dirty="0"/>
              <a:t>Explain the key rights and protections established under IDEA, including FAPE, LRE, parental rights, and due process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Analyze how judicial interpretations have shaped the implementation of FAPE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>
            <a:spLocks noGrp="1"/>
          </p:cNvSpPr>
          <p:nvPr>
            <p:ph type="title"/>
          </p:nvPr>
        </p:nvSpPr>
        <p:spPr>
          <a:xfrm>
            <a:off x="847724" y="15785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1"/>
          </p:nvPr>
        </p:nvSpPr>
        <p:spPr>
          <a:xfrm>
            <a:off x="847724" y="247702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FAPE, LRE, parental rights, and due process work together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Proactive collaboration prevents disputes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Due process ensures equity and accountability 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57250" y="136895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Defining FAPE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57250" y="247702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Originated from 1970s landmark court cases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Guarantees free, individualized special education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Based on civil rights protections in law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28824" y="1578500"/>
            <a:ext cx="80034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FAPE and the IEP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28674" y="2467500"/>
            <a:ext cx="80034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IEP outlines goals and needed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Developed collaboratively with parents and educators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Includes procedural safeguards for parental involvement</a:t>
            </a:r>
            <a:endParaRPr dirty="0"/>
          </a:p>
          <a:p>
            <a:pPr marL="9144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47724" y="15689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Judicial Interpretation of FAPE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47724" y="24675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i="1" dirty="0"/>
              <a:t>Rowley</a:t>
            </a:r>
            <a:r>
              <a:rPr lang="en" dirty="0"/>
              <a:t>: sets “floor” for educational benefit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i="1" dirty="0"/>
              <a:t>Endrew F</a:t>
            </a:r>
            <a:r>
              <a:rPr lang="en" dirty="0"/>
              <a:t>: requires ambitious, individualized goals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Moves from minimal to meaningful progress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34026" y="1578500"/>
            <a:ext cx="799827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Least Restrictive Environment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28674" y="2483900"/>
            <a:ext cx="7916325" cy="1671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Educate with peers whenever appropriate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Removal only if education is not satisfactory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Supports must enable success in inclusive settings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28674" y="1578500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Defining Parental Rights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28674" y="2466100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are equal partners in education</a:t>
            </a:r>
            <a:endParaRPr dirty="0"/>
          </a:p>
          <a:p>
            <a:pPr marL="488950" indent="-457200">
              <a:buSzPts val="3100"/>
              <a:buFont typeface="Arial" panose="020B0604020202020204" pitchFamily="34" charset="0"/>
              <a:buChar char="•"/>
            </a:pPr>
            <a:r>
              <a:rPr lang="en" dirty="0"/>
              <a:t>Protects access to FAPE and collaboration</a:t>
            </a:r>
            <a:endParaRPr dirty="0"/>
          </a:p>
          <a:p>
            <a:pPr marL="488950" indent="-457200">
              <a:buSzPts val="3100"/>
              <a:buFont typeface="Arial" panose="020B0604020202020204" pitchFamily="34" charset="0"/>
              <a:buChar char="•"/>
            </a:pPr>
            <a:r>
              <a:rPr lang="en" dirty="0"/>
              <a:t>Embedded in law since 1975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47724" y="15689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IEP Participation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47724" y="24198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join IEP meetings as equal members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can request evaluations and challenge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 partnership improves trust, alignment, and student engagement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28674" y="156897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Consent and Notice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28674" y="2365225"/>
            <a:ext cx="80036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Schools must give prior written notice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must consent before evaluations and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transparency and decision-making rights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418</Words>
  <Application>Microsoft Office PowerPoint</Application>
  <PresentationFormat>On-screen Show (4:3)</PresentationFormat>
  <Paragraphs>76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Simple Light</vt:lpstr>
      <vt:lpstr>IDEA Rights</vt:lpstr>
      <vt:lpstr>Learning Objectives</vt:lpstr>
      <vt:lpstr>Defining FAPE</vt:lpstr>
      <vt:lpstr>FAPE and the IEP</vt:lpstr>
      <vt:lpstr>Judicial Interpretation of FAPE</vt:lpstr>
      <vt:lpstr>Least Restrictive Environment</vt:lpstr>
      <vt:lpstr>Defining Parental Rights</vt:lpstr>
      <vt:lpstr>IEP Participation</vt:lpstr>
      <vt:lpstr>Consent and Notice</vt:lpstr>
      <vt:lpstr>Procedural Safeguards</vt:lpstr>
      <vt:lpstr>Parental Rights and FERPA</vt:lpstr>
      <vt:lpstr>Parental Language</vt:lpstr>
      <vt:lpstr>Defining Due Process</vt:lpstr>
      <vt:lpstr>Complaint Process</vt:lpstr>
      <vt:lpstr>Resolution Session</vt:lpstr>
      <vt:lpstr>Due Process Hearing</vt:lpstr>
      <vt:lpstr>Student’s Placement During Due Process</vt:lpstr>
      <vt:lpstr>Independent Evaluation</vt:lpstr>
      <vt:lpstr>Difficulties with Due Process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2025-12-05T17:24:14Z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4FAA6532-EE27-4CA6-BF85-940EBEF06724</vt:lpwstr>
  </property>
  <property fmtid="{D5CDD505-2E9C-101B-9397-08002B2CF9AE}" pid="3" name="ArticulatePath">
    <vt:lpwstr>Module 6, Presentation 1_ Key IDEA Provisions</vt:lpwstr>
  </property>
</Properties>
</file>