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heme/theme2.xml" ContentType="application/vnd.openxmlformats-officedocument.theme+xml"/>
  <Override PartName="/ppt/tags/tag70.xml" ContentType="application/vnd.openxmlformats-officedocument.presentationml.tags+xml"/>
  <Override PartName="/ppt/notesSlides/notesSlide1.xml" ContentType="application/vnd.openxmlformats-officedocument.presentationml.notesSlide+xml"/>
  <Override PartName="/ppt/tags/tag71.xml" ContentType="application/vnd.openxmlformats-officedocument.presentationml.tags+xml"/>
  <Override PartName="/ppt/notesSlides/notesSlide2.xml" ContentType="application/vnd.openxmlformats-officedocument.presentationml.notesSlide+xml"/>
  <Override PartName="/ppt/tags/tag72.xml" ContentType="application/vnd.openxmlformats-officedocument.presentationml.tags+xml"/>
  <Override PartName="/ppt/notesSlides/notesSlide3.xml" ContentType="application/vnd.openxmlformats-officedocument.presentationml.notesSlide+xml"/>
  <Override PartName="/ppt/tags/tag73.xml" ContentType="application/vnd.openxmlformats-officedocument.presentationml.tags+xml"/>
  <Override PartName="/ppt/notesSlides/notesSlide4.xml" ContentType="application/vnd.openxmlformats-officedocument.presentationml.notesSlide+xml"/>
  <Override PartName="/ppt/tags/tag74.xml" ContentType="application/vnd.openxmlformats-officedocument.presentationml.tags+xml"/>
  <Override PartName="/ppt/notesSlides/notesSlide5.xml" ContentType="application/vnd.openxmlformats-officedocument.presentationml.notesSlide+xml"/>
  <Override PartName="/ppt/tags/tag75.xml" ContentType="application/vnd.openxmlformats-officedocument.presentationml.tags+xml"/>
  <Override PartName="/ppt/notesSlides/notesSlide6.xml" ContentType="application/vnd.openxmlformats-officedocument.presentationml.notesSlide+xml"/>
  <Override PartName="/ppt/tags/tag76.xml" ContentType="application/vnd.openxmlformats-officedocument.presentationml.tags+xml"/>
  <Override PartName="/ppt/notesSlides/notesSlide7.xml" ContentType="application/vnd.openxmlformats-officedocument.presentationml.notesSlide+xml"/>
  <Override PartName="/ppt/tags/tag77.xml" ContentType="application/vnd.openxmlformats-officedocument.presentationml.tags+xml"/>
  <Override PartName="/ppt/tags/tag78.xml" ContentType="application/vnd.openxmlformats-officedocument.presentationml.tags+xml"/>
  <Override PartName="/ppt/notesSlides/notesSlide8.xml" ContentType="application/vnd.openxmlformats-officedocument.presentationml.notesSlide+xml"/>
  <Override PartName="/ppt/tags/tag79.xml" ContentType="application/vnd.openxmlformats-officedocument.presentationml.tags+xml"/>
  <Override PartName="/ppt/notesSlides/notesSlide9.xml" ContentType="application/vnd.openxmlformats-officedocument.presentationml.notesSlide+xml"/>
  <Override PartName="/ppt/tags/tag80.xml" ContentType="application/vnd.openxmlformats-officedocument.presentationml.tags+xml"/>
  <Override PartName="/ppt/notesSlides/notesSlide10.xml" ContentType="application/vnd.openxmlformats-officedocument.presentationml.notesSlide+xml"/>
  <Override PartName="/ppt/tags/tag81.xml" ContentType="application/vnd.openxmlformats-officedocument.presentationml.tags+xml"/>
  <Override PartName="/ppt/notesSlides/notesSlide11.xml" ContentType="application/vnd.openxmlformats-officedocument.presentationml.notesSlide+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notesSlides/notesSlide12.xml" ContentType="application/vnd.openxmlformats-officedocument.presentationml.notesSlide+xml"/>
  <Override PartName="/ppt/tags/tag89.xml" ContentType="application/vnd.openxmlformats-officedocument.presentationml.tags+xml"/>
  <Override PartName="/ppt/notesSlides/notesSlide13.xml" ContentType="application/vnd.openxmlformats-officedocument.presentationml.notesSlide+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14.xml" ContentType="application/vnd.openxmlformats-officedocument.presentationml.notesSlide+xml"/>
  <Override PartName="/ppt/tags/tag93.xml" ContentType="application/vnd.openxmlformats-officedocument.presentationml.tags+xml"/>
  <Override PartName="/ppt/tags/tag94.xml" ContentType="application/vnd.openxmlformats-officedocument.presentationml.tags+xml"/>
  <Override PartName="/ppt/notesSlides/notesSlide15.xml" ContentType="application/vnd.openxmlformats-officedocument.presentationml.notesSlide+xml"/>
  <Override PartName="/ppt/tags/tag95.xml" ContentType="application/vnd.openxmlformats-officedocument.presentationml.tags+xml"/>
  <Override PartName="/ppt/notesSlides/notesSlide16.xml" ContentType="application/vnd.openxmlformats-officedocument.presentationml.notesSlide+xml"/>
  <Override PartName="/ppt/tags/tag9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9"/>
  </p:notesMasterIdLst>
  <p:sldIdLst>
    <p:sldId id="256" r:id="rId2"/>
    <p:sldId id="257" r:id="rId3"/>
    <p:sldId id="261" r:id="rId4"/>
    <p:sldId id="302" r:id="rId5"/>
    <p:sldId id="262" r:id="rId6"/>
    <p:sldId id="303" r:id="rId7"/>
    <p:sldId id="304" r:id="rId8"/>
    <p:sldId id="295" r:id="rId9"/>
    <p:sldId id="263" r:id="rId10"/>
    <p:sldId id="264" r:id="rId11"/>
    <p:sldId id="305" r:id="rId12"/>
    <p:sldId id="306" r:id="rId13"/>
    <p:sldId id="307" r:id="rId14"/>
    <p:sldId id="308" r:id="rId15"/>
    <p:sldId id="1084" r:id="rId16"/>
    <p:sldId id="1085" r:id="rId17"/>
    <p:sldId id="1086" r:id="rId18"/>
    <p:sldId id="297" r:id="rId19"/>
    <p:sldId id="271" r:id="rId20"/>
    <p:sldId id="283" r:id="rId21"/>
    <p:sldId id="1087" r:id="rId22"/>
    <p:sldId id="1088" r:id="rId23"/>
    <p:sldId id="289" r:id="rId24"/>
    <p:sldId id="301" r:id="rId25"/>
    <p:sldId id="290" r:id="rId26"/>
    <p:sldId id="291" r:id="rId27"/>
    <p:sldId id="1083" r:id="rId28"/>
  </p:sldIdLst>
  <p:sldSz cx="9144000" cy="5143500" type="screen16x9"/>
  <p:notesSz cx="6858000" cy="9144000"/>
  <p:custDataLst>
    <p:tags r:id="rId30"/>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1667" autoAdjust="0"/>
  </p:normalViewPr>
  <p:slideViewPr>
    <p:cSldViewPr snapToGrid="0">
      <p:cViewPr varScale="1">
        <p:scale>
          <a:sx n="124" d="100"/>
          <a:sy n="124" d="100"/>
        </p:scale>
        <p:origin x="426" y="10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chop.edu/stories/22q112-deletion-syndrome-jasmines-story"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www.chop.edu/stories/22q-deletion-syndrome-amirahs-story"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613384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364203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aa80047ab0_0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aa80047ab0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b16c90ece1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b16c90ece1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228600" lvl="0" indent="-228600" algn="l" rtl="0">
              <a:spcBef>
                <a:spcPts val="0"/>
              </a:spcBef>
              <a:spcAft>
                <a:spcPts val="0"/>
              </a:spcAft>
              <a:buAutoNum type="arabicPeriod"/>
            </a:pPr>
            <a:r>
              <a:rPr lang="en-US" dirty="0"/>
              <a:t>22q11.2 deletion syndrome: Jasmine’s story: </a:t>
            </a:r>
            <a:r>
              <a:rPr lang="en-US" dirty="0">
                <a:hlinkClick r:id="rId3"/>
              </a:rPr>
              <a:t>https://www.chop.edu/stories/22q112-deletion-syndrome-jasmines-story</a:t>
            </a:r>
            <a:endParaRPr lang="en-US" dirty="0"/>
          </a:p>
          <a:p>
            <a:pPr marL="228600" lvl="0" indent="-228600" algn="l" rtl="0">
              <a:spcBef>
                <a:spcPts val="0"/>
              </a:spcBef>
              <a:spcAft>
                <a:spcPts val="0"/>
              </a:spcAft>
              <a:buAutoNum type="arabicPeriod"/>
            </a:pPr>
            <a:r>
              <a:rPr lang="en-US" dirty="0"/>
              <a:t>22q deletion syndrome: Amirah’s story: </a:t>
            </a:r>
            <a:r>
              <a:rPr lang="en-US" dirty="0">
                <a:hlinkClick r:id="rId4"/>
              </a:rPr>
              <a:t>https://www.chop.edu/stories/22q-deletion-syndrome-amirahs-story</a:t>
            </a:r>
            <a:endParaRPr lang="en-US" dirty="0"/>
          </a:p>
          <a:p>
            <a:pPr marL="228600" lvl="0" indent="-228600" algn="l" rtl="0">
              <a:spcBef>
                <a:spcPts val="0"/>
              </a:spcBef>
              <a:spcAft>
                <a:spcPts val="0"/>
              </a:spcAft>
              <a:buAutoNum type="arabicPeriod"/>
            </a:pPr>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b16c90ece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b16c90ece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b16c90ece1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b16c90ece1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gb16c90ece1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0" name="Google Shape;270;gb16c90ece1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aa80047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aa80047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aa80047ab0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aa80047ab0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914400" lvl="1" indent="-317500" algn="l" rtl="0">
              <a:spcBef>
                <a:spcPts val="0"/>
              </a:spcBef>
              <a:spcAft>
                <a:spcPts val="0"/>
              </a:spcAft>
              <a:buClr>
                <a:srgbClr val="333333"/>
              </a:buClr>
              <a:buSzPts val="1400"/>
              <a:buFont typeface="Times New Roman"/>
              <a:buAutoNum type="alphaLcPeriod"/>
            </a:pPr>
            <a:r>
              <a:rPr lang="en" sz="1400">
                <a:solidFill>
                  <a:srgbClr val="333333"/>
                </a:solidFill>
                <a:latin typeface="Times New Roman"/>
                <a:ea typeface="Times New Roman"/>
                <a:cs typeface="Times New Roman"/>
                <a:sym typeface="Times New Roman"/>
              </a:rPr>
              <a:t>Review what chromosome deletions &amp; abnormalities are</a:t>
            </a:r>
            <a:endParaRPr sz="1400">
              <a:solidFill>
                <a:srgbClr val="333333"/>
              </a:solidFill>
              <a:latin typeface="Times New Roman"/>
              <a:ea typeface="Times New Roman"/>
              <a:cs typeface="Times New Roman"/>
              <a:sym typeface="Times New Roman"/>
            </a:endParaRPr>
          </a:p>
          <a:p>
            <a:pPr marL="914400" lvl="1" indent="-317500" algn="l" rtl="0">
              <a:spcBef>
                <a:spcPts val="0"/>
              </a:spcBef>
              <a:spcAft>
                <a:spcPts val="0"/>
              </a:spcAft>
              <a:buClr>
                <a:srgbClr val="333333"/>
              </a:buClr>
              <a:buSzPts val="1400"/>
              <a:buFont typeface="Times New Roman"/>
              <a:buAutoNum type="alphaLcPeriod"/>
            </a:pPr>
            <a:r>
              <a:rPr lang="en" sz="1400">
                <a:solidFill>
                  <a:srgbClr val="333333"/>
                </a:solidFill>
                <a:latin typeface="Times New Roman"/>
                <a:ea typeface="Times New Roman"/>
                <a:cs typeface="Times New Roman"/>
                <a:sym typeface="Times New Roman"/>
              </a:rPr>
              <a:t>Clarify what CDA are (universal definition, if there is one)</a:t>
            </a:r>
            <a:endParaRPr sz="1400">
              <a:solidFill>
                <a:srgbClr val="333333"/>
              </a:solidFill>
              <a:latin typeface="Times New Roman"/>
              <a:ea typeface="Times New Roman"/>
              <a:cs typeface="Times New Roman"/>
              <a:sym typeface="Times New Roman"/>
            </a:endParaRPr>
          </a:p>
          <a:p>
            <a:pPr marL="1371600" lvl="2" indent="-317500" algn="l" rtl="0">
              <a:spcBef>
                <a:spcPts val="0"/>
              </a:spcBef>
              <a:spcAft>
                <a:spcPts val="0"/>
              </a:spcAft>
              <a:buClr>
                <a:srgbClr val="333333"/>
              </a:buClr>
              <a:buSzPts val="1400"/>
              <a:buFont typeface="Times New Roman"/>
              <a:buAutoNum type="romanLcPeriod"/>
            </a:pPr>
            <a:r>
              <a:rPr lang="en" sz="1400">
                <a:solidFill>
                  <a:srgbClr val="333333"/>
                </a:solidFill>
                <a:latin typeface="Times New Roman"/>
                <a:ea typeface="Times New Roman"/>
                <a:cs typeface="Times New Roman"/>
                <a:sym typeface="Times New Roman"/>
              </a:rPr>
              <a:t>Take some time to divide into small groups to create your own definition of what a chromosome deletion is in your own words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aa80047ab0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aa80047ab0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914400" lvl="1" indent="-317500" algn="l" rtl="0">
              <a:spcBef>
                <a:spcPts val="0"/>
              </a:spcBef>
              <a:spcAft>
                <a:spcPts val="0"/>
              </a:spcAft>
              <a:buClr>
                <a:srgbClr val="333333"/>
              </a:buClr>
              <a:buSzPts val="1400"/>
              <a:buFont typeface="Times New Roman"/>
              <a:buAutoNum type="alphaLcPeriod"/>
            </a:pPr>
            <a:r>
              <a:rPr lang="en" sz="1400" dirty="0">
                <a:solidFill>
                  <a:srgbClr val="333333"/>
                </a:solidFill>
                <a:latin typeface="Times New Roman"/>
                <a:ea typeface="Times New Roman"/>
                <a:cs typeface="Times New Roman"/>
                <a:sym typeface="Times New Roman"/>
              </a:rPr>
              <a:t>Review what chromosome deletions &amp; abnormalities are</a:t>
            </a:r>
            <a:endParaRPr sz="1400" dirty="0">
              <a:solidFill>
                <a:srgbClr val="333333"/>
              </a:solidFill>
              <a:latin typeface="Times New Roman"/>
              <a:ea typeface="Times New Roman"/>
              <a:cs typeface="Times New Roman"/>
              <a:sym typeface="Times New Roman"/>
            </a:endParaRPr>
          </a:p>
          <a:p>
            <a:pPr marL="914400" lvl="1" indent="-317500" algn="l" rtl="0">
              <a:spcBef>
                <a:spcPts val="0"/>
              </a:spcBef>
              <a:spcAft>
                <a:spcPts val="0"/>
              </a:spcAft>
              <a:buClr>
                <a:srgbClr val="333333"/>
              </a:buClr>
              <a:buSzPts val="1400"/>
              <a:buFont typeface="Times New Roman"/>
              <a:buAutoNum type="alphaLcPeriod"/>
            </a:pPr>
            <a:r>
              <a:rPr lang="en" sz="1400" dirty="0">
                <a:solidFill>
                  <a:srgbClr val="333333"/>
                </a:solidFill>
                <a:latin typeface="Times New Roman"/>
                <a:ea typeface="Times New Roman"/>
                <a:cs typeface="Times New Roman"/>
                <a:sym typeface="Times New Roman"/>
              </a:rPr>
              <a:t>Clarify what CDA are (universal definition, if there is one)</a:t>
            </a:r>
            <a:endParaRPr sz="1400" dirty="0">
              <a:solidFill>
                <a:srgbClr val="333333"/>
              </a:solidFill>
              <a:latin typeface="Times New Roman"/>
              <a:ea typeface="Times New Roman"/>
              <a:cs typeface="Times New Roman"/>
              <a:sym typeface="Times New Roman"/>
            </a:endParaRPr>
          </a:p>
          <a:p>
            <a:pPr marL="1371600" lvl="2" indent="-317500" algn="l" rtl="0">
              <a:spcBef>
                <a:spcPts val="0"/>
              </a:spcBef>
              <a:spcAft>
                <a:spcPts val="0"/>
              </a:spcAft>
              <a:buClr>
                <a:srgbClr val="333333"/>
              </a:buClr>
              <a:buSzPts val="1400"/>
              <a:buFont typeface="Times New Roman"/>
              <a:buAutoNum type="romanLcPeriod"/>
            </a:pPr>
            <a:r>
              <a:rPr lang="en" sz="1400" dirty="0">
                <a:solidFill>
                  <a:srgbClr val="333333"/>
                </a:solidFill>
                <a:latin typeface="Times New Roman"/>
                <a:ea typeface="Times New Roman"/>
                <a:cs typeface="Times New Roman"/>
                <a:sym typeface="Times New Roman"/>
              </a:rPr>
              <a:t>Take some time to divide into small groups to create your own definition of what a chromosome deletion is in your own words</a:t>
            </a:r>
            <a:endParaRPr dirty="0"/>
          </a:p>
        </p:txBody>
      </p:sp>
    </p:spTree>
    <p:extLst>
      <p:ext uri="{BB962C8B-B14F-4D97-AF65-F5344CB8AC3E}">
        <p14:creationId xmlns:p14="http://schemas.microsoft.com/office/powerpoint/2010/main" val="3367729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2019; 1p36dsa.org)</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2019; 1p36dsa.org)</a:t>
            </a:r>
            <a:endParaRPr dirty="0"/>
          </a:p>
        </p:txBody>
      </p:sp>
    </p:spTree>
    <p:extLst>
      <p:ext uri="{BB962C8B-B14F-4D97-AF65-F5344CB8AC3E}">
        <p14:creationId xmlns:p14="http://schemas.microsoft.com/office/powerpoint/2010/main" val="51299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aa80047ab0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aa80047ab0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600"/>
              </a:spcAft>
              <a:buClr>
                <a:schemeClr val="dk1"/>
              </a:buClr>
              <a:buSzPts val="1100"/>
              <a:buFont typeface="Arial"/>
              <a:buNone/>
            </a:pPr>
            <a:r>
              <a:rPr lang="en" sz="1200" dirty="0">
                <a:solidFill>
                  <a:srgbClr val="333333"/>
                </a:solidFill>
              </a:rPr>
              <a:t>(Batshaw, Roizen, &amp; Pellegrino, </a:t>
            </a:r>
            <a:r>
              <a:rPr lang="en" sz="1200">
                <a:solidFill>
                  <a:srgbClr val="333333"/>
                </a:solidFill>
              </a:rPr>
              <a:t>2019; 1p36dsa</a:t>
            </a:r>
            <a:r>
              <a:rPr lang="en" sz="1200" dirty="0">
                <a:solidFill>
                  <a:srgbClr val="333333"/>
                </a:solidFill>
              </a:rPr>
              <a:t>.org)</a:t>
            </a:r>
            <a:endParaRPr dirty="0"/>
          </a:p>
        </p:txBody>
      </p:sp>
    </p:spTree>
    <p:extLst>
      <p:ext uri="{BB962C8B-B14F-4D97-AF65-F5344CB8AC3E}">
        <p14:creationId xmlns:p14="http://schemas.microsoft.com/office/powerpoint/2010/main" val="3137345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aa80047ab0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aa80047ab0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aa80047ab0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aa80047ab0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3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2.xml"/></Relationships>
</file>

<file path=ppt/slideLayouts/_rels/slideLayout3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3.xml"/></Relationships>
</file>

<file path=ppt/slideLayouts/_rels/slideLayout3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4.xml"/></Relationships>
</file>

<file path=ppt/slideLayouts/_rels/slideLayout3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5.xml"/></Relationships>
</file>

<file path=ppt/slideLayouts/_rels/slideLayout3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6.xml"/></Relationships>
</file>

<file path=ppt/slideLayouts/_rels/slideLayout3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7.xml"/></Relationships>
</file>

<file path=ppt/slideLayouts/_rels/slideLayout3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8.xml"/></Relationships>
</file>

<file path=ppt/slideLayouts/_rels/slideLayout3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9.xml"/></Relationships>
</file>

<file path=ppt/slideLayouts/_rels/slideLayout3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0.xml"/></Relationships>
</file>

<file path=ppt/slideLayouts/_rels/slideLayout3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4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2.xml"/></Relationships>
</file>

<file path=ppt/slideLayouts/_rels/slideLayout4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3.xml"/></Relationships>
</file>

<file path=ppt/slideLayouts/_rels/slideLayout4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4.xml"/></Relationships>
</file>

<file path=ppt/slideLayouts/_rels/slideLayout4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5.xml"/></Relationships>
</file>

<file path=ppt/slideLayouts/_rels/slideLayout4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6.xml"/></Relationships>
</file>

<file path=ppt/slideLayouts/_rels/slideLayout4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7.xml"/></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8.xml"/></Relationships>
</file>

<file path=ppt/slideLayouts/_rels/slideLayout4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9.xml"/></Relationships>
</file>

<file path=ppt/slideLayouts/_rels/slideLayout4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0.xml"/></Relationships>
</file>

<file path=ppt/slideLayouts/_rels/slideLayout4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2.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3.xml"/></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4.xml"/></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5.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6.xml"/></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7.xml"/></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0.xml"/></Relationships>
</file>

<file path=ppt/slideLayouts/_rels/slideLayout5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2.xml"/></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3.xml"/></Relationships>
</file>

<file path=ppt/slideLayouts/_rels/slideLayout6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4.xml"/></Relationships>
</file>

<file path=ppt/slideLayouts/_rels/slideLayout6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5.xml"/></Relationships>
</file>

<file path=ppt/slideLayouts/_rels/slideLayout6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6.xml"/></Relationships>
</file>

<file path=ppt/slideLayouts/_rels/slideLayout6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7.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8.xml"/></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9.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1978362"/>
            <a:ext cx="9144000" cy="900834"/>
          </a:xfrm>
        </p:spPr>
        <p:txBody>
          <a:bodyPr anchor="ctr">
            <a:normAutofit/>
          </a:bodyPr>
          <a:lstStyle>
            <a:lvl1pPr algn="ctr">
              <a:defRPr sz="4050" b="1">
                <a:solidFill>
                  <a:srgbClr val="001F5F"/>
                </a:solidFill>
              </a:defRPr>
            </a:lvl1pPr>
          </a:lstStyle>
          <a:p>
            <a:r>
              <a:rPr lang="en-US" dirty="0"/>
              <a:t>Click To Edit Master Title Style</a:t>
            </a: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40842" y="-38241"/>
            <a:ext cx="3664993" cy="845485"/>
          </a:xfrm>
          <a:prstGeom prst="rect">
            <a:avLst/>
          </a:prstGeom>
        </p:spPr>
      </p:pic>
      <p:grpSp>
        <p:nvGrpSpPr>
          <p:cNvPr id="20" name="Group 19"/>
          <p:cNvGrpSpPr/>
          <p:nvPr userDrawn="1"/>
        </p:nvGrpSpPr>
        <p:grpSpPr>
          <a:xfrm>
            <a:off x="1337" y="5014378"/>
            <a:ext cx="9144000" cy="92729"/>
            <a:chOff x="1783" y="6616562"/>
            <a:chExt cx="12192000" cy="123639"/>
          </a:xfrm>
        </p:grpSpPr>
        <p:cxnSp>
          <p:nvCxnSpPr>
            <p:cNvPr id="10" name="Straight Connector 9"/>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cxnSp>
        <p:nvCxnSpPr>
          <p:cNvPr id="18" name="Straight Connector 17"/>
          <p:cNvCxnSpPr/>
          <p:nvPr userDrawn="1"/>
        </p:nvCxnSpPr>
        <p:spPr>
          <a:xfrm>
            <a:off x="1337" y="824079"/>
            <a:ext cx="9144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0230179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891890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3602754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797257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1233518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538782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729372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68235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9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9805446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0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0684059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906306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lgn="ctr">
              <a:defRPr sz="2700" b="1">
                <a:solidFill>
                  <a:srgbClr val="001F5F"/>
                </a:solidFill>
              </a:defRPr>
            </a:lvl1pPr>
          </a:lstStyle>
          <a:p>
            <a:r>
              <a:rPr lang="en-US" dirty="0"/>
              <a:t>Click To Edit Master Title Style</a:t>
            </a:r>
          </a:p>
        </p:txBody>
      </p:sp>
      <p:sp>
        <p:nvSpPr>
          <p:cNvPr id="3" name="Content Placeholder 2"/>
          <p:cNvSpPr>
            <a:spLocks noGrp="1"/>
          </p:cNvSpPr>
          <p:nvPr>
            <p:ph idx="1" hasCustomPrompt="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p:txBody>
      </p:sp>
      <p:grpSp>
        <p:nvGrpSpPr>
          <p:cNvPr id="7" name="Group 6">
            <a:extLst>
              <a:ext uri="{FF2B5EF4-FFF2-40B4-BE49-F238E27FC236}">
                <a16:creationId xmlns:a16="http://schemas.microsoft.com/office/drawing/2014/main" id="{FFC2DB5B-F96B-42E9-83EB-24378A12DBB2}"/>
              </a:ext>
            </a:extLst>
          </p:cNvPr>
          <p:cNvGrpSpPr/>
          <p:nvPr userDrawn="1"/>
        </p:nvGrpSpPr>
        <p:grpSpPr>
          <a:xfrm>
            <a:off x="0" y="4606240"/>
            <a:ext cx="9144000" cy="92729"/>
            <a:chOff x="1783" y="6616562"/>
            <a:chExt cx="12192000" cy="123639"/>
          </a:xfrm>
        </p:grpSpPr>
        <p:cxnSp>
          <p:nvCxnSpPr>
            <p:cNvPr id="8" name="Straight Connector 7">
              <a:extLst>
                <a:ext uri="{FF2B5EF4-FFF2-40B4-BE49-F238E27FC236}">
                  <a16:creationId xmlns:a16="http://schemas.microsoft.com/office/drawing/2014/main" id="{7DCAC36A-0FAD-4072-938B-0532D69DCFAC}"/>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91EB467-C1D2-4ECA-9A02-699D6D3EE102}"/>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EE433A6-679F-4C4D-B48E-9EDF6F6DBDC0}"/>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565B0333-E6D2-4882-9BF7-C43653DDE23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17660047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3016258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9217689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7801983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67390878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8469093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1838097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9319417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9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0290659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0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42622768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930255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1125141"/>
          </a:xfrm>
        </p:spPr>
        <p:txBody>
          <a:bodyPr anchor="b">
            <a:normAutofit/>
          </a:bodyPr>
          <a:lstStyle>
            <a:lvl1pPr algn="ctr">
              <a:defRPr sz="4050" b="1">
                <a:solidFill>
                  <a:srgbClr val="001F5F"/>
                </a:solidFill>
              </a:defRPr>
            </a:lvl1pPr>
          </a:lstStyle>
          <a:p>
            <a:r>
              <a:rPr lang="en-US" dirty="0"/>
              <a:t>Click to edit Master title style</a:t>
            </a:r>
          </a:p>
        </p:txBody>
      </p:sp>
      <p:sp>
        <p:nvSpPr>
          <p:cNvPr id="3" name="Text Placeholder 2"/>
          <p:cNvSpPr>
            <a:spLocks noGrp="1"/>
          </p:cNvSpPr>
          <p:nvPr>
            <p:ph type="body" idx="1" hasCustomPrompt="1"/>
          </p:nvPr>
        </p:nvSpPr>
        <p:spPr>
          <a:xfrm>
            <a:off x="628650" y="2458334"/>
            <a:ext cx="7886700" cy="1125140"/>
          </a:xfrm>
        </p:spPr>
        <p:txBody>
          <a:bodyPr/>
          <a:lstStyle>
            <a:lvl1pPr marL="0" indent="0" algn="ctr">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grpSp>
        <p:nvGrpSpPr>
          <p:cNvPr id="7" name="Group 6">
            <a:extLst>
              <a:ext uri="{FF2B5EF4-FFF2-40B4-BE49-F238E27FC236}">
                <a16:creationId xmlns:a16="http://schemas.microsoft.com/office/drawing/2014/main" id="{E8232C32-8D8F-4F9F-B41A-77CD9E07A4BC}"/>
              </a:ext>
            </a:extLst>
          </p:cNvPr>
          <p:cNvGrpSpPr/>
          <p:nvPr userDrawn="1"/>
        </p:nvGrpSpPr>
        <p:grpSpPr>
          <a:xfrm>
            <a:off x="0" y="4606240"/>
            <a:ext cx="9144000" cy="92729"/>
            <a:chOff x="1783" y="6616562"/>
            <a:chExt cx="12192000" cy="123639"/>
          </a:xfrm>
        </p:grpSpPr>
        <p:cxnSp>
          <p:nvCxnSpPr>
            <p:cNvPr id="8" name="Straight Connector 7">
              <a:extLst>
                <a:ext uri="{FF2B5EF4-FFF2-40B4-BE49-F238E27FC236}">
                  <a16:creationId xmlns:a16="http://schemas.microsoft.com/office/drawing/2014/main" id="{41C92AE6-8701-4FCF-9D10-07774CE0296D}"/>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8F48164-CF84-430E-8AEC-A24EDB05F279}"/>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67C8A88-AF54-4151-9A6D-624A2FE1C907}"/>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1" name="Picture 10">
            <a:extLst>
              <a:ext uri="{FF2B5EF4-FFF2-40B4-BE49-F238E27FC236}">
                <a16:creationId xmlns:a16="http://schemas.microsoft.com/office/drawing/2014/main" id="{E975C0E7-472F-4B07-B2EC-189E548810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3532274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47808234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4702532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4694765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8001455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752622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8459766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2585418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9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68484955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0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2839118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096604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2700" b="1">
                <a:solidFill>
                  <a:srgbClr val="001F5F"/>
                </a:solidFill>
              </a:defRPr>
            </a:lvl1pPr>
          </a:lstStyle>
          <a:p>
            <a:r>
              <a:rPr lang="en-US" dirty="0"/>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oup 7">
            <a:extLst>
              <a:ext uri="{FF2B5EF4-FFF2-40B4-BE49-F238E27FC236}">
                <a16:creationId xmlns:a16="http://schemas.microsoft.com/office/drawing/2014/main" id="{45575C2B-F4A9-41E6-8811-4BE87716E0BB}"/>
              </a:ext>
            </a:extLst>
          </p:cNvPr>
          <p:cNvGrpSpPr/>
          <p:nvPr userDrawn="1"/>
        </p:nvGrpSpPr>
        <p:grpSpPr>
          <a:xfrm>
            <a:off x="0" y="4606240"/>
            <a:ext cx="9144000" cy="92729"/>
            <a:chOff x="1783" y="6616562"/>
            <a:chExt cx="12192000" cy="123639"/>
          </a:xfrm>
        </p:grpSpPr>
        <p:cxnSp>
          <p:nvCxnSpPr>
            <p:cNvPr id="9" name="Straight Connector 8">
              <a:extLst>
                <a:ext uri="{FF2B5EF4-FFF2-40B4-BE49-F238E27FC236}">
                  <a16:creationId xmlns:a16="http://schemas.microsoft.com/office/drawing/2014/main" id="{E3A9591E-6C0A-4C5B-A184-DF77777659B3}"/>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F45774B3-B1A2-445D-9CA9-C137B34611EE}"/>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6805C7B-DABC-4073-9C97-80BA52E36631}"/>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2" name="Picture 11">
            <a:extLst>
              <a:ext uri="{FF2B5EF4-FFF2-40B4-BE49-F238E27FC236}">
                <a16:creationId xmlns:a16="http://schemas.microsoft.com/office/drawing/2014/main" id="{FA805AC2-0C86-4B98-8821-FB5D55511A1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31132888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5322720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0298834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02168195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46434551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3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35769878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1002569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38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51467935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9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32650259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66025-E2D2-74C8-AAA7-05522DF09312}"/>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454209E1-6E0B-E2DB-DCE7-CE2496DDC4C5}"/>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D1AA8FB-72D9-800A-C740-1F38DC5F8F0A}"/>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5" name="Footer Placeholder 4">
            <a:extLst>
              <a:ext uri="{FF2B5EF4-FFF2-40B4-BE49-F238E27FC236}">
                <a16:creationId xmlns:a16="http://schemas.microsoft.com/office/drawing/2014/main" id="{6786EC0E-4562-E1EE-D140-2E5DA7E02F4E}"/>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6" name="Slide Number Placeholder 5">
            <a:extLst>
              <a:ext uri="{FF2B5EF4-FFF2-40B4-BE49-F238E27FC236}">
                <a16:creationId xmlns:a16="http://schemas.microsoft.com/office/drawing/2014/main" id="{8E7132F7-FF07-2C79-2DC1-7EABA0DCDE7C}"/>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24965632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4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C7CD9-94B5-01BF-FA4B-0FD915D3A4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7BCC78-9C98-738D-AB39-A483E02338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2296A4-626A-AF56-5FCF-FC57B78278AC}"/>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5" name="Footer Placeholder 4">
            <a:extLst>
              <a:ext uri="{FF2B5EF4-FFF2-40B4-BE49-F238E27FC236}">
                <a16:creationId xmlns:a16="http://schemas.microsoft.com/office/drawing/2014/main" id="{5AB0BA1F-79B0-C32C-051C-792F7D1027D2}"/>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6" name="Slide Number Placeholder 5">
            <a:extLst>
              <a:ext uri="{FF2B5EF4-FFF2-40B4-BE49-F238E27FC236}">
                <a16:creationId xmlns:a16="http://schemas.microsoft.com/office/drawing/2014/main" id="{6D0C9CD5-819F-FEF9-E7A0-FD28FB8B3432}"/>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34772500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normAutofit/>
          </a:bodyPr>
          <a:lstStyle>
            <a:lvl1pPr algn="ctr">
              <a:defRPr sz="2700" b="1">
                <a:solidFill>
                  <a:srgbClr val="001F5F"/>
                </a:solidFill>
              </a:defRPr>
            </a:lvl1pPr>
          </a:lstStyle>
          <a:p>
            <a:r>
              <a:rPr lang="en-US" dirty="0"/>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id="{60CFDCE1-FC1B-42E0-8BE4-BC39B6BFE7F9}"/>
              </a:ext>
            </a:extLst>
          </p:cNvPr>
          <p:cNvGrpSpPr/>
          <p:nvPr userDrawn="1"/>
        </p:nvGrpSpPr>
        <p:grpSpPr>
          <a:xfrm>
            <a:off x="0" y="4606240"/>
            <a:ext cx="9144000" cy="92729"/>
            <a:chOff x="1783" y="6616562"/>
            <a:chExt cx="12192000" cy="123639"/>
          </a:xfrm>
        </p:grpSpPr>
        <p:cxnSp>
          <p:nvCxnSpPr>
            <p:cNvPr id="11" name="Straight Connector 10">
              <a:extLst>
                <a:ext uri="{FF2B5EF4-FFF2-40B4-BE49-F238E27FC236}">
                  <a16:creationId xmlns:a16="http://schemas.microsoft.com/office/drawing/2014/main" id="{87093197-F8E1-4AB2-8F3F-9C2EBA08DBF8}"/>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FD25210-99B7-40E5-98E9-354F0C49C615}"/>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391D5643-B147-4FB1-AB69-EFF92B58820B}"/>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4" name="Picture 13">
            <a:extLst>
              <a:ext uri="{FF2B5EF4-FFF2-40B4-BE49-F238E27FC236}">
                <a16:creationId xmlns:a16="http://schemas.microsoft.com/office/drawing/2014/main" id="{EE8A7E7B-25CF-43D9-B010-51A0815D4FE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7131796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3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BA04D-5E73-DEBB-C0D1-8354E077BF8D}"/>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616D8DA-A075-FFAE-4C6D-1BEF81AB7F13}"/>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25068F-A22F-8CA3-C232-A04EE8D13CDD}"/>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5" name="Footer Placeholder 4">
            <a:extLst>
              <a:ext uri="{FF2B5EF4-FFF2-40B4-BE49-F238E27FC236}">
                <a16:creationId xmlns:a16="http://schemas.microsoft.com/office/drawing/2014/main" id="{ED6B91E9-33F2-D8F6-127B-8E0FC5212379}"/>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6" name="Slide Number Placeholder 5">
            <a:extLst>
              <a:ext uri="{FF2B5EF4-FFF2-40B4-BE49-F238E27FC236}">
                <a16:creationId xmlns:a16="http://schemas.microsoft.com/office/drawing/2014/main" id="{5D683D8F-3009-784F-16E2-AF61CA5C2003}"/>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19070088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FBD28-E917-3B21-89B1-459874A123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31864A-B151-CA07-CBBE-201B604D53E9}"/>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4A8123-7A21-B706-A38E-25336700CEC2}"/>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52A2E1C-70B6-EC03-8A0B-0B5E4A22427A}"/>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6" name="Footer Placeholder 5">
            <a:extLst>
              <a:ext uri="{FF2B5EF4-FFF2-40B4-BE49-F238E27FC236}">
                <a16:creationId xmlns:a16="http://schemas.microsoft.com/office/drawing/2014/main" id="{53E59CE5-6D1D-9B0C-F75D-0716E7907ACA}"/>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7" name="Slide Number Placeholder 6">
            <a:extLst>
              <a:ext uri="{FF2B5EF4-FFF2-40B4-BE49-F238E27FC236}">
                <a16:creationId xmlns:a16="http://schemas.microsoft.com/office/drawing/2014/main" id="{FC5D5082-9FAE-6047-88B0-05DD78553567}"/>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17515500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D2231-CB24-26F4-AAB3-ED54E7273E61}"/>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E4177BA2-C738-E32F-1543-136126D9CDD4}"/>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6595B32-4918-8AC8-8D61-7178701ABC29}"/>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239930-5A7D-4CA2-7AB1-E6D9DB0DF75A}"/>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51D0530-99FE-B047-AEB3-83CADDC3CFBF}"/>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84BDF5-F5DB-089D-CC4B-DBDAFCAFED9B}"/>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8" name="Footer Placeholder 7">
            <a:extLst>
              <a:ext uri="{FF2B5EF4-FFF2-40B4-BE49-F238E27FC236}">
                <a16:creationId xmlns:a16="http://schemas.microsoft.com/office/drawing/2014/main" id="{45881236-0D1E-448C-F1D2-2C65DEEB4388}"/>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9" name="Slide Number Placeholder 8">
            <a:extLst>
              <a:ext uri="{FF2B5EF4-FFF2-40B4-BE49-F238E27FC236}">
                <a16:creationId xmlns:a16="http://schemas.microsoft.com/office/drawing/2014/main" id="{154CD602-0622-5382-9E29-73645370D350}"/>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23109396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2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3319F-55A0-6078-0BB4-4C45357B7A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5A8022-C9C1-4E36-5102-99CB7B06FA12}"/>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4" name="Footer Placeholder 3">
            <a:extLst>
              <a:ext uri="{FF2B5EF4-FFF2-40B4-BE49-F238E27FC236}">
                <a16:creationId xmlns:a16="http://schemas.microsoft.com/office/drawing/2014/main" id="{14934A8F-54A3-337F-136B-FEADDFFCA847}"/>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5" name="Slide Number Placeholder 4">
            <a:extLst>
              <a:ext uri="{FF2B5EF4-FFF2-40B4-BE49-F238E27FC236}">
                <a16:creationId xmlns:a16="http://schemas.microsoft.com/office/drawing/2014/main" id="{D2A75B89-09C7-A34F-88DF-7179B6A02619}"/>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36141117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38C713-6FB5-9E4A-C478-D4EC58CEB546}"/>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3" name="Footer Placeholder 2">
            <a:extLst>
              <a:ext uri="{FF2B5EF4-FFF2-40B4-BE49-F238E27FC236}">
                <a16:creationId xmlns:a16="http://schemas.microsoft.com/office/drawing/2014/main" id="{141A4B0E-2EF1-03EF-0493-B47B3A47B8BE}"/>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4" name="Slide Number Placeholder 3">
            <a:extLst>
              <a:ext uri="{FF2B5EF4-FFF2-40B4-BE49-F238E27FC236}">
                <a16:creationId xmlns:a16="http://schemas.microsoft.com/office/drawing/2014/main" id="{69F4522F-7D35-D4D2-1862-103A5E720712}"/>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3751091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BB234-3064-764B-CE52-80175EFCD30D}"/>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EA069FF-4D1D-D92C-7D11-E9E1E327603F}"/>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2B43D5-42B6-246F-70C0-CDC27318EC61}"/>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324049A-A22A-B10F-44E3-3FD89557627C}"/>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6" name="Footer Placeholder 5">
            <a:extLst>
              <a:ext uri="{FF2B5EF4-FFF2-40B4-BE49-F238E27FC236}">
                <a16:creationId xmlns:a16="http://schemas.microsoft.com/office/drawing/2014/main" id="{439B7B2B-F385-9716-879B-97902835E9F5}"/>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7" name="Slide Number Placeholder 6">
            <a:extLst>
              <a:ext uri="{FF2B5EF4-FFF2-40B4-BE49-F238E27FC236}">
                <a16:creationId xmlns:a16="http://schemas.microsoft.com/office/drawing/2014/main" id="{8CD8DA10-4C5D-9D04-A875-9693EDED992D}"/>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34316306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F3AAE1-01AC-61D2-AA7F-5D21EC2AAFB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34E3835-A7AE-012E-34EA-B64B71B38F03}"/>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45319FFC-E912-93D2-C7D2-AC06ED08C169}"/>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B307F70-6C3D-F4AE-B768-44EE5CF214C0}"/>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6" name="Footer Placeholder 5">
            <a:extLst>
              <a:ext uri="{FF2B5EF4-FFF2-40B4-BE49-F238E27FC236}">
                <a16:creationId xmlns:a16="http://schemas.microsoft.com/office/drawing/2014/main" id="{A6814E49-4C15-A296-653A-0F12A65FF1DD}"/>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7" name="Slide Number Placeholder 6">
            <a:extLst>
              <a:ext uri="{FF2B5EF4-FFF2-40B4-BE49-F238E27FC236}">
                <a16:creationId xmlns:a16="http://schemas.microsoft.com/office/drawing/2014/main" id="{034ED181-0AED-2C89-5C12-D0C773E233F2}"/>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20808842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E2CFA-640A-E1C1-36F9-C685FC7ADC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BED041-79BB-2098-1A2B-816747A771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6E4991-7EE5-6726-0BD2-352C8EAA0CCC}"/>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5" name="Footer Placeholder 4">
            <a:extLst>
              <a:ext uri="{FF2B5EF4-FFF2-40B4-BE49-F238E27FC236}">
                <a16:creationId xmlns:a16="http://schemas.microsoft.com/office/drawing/2014/main" id="{89E9683C-3296-7A7C-3DA4-4B73ADB4CEFF}"/>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6" name="Slide Number Placeholder 5">
            <a:extLst>
              <a:ext uri="{FF2B5EF4-FFF2-40B4-BE49-F238E27FC236}">
                <a16:creationId xmlns:a16="http://schemas.microsoft.com/office/drawing/2014/main" id="{8FB8E965-60F3-7674-6F44-DC4BA2300F48}"/>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37869619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7CDF406-E4B1-5FA2-2305-64F24230239C}"/>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947B72-F74D-7656-5574-7E28DBB70E86}"/>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F9E80F-2CE5-F243-6C6E-CF384C243722}"/>
              </a:ext>
            </a:extLst>
          </p:cNvPr>
          <p:cNvSpPr>
            <a:spLocks noGrp="1"/>
          </p:cNvSpPr>
          <p:nvPr>
            <p:ph type="dt" sz="half" idx="10"/>
          </p:nvPr>
        </p:nvSpPr>
        <p:spPr>
          <a:xfrm>
            <a:off x="8382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6193A732-ED55-4150-9BD7-5C4FF9DE65E9}" type="datetimeFigureOut">
              <a:rPr lang="en-US" smtClean="0"/>
              <a:pPr/>
              <a:t>2/25/2026</a:t>
            </a:fld>
            <a:endParaRPr lang="en-US"/>
          </a:p>
        </p:txBody>
      </p:sp>
      <p:sp>
        <p:nvSpPr>
          <p:cNvPr id="5" name="Footer Placeholder 4">
            <a:extLst>
              <a:ext uri="{FF2B5EF4-FFF2-40B4-BE49-F238E27FC236}">
                <a16:creationId xmlns:a16="http://schemas.microsoft.com/office/drawing/2014/main" id="{678D357A-79A9-0C20-5B90-9E18C83BA750}"/>
              </a:ext>
            </a:extLst>
          </p:cNvPr>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endParaRPr lang="en-US"/>
          </a:p>
        </p:txBody>
      </p:sp>
      <p:sp>
        <p:nvSpPr>
          <p:cNvPr id="6" name="Slide Number Placeholder 5">
            <a:extLst>
              <a:ext uri="{FF2B5EF4-FFF2-40B4-BE49-F238E27FC236}">
                <a16:creationId xmlns:a16="http://schemas.microsoft.com/office/drawing/2014/main" id="{7C720C77-C382-E52D-B047-F165E2456BF9}"/>
              </a:ext>
            </a:extLst>
          </p:cNvPr>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1200" b="0" i="0" u="none" strike="noStrike" cap="none" spc="0" normalizeH="0" baseline="0">
                <a:ln>
                  <a:noFill/>
                </a:ln>
                <a:solidFill>
                  <a:schemeClr val="tx1">
                    <a:tint val="82000"/>
                  </a:schemeClr>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j-lt"/>
                <a:ea typeface="+mj-ea"/>
                <a:cs typeface="+mj-cs"/>
                <a:sym typeface="Arial"/>
              </a:defRPr>
            </a:lvl9pPr>
          </a:lstStyle>
          <a:p>
            <a:fld id="{B7055B97-B176-4403-881D-E65649B62776}" type="slidenum">
              <a:rPr lang="en-US" smtClean="0"/>
              <a:pPr/>
              <a:t>‹#›</a:t>
            </a:fld>
            <a:endParaRPr lang="en-US"/>
          </a:p>
        </p:txBody>
      </p:sp>
    </p:spTree>
    <p:custDataLst>
      <p:tags r:id="rId1"/>
    </p:custDataLst>
    <p:extLst>
      <p:ext uri="{BB962C8B-B14F-4D97-AF65-F5344CB8AC3E}">
        <p14:creationId xmlns:p14="http://schemas.microsoft.com/office/powerpoint/2010/main" val="40630205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28650" y="2021986"/>
            <a:ext cx="7886700" cy="2685276"/>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2" name="Title 1"/>
          <p:cNvSpPr>
            <a:spLocks noGrp="1"/>
          </p:cNvSpPr>
          <p:nvPr>
            <p:ph type="ctrTitle" hasCustomPrompt="1"/>
          </p:nvPr>
        </p:nvSpPr>
        <p:spPr>
          <a:xfrm>
            <a:off x="0" y="925993"/>
            <a:ext cx="9144000" cy="900834"/>
          </a:xfrm>
        </p:spPr>
        <p:txBody>
          <a:bodyPr anchor="ctr">
            <a:normAutofit/>
          </a:bodyPr>
          <a:lstStyle>
            <a:lvl1pPr algn="ctr">
              <a:defRPr sz="3300" b="1">
                <a:solidFill>
                  <a:schemeClr val="tx1"/>
                </a:solidFill>
                <a:latin typeface="+mn-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507813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ctr">
              <a:defRPr sz="2700" b="1">
                <a:solidFill>
                  <a:srgbClr val="001F5F"/>
                </a:solidFill>
              </a:defRPr>
            </a:lvl1pPr>
          </a:lstStyle>
          <a:p>
            <a:r>
              <a:rPr lang="en-US" dirty="0"/>
              <a:t>Click to edit Master title style</a:t>
            </a:r>
          </a:p>
        </p:txBody>
      </p:sp>
      <p:grpSp>
        <p:nvGrpSpPr>
          <p:cNvPr id="6" name="Group 5">
            <a:extLst>
              <a:ext uri="{FF2B5EF4-FFF2-40B4-BE49-F238E27FC236}">
                <a16:creationId xmlns:a16="http://schemas.microsoft.com/office/drawing/2014/main" id="{DBD6056B-1BA8-418C-A78A-07175BBD3BB6}"/>
              </a:ext>
            </a:extLst>
          </p:cNvPr>
          <p:cNvGrpSpPr/>
          <p:nvPr userDrawn="1"/>
        </p:nvGrpSpPr>
        <p:grpSpPr>
          <a:xfrm>
            <a:off x="0" y="4606240"/>
            <a:ext cx="9144000" cy="92729"/>
            <a:chOff x="1783" y="6616562"/>
            <a:chExt cx="12192000" cy="123639"/>
          </a:xfrm>
        </p:grpSpPr>
        <p:cxnSp>
          <p:nvCxnSpPr>
            <p:cNvPr id="7" name="Straight Connector 6">
              <a:extLst>
                <a:ext uri="{FF2B5EF4-FFF2-40B4-BE49-F238E27FC236}">
                  <a16:creationId xmlns:a16="http://schemas.microsoft.com/office/drawing/2014/main" id="{231B5928-1430-436B-B9B7-708D8EA35657}"/>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DE2D395-5707-4990-BCB5-47D950B57D5C}"/>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8939080-740B-4D85-BF1A-90DADB5811A5}"/>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10" name="Picture 9">
            <a:extLst>
              <a:ext uri="{FF2B5EF4-FFF2-40B4-BE49-F238E27FC236}">
                <a16:creationId xmlns:a16="http://schemas.microsoft.com/office/drawing/2014/main" id="{B0BB187A-3AFC-40F6-95E3-B2BBDB26B23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384924941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2pPr marL="514350" indent="-171450">
              <a:buSzPct val="85000"/>
              <a:buFont typeface="Courier New" panose="02070309020205020404" pitchFamily="49" charset="0"/>
              <a:buChar char="o"/>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p:txBody>
          <a:bodyPr>
            <a:normAutofit/>
          </a:bodyPr>
          <a:lstStyle>
            <a:lvl1pPr algn="ctr">
              <a:defRPr sz="36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28889290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3442098"/>
            <a:ext cx="7886700" cy="1125140"/>
          </a:xfrm>
        </p:spPr>
        <p:txBody>
          <a:bodyPr/>
          <a:lstStyle>
            <a:lvl1pPr marL="0" indent="0">
              <a:buNone/>
              <a:defRPr sz="1800">
                <a:solidFill>
                  <a:srgbClr val="001F5F"/>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a:t>Edit Master text styles</a:t>
            </a:r>
          </a:p>
        </p:txBody>
      </p:sp>
      <p:sp>
        <p:nvSpPr>
          <p:cNvPr id="2" name="Title 1"/>
          <p:cNvSpPr>
            <a:spLocks noGrp="1"/>
          </p:cNvSpPr>
          <p:nvPr>
            <p:ph type="title"/>
          </p:nvPr>
        </p:nvSpPr>
        <p:spPr>
          <a:xfrm>
            <a:off x="623888" y="1282304"/>
            <a:ext cx="7886700" cy="2139553"/>
          </a:xfrm>
        </p:spPr>
        <p:txBody>
          <a:bodyPr anchor="b">
            <a:normAutofit/>
          </a:bodyPr>
          <a:lstStyle>
            <a:lvl1pPr>
              <a:defRPr sz="33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89032368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70563497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solidFill>
                  <a:srgbClr val="001F5F"/>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Edit Master text styles</a:t>
            </a:r>
          </a:p>
        </p:txBody>
      </p:sp>
      <p:sp>
        <p:nvSpPr>
          <p:cNvPr id="2" name="Title 1"/>
          <p:cNvSpPr>
            <a:spLocks noGrp="1"/>
          </p:cNvSpPr>
          <p:nvPr>
            <p:ph type="title"/>
          </p:nvPr>
        </p:nvSpPr>
        <p:spPr>
          <a:xfrm>
            <a:off x="629841" y="273844"/>
            <a:ext cx="7886700" cy="994172"/>
          </a:xfrm>
        </p:spPr>
        <p:txBody>
          <a:bodyPr>
            <a:normAutofit/>
          </a:bodyPr>
          <a:lstStyle>
            <a:lvl1pPr>
              <a:defRPr sz="3000" b="1">
                <a:solidFill>
                  <a:srgbClr val="001F5F"/>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144084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b="1">
                <a:solidFill>
                  <a:schemeClr val="tx1"/>
                </a:solidFill>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2039760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en-US" dirty="0"/>
              <a:t>Click to edit Master title style</a:t>
            </a:r>
          </a:p>
        </p:txBody>
      </p:sp>
    </p:spTree>
    <p:custDataLst>
      <p:tags r:id="rId1"/>
    </p:custDataLst>
    <p:extLst>
      <p:ext uri="{BB962C8B-B14F-4D97-AF65-F5344CB8AC3E}">
        <p14:creationId xmlns:p14="http://schemas.microsoft.com/office/powerpoint/2010/main" val="42032638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x" preserve="1">
  <p:cSld name="OBJEC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ustDataLst>
      <p:tags r:id="rId1"/>
    </p:custDataLst>
    <p:extLst>
      <p:ext uri="{BB962C8B-B14F-4D97-AF65-F5344CB8AC3E}">
        <p14:creationId xmlns:p14="http://schemas.microsoft.com/office/powerpoint/2010/main" val="2017902764"/>
      </p:ext>
    </p:extLst>
  </p:cSld>
  <p:clrMapOvr>
    <a:masterClrMapping/>
  </p:clrMapOvr>
  <p:transition spd="med"/>
</p:sldLayout>
</file>

<file path=ppt/slideLayouts/slideLayout67.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ustDataLst>
      <p:tags r:id="rId1"/>
    </p:custDataLst>
    <p:extLst>
      <p:ext uri="{BB962C8B-B14F-4D97-AF65-F5344CB8AC3E}">
        <p14:creationId xmlns:p14="http://schemas.microsoft.com/office/powerpoint/2010/main" val="210259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C2EE579-2948-4575-BDD3-80BEF68274CF}"/>
              </a:ext>
            </a:extLst>
          </p:cNvPr>
          <p:cNvGrpSpPr/>
          <p:nvPr userDrawn="1"/>
        </p:nvGrpSpPr>
        <p:grpSpPr>
          <a:xfrm>
            <a:off x="0" y="4606240"/>
            <a:ext cx="9144000" cy="92729"/>
            <a:chOff x="1783" y="6616562"/>
            <a:chExt cx="12192000" cy="123639"/>
          </a:xfrm>
        </p:grpSpPr>
        <p:cxnSp>
          <p:nvCxnSpPr>
            <p:cNvPr id="6" name="Straight Connector 5">
              <a:extLst>
                <a:ext uri="{FF2B5EF4-FFF2-40B4-BE49-F238E27FC236}">
                  <a16:creationId xmlns:a16="http://schemas.microsoft.com/office/drawing/2014/main" id="{74DD27DE-3E54-4274-BBC3-ACDBA4EE9375}"/>
                </a:ext>
              </a:extLst>
            </p:cNvPr>
            <p:cNvCxnSpPr/>
            <p:nvPr userDrawn="1"/>
          </p:nvCxnSpPr>
          <p:spPr>
            <a:xfrm>
              <a:off x="1783" y="6616562"/>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17CE46D-769F-4AC1-9632-943FA356FB8F}"/>
                </a:ext>
              </a:extLst>
            </p:cNvPr>
            <p:cNvCxnSpPr/>
            <p:nvPr userDrawn="1"/>
          </p:nvCxnSpPr>
          <p:spPr>
            <a:xfrm>
              <a:off x="1783" y="6678381"/>
              <a:ext cx="12192000" cy="0"/>
            </a:xfrm>
            <a:prstGeom prst="line">
              <a:avLst/>
            </a:prstGeom>
            <a:ln w="28575">
              <a:solidFill>
                <a:srgbClr val="5070A7"/>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41996B2-EF6C-4477-8412-7FDF64D8FBE9}"/>
                </a:ext>
              </a:extLst>
            </p:cNvPr>
            <p:cNvCxnSpPr/>
            <p:nvPr userDrawn="1"/>
          </p:nvCxnSpPr>
          <p:spPr>
            <a:xfrm>
              <a:off x="1783" y="6740201"/>
              <a:ext cx="12192000" cy="0"/>
            </a:xfrm>
            <a:prstGeom prst="line">
              <a:avLst/>
            </a:prstGeom>
            <a:ln w="57150">
              <a:solidFill>
                <a:srgbClr val="001F5F"/>
              </a:solidFill>
            </a:ln>
          </p:spPr>
          <p:style>
            <a:lnRef idx="1">
              <a:schemeClr val="accent1"/>
            </a:lnRef>
            <a:fillRef idx="0">
              <a:schemeClr val="accent1"/>
            </a:fillRef>
            <a:effectRef idx="0">
              <a:schemeClr val="accent1"/>
            </a:effectRef>
            <a:fontRef idx="minor">
              <a:schemeClr val="tx1"/>
            </a:fontRef>
          </p:style>
        </p:cxnSp>
      </p:grpSp>
      <p:pic>
        <p:nvPicPr>
          <p:cNvPr id="9" name="Picture 8">
            <a:extLst>
              <a:ext uri="{FF2B5EF4-FFF2-40B4-BE49-F238E27FC236}">
                <a16:creationId xmlns:a16="http://schemas.microsoft.com/office/drawing/2014/main" id="{1B91F03D-430D-45A4-8DF3-4331DE02772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4698968"/>
            <a:ext cx="1775418" cy="409575"/>
          </a:xfrm>
          <a:prstGeom prst="rect">
            <a:avLst/>
          </a:prstGeom>
        </p:spPr>
      </p:pic>
    </p:spTree>
    <p:custDataLst>
      <p:tags r:id="rId1"/>
    </p:custDataLst>
    <p:extLst>
      <p:ext uri="{BB962C8B-B14F-4D97-AF65-F5344CB8AC3E}">
        <p14:creationId xmlns:p14="http://schemas.microsoft.com/office/powerpoint/2010/main" val="2484240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650830"/>
            <a:ext cx="7886700" cy="2139553"/>
          </a:xfrm>
        </p:spPr>
        <p:txBody>
          <a:bodyPr anchor="b">
            <a:normAutofit/>
          </a:bodyPr>
          <a:lstStyle>
            <a:lvl1pPr algn="ctr">
              <a:defRPr sz="3300" b="1">
                <a:solidFill>
                  <a:schemeClr val="tx1"/>
                </a:solidFill>
                <a:latin typeface="+mj-lt"/>
              </a:defRPr>
            </a:lvl1pPr>
          </a:lstStyle>
          <a:p>
            <a:r>
              <a:rPr lang="en-US" dirty="0"/>
              <a:t>Click to edit Master title style</a:t>
            </a:r>
          </a:p>
        </p:txBody>
      </p:sp>
    </p:spTree>
    <p:custDataLst>
      <p:tags r:id="rId1"/>
    </p:custDataLst>
    <p:extLst>
      <p:ext uri="{BB962C8B-B14F-4D97-AF65-F5344CB8AC3E}">
        <p14:creationId xmlns:p14="http://schemas.microsoft.com/office/powerpoint/2010/main" val="35849052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3300" b="1" i="0">
                <a:latin typeface="Calibri Light" panose="020F0302020204030204" pitchFamily="34" charset="0"/>
                <a:cs typeface="Calibri Light" panose="020F030202020403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atin typeface="Calibri" panose="020F0502020204030204" pitchFamily="34" charset="0"/>
                <a:cs typeface="Calibri" panose="020F050202020403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p>
        </p:txBody>
      </p:sp>
      <p:sp>
        <p:nvSpPr>
          <p:cNvPr id="4" name="Date Placeholder 3"/>
          <p:cNvSpPr>
            <a:spLocks noGrp="1"/>
          </p:cNvSpPr>
          <p:nvPr>
            <p:ph type="dt" sz="half" idx="10"/>
          </p:nvPr>
        </p:nvSpPr>
        <p:spPr/>
        <p:txBody>
          <a:bodyPr/>
          <a:lstStyle/>
          <a:p>
            <a:fld id="{7FCE871E-F628-4527-BB38-9B86E4A3042F}"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969F8-8071-4399-B676-808C48BB8101}" type="slidenum">
              <a:rPr lang="en-US" smtClean="0"/>
              <a:t>‹#›</a:t>
            </a:fld>
            <a:endParaRPr lang="en-US"/>
          </a:p>
        </p:txBody>
      </p:sp>
    </p:spTree>
    <p:custDataLst>
      <p:tags r:id="rId1"/>
    </p:custDataLst>
    <p:extLst>
      <p:ext uri="{BB962C8B-B14F-4D97-AF65-F5344CB8AC3E}">
        <p14:creationId xmlns:p14="http://schemas.microsoft.com/office/powerpoint/2010/main" val="29099079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61" Type="http://schemas.openxmlformats.org/officeDocument/2006/relationships/slideLayout" Target="../slideLayouts/slideLayout6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tags" Target="../tags/tag2.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dirty="0"/>
              <a:t>Click to edit Master title style</a:t>
            </a:r>
          </a:p>
        </p:txBody>
      </p:sp>
    </p:spTree>
    <p:custDataLst>
      <p:tags r:id="rId69"/>
    </p:custDataLst>
    <p:extLst>
      <p:ext uri="{BB962C8B-B14F-4D97-AF65-F5344CB8AC3E}">
        <p14:creationId xmlns:p14="http://schemas.microsoft.com/office/powerpoint/2010/main" val="337039128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 id="2147483687" r:id="rId18"/>
    <p:sldLayoutId id="2147483688" r:id="rId19"/>
    <p:sldLayoutId id="2147483689" r:id="rId20"/>
    <p:sldLayoutId id="2147483690" r:id="rId21"/>
    <p:sldLayoutId id="2147483691" r:id="rId22"/>
    <p:sldLayoutId id="2147483692" r:id="rId23"/>
    <p:sldLayoutId id="2147483693" r:id="rId24"/>
    <p:sldLayoutId id="2147483694" r:id="rId25"/>
    <p:sldLayoutId id="2147483695" r:id="rId26"/>
    <p:sldLayoutId id="2147483696" r:id="rId27"/>
    <p:sldLayoutId id="2147483697" r:id="rId28"/>
    <p:sldLayoutId id="2147483698" r:id="rId29"/>
    <p:sldLayoutId id="2147483699" r:id="rId30"/>
    <p:sldLayoutId id="2147483700" r:id="rId31"/>
    <p:sldLayoutId id="2147483701" r:id="rId32"/>
    <p:sldLayoutId id="2147483702" r:id="rId33"/>
    <p:sldLayoutId id="2147483703" r:id="rId34"/>
    <p:sldLayoutId id="2147483704" r:id="rId35"/>
    <p:sldLayoutId id="2147483705" r:id="rId36"/>
    <p:sldLayoutId id="2147483706" r:id="rId37"/>
    <p:sldLayoutId id="2147483707" r:id="rId38"/>
    <p:sldLayoutId id="2147483708" r:id="rId39"/>
    <p:sldLayoutId id="2147483709" r:id="rId40"/>
    <p:sldLayoutId id="2147483710" r:id="rId41"/>
    <p:sldLayoutId id="2147483711" r:id="rId42"/>
    <p:sldLayoutId id="2147483712" r:id="rId43"/>
    <p:sldLayoutId id="2147483713" r:id="rId44"/>
    <p:sldLayoutId id="2147483714" r:id="rId45"/>
    <p:sldLayoutId id="2147483715" r:id="rId46"/>
    <p:sldLayoutId id="2147483716" r:id="rId47"/>
    <p:sldLayoutId id="2147483717" r:id="rId48"/>
    <p:sldLayoutId id="2147483718" r:id="rId49"/>
    <p:sldLayoutId id="2147483719" r:id="rId50"/>
    <p:sldLayoutId id="2147483720" r:id="rId51"/>
    <p:sldLayoutId id="2147483721" r:id="rId52"/>
    <p:sldLayoutId id="2147483722" r:id="rId53"/>
    <p:sldLayoutId id="2147483723" r:id="rId54"/>
    <p:sldLayoutId id="2147483724" r:id="rId55"/>
    <p:sldLayoutId id="2147483725" r:id="rId56"/>
    <p:sldLayoutId id="2147483726" r:id="rId57"/>
    <p:sldLayoutId id="2147483727" r:id="rId58"/>
    <p:sldLayoutId id="2147483661" r:id="rId59"/>
    <p:sldLayoutId id="2147483662" r:id="rId60"/>
    <p:sldLayoutId id="2147483663" r:id="rId61"/>
    <p:sldLayoutId id="2147483664" r:id="rId62"/>
    <p:sldLayoutId id="2147483665" r:id="rId63"/>
    <p:sldLayoutId id="2147483666" r:id="rId64"/>
    <p:sldLayoutId id="2147483667" r:id="rId65"/>
    <p:sldLayoutId id="2147483668" r:id="rId66"/>
    <p:sldLayoutId id="2147483669" r:id="rId67"/>
  </p:sldLayoutIdLst>
  <p:txStyles>
    <p:titleStyle>
      <a:lvl1pPr algn="l" defTabSz="685800" rtl="0" eaLnBrk="1" latinLnBrk="0" hangingPunct="1">
        <a:lnSpc>
          <a:spcPct val="90000"/>
        </a:lnSpc>
        <a:spcBef>
          <a:spcPct val="0"/>
        </a:spcBef>
        <a:buNone/>
        <a:defRPr sz="2700" b="1" kern="1200">
          <a:solidFill>
            <a:schemeClr val="tx1"/>
          </a:solidFill>
          <a:latin typeface="+mn-lt"/>
          <a:ea typeface="+mj-ea"/>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0.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8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89.xml"/><Relationship Id="rId5" Type="http://schemas.openxmlformats.org/officeDocument/2006/relationships/hyperlink" Target="https://www.chop.edu/stories/22q-deletion-syndrome-amirahs-story" TargetMode="External"/><Relationship Id="rId4" Type="http://schemas.openxmlformats.org/officeDocument/2006/relationships/hyperlink" Target="https://www.chop.edu/stories/22q112-deletion-syndrome-jasmines-story" TargetMode="Externa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0.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92.xml"/><Relationship Id="rId4" Type="http://schemas.openxmlformats.org/officeDocument/2006/relationships/hyperlink" Target="https://doi.org/10.1038/nrg3373"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dec-sped.org/ei-ecse-standards" TargetMode="External"/><Relationship Id="rId2" Type="http://schemas.openxmlformats.org/officeDocument/2006/relationships/slideLayout" Target="../slideLayouts/slideLayout2.xml"/><Relationship Id="rId1" Type="http://schemas.openxmlformats.org/officeDocument/2006/relationships/tags" Target="../tags/tag93.xml"/><Relationship Id="rId5" Type="http://schemas.openxmlformats.org/officeDocument/2006/relationships/hyperlink" Target="https://rpm.fpg.unc.edu/module-1-interaction" TargetMode="External"/><Relationship Id="rId4" Type="http://schemas.openxmlformats.org/officeDocument/2006/relationships/hyperlink" Target="https://www.parentcenterhub.org/" TargetMode="External"/></Relationships>
</file>

<file path=ppt/slides/_rels/slide25.xml.rels><?xml version="1.0" encoding="UTF-8" standalone="yes"?>
<Relationships xmlns="http://schemas.openxmlformats.org/package/2006/relationships"><Relationship Id="rId8" Type="http://schemas.openxmlformats.org/officeDocument/2006/relationships/hyperlink" Target="https://www.pwsausa.org/what-is-prader-willi-syndrome/" TargetMode="External"/><Relationship Id="rId3" Type="http://schemas.openxmlformats.org/officeDocument/2006/relationships/notesSlide" Target="../notesSlides/notesSlide15.xml"/><Relationship Id="rId7" Type="http://schemas.openxmlformats.org/officeDocument/2006/relationships/hyperlink" Target="https://rarediseases.info.nih.gov/guides/pages/73/faqs-about-chromosome-disorders" TargetMode="External"/><Relationship Id="rId2" Type="http://schemas.openxmlformats.org/officeDocument/2006/relationships/slideLayout" Target="../slideLayouts/slideLayout2.xml"/><Relationship Id="rId1" Type="http://schemas.openxmlformats.org/officeDocument/2006/relationships/tags" Target="../tags/tag94.xml"/><Relationship Id="rId6" Type="http://schemas.openxmlformats.org/officeDocument/2006/relationships/hyperlink" Target="http://www.1p36dsa.org/" TargetMode="External"/><Relationship Id="rId5" Type="http://schemas.openxmlformats.org/officeDocument/2006/relationships/hyperlink" Target="https://www.rarechromo.org/families/" TargetMode="External"/><Relationship Id="rId4" Type="http://schemas.openxmlformats.org/officeDocument/2006/relationships/hyperlink" Target="https://www.cdc.gov/ncbddd/actearly/index.html" TargetMode="External"/><Relationship Id="rId9" Type="http://schemas.openxmlformats.org/officeDocument/2006/relationships/hyperlink" Target="https://www.angelman.org/" TargetMode="Externa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hyperlink" Target="https://onlinelibrary.wiley.com/doi/abs/10.1002/(SICI)1096-8628(19990716)85:2%3C127::AID-AJMG6%3E3.0.CO;2-F" TargetMode="External"/><Relationship Id="rId2" Type="http://schemas.openxmlformats.org/officeDocument/2006/relationships/slideLayout" Target="../slideLayouts/slideLayout2.xml"/><Relationship Id="rId1" Type="http://schemas.openxmlformats.org/officeDocument/2006/relationships/tags" Target="../tags/tag95.xml"/><Relationship Id="rId6" Type="http://schemas.openxmlformats.org/officeDocument/2006/relationships/hyperlink" Target="https://www.naeyc.org/sites/default/files/globally-shared/downloads/PDFs/resources/position-statements/professional_standards_and_competencies_for_early_childhood_educators.pdf" TargetMode="External"/><Relationship Id="rId5" Type="http://schemas.openxmlformats.org/officeDocument/2006/relationships/hyperlink" Target="https://onlinelibrary.wiley.com/doi/full/10.1002/ajmg.c.31444" TargetMode="External"/><Relationship Id="rId4" Type="http://schemas.openxmlformats.org/officeDocument/2006/relationships/hyperlink" Target="https://www.nature.com/articles/nrdp201571#citeas"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uconnucedd.org/" TargetMode="External"/><Relationship Id="rId2" Type="http://schemas.openxmlformats.org/officeDocument/2006/relationships/slideLayout" Target="../slideLayouts/slideLayout2.xml"/><Relationship Id="rId1" Type="http://schemas.openxmlformats.org/officeDocument/2006/relationships/tags" Target="../tags/tag96.xml"/><Relationship Id="rId5" Type="http://schemas.openxmlformats.org/officeDocument/2006/relationships/hyperlink" Target="http://www2.ed.gov/about/offices/list/osers/osep/index.html" TargetMode="External"/><Relationship Id="rId4" Type="http://schemas.openxmlformats.org/officeDocument/2006/relationships/hyperlink" Target="http://www.uchc.edu/"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7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3600" dirty="0">
                <a:latin typeface="+mj-lt"/>
              </a:rPr>
              <a:t>Characteristics and Etiology </a:t>
            </a:r>
            <a:br>
              <a:rPr lang="en-US" sz="3600" dirty="0">
                <a:latin typeface="+mj-lt"/>
              </a:rPr>
            </a:br>
            <a:r>
              <a:rPr lang="en-US" sz="3600" dirty="0">
                <a:latin typeface="+mj-lt"/>
              </a:rPr>
              <a:t>of Infants and Young Children with Disabilities</a:t>
            </a:r>
            <a:br>
              <a:rPr lang="en-US" dirty="0">
                <a:latin typeface="+mj-lt"/>
              </a:rPr>
            </a:br>
            <a:endParaRPr dirty="0">
              <a:latin typeface="+mj-lt"/>
            </a:endParaRPr>
          </a:p>
        </p:txBody>
      </p:sp>
      <p:sp>
        <p:nvSpPr>
          <p:cNvPr id="3" name="Subtitle 2">
            <a:extLst>
              <a:ext uri="{FF2B5EF4-FFF2-40B4-BE49-F238E27FC236}">
                <a16:creationId xmlns:a16="http://schemas.microsoft.com/office/drawing/2014/main" id="{1EECD982-CCBF-4F72-8069-0F8C59CA0AA3}"/>
              </a:ext>
            </a:extLst>
          </p:cNvPr>
          <p:cNvSpPr>
            <a:spLocks noGrp="1"/>
          </p:cNvSpPr>
          <p:nvPr>
            <p:ph type="subTitle" idx="4294967295"/>
          </p:nvPr>
        </p:nvSpPr>
        <p:spPr>
          <a:xfrm>
            <a:off x="727075" y="2277596"/>
            <a:ext cx="7689850" cy="1784350"/>
          </a:xfrm>
        </p:spPr>
        <p:txBody>
          <a:bodyPr>
            <a:normAutofit/>
          </a:bodyPr>
          <a:lstStyle/>
          <a:p>
            <a:pPr marL="0" indent="0" algn="ctr">
              <a:buNone/>
            </a:pPr>
            <a:r>
              <a:rPr lang="en-US" sz="2800" b="1" dirty="0">
                <a:latin typeface="+mj-lt"/>
              </a:rPr>
              <a:t>Chromosome Deletions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628649" y="273844"/>
            <a:ext cx="8353985"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latin typeface="+mj-lt"/>
              </a:rPr>
              <a:t>Characteristics and Co-occurring Conditions I</a:t>
            </a:r>
            <a:endParaRPr sz="2800" dirty="0">
              <a:latin typeface="+mj-lt"/>
            </a:endParaRPr>
          </a:p>
        </p:txBody>
      </p:sp>
      <p:sp>
        <p:nvSpPr>
          <p:cNvPr id="105" name="Google Shape;105;p21"/>
          <p:cNvSpPr txBox="1">
            <a:spLocks noGrp="1"/>
          </p:cNvSpPr>
          <p:nvPr>
            <p:ph idx="1"/>
          </p:nvPr>
        </p:nvSpPr>
        <p:spPr>
          <a:prstGeom prst="rect">
            <a:avLst/>
          </a:prstGeom>
        </p:spPr>
        <p:txBody>
          <a:bodyPr spcFirstLastPara="1" wrap="square" lIns="91425" tIns="91425" rIns="91425" bIns="91425" anchor="t" anchorCtr="0">
            <a:noAutofit/>
          </a:bodyPr>
          <a:lstStyle/>
          <a:p>
            <a:pPr marL="139700" lvl="0" indent="0" algn="l" rtl="0">
              <a:lnSpc>
                <a:spcPct val="150000"/>
              </a:lnSpc>
              <a:spcBef>
                <a:spcPts val="0"/>
              </a:spcBef>
              <a:buSzPct val="104000"/>
              <a:buNone/>
            </a:pPr>
            <a:r>
              <a:rPr lang="en" sz="2000" b="1" dirty="0"/>
              <a:t>Low muscle tone (congenital hypotonia):</a:t>
            </a:r>
          </a:p>
          <a:p>
            <a:pPr marL="425450" indent="-285750">
              <a:lnSpc>
                <a:spcPct val="150000"/>
              </a:lnSpc>
              <a:spcBef>
                <a:spcPts val="0"/>
              </a:spcBef>
              <a:buSzPct val="104000"/>
            </a:pPr>
            <a:r>
              <a:rPr lang="en" sz="2000" dirty="0"/>
              <a:t>Difficult for a newborn to suck and swallow. </a:t>
            </a:r>
          </a:p>
          <a:p>
            <a:pPr marL="425450" indent="-285750">
              <a:lnSpc>
                <a:spcPct val="150000"/>
              </a:lnSpc>
              <a:spcBef>
                <a:spcPts val="0"/>
              </a:spcBef>
              <a:buSzPct val="104000"/>
            </a:pPr>
            <a:r>
              <a:rPr lang="en" sz="2000" dirty="0"/>
              <a:t>May also delay sitting, crawling and walking. </a:t>
            </a:r>
          </a:p>
          <a:p>
            <a:pPr marL="425450" indent="-285750">
              <a:lnSpc>
                <a:spcPct val="150000"/>
              </a:lnSpc>
              <a:spcBef>
                <a:spcPts val="0"/>
              </a:spcBef>
              <a:buSzPct val="104000"/>
            </a:pPr>
            <a:r>
              <a:rPr lang="en" sz="2000" dirty="0"/>
              <a:t>Muscle tone often improves with age and with physical therapy</a:t>
            </a:r>
          </a:p>
          <a:p>
            <a:pPr marL="139700" indent="0">
              <a:lnSpc>
                <a:spcPct val="150000"/>
              </a:lnSpc>
              <a:spcBef>
                <a:spcPts val="0"/>
              </a:spcBef>
              <a:buSzPct val="104000"/>
              <a:buNone/>
            </a:pPr>
            <a:r>
              <a:rPr lang="en" sz="2000" b="1" dirty="0"/>
              <a:t>Seizure disorder: </a:t>
            </a:r>
          </a:p>
          <a:p>
            <a:pPr marL="425450" indent="-285750">
              <a:lnSpc>
                <a:spcPct val="150000"/>
              </a:lnSpc>
              <a:spcBef>
                <a:spcPts val="0"/>
              </a:spcBef>
              <a:buSzPct val="104000"/>
            </a:pPr>
            <a:r>
              <a:rPr lang="en" sz="2000" dirty="0"/>
              <a:t>Most seizure disorders can be controlled with medication</a:t>
            </a:r>
            <a:endParaRPr sz="2000" dirty="0"/>
          </a:p>
          <a:p>
            <a:pPr marL="0" lvl="0" indent="0" algn="l" rtl="0">
              <a:lnSpc>
                <a:spcPct val="200000"/>
              </a:lnSpc>
              <a:spcBef>
                <a:spcPts val="2000"/>
              </a:spcBef>
              <a:spcAft>
                <a:spcPts val="0"/>
              </a:spcAft>
              <a:buClr>
                <a:schemeClr val="dk1"/>
              </a:buClr>
              <a:buSzPts val="1100"/>
              <a:buFont typeface="Arial"/>
              <a:buNone/>
            </a:pPr>
            <a:r>
              <a:rPr lang="en" sz="1200" dirty="0">
                <a:solidFill>
                  <a:srgbClr val="333333"/>
                </a:solidFill>
              </a:rPr>
              <a:t>								00</a:t>
            </a:r>
            <a:endParaRPr sz="1400" dirty="0">
              <a:solidFill>
                <a:srgbClr val="525252"/>
              </a:solidFill>
            </a:endParaRPr>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049017"/>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628650" y="273844"/>
            <a:ext cx="8515350"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latin typeface="+mj-lt"/>
              </a:rPr>
              <a:t>Characteristics and Co-occurring Conditions II</a:t>
            </a:r>
            <a:endParaRPr sz="2800" dirty="0">
              <a:latin typeface="+mj-lt"/>
            </a:endParaRPr>
          </a:p>
        </p:txBody>
      </p:sp>
      <p:sp>
        <p:nvSpPr>
          <p:cNvPr id="105" name="Google Shape;105;p21"/>
          <p:cNvSpPr txBox="1">
            <a:spLocks noGrp="1"/>
          </p:cNvSpPr>
          <p:nvPr>
            <p:ph idx="1"/>
          </p:nvPr>
        </p:nvSpPr>
        <p:spPr>
          <a:prstGeom prst="rect">
            <a:avLst/>
          </a:prstGeom>
        </p:spPr>
        <p:txBody>
          <a:bodyPr spcFirstLastPara="1" wrap="square" lIns="91425" tIns="91425" rIns="91425" bIns="91425" anchor="t" anchorCtr="0">
            <a:noAutofit/>
          </a:bodyPr>
          <a:lstStyle/>
          <a:p>
            <a:pPr marL="152400" lvl="0" indent="0" algn="l" rtl="0">
              <a:lnSpc>
                <a:spcPct val="150000"/>
              </a:lnSpc>
              <a:spcBef>
                <a:spcPts val="0"/>
              </a:spcBef>
              <a:buSzPct val="104000"/>
              <a:buNone/>
            </a:pPr>
            <a:r>
              <a:rPr lang="en-US" sz="2000" b="1" dirty="0"/>
              <a:t>Growth/feeding problems: </a:t>
            </a:r>
          </a:p>
          <a:p>
            <a:pPr marL="838200" lvl="1" indent="-342900">
              <a:lnSpc>
                <a:spcPct val="150000"/>
              </a:lnSpc>
              <a:spcBef>
                <a:spcPts val="0"/>
              </a:spcBef>
              <a:buSzPct val="104000"/>
              <a:buFont typeface="Calibri" panose="020F0502020204030204" pitchFamily="34" charset="0"/>
              <a:buChar char="•"/>
            </a:pPr>
            <a:r>
              <a:rPr lang="en-US" sz="1700" dirty="0"/>
              <a:t>Difficulty gaining weight </a:t>
            </a:r>
          </a:p>
          <a:p>
            <a:pPr marL="838200" lvl="1" indent="-342900">
              <a:lnSpc>
                <a:spcPct val="150000"/>
              </a:lnSpc>
              <a:spcBef>
                <a:spcPts val="0"/>
              </a:spcBef>
              <a:buSzPct val="104000"/>
              <a:buFont typeface="Calibri" panose="020F0502020204030204" pitchFamily="34" charset="0"/>
              <a:buChar char="•"/>
            </a:pPr>
            <a:r>
              <a:rPr lang="en-US" sz="1700" dirty="0"/>
              <a:t>Some older children with 1p36 Deletion Syndrome become overweight</a:t>
            </a:r>
          </a:p>
          <a:p>
            <a:pPr marL="838200" lvl="1" indent="-342900">
              <a:lnSpc>
                <a:spcPct val="150000"/>
              </a:lnSpc>
              <a:spcBef>
                <a:spcPts val="0"/>
              </a:spcBef>
              <a:buSzPct val="104000"/>
              <a:buFont typeface="Calibri" panose="020F0502020204030204" pitchFamily="34" charset="0"/>
              <a:buChar char="•"/>
            </a:pPr>
            <a:r>
              <a:rPr lang="en-US" sz="1700" dirty="0"/>
              <a:t>Dietary changes, special feeding techniques or other medical interventions may be needed</a:t>
            </a:r>
          </a:p>
          <a:p>
            <a:pPr lvl="0" algn="l" rtl="0">
              <a:lnSpc>
                <a:spcPct val="200000"/>
              </a:lnSpc>
              <a:spcBef>
                <a:spcPts val="2000"/>
              </a:spcBef>
              <a:spcAft>
                <a:spcPts val="0"/>
              </a:spcAft>
              <a:buClr>
                <a:schemeClr val="dk1"/>
              </a:buClr>
              <a:buSzPct val="104000"/>
            </a:pPr>
            <a:r>
              <a:rPr lang="en" sz="1200" dirty="0">
                <a:solidFill>
                  <a:srgbClr val="333333"/>
                </a:solidFill>
              </a:rPr>
              <a:t>								</a:t>
            </a:r>
            <a:endParaRPr sz="1400" dirty="0">
              <a:solidFill>
                <a:srgbClr val="525252"/>
              </a:solidFill>
            </a:endParaRPr>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081804"/>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23896329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628649" y="273844"/>
            <a:ext cx="8697966" cy="99417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600" dirty="0">
                <a:latin typeface="+mj-lt"/>
              </a:rPr>
              <a:t>Characteristics and Co-occurring Conditions III</a:t>
            </a:r>
            <a:endParaRPr sz="2800" dirty="0">
              <a:latin typeface="+mj-lt"/>
            </a:endParaRPr>
          </a:p>
        </p:txBody>
      </p:sp>
      <p:sp>
        <p:nvSpPr>
          <p:cNvPr id="105" name="Google Shape;105;p21"/>
          <p:cNvSpPr txBox="1">
            <a:spLocks noGrp="1"/>
          </p:cNvSpPr>
          <p:nvPr>
            <p:ph idx="1"/>
          </p:nvPr>
        </p:nvSpPr>
        <p:spPr>
          <a:prstGeom prst="rect">
            <a:avLst/>
          </a:prstGeom>
        </p:spPr>
        <p:txBody>
          <a:bodyPr spcFirstLastPara="1" wrap="square" lIns="91425" tIns="91425" rIns="91425" bIns="91425" numCol="2" anchor="t" anchorCtr="0">
            <a:noAutofit/>
          </a:bodyPr>
          <a:lstStyle/>
          <a:p>
            <a:pPr marL="0" lvl="0" indent="0" algn="l" rtl="0">
              <a:lnSpc>
                <a:spcPct val="150000"/>
              </a:lnSpc>
              <a:spcBef>
                <a:spcPts val="0"/>
              </a:spcBef>
              <a:buClr>
                <a:schemeClr val="dk1"/>
              </a:buClr>
              <a:buSzPts val="1100"/>
              <a:buFont typeface="Arial"/>
              <a:buNone/>
            </a:pPr>
            <a:r>
              <a:rPr lang="en" sz="2000" b="1" dirty="0"/>
              <a:t>Common physical features</a:t>
            </a:r>
            <a:r>
              <a:rPr lang="en" sz="2000" dirty="0"/>
              <a:t> </a:t>
            </a:r>
          </a:p>
          <a:p>
            <a:pPr>
              <a:lnSpc>
                <a:spcPct val="150000"/>
              </a:lnSpc>
              <a:spcBef>
                <a:spcPts val="0"/>
              </a:spcBef>
              <a:buClr>
                <a:schemeClr val="dk1"/>
              </a:buClr>
              <a:buSzPts val="1100"/>
            </a:pPr>
            <a:r>
              <a:rPr lang="en" sz="2000" dirty="0"/>
              <a:t>Small head</a:t>
            </a:r>
          </a:p>
          <a:p>
            <a:pPr>
              <a:lnSpc>
                <a:spcPct val="150000"/>
              </a:lnSpc>
              <a:spcBef>
                <a:spcPts val="0"/>
              </a:spcBef>
              <a:buClr>
                <a:schemeClr val="dk1"/>
              </a:buClr>
              <a:buSzPts val="1100"/>
            </a:pPr>
            <a:r>
              <a:rPr lang="en" sz="2000" dirty="0"/>
              <a:t>Large fontanel (soft spot)</a:t>
            </a:r>
          </a:p>
          <a:p>
            <a:pPr>
              <a:lnSpc>
                <a:spcPct val="150000"/>
              </a:lnSpc>
              <a:spcBef>
                <a:spcPts val="0"/>
              </a:spcBef>
              <a:buClr>
                <a:schemeClr val="dk1"/>
              </a:buClr>
              <a:buSzPts val="1100"/>
            </a:pPr>
            <a:r>
              <a:rPr lang="en" sz="2000" dirty="0"/>
              <a:t>Deep-set eyes</a:t>
            </a:r>
          </a:p>
          <a:p>
            <a:pPr>
              <a:lnSpc>
                <a:spcPct val="150000"/>
              </a:lnSpc>
              <a:spcBef>
                <a:spcPts val="0"/>
              </a:spcBef>
              <a:buClr>
                <a:schemeClr val="dk1"/>
              </a:buClr>
              <a:buSzPts val="1100"/>
            </a:pPr>
            <a:r>
              <a:rPr lang="en" sz="2000" dirty="0"/>
              <a:t>Short eye openings</a:t>
            </a:r>
          </a:p>
          <a:p>
            <a:pPr>
              <a:lnSpc>
                <a:spcPct val="150000"/>
              </a:lnSpc>
              <a:spcBef>
                <a:spcPts val="0"/>
              </a:spcBef>
              <a:buClr>
                <a:schemeClr val="dk1"/>
              </a:buClr>
              <a:buSzPts val="1100"/>
            </a:pPr>
            <a:r>
              <a:rPr lang="en" sz="2000" dirty="0"/>
              <a:t>Flat nose with a broad nasal tip</a:t>
            </a:r>
          </a:p>
          <a:p>
            <a:pPr>
              <a:lnSpc>
                <a:spcPct val="150000"/>
              </a:lnSpc>
              <a:spcBef>
                <a:spcPts val="0"/>
              </a:spcBef>
              <a:buClr>
                <a:schemeClr val="dk1"/>
              </a:buClr>
              <a:buSzPts val="1100"/>
            </a:pPr>
            <a:endParaRPr lang="en" sz="2000" dirty="0"/>
          </a:p>
          <a:p>
            <a:pPr>
              <a:lnSpc>
                <a:spcPct val="150000"/>
              </a:lnSpc>
              <a:spcBef>
                <a:spcPts val="0"/>
              </a:spcBef>
              <a:buClr>
                <a:schemeClr val="dk1"/>
              </a:buClr>
              <a:buSzPts val="1100"/>
            </a:pPr>
            <a:endParaRPr lang="en" sz="2000" dirty="0"/>
          </a:p>
          <a:p>
            <a:pPr>
              <a:lnSpc>
                <a:spcPct val="150000"/>
              </a:lnSpc>
              <a:spcBef>
                <a:spcPts val="0"/>
              </a:spcBef>
              <a:buClr>
                <a:schemeClr val="dk1"/>
              </a:buClr>
              <a:buSzPts val="1100"/>
            </a:pPr>
            <a:endParaRPr lang="en" sz="2000" dirty="0"/>
          </a:p>
          <a:p>
            <a:pPr>
              <a:lnSpc>
                <a:spcPct val="150000"/>
              </a:lnSpc>
              <a:spcBef>
                <a:spcPts val="0"/>
              </a:spcBef>
              <a:buClr>
                <a:schemeClr val="dk1"/>
              </a:buClr>
              <a:buSzPts val="1100"/>
            </a:pPr>
            <a:r>
              <a:rPr lang="en" sz="2000" dirty="0"/>
              <a:t>Prominent forehead</a:t>
            </a:r>
          </a:p>
          <a:p>
            <a:pPr>
              <a:lnSpc>
                <a:spcPct val="150000"/>
              </a:lnSpc>
              <a:spcBef>
                <a:spcPts val="0"/>
              </a:spcBef>
              <a:buClr>
                <a:schemeClr val="dk1"/>
              </a:buClr>
              <a:buSzPts val="1100"/>
            </a:pPr>
            <a:r>
              <a:rPr lang="en" sz="2000" dirty="0"/>
              <a:t>Low set ears</a:t>
            </a:r>
          </a:p>
          <a:p>
            <a:pPr>
              <a:lnSpc>
                <a:spcPct val="150000"/>
              </a:lnSpc>
              <a:spcBef>
                <a:spcPts val="0"/>
              </a:spcBef>
              <a:buClr>
                <a:schemeClr val="dk1"/>
              </a:buClr>
              <a:buSzPts val="1100"/>
            </a:pPr>
            <a:r>
              <a:rPr lang="en" sz="2000" dirty="0"/>
              <a:t>Ear asymmetry</a:t>
            </a:r>
          </a:p>
          <a:p>
            <a:pPr>
              <a:lnSpc>
                <a:spcPct val="150000"/>
              </a:lnSpc>
              <a:spcBef>
                <a:spcPts val="0"/>
              </a:spcBef>
              <a:buClr>
                <a:schemeClr val="dk1"/>
              </a:buClr>
              <a:buSzPts val="1100"/>
            </a:pPr>
            <a:r>
              <a:rPr lang="en" sz="2000" dirty="0"/>
              <a:t>Small mouth</a:t>
            </a:r>
          </a:p>
          <a:p>
            <a:pPr>
              <a:lnSpc>
                <a:spcPct val="150000"/>
              </a:lnSpc>
              <a:spcBef>
                <a:spcPts val="0"/>
              </a:spcBef>
              <a:buClr>
                <a:schemeClr val="dk1"/>
              </a:buClr>
              <a:buSzPts val="1100"/>
            </a:pPr>
            <a:r>
              <a:rPr lang="en" sz="2000" dirty="0"/>
              <a:t>Small, pointed chin </a:t>
            </a:r>
            <a:r>
              <a:rPr lang="en" sz="2000" dirty="0">
                <a:solidFill>
                  <a:srgbClr val="333333"/>
                </a:solidFill>
              </a:rPr>
              <a:t>								</a:t>
            </a:r>
            <a:endParaRPr sz="2000" dirty="0">
              <a:solidFill>
                <a:srgbClr val="525252"/>
              </a:solidFill>
            </a:endParaRPr>
          </a:p>
        </p:txBody>
      </p:sp>
      <p:sp>
        <p:nvSpPr>
          <p:cNvPr id="2" name="TextBox 1">
            <a:extLst>
              <a:ext uri="{FF2B5EF4-FFF2-40B4-BE49-F238E27FC236}">
                <a16:creationId xmlns:a16="http://schemas.microsoft.com/office/drawing/2014/main" id="{E6206405-E974-4A12-9D43-48E4E6D49E1D}"/>
              </a:ext>
            </a:extLst>
          </p:cNvPr>
          <p:cNvSpPr txBox="1"/>
          <p:nvPr/>
        </p:nvSpPr>
        <p:spPr>
          <a:xfrm>
            <a:off x="6647584" y="4096093"/>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26608367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5F74E-D153-4FE6-9A34-CA1B8FCFAFD2}"/>
              </a:ext>
            </a:extLst>
          </p:cNvPr>
          <p:cNvSpPr>
            <a:spLocks noGrp="1"/>
          </p:cNvSpPr>
          <p:nvPr>
            <p:ph type="title"/>
          </p:nvPr>
        </p:nvSpPr>
        <p:spPr>
          <a:xfrm>
            <a:off x="120316" y="273844"/>
            <a:ext cx="9023684" cy="994172"/>
          </a:xfrm>
        </p:spPr>
        <p:txBody>
          <a:bodyPr>
            <a:noAutofit/>
          </a:bodyPr>
          <a:lstStyle/>
          <a:p>
            <a:r>
              <a:rPr lang="en-US" sz="3600" b="0" dirty="0"/>
              <a:t>Characteristics and Co-occurring Conditions IV</a:t>
            </a:r>
          </a:p>
        </p:txBody>
      </p:sp>
      <p:sp>
        <p:nvSpPr>
          <p:cNvPr id="3" name="Content Placeholder 2">
            <a:extLst>
              <a:ext uri="{FF2B5EF4-FFF2-40B4-BE49-F238E27FC236}">
                <a16:creationId xmlns:a16="http://schemas.microsoft.com/office/drawing/2014/main" id="{6376CEA5-2BF9-4786-87DD-F9EFC0F79A18}"/>
              </a:ext>
            </a:extLst>
          </p:cNvPr>
          <p:cNvSpPr>
            <a:spLocks noGrp="1"/>
          </p:cNvSpPr>
          <p:nvPr>
            <p:ph idx="1"/>
          </p:nvPr>
        </p:nvSpPr>
        <p:spPr>
          <a:xfrm>
            <a:off x="436549" y="1046730"/>
            <a:ext cx="7886700" cy="3263504"/>
          </a:xfrm>
        </p:spPr>
        <p:txBody>
          <a:bodyPr>
            <a:normAutofit fontScale="92500" lnSpcReduction="20000"/>
          </a:bodyPr>
          <a:lstStyle/>
          <a:p>
            <a:pPr marL="0" indent="0">
              <a:lnSpc>
                <a:spcPct val="170000"/>
              </a:lnSpc>
              <a:spcBef>
                <a:spcPts val="0"/>
              </a:spcBef>
              <a:buNone/>
            </a:pPr>
            <a:r>
              <a:rPr lang="en-US" sz="1800" b="1" dirty="0"/>
              <a:t>Cognition</a:t>
            </a:r>
          </a:p>
          <a:p>
            <a:pPr>
              <a:lnSpc>
                <a:spcPct val="170000"/>
              </a:lnSpc>
              <a:spcBef>
                <a:spcPts val="0"/>
              </a:spcBef>
            </a:pPr>
            <a:r>
              <a:rPr lang="en-US" sz="1800" dirty="0"/>
              <a:t>Developmental Delay</a:t>
            </a:r>
          </a:p>
          <a:p>
            <a:pPr>
              <a:lnSpc>
                <a:spcPct val="170000"/>
              </a:lnSpc>
              <a:spcBef>
                <a:spcPts val="0"/>
              </a:spcBef>
            </a:pPr>
            <a:r>
              <a:rPr lang="en-US" sz="1800" dirty="0"/>
              <a:t>Intellectual Disability</a:t>
            </a:r>
          </a:p>
          <a:p>
            <a:pPr marL="0" indent="0">
              <a:lnSpc>
                <a:spcPct val="170000"/>
              </a:lnSpc>
              <a:spcBef>
                <a:spcPts val="0"/>
              </a:spcBef>
              <a:buNone/>
            </a:pPr>
            <a:r>
              <a:rPr lang="en-US" sz="1800" b="1" dirty="0"/>
              <a:t>Congenital malformations</a:t>
            </a:r>
          </a:p>
          <a:p>
            <a:pPr>
              <a:lnSpc>
                <a:spcPct val="170000"/>
              </a:lnSpc>
              <a:spcBef>
                <a:spcPts val="0"/>
              </a:spcBef>
            </a:pPr>
            <a:r>
              <a:rPr lang="en-US" sz="1800" dirty="0"/>
              <a:t>Cleft lip or cleft palate</a:t>
            </a:r>
          </a:p>
          <a:p>
            <a:pPr>
              <a:lnSpc>
                <a:spcPct val="170000"/>
              </a:lnSpc>
              <a:spcBef>
                <a:spcPts val="0"/>
              </a:spcBef>
            </a:pPr>
            <a:r>
              <a:rPr lang="en-US" sz="1800" dirty="0"/>
              <a:t>Structural heart defects</a:t>
            </a:r>
          </a:p>
          <a:p>
            <a:pPr marL="0" indent="0">
              <a:lnSpc>
                <a:spcPct val="170000"/>
              </a:lnSpc>
              <a:spcBef>
                <a:spcPts val="0"/>
              </a:spcBef>
              <a:buNone/>
            </a:pPr>
            <a:r>
              <a:rPr lang="en-US" sz="1800" b="1" dirty="0"/>
              <a:t>Cardiomyopathy</a:t>
            </a:r>
          </a:p>
          <a:p>
            <a:pPr>
              <a:lnSpc>
                <a:spcPct val="170000"/>
              </a:lnSpc>
              <a:spcBef>
                <a:spcPts val="0"/>
              </a:spcBef>
            </a:pPr>
            <a:r>
              <a:rPr lang="en-US" sz="1800" dirty="0"/>
              <a:t>Infantile dilated cardiomyopathy</a:t>
            </a:r>
          </a:p>
        </p:txBody>
      </p:sp>
      <p:sp>
        <p:nvSpPr>
          <p:cNvPr id="5" name="Content Placeholder 2">
            <a:extLst>
              <a:ext uri="{FF2B5EF4-FFF2-40B4-BE49-F238E27FC236}">
                <a16:creationId xmlns:a16="http://schemas.microsoft.com/office/drawing/2014/main" id="{9BD1476C-1506-40E6-8DA3-79B3D431281C}"/>
              </a:ext>
            </a:extLst>
          </p:cNvPr>
          <p:cNvSpPr txBox="1">
            <a:spLocks/>
          </p:cNvSpPr>
          <p:nvPr/>
        </p:nvSpPr>
        <p:spPr>
          <a:xfrm>
            <a:off x="4076692" y="1120380"/>
            <a:ext cx="4246557" cy="3263504"/>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SzPct val="85000"/>
              <a:buFont typeface="Courier New" panose="02070309020205020404" pitchFamily="49" charset="0"/>
              <a:buChar char="o"/>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50000"/>
              </a:lnSpc>
              <a:spcBef>
                <a:spcPts val="0"/>
              </a:spcBef>
              <a:buClrTx/>
              <a:buFont typeface="Arial" panose="020B0604020202020204" pitchFamily="34" charset="0"/>
              <a:buNone/>
            </a:pPr>
            <a:r>
              <a:rPr lang="en-US" sz="1800" b="1" dirty="0"/>
              <a:t>Hearing Loss</a:t>
            </a:r>
          </a:p>
          <a:p>
            <a:pPr>
              <a:lnSpc>
                <a:spcPct val="150000"/>
              </a:lnSpc>
              <a:spcBef>
                <a:spcPts val="0"/>
              </a:spcBef>
              <a:buClrTx/>
            </a:pPr>
            <a:r>
              <a:rPr lang="en" sz="1800" dirty="0"/>
              <a:t>Conductive or sensorineural hearing loss</a:t>
            </a:r>
          </a:p>
          <a:p>
            <a:pPr marL="0" indent="0">
              <a:lnSpc>
                <a:spcPct val="150000"/>
              </a:lnSpc>
              <a:spcBef>
                <a:spcPts val="0"/>
              </a:spcBef>
              <a:buClrTx/>
              <a:buFont typeface="Arial" panose="020B0604020202020204" pitchFamily="34" charset="0"/>
              <a:buNone/>
            </a:pPr>
            <a:r>
              <a:rPr lang="en-US" sz="1800" b="1" dirty="0"/>
              <a:t>Vision or Eye Problems</a:t>
            </a:r>
          </a:p>
          <a:p>
            <a:pPr marL="0" indent="0">
              <a:lnSpc>
                <a:spcPct val="150000"/>
              </a:lnSpc>
              <a:spcBef>
                <a:spcPts val="0"/>
              </a:spcBef>
              <a:buClrTx/>
              <a:buFont typeface="Arial" panose="020B0604020202020204" pitchFamily="34" charset="0"/>
              <a:buNone/>
            </a:pPr>
            <a:r>
              <a:rPr lang="en-US" sz="1800" b="1" dirty="0"/>
              <a:t>Thyroid Problems</a:t>
            </a:r>
          </a:p>
          <a:p>
            <a:pPr>
              <a:lnSpc>
                <a:spcPct val="150000"/>
              </a:lnSpc>
              <a:spcBef>
                <a:spcPts val="0"/>
              </a:spcBef>
              <a:buClrTx/>
            </a:pPr>
            <a:r>
              <a:rPr lang="en-US" sz="1800" dirty="0"/>
              <a:t>Hypothyroidism</a:t>
            </a:r>
          </a:p>
          <a:p>
            <a:pPr marL="0" indent="0">
              <a:lnSpc>
                <a:spcPct val="150000"/>
              </a:lnSpc>
              <a:spcBef>
                <a:spcPts val="0"/>
              </a:spcBef>
              <a:buClrTx/>
              <a:buNone/>
            </a:pPr>
            <a:endParaRPr lang="en-US" sz="2000" dirty="0"/>
          </a:p>
        </p:txBody>
      </p:sp>
      <p:sp>
        <p:nvSpPr>
          <p:cNvPr id="4" name="TextBox 3">
            <a:extLst>
              <a:ext uri="{FF2B5EF4-FFF2-40B4-BE49-F238E27FC236}">
                <a16:creationId xmlns:a16="http://schemas.microsoft.com/office/drawing/2014/main" id="{2C79C12A-7F15-477C-BDDE-C15EE66CED01}"/>
              </a:ext>
            </a:extLst>
          </p:cNvPr>
          <p:cNvSpPr txBox="1"/>
          <p:nvPr/>
        </p:nvSpPr>
        <p:spPr>
          <a:xfrm>
            <a:off x="6647584" y="4088948"/>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extLst>
      <p:ext uri="{BB962C8B-B14F-4D97-AF65-F5344CB8AC3E}">
        <p14:creationId xmlns:p14="http://schemas.microsoft.com/office/powerpoint/2010/main" val="32466316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5F74E-D153-4FE6-9A34-CA1B8FCFAFD2}"/>
              </a:ext>
            </a:extLst>
          </p:cNvPr>
          <p:cNvSpPr>
            <a:spLocks noGrp="1"/>
          </p:cNvSpPr>
          <p:nvPr>
            <p:ph type="title"/>
          </p:nvPr>
        </p:nvSpPr>
        <p:spPr>
          <a:xfrm>
            <a:off x="276625" y="273844"/>
            <a:ext cx="8629170" cy="994172"/>
          </a:xfrm>
        </p:spPr>
        <p:txBody>
          <a:bodyPr>
            <a:noAutofit/>
          </a:bodyPr>
          <a:lstStyle/>
          <a:p>
            <a:r>
              <a:rPr lang="en-US" sz="3600" b="0" dirty="0"/>
              <a:t>Characteristics and Co-occurring Conditions V</a:t>
            </a:r>
          </a:p>
        </p:txBody>
      </p:sp>
      <p:sp>
        <p:nvSpPr>
          <p:cNvPr id="3" name="Content Placeholder 2">
            <a:extLst>
              <a:ext uri="{FF2B5EF4-FFF2-40B4-BE49-F238E27FC236}">
                <a16:creationId xmlns:a16="http://schemas.microsoft.com/office/drawing/2014/main" id="{6376CEA5-2BF9-4786-87DD-F9EFC0F79A18}"/>
              </a:ext>
            </a:extLst>
          </p:cNvPr>
          <p:cNvSpPr>
            <a:spLocks noGrp="1"/>
          </p:cNvSpPr>
          <p:nvPr>
            <p:ph idx="1"/>
          </p:nvPr>
        </p:nvSpPr>
        <p:spPr>
          <a:xfrm>
            <a:off x="524742" y="1040450"/>
            <a:ext cx="7886700" cy="3263504"/>
          </a:xfrm>
        </p:spPr>
        <p:txBody>
          <a:bodyPr>
            <a:normAutofit/>
          </a:bodyPr>
          <a:lstStyle/>
          <a:p>
            <a:pPr marL="0" indent="0">
              <a:lnSpc>
                <a:spcPct val="150000"/>
              </a:lnSpc>
              <a:spcBef>
                <a:spcPts val="0"/>
              </a:spcBef>
              <a:buNone/>
            </a:pPr>
            <a:r>
              <a:rPr lang="en-US" sz="2000" b="1" dirty="0"/>
              <a:t>Behavioral Problems</a:t>
            </a:r>
          </a:p>
          <a:p>
            <a:pPr marL="457200" lvl="0" indent="-298450" algn="l" rtl="0">
              <a:lnSpc>
                <a:spcPct val="150000"/>
              </a:lnSpc>
              <a:spcBef>
                <a:spcPts val="0"/>
              </a:spcBef>
              <a:buSzPct val="101000"/>
            </a:pPr>
            <a:r>
              <a:rPr lang="en-US" sz="2000" dirty="0"/>
              <a:t>Self-injuring behavior</a:t>
            </a:r>
          </a:p>
          <a:p>
            <a:pPr marL="457200" lvl="0" indent="-298450" algn="l" rtl="0">
              <a:lnSpc>
                <a:spcPct val="150000"/>
              </a:lnSpc>
              <a:spcBef>
                <a:spcPts val="0"/>
              </a:spcBef>
              <a:buSzPct val="101000"/>
            </a:pPr>
            <a:r>
              <a:rPr lang="en-US" sz="2000" dirty="0"/>
              <a:t>Banging or throwing objects</a:t>
            </a:r>
          </a:p>
          <a:p>
            <a:pPr marL="457200" lvl="0" indent="-298450" algn="l" rtl="0">
              <a:lnSpc>
                <a:spcPct val="150000"/>
              </a:lnSpc>
              <a:spcBef>
                <a:spcPts val="0"/>
              </a:spcBef>
              <a:buSzPct val="101000"/>
            </a:pPr>
            <a:r>
              <a:rPr lang="en-US" sz="2000" dirty="0"/>
              <a:t>Screaming episodes</a:t>
            </a:r>
          </a:p>
        </p:txBody>
      </p:sp>
      <p:sp>
        <p:nvSpPr>
          <p:cNvPr id="6" name="Content Placeholder 2">
            <a:extLst>
              <a:ext uri="{FF2B5EF4-FFF2-40B4-BE49-F238E27FC236}">
                <a16:creationId xmlns:a16="http://schemas.microsoft.com/office/drawing/2014/main" id="{060DEA0B-E3E4-479F-B141-8E1061017EE1}"/>
              </a:ext>
            </a:extLst>
          </p:cNvPr>
          <p:cNvSpPr txBox="1">
            <a:spLocks/>
          </p:cNvSpPr>
          <p:nvPr/>
        </p:nvSpPr>
        <p:spPr>
          <a:xfrm>
            <a:off x="4222551" y="1007313"/>
            <a:ext cx="3943350" cy="3263504"/>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100000"/>
              </a:lnSpc>
              <a:spcBef>
                <a:spcPts val="375"/>
              </a:spcBef>
              <a:buSzPct val="85000"/>
              <a:buFont typeface="Courier New" panose="02070309020205020404" pitchFamily="49" charset="0"/>
              <a:buChar char="o"/>
              <a:defRPr sz="1800" kern="1200">
                <a:solidFill>
                  <a:schemeClr val="tx1"/>
                </a:solidFill>
                <a:latin typeface="+mn-lt"/>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50000"/>
              </a:lnSpc>
              <a:spcBef>
                <a:spcPts val="0"/>
              </a:spcBef>
              <a:buClrTx/>
              <a:buFont typeface="Arial" panose="020B0604020202020204" pitchFamily="34" charset="0"/>
              <a:buNone/>
            </a:pPr>
            <a:r>
              <a:rPr lang="en-US" sz="2000" b="1" dirty="0"/>
              <a:t>Rare Complications</a:t>
            </a:r>
          </a:p>
          <a:p>
            <a:pPr marL="457200" lvl="0" indent="-298450" algn="l" rtl="0">
              <a:lnSpc>
                <a:spcPct val="150000"/>
              </a:lnSpc>
              <a:spcBef>
                <a:spcPts val="0"/>
              </a:spcBef>
              <a:spcAft>
                <a:spcPts val="0"/>
              </a:spcAft>
              <a:buSzPct val="105000"/>
            </a:pPr>
            <a:r>
              <a:rPr lang="en-US" sz="2000" dirty="0"/>
              <a:t>Early onset of puberty (precocious puberty)</a:t>
            </a:r>
          </a:p>
          <a:p>
            <a:pPr marL="457200" lvl="0" indent="-298450" algn="l" rtl="0">
              <a:lnSpc>
                <a:spcPct val="150000"/>
              </a:lnSpc>
              <a:spcBef>
                <a:spcPts val="0"/>
              </a:spcBef>
              <a:spcAft>
                <a:spcPts val="0"/>
              </a:spcAft>
              <a:buSzPct val="105000"/>
            </a:pPr>
            <a:r>
              <a:rPr lang="en-US" sz="2000" dirty="0"/>
              <a:t>Scoliosis and other vertebral abnormalities</a:t>
            </a:r>
          </a:p>
          <a:p>
            <a:pPr marL="457200" lvl="0" indent="-298450" algn="l" rtl="0">
              <a:lnSpc>
                <a:spcPct val="150000"/>
              </a:lnSpc>
              <a:spcBef>
                <a:spcPts val="0"/>
              </a:spcBef>
              <a:spcAft>
                <a:spcPts val="0"/>
              </a:spcAft>
              <a:buSzPct val="105000"/>
            </a:pPr>
            <a:r>
              <a:rPr lang="en-US" sz="2000" dirty="0"/>
              <a:t>Cryptorchidism </a:t>
            </a:r>
          </a:p>
          <a:p>
            <a:pPr marL="457200" lvl="0" indent="-298450" algn="l" rtl="0">
              <a:lnSpc>
                <a:spcPct val="150000"/>
              </a:lnSpc>
              <a:spcBef>
                <a:spcPts val="0"/>
              </a:spcBef>
              <a:spcAft>
                <a:spcPts val="0"/>
              </a:spcAft>
              <a:buSzPct val="105000"/>
            </a:pPr>
            <a:r>
              <a:rPr lang="en-US" sz="2000" dirty="0"/>
              <a:t>Neuroblastoma</a:t>
            </a:r>
          </a:p>
        </p:txBody>
      </p:sp>
      <p:sp>
        <p:nvSpPr>
          <p:cNvPr id="4" name="TextBox 3">
            <a:extLst>
              <a:ext uri="{FF2B5EF4-FFF2-40B4-BE49-F238E27FC236}">
                <a16:creationId xmlns:a16="http://schemas.microsoft.com/office/drawing/2014/main" id="{2C79C12A-7F15-477C-BDDE-C15EE66CED01}"/>
              </a:ext>
            </a:extLst>
          </p:cNvPr>
          <p:cNvSpPr txBox="1"/>
          <p:nvPr/>
        </p:nvSpPr>
        <p:spPr>
          <a:xfrm>
            <a:off x="6989108" y="4076387"/>
            <a:ext cx="2679031" cy="276999"/>
          </a:xfrm>
          <a:prstGeom prst="rect">
            <a:avLst/>
          </a:prstGeom>
          <a:noFill/>
        </p:spPr>
        <p:txBody>
          <a:bodyPr wrap="square" rtlCol="0">
            <a:spAutoFit/>
          </a:bodyPr>
          <a:lstStyle/>
          <a:p>
            <a:r>
              <a:rPr lang="en-US" sz="1200" dirty="0">
                <a:latin typeface="+mn-lt"/>
              </a:rPr>
              <a:t>(1p36d Support and Awareness)</a:t>
            </a:r>
          </a:p>
        </p:txBody>
      </p:sp>
    </p:spTree>
    <p:custDataLst>
      <p:tags r:id="rId1"/>
    </p:custDataLst>
    <p:extLst>
      <p:ext uri="{BB962C8B-B14F-4D97-AF65-F5344CB8AC3E}">
        <p14:creationId xmlns:p14="http://schemas.microsoft.com/office/powerpoint/2010/main" val="17754863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25959AF-9E28-F8B1-8622-0EEBFEDD7232}"/>
              </a:ext>
            </a:extLst>
          </p:cNvPr>
          <p:cNvSpPr>
            <a:spLocks noGrp="1"/>
          </p:cNvSpPr>
          <p:nvPr>
            <p:ph type="title"/>
          </p:nvPr>
        </p:nvSpPr>
        <p:spPr/>
        <p:txBody>
          <a:bodyPr/>
          <a:lstStyle/>
          <a:p>
            <a:r>
              <a:rPr lang="en-US" sz="3600" b="0" dirty="0"/>
              <a:t>Role Play - Roles </a:t>
            </a:r>
          </a:p>
        </p:txBody>
      </p:sp>
      <p:sp>
        <p:nvSpPr>
          <p:cNvPr id="2" name="Content Placeholder 1">
            <a:extLst>
              <a:ext uri="{FF2B5EF4-FFF2-40B4-BE49-F238E27FC236}">
                <a16:creationId xmlns:a16="http://schemas.microsoft.com/office/drawing/2014/main" id="{F42B2B9B-EE6E-E94B-5137-DBC5E2F16009}"/>
              </a:ext>
            </a:extLst>
          </p:cNvPr>
          <p:cNvSpPr>
            <a:spLocks noGrp="1"/>
          </p:cNvSpPr>
          <p:nvPr>
            <p:ph idx="1"/>
          </p:nvPr>
        </p:nvSpPr>
        <p:spPr/>
        <p:txBody>
          <a:bodyPr>
            <a:noAutofit/>
          </a:bodyPr>
          <a:lstStyle/>
          <a:p>
            <a:pPr marL="0" indent="0">
              <a:buNone/>
            </a:pPr>
            <a:r>
              <a:rPr lang="en-US" sz="2000" b="1" dirty="0"/>
              <a:t>Roles: </a:t>
            </a:r>
          </a:p>
          <a:p>
            <a:r>
              <a:rPr lang="en-US" sz="1800" b="1" dirty="0"/>
              <a:t>Genetic Counselor</a:t>
            </a:r>
            <a:r>
              <a:rPr lang="en-US" sz="1800" dirty="0"/>
              <a:t> – A graduate student trained in genetics, responsible for explaining the chromosomal findings and their implications.</a:t>
            </a:r>
          </a:p>
          <a:p>
            <a:r>
              <a:rPr lang="en-US" sz="1800" b="1" dirty="0"/>
              <a:t>Parent(s)</a:t>
            </a:r>
            <a:r>
              <a:rPr lang="en-US" sz="1800" dirty="0"/>
              <a:t> – A student or pair of students portraying caregivers of a child recently diagnosed with a rare chromosomal disorder.</a:t>
            </a:r>
          </a:p>
          <a:p>
            <a:r>
              <a:rPr lang="en-US" sz="1800" b="1" dirty="0"/>
              <a:t>Developmental Specialist</a:t>
            </a:r>
            <a:r>
              <a:rPr lang="en-US" sz="1800" dirty="0"/>
              <a:t> – A student who provides insight into potential developmental delays, intellectual disabilities, and intervention strategies.</a:t>
            </a:r>
          </a:p>
          <a:p>
            <a:r>
              <a:rPr lang="en-US" sz="1800" i="1" dirty="0"/>
              <a:t>(Optional)</a:t>
            </a:r>
            <a:r>
              <a:rPr lang="en-US" sz="1800" dirty="0"/>
              <a:t> </a:t>
            </a:r>
            <a:r>
              <a:rPr lang="en-US" sz="1800" b="1" dirty="0"/>
              <a:t>Medical Geneticist</a:t>
            </a:r>
            <a:r>
              <a:rPr lang="en-US" sz="1800" dirty="0"/>
              <a:t> – A student who can elaborate on the biological mechanisms behind the chromosomal abnormality.</a:t>
            </a:r>
          </a:p>
        </p:txBody>
      </p:sp>
    </p:spTree>
    <p:custDataLst>
      <p:tags r:id="rId1"/>
    </p:custDataLst>
    <p:extLst>
      <p:ext uri="{BB962C8B-B14F-4D97-AF65-F5344CB8AC3E}">
        <p14:creationId xmlns:p14="http://schemas.microsoft.com/office/powerpoint/2010/main" val="29612829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74A71A-21D2-C7E1-ABAB-BD753D66F80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8C272B5-E063-56D3-E520-ED144C847683}"/>
              </a:ext>
            </a:extLst>
          </p:cNvPr>
          <p:cNvSpPr>
            <a:spLocks noGrp="1"/>
          </p:cNvSpPr>
          <p:nvPr>
            <p:ph type="title"/>
          </p:nvPr>
        </p:nvSpPr>
        <p:spPr/>
        <p:txBody>
          <a:bodyPr/>
          <a:lstStyle/>
          <a:p>
            <a:r>
              <a:rPr lang="en-US" sz="3600" dirty="0"/>
              <a:t>Role Play – Set Up</a:t>
            </a:r>
          </a:p>
        </p:txBody>
      </p:sp>
      <p:sp>
        <p:nvSpPr>
          <p:cNvPr id="2" name="Content Placeholder 1">
            <a:extLst>
              <a:ext uri="{FF2B5EF4-FFF2-40B4-BE49-F238E27FC236}">
                <a16:creationId xmlns:a16="http://schemas.microsoft.com/office/drawing/2014/main" id="{78D7671F-28A1-D76B-D6D7-994CF4E73C17}"/>
              </a:ext>
            </a:extLst>
          </p:cNvPr>
          <p:cNvSpPr>
            <a:spLocks noGrp="1"/>
          </p:cNvSpPr>
          <p:nvPr>
            <p:ph idx="1"/>
          </p:nvPr>
        </p:nvSpPr>
        <p:spPr>
          <a:xfrm>
            <a:off x="628650" y="1369219"/>
            <a:ext cx="8100412" cy="3263504"/>
          </a:xfrm>
        </p:spPr>
        <p:txBody>
          <a:bodyPr>
            <a:noAutofit/>
          </a:bodyPr>
          <a:lstStyle/>
          <a:p>
            <a:pPr marL="0" indent="0">
              <a:buNone/>
            </a:pPr>
            <a:r>
              <a:rPr lang="en-US" sz="2000" b="1" dirty="0"/>
              <a:t>Scenario Setup:</a:t>
            </a:r>
          </a:p>
          <a:p>
            <a:r>
              <a:rPr lang="en-US" sz="2000" dirty="0"/>
              <a:t>The child has been diagnosed with a </a:t>
            </a:r>
            <a:r>
              <a:rPr lang="en-US" sz="2000" b="1" dirty="0"/>
              <a:t>ring chromosome 15</a:t>
            </a:r>
            <a:r>
              <a:rPr lang="en-US" sz="2000" dirty="0"/>
              <a:t> and shows signs of developmental delay.</a:t>
            </a:r>
          </a:p>
          <a:p>
            <a:r>
              <a:rPr lang="en-US" sz="2000" dirty="0"/>
              <a:t>Genetic testing also revealed a </a:t>
            </a:r>
            <a:r>
              <a:rPr lang="en-US" sz="2000" b="1" dirty="0"/>
              <a:t>chromosomal insertion</a:t>
            </a:r>
            <a:r>
              <a:rPr lang="en-US" sz="2000" dirty="0"/>
              <a:t> on chromosome 7.</a:t>
            </a:r>
          </a:p>
          <a:p>
            <a:r>
              <a:rPr lang="en-US" sz="2000" dirty="0"/>
              <a:t>The family is seeking clarity on what this means for their child’s development and future.</a:t>
            </a:r>
            <a:br>
              <a:rPr lang="en-US" sz="2000" dirty="0"/>
            </a:br>
            <a:endParaRPr lang="en-US" sz="2000" dirty="0"/>
          </a:p>
        </p:txBody>
      </p:sp>
    </p:spTree>
    <p:custDataLst>
      <p:tags r:id="rId1"/>
    </p:custDataLst>
    <p:extLst>
      <p:ext uri="{BB962C8B-B14F-4D97-AF65-F5344CB8AC3E}">
        <p14:creationId xmlns:p14="http://schemas.microsoft.com/office/powerpoint/2010/main" val="11194003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D12BE-C635-E307-B107-6A46D7D56E6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7809790-C59D-8558-F0BE-A8054A90FA48}"/>
              </a:ext>
            </a:extLst>
          </p:cNvPr>
          <p:cNvSpPr>
            <a:spLocks noGrp="1"/>
          </p:cNvSpPr>
          <p:nvPr>
            <p:ph type="title"/>
          </p:nvPr>
        </p:nvSpPr>
        <p:spPr/>
        <p:txBody>
          <a:bodyPr/>
          <a:lstStyle/>
          <a:p>
            <a:r>
              <a:rPr lang="en-US" sz="3600" dirty="0"/>
              <a:t>Role Play - Instructions </a:t>
            </a:r>
          </a:p>
        </p:txBody>
      </p:sp>
      <p:sp>
        <p:nvSpPr>
          <p:cNvPr id="2" name="Content Placeholder 1">
            <a:extLst>
              <a:ext uri="{FF2B5EF4-FFF2-40B4-BE49-F238E27FC236}">
                <a16:creationId xmlns:a16="http://schemas.microsoft.com/office/drawing/2014/main" id="{A367AE96-AD1C-3FF1-05F1-B9CCCC7B3B4C}"/>
              </a:ext>
            </a:extLst>
          </p:cNvPr>
          <p:cNvSpPr>
            <a:spLocks noGrp="1"/>
          </p:cNvSpPr>
          <p:nvPr>
            <p:ph idx="1"/>
          </p:nvPr>
        </p:nvSpPr>
        <p:spPr>
          <a:xfrm>
            <a:off x="628649" y="1369219"/>
            <a:ext cx="8292513" cy="3263504"/>
          </a:xfrm>
        </p:spPr>
        <p:txBody>
          <a:bodyPr>
            <a:noAutofit/>
          </a:bodyPr>
          <a:lstStyle/>
          <a:p>
            <a:pPr marL="0" indent="0">
              <a:buNone/>
            </a:pPr>
            <a:r>
              <a:rPr lang="en-US" sz="2000" b="1" dirty="0"/>
              <a:t>Instructions:</a:t>
            </a:r>
          </a:p>
          <a:p>
            <a:r>
              <a:rPr lang="en-US" sz="1600" dirty="0"/>
              <a:t>Each group receives a </a:t>
            </a:r>
            <a:r>
              <a:rPr lang="en-US" sz="1600" b="1" dirty="0"/>
              <a:t>brief case summary</a:t>
            </a:r>
            <a:r>
              <a:rPr lang="en-US" sz="1600" dirty="0"/>
              <a:t> and relevant background from the readings (e.g., Gilmore, He et al., Winsor).</a:t>
            </a:r>
          </a:p>
          <a:p>
            <a:r>
              <a:rPr lang="en-US" sz="1600" dirty="0"/>
              <a:t>Students prepare for their roles using the readings to guide their explanations and responses.</a:t>
            </a:r>
          </a:p>
          <a:p>
            <a:r>
              <a:rPr lang="en-US" sz="1600" dirty="0"/>
              <a:t>Role-play the session for 10–15 minutes.</a:t>
            </a:r>
          </a:p>
          <a:p>
            <a:r>
              <a:rPr lang="en-US" sz="1600" dirty="0"/>
              <a:t>After the role-play, groups reflect on: </a:t>
            </a:r>
          </a:p>
          <a:p>
            <a:pPr lvl="1"/>
            <a:r>
              <a:rPr lang="en-US" sz="1600" dirty="0"/>
              <a:t>What communication strategies were effective?</a:t>
            </a:r>
          </a:p>
          <a:p>
            <a:pPr lvl="1"/>
            <a:r>
              <a:rPr lang="en-US" sz="1600" dirty="0"/>
              <a:t>What challenges arose in explaining complex genetic concepts?</a:t>
            </a:r>
          </a:p>
          <a:p>
            <a:pPr lvl="1"/>
            <a:r>
              <a:rPr lang="en-US" sz="1600" dirty="0"/>
              <a:t>How did the team balance scientific accuracy with empathy?</a:t>
            </a:r>
          </a:p>
        </p:txBody>
      </p:sp>
    </p:spTree>
    <p:custDataLst>
      <p:tags r:id="rId1"/>
    </p:custDataLst>
    <p:extLst>
      <p:ext uri="{BB962C8B-B14F-4D97-AF65-F5344CB8AC3E}">
        <p14:creationId xmlns:p14="http://schemas.microsoft.com/office/powerpoint/2010/main" val="4418070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1A461D1-BFBB-4B3A-A130-E027BE2B3B82}"/>
              </a:ext>
            </a:extLst>
          </p:cNvPr>
          <p:cNvSpPr>
            <a:spLocks noGrp="1"/>
          </p:cNvSpPr>
          <p:nvPr>
            <p:ph type="title"/>
          </p:nvPr>
        </p:nvSpPr>
        <p:spPr/>
        <p:txBody>
          <a:bodyPr>
            <a:normAutofit/>
          </a:bodyPr>
          <a:lstStyle/>
          <a:p>
            <a:pPr algn="ctr"/>
            <a:r>
              <a:rPr lang="en-US" sz="3600" dirty="0">
                <a:solidFill>
                  <a:schemeClr val="tx1">
                    <a:lumMod val="95000"/>
                    <a:lumOff val="5000"/>
                  </a:schemeClr>
                </a:solidFill>
                <a:latin typeface="+mj-lt"/>
              </a:rPr>
              <a:t>Other Chromosome Deletion Disorders</a:t>
            </a:r>
          </a:p>
        </p:txBody>
      </p:sp>
      <p:sp>
        <p:nvSpPr>
          <p:cNvPr id="4" name="Text Placeholder 3">
            <a:extLst>
              <a:ext uri="{FF2B5EF4-FFF2-40B4-BE49-F238E27FC236}">
                <a16:creationId xmlns:a16="http://schemas.microsoft.com/office/drawing/2014/main" id="{06E578E4-F17E-CCB6-81B3-AF101E526A61}"/>
              </a:ext>
            </a:extLst>
          </p:cNvPr>
          <p:cNvSpPr>
            <a:spLocks noGrp="1"/>
          </p:cNvSpPr>
          <p:nvPr>
            <p:ph type="body" idx="1"/>
          </p:nvPr>
        </p:nvSpPr>
        <p:spPr/>
        <p:txBody>
          <a:bodyPr/>
          <a:lstStyle/>
          <a:p>
            <a:endParaRPr lang="en-US"/>
          </a:p>
        </p:txBody>
      </p:sp>
    </p:spTree>
    <p:custDataLst>
      <p:tags r:id="rId1"/>
    </p:custDataLst>
    <p:extLst>
      <p:ext uri="{BB962C8B-B14F-4D97-AF65-F5344CB8AC3E}">
        <p14:creationId xmlns:p14="http://schemas.microsoft.com/office/powerpoint/2010/main" val="18818181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Other Chromosome Disorders</a:t>
            </a:r>
            <a:endParaRPr sz="3600" dirty="0">
              <a:latin typeface="+mj-lt"/>
            </a:endParaRPr>
          </a:p>
        </p:txBody>
      </p:sp>
      <p:sp>
        <p:nvSpPr>
          <p:cNvPr id="147" name="Google Shape;147;p28"/>
          <p:cNvSpPr txBox="1">
            <a:spLocks noGrp="1"/>
          </p:cNvSpPr>
          <p:nvPr>
            <p:ph idx="1"/>
          </p:nvPr>
        </p:nvSpPr>
        <p:spPr>
          <a:xfrm>
            <a:off x="628650" y="922234"/>
            <a:ext cx="7886700" cy="3680502"/>
          </a:xfrm>
          <a:prstGeom prst="rect">
            <a:avLst/>
          </a:prstGeom>
        </p:spPr>
        <p:txBody>
          <a:bodyPr spcFirstLastPara="1" wrap="square" lIns="91425" tIns="91425" rIns="91425" bIns="91425" numCol="2" anchor="t" anchorCtr="0">
            <a:noAutofit/>
          </a:bodyPr>
          <a:lstStyle/>
          <a:p>
            <a:pPr marL="139700" lvl="0" indent="0" algn="l" rtl="0">
              <a:lnSpc>
                <a:spcPct val="150000"/>
              </a:lnSpc>
              <a:spcBef>
                <a:spcPts val="0"/>
              </a:spcBef>
              <a:buClr>
                <a:srgbClr val="333333"/>
              </a:buClr>
              <a:buSzPts val="1400"/>
              <a:buNone/>
            </a:pPr>
            <a:r>
              <a:rPr lang="en" sz="1800" b="1" dirty="0">
                <a:highlight>
                  <a:srgbClr val="FFFFFF"/>
                </a:highlight>
              </a:rPr>
              <a:t>Angelman syndrome (AS)</a:t>
            </a:r>
          </a:p>
          <a:p>
            <a:pPr marL="425450" indent="-285750">
              <a:spcBef>
                <a:spcPts val="0"/>
              </a:spcBef>
              <a:buClr>
                <a:srgbClr val="333333"/>
              </a:buClr>
              <a:buSzPct val="104000"/>
            </a:pPr>
            <a:r>
              <a:rPr lang="en" sz="1800" dirty="0">
                <a:highlight>
                  <a:srgbClr val="FFFFFF"/>
                </a:highlight>
              </a:rPr>
              <a:t>loss of function of the UBE3A gene in the 15th chromosome derived from the mother.</a:t>
            </a:r>
          </a:p>
          <a:p>
            <a:pPr marL="139700" indent="0">
              <a:spcBef>
                <a:spcPts val="0"/>
              </a:spcBef>
              <a:buClr>
                <a:srgbClr val="333333"/>
              </a:buClr>
              <a:buSzPct val="104000"/>
              <a:buNone/>
            </a:pPr>
            <a:endParaRPr lang="en" sz="1800" dirty="0">
              <a:highlight>
                <a:srgbClr val="FFFFFF"/>
              </a:highlight>
            </a:endParaRPr>
          </a:p>
          <a:p>
            <a:pPr marL="425450" indent="-285750">
              <a:spcBef>
                <a:spcPts val="0"/>
              </a:spcBef>
              <a:buClr>
                <a:srgbClr val="333333"/>
              </a:buClr>
              <a:buSzPct val="104000"/>
            </a:pPr>
            <a:r>
              <a:rPr lang="en" sz="1800" dirty="0">
                <a:highlight>
                  <a:srgbClr val="FFFFFF"/>
                </a:highlight>
              </a:rPr>
              <a:t>Shares symptoms and characteristics with other disorders including autism, cerebral palsy and Prader-Willi syndrome</a:t>
            </a:r>
          </a:p>
          <a:p>
            <a:pPr marL="425450" indent="-285750">
              <a:spcBef>
                <a:spcPts val="0"/>
              </a:spcBef>
              <a:buClr>
                <a:srgbClr val="333333"/>
              </a:buClr>
              <a:buSzPct val="104000"/>
            </a:pPr>
            <a:endParaRPr lang="en" sz="1800" dirty="0">
              <a:highlight>
                <a:srgbClr val="FFFFFF"/>
              </a:highlight>
            </a:endParaRPr>
          </a:p>
          <a:p>
            <a:pPr marL="425450" indent="-285750">
              <a:spcBef>
                <a:spcPts val="0"/>
              </a:spcBef>
              <a:buClr>
                <a:srgbClr val="333333"/>
              </a:buClr>
              <a:buSzPct val="104000"/>
            </a:pPr>
            <a:endParaRPr lang="en" sz="1800" dirty="0">
              <a:highlight>
                <a:srgbClr val="FFFFFF"/>
              </a:highlight>
            </a:endParaRPr>
          </a:p>
          <a:p>
            <a:pPr marL="425450" indent="-285750">
              <a:spcBef>
                <a:spcPts val="0"/>
              </a:spcBef>
              <a:buClr>
                <a:srgbClr val="333333"/>
              </a:buClr>
              <a:buSzPct val="104000"/>
            </a:pPr>
            <a:endParaRPr lang="en" sz="1800" dirty="0">
              <a:highlight>
                <a:srgbClr val="FFFFFF"/>
              </a:highlight>
            </a:endParaRPr>
          </a:p>
          <a:p>
            <a:pPr marL="139700" lvl="0" indent="0" algn="l" rtl="0">
              <a:lnSpc>
                <a:spcPct val="150000"/>
              </a:lnSpc>
              <a:spcBef>
                <a:spcPts val="0"/>
              </a:spcBef>
              <a:buClr>
                <a:srgbClr val="333333"/>
              </a:buClr>
              <a:buSzPts val="1400"/>
              <a:buNone/>
            </a:pPr>
            <a:r>
              <a:rPr lang="en" sz="1800" b="1" dirty="0">
                <a:highlight>
                  <a:srgbClr val="FFFFFF"/>
                </a:highlight>
              </a:rPr>
              <a:t>Prader-Willi syndrome</a:t>
            </a:r>
          </a:p>
          <a:p>
            <a:pPr marL="425450" indent="-285750">
              <a:lnSpc>
                <a:spcPct val="150000"/>
              </a:lnSpc>
              <a:spcBef>
                <a:spcPts val="0"/>
              </a:spcBef>
              <a:buClr>
                <a:srgbClr val="333333"/>
              </a:buClr>
              <a:buSzPct val="104000"/>
            </a:pPr>
            <a:r>
              <a:rPr lang="en-US" sz="1800" dirty="0"/>
              <a:t>Abnormality on chromosome 15</a:t>
            </a:r>
          </a:p>
          <a:p>
            <a:pPr marL="139700" lvl="0" indent="0" algn="l" rtl="0">
              <a:lnSpc>
                <a:spcPct val="150000"/>
              </a:lnSpc>
              <a:spcBef>
                <a:spcPts val="0"/>
              </a:spcBef>
              <a:buClr>
                <a:srgbClr val="333333"/>
              </a:buClr>
              <a:buSzPct val="104000"/>
              <a:buNone/>
            </a:pPr>
            <a:endParaRPr lang="en-US" sz="1800" dirty="0"/>
          </a:p>
          <a:p>
            <a:pPr marL="457200" lvl="0" indent="-317500" algn="l" rtl="0">
              <a:lnSpc>
                <a:spcPct val="150000"/>
              </a:lnSpc>
              <a:spcBef>
                <a:spcPts val="0"/>
              </a:spcBef>
              <a:buClr>
                <a:srgbClr val="333333"/>
              </a:buClr>
              <a:buSzPct val="104000"/>
            </a:pPr>
            <a:r>
              <a:rPr lang="en-US" sz="1800" dirty="0"/>
              <a:t>Three (3) distinct abnormalities</a:t>
            </a:r>
          </a:p>
          <a:p>
            <a:pPr marL="457200" lvl="0" indent="-317500" algn="l" rtl="0">
              <a:lnSpc>
                <a:spcPct val="150000"/>
              </a:lnSpc>
              <a:spcBef>
                <a:spcPts val="0"/>
              </a:spcBef>
              <a:buClr>
                <a:srgbClr val="333333"/>
              </a:buClr>
              <a:buSzPct val="104000"/>
            </a:pPr>
            <a:endParaRPr lang="en-US" sz="1800" dirty="0"/>
          </a:p>
          <a:p>
            <a:pPr marL="425450" indent="-285750">
              <a:spcBef>
                <a:spcPts val="0"/>
              </a:spcBef>
              <a:buClr>
                <a:srgbClr val="333333"/>
              </a:buClr>
              <a:buSzPct val="104000"/>
            </a:pPr>
            <a:r>
              <a:rPr lang="en-US" sz="1800" dirty="0"/>
              <a:t>Most common genetic cause of life-threatening childhood obesity</a:t>
            </a:r>
          </a:p>
          <a:p>
            <a:pPr marL="425450" indent="-285750">
              <a:spcBef>
                <a:spcPts val="600"/>
              </a:spcBef>
              <a:buClr>
                <a:srgbClr val="333333"/>
              </a:buClr>
              <a:buSzPts val="1400"/>
            </a:pPr>
            <a:endParaRPr sz="1800" b="1" dirty="0">
              <a:highlight>
                <a:srgbClr val="FFFFFF"/>
              </a:highlight>
            </a:endParaRPr>
          </a:p>
        </p:txBody>
      </p:sp>
      <p:sp>
        <p:nvSpPr>
          <p:cNvPr id="2" name="TextBox 1">
            <a:extLst>
              <a:ext uri="{FF2B5EF4-FFF2-40B4-BE49-F238E27FC236}">
                <a16:creationId xmlns:a16="http://schemas.microsoft.com/office/drawing/2014/main" id="{478B8412-CD1E-406A-AAD2-535928D4EF87}"/>
              </a:ext>
            </a:extLst>
          </p:cNvPr>
          <p:cNvSpPr txBox="1"/>
          <p:nvPr/>
        </p:nvSpPr>
        <p:spPr>
          <a:xfrm>
            <a:off x="3906004" y="4085488"/>
            <a:ext cx="5566611" cy="307777"/>
          </a:xfrm>
          <a:prstGeom prst="rect">
            <a:avLst/>
          </a:prstGeom>
          <a:noFill/>
        </p:spPr>
        <p:txBody>
          <a:bodyPr wrap="square" rtlCol="0">
            <a:spAutoFit/>
          </a:bodyPr>
          <a:lstStyle/>
          <a:p>
            <a:r>
              <a:rPr lang="en-US" dirty="0">
                <a:latin typeface="+mn-lt"/>
              </a:rPr>
              <a:t>(Angelman Syndrome Foundation; Prader-Willi Syndrome Association)</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wrap="square" lIns="91425" tIns="91425" rIns="91425" bIns="91425" anchor="t" anchorCtr="0">
            <a:noAutofit/>
          </a:bodyPr>
          <a:lstStyle/>
          <a:p>
            <a:pPr lvl="0" algn="ctr" rtl="0">
              <a:spcBef>
                <a:spcPts val="0"/>
              </a:spcBef>
              <a:spcAft>
                <a:spcPts val="0"/>
              </a:spcAft>
              <a:buNone/>
            </a:pPr>
            <a:r>
              <a:rPr lang="en" sz="3600" dirty="0"/>
              <a:t>Purpose</a:t>
            </a:r>
            <a:endParaRPr sz="3600" dirty="0"/>
          </a:p>
        </p:txBody>
      </p:sp>
      <p:sp>
        <p:nvSpPr>
          <p:cNvPr id="61" name="Google Shape;61;p14"/>
          <p:cNvSpPr txBox="1">
            <a:spLocks noGrp="1"/>
          </p:cNvSpPr>
          <p:nvPr>
            <p:ph idx="1"/>
          </p:nvPr>
        </p:nvSpPr>
        <p:spPr>
          <a:xfrm>
            <a:off x="628649" y="1369219"/>
            <a:ext cx="8338617" cy="3263504"/>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buNone/>
            </a:pPr>
            <a:r>
              <a:rPr lang="en" sz="2000" dirty="0">
                <a:solidFill>
                  <a:schemeClr val="tx1">
                    <a:lumMod val="95000"/>
                    <a:lumOff val="5000"/>
                  </a:schemeClr>
                </a:solidFill>
              </a:rPr>
              <a:t>This presentation will answer the following questions:</a:t>
            </a:r>
          </a:p>
          <a:p>
            <a:pPr>
              <a:lnSpc>
                <a:spcPct val="150000"/>
              </a:lnSpc>
              <a:spcBef>
                <a:spcPts val="0"/>
              </a:spcBef>
            </a:pPr>
            <a:r>
              <a:rPr lang="en" sz="2000" dirty="0">
                <a:solidFill>
                  <a:schemeClr val="tx1">
                    <a:lumMod val="95000"/>
                    <a:lumOff val="5000"/>
                  </a:schemeClr>
                </a:solidFill>
              </a:rPr>
              <a:t>What is a chromosome deletion?</a:t>
            </a:r>
          </a:p>
          <a:p>
            <a:pPr>
              <a:lnSpc>
                <a:spcPct val="150000"/>
              </a:lnSpc>
              <a:spcBef>
                <a:spcPts val="0"/>
              </a:spcBef>
            </a:pPr>
            <a:r>
              <a:rPr lang="en" sz="2000" dirty="0">
                <a:solidFill>
                  <a:schemeClr val="tx1">
                    <a:lumMod val="95000"/>
                    <a:lumOff val="5000"/>
                  </a:schemeClr>
                </a:solidFill>
              </a:rPr>
              <a:t>What are traits that chromosomal deletions have in common? </a:t>
            </a:r>
            <a:endParaRPr sz="2000" dirty="0">
              <a:solidFill>
                <a:schemeClr val="tx1">
                  <a:lumMod val="95000"/>
                  <a:lumOff val="5000"/>
                </a:schemeClr>
              </a:solidFill>
            </a:endParaRPr>
          </a:p>
          <a:p>
            <a:pPr>
              <a:spcBef>
                <a:spcPts val="0"/>
              </a:spcBef>
            </a:pPr>
            <a:r>
              <a:rPr lang="en" sz="2000" dirty="0">
                <a:solidFill>
                  <a:schemeClr val="tx1">
                    <a:lumMod val="95000"/>
                    <a:lumOff val="5000"/>
                  </a:schemeClr>
                </a:solidFill>
              </a:rPr>
              <a:t>What are some accompanying conditions children with chromosomal deletions can exhibit?</a:t>
            </a:r>
          </a:p>
          <a:p>
            <a:pPr>
              <a:spcBef>
                <a:spcPts val="0"/>
              </a:spcBef>
            </a:pPr>
            <a:r>
              <a:rPr lang="en" sz="2000" dirty="0">
                <a:solidFill>
                  <a:schemeClr val="tx1">
                    <a:lumMod val="95000"/>
                    <a:lumOff val="5000"/>
                  </a:schemeClr>
                </a:solidFill>
              </a:rPr>
              <a:t>What are some lifelong ramifications from having a chromosomal deletion?</a:t>
            </a:r>
            <a:endParaRPr sz="2000" dirty="0">
              <a:solidFill>
                <a:schemeClr val="tx1">
                  <a:lumMod val="95000"/>
                  <a:lumOff val="5000"/>
                </a:schemeClr>
              </a:solidFill>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4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Case studies &amp; discussion</a:t>
            </a:r>
            <a:endParaRPr sz="3600" dirty="0">
              <a:latin typeface="+mj-lt"/>
            </a:endParaRPr>
          </a:p>
        </p:txBody>
      </p:sp>
      <p:sp>
        <p:nvSpPr>
          <p:cNvPr id="220" name="Google Shape;220;p40"/>
          <p:cNvSpPr txBox="1">
            <a:spLocks noGrp="1"/>
          </p:cNvSpPr>
          <p:nvPr>
            <p:ph idx="1"/>
          </p:nvPr>
        </p:nvSpPr>
        <p:spPr>
          <a:prstGeom prst="rect">
            <a:avLst/>
          </a:prstGeom>
        </p:spPr>
        <p:txBody>
          <a:bodyPr spcFirstLastPara="1" wrap="square" lIns="91425" tIns="91425" rIns="91425" bIns="91425" anchor="t" anchorCtr="0">
            <a:noAutofit/>
          </a:bodyPr>
          <a:lstStyle/>
          <a:p>
            <a:pPr marL="457200" lvl="0" indent="-457200" algn="l" rtl="0">
              <a:lnSpc>
                <a:spcPct val="150000"/>
              </a:lnSpc>
              <a:spcBef>
                <a:spcPts val="0"/>
              </a:spcBef>
              <a:spcAft>
                <a:spcPts val="1200"/>
              </a:spcAft>
              <a:buFont typeface="+mj-lt"/>
              <a:buAutoNum type="arabicPeriod"/>
            </a:pPr>
            <a:r>
              <a:rPr lang="en-US" sz="2000" dirty="0">
                <a:hlinkClick r:id="rId4"/>
              </a:rPr>
              <a:t>22q11.2 Deletion Syndrome: Jasmine's Story</a:t>
            </a:r>
            <a:endParaRPr lang="en-US" sz="2000" dirty="0"/>
          </a:p>
          <a:p>
            <a:pPr marL="457200" lvl="0" indent="-457200" algn="l" rtl="0">
              <a:lnSpc>
                <a:spcPct val="150000"/>
              </a:lnSpc>
              <a:spcBef>
                <a:spcPts val="0"/>
              </a:spcBef>
              <a:spcAft>
                <a:spcPts val="1200"/>
              </a:spcAft>
              <a:buFont typeface="+mj-lt"/>
              <a:buAutoNum type="arabicPeriod"/>
            </a:pPr>
            <a:r>
              <a:rPr lang="en-US" sz="2000" dirty="0">
                <a:hlinkClick r:id="rId5"/>
              </a:rPr>
              <a:t>22q Deletion Syndrome: Amirah's Story</a:t>
            </a:r>
            <a:endParaRPr sz="20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DF90C67-9F44-3E55-2D81-C82768743E38}"/>
              </a:ext>
            </a:extLst>
          </p:cNvPr>
          <p:cNvSpPr>
            <a:spLocks noGrp="1"/>
          </p:cNvSpPr>
          <p:nvPr>
            <p:ph type="title"/>
          </p:nvPr>
        </p:nvSpPr>
        <p:spPr/>
        <p:txBody>
          <a:bodyPr/>
          <a:lstStyle/>
          <a:p>
            <a:r>
              <a:rPr lang="en-US" sz="3600" b="0" dirty="0"/>
              <a:t>Family and Clinical Perspective</a:t>
            </a:r>
          </a:p>
        </p:txBody>
      </p:sp>
      <p:sp>
        <p:nvSpPr>
          <p:cNvPr id="2" name="Content Placeholder 1">
            <a:extLst>
              <a:ext uri="{FF2B5EF4-FFF2-40B4-BE49-F238E27FC236}">
                <a16:creationId xmlns:a16="http://schemas.microsoft.com/office/drawing/2014/main" id="{D5CEB162-9854-95D2-C1E4-E868EA843CF3}"/>
              </a:ext>
            </a:extLst>
          </p:cNvPr>
          <p:cNvSpPr>
            <a:spLocks noGrp="1"/>
          </p:cNvSpPr>
          <p:nvPr>
            <p:ph idx="1"/>
          </p:nvPr>
        </p:nvSpPr>
        <p:spPr/>
        <p:txBody>
          <a:bodyPr/>
          <a:lstStyle/>
          <a:p>
            <a:pPr marL="0" indent="0">
              <a:buNone/>
            </a:pPr>
            <a:r>
              <a:rPr lang="en-US" sz="2000" b="1" dirty="0"/>
              <a:t>What do Jasmine’s and Amirah’s stories reveal about the lived experience of families navigating rare genetic disorders?</a:t>
            </a:r>
            <a:endParaRPr lang="en-US" sz="2000" dirty="0"/>
          </a:p>
          <a:p>
            <a:pPr lvl="1">
              <a:buFont typeface="Arial" panose="020B0604020202020204" pitchFamily="34" charset="0"/>
              <a:buChar char="•"/>
            </a:pPr>
            <a:r>
              <a:rPr lang="en-US" sz="2000" dirty="0"/>
              <a:t>How do family narratives help us understand the variability in presentation and support needs?</a:t>
            </a:r>
          </a:p>
          <a:p>
            <a:pPr lvl="1">
              <a:buFont typeface="Arial" panose="020B0604020202020204" pitchFamily="34" charset="0"/>
              <a:buChar char="•"/>
            </a:pPr>
            <a:r>
              <a:rPr lang="en-US" sz="2000" dirty="0"/>
              <a:t>What role do clinicians play in bridging genetic findings with individualized care?</a:t>
            </a:r>
          </a:p>
          <a:p>
            <a:pPr lvl="1">
              <a:buFont typeface="Arial" panose="020B0604020202020204" pitchFamily="34" charset="0"/>
              <a:buChar char="•"/>
            </a:pPr>
            <a:r>
              <a:rPr lang="en-US" sz="2000" dirty="0"/>
              <a:t>How can professionals better support families emotionally and practically following a diagnosis?</a:t>
            </a:r>
          </a:p>
          <a:p>
            <a:pPr marL="0" indent="0">
              <a:buNone/>
            </a:pPr>
            <a:endParaRPr lang="en-US" sz="2000" dirty="0"/>
          </a:p>
        </p:txBody>
      </p:sp>
    </p:spTree>
    <p:custDataLst>
      <p:tags r:id="rId1"/>
    </p:custDataLst>
    <p:extLst>
      <p:ext uri="{BB962C8B-B14F-4D97-AF65-F5344CB8AC3E}">
        <p14:creationId xmlns:p14="http://schemas.microsoft.com/office/powerpoint/2010/main" val="19551398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6BEB0EA-9C7E-FFD9-3A45-426DD56D1864}"/>
              </a:ext>
            </a:extLst>
          </p:cNvPr>
          <p:cNvSpPr>
            <a:spLocks noGrp="1"/>
          </p:cNvSpPr>
          <p:nvPr>
            <p:ph type="title"/>
          </p:nvPr>
        </p:nvSpPr>
        <p:spPr/>
        <p:txBody>
          <a:bodyPr/>
          <a:lstStyle/>
          <a:p>
            <a:r>
              <a:rPr lang="en-US" sz="3600" dirty="0"/>
              <a:t>Ethical and Educational Considerations</a:t>
            </a:r>
          </a:p>
        </p:txBody>
      </p:sp>
      <p:sp>
        <p:nvSpPr>
          <p:cNvPr id="2" name="Content Placeholder 1">
            <a:extLst>
              <a:ext uri="{FF2B5EF4-FFF2-40B4-BE49-F238E27FC236}">
                <a16:creationId xmlns:a16="http://schemas.microsoft.com/office/drawing/2014/main" id="{1391FA87-52B5-F513-BFD7-586BB2FE0356}"/>
              </a:ext>
            </a:extLst>
          </p:cNvPr>
          <p:cNvSpPr>
            <a:spLocks noGrp="1"/>
          </p:cNvSpPr>
          <p:nvPr>
            <p:ph idx="1"/>
          </p:nvPr>
        </p:nvSpPr>
        <p:spPr/>
        <p:txBody>
          <a:bodyPr/>
          <a:lstStyle/>
          <a:p>
            <a:pPr marL="0" indent="0">
              <a:buNone/>
            </a:pPr>
            <a:r>
              <a:rPr lang="en-US" sz="2000" b="1" dirty="0"/>
              <a:t>What ethical considerations should guide communication and educational planning for children with 22q11.2 deletion syndrome?</a:t>
            </a:r>
            <a:endParaRPr lang="en-US" sz="2000" dirty="0"/>
          </a:p>
          <a:p>
            <a:pPr lvl="1">
              <a:buFont typeface="Arial" panose="020B0604020202020204" pitchFamily="34" charset="0"/>
              <a:buChar char="•"/>
            </a:pPr>
            <a:r>
              <a:rPr lang="en-US" sz="2000" dirty="0"/>
              <a:t>How should educators and clinicians approach disclosure and advocacy for children with rare genetic conditions?</a:t>
            </a:r>
          </a:p>
          <a:p>
            <a:pPr lvl="1">
              <a:buFont typeface="Arial" panose="020B0604020202020204" pitchFamily="34" charset="0"/>
              <a:buChar char="•"/>
            </a:pPr>
            <a:r>
              <a:rPr lang="en-US" sz="2000" dirty="0"/>
              <a:t>What strategies can be used to ensure inclusive education while addressing specific learning and behavioral needs?</a:t>
            </a:r>
          </a:p>
          <a:p>
            <a:endParaRPr lang="en-US" sz="2000" dirty="0"/>
          </a:p>
        </p:txBody>
      </p:sp>
    </p:spTree>
    <p:custDataLst>
      <p:tags r:id="rId1"/>
    </p:custDataLst>
    <p:extLst>
      <p:ext uri="{BB962C8B-B14F-4D97-AF65-F5344CB8AC3E}">
        <p14:creationId xmlns:p14="http://schemas.microsoft.com/office/powerpoint/2010/main" val="1465749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46"/>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t>References</a:t>
            </a:r>
            <a:endParaRPr sz="3600" dirty="0"/>
          </a:p>
        </p:txBody>
      </p:sp>
      <p:sp>
        <p:nvSpPr>
          <p:cNvPr id="261" name="Google Shape;261;p46"/>
          <p:cNvSpPr txBox="1">
            <a:spLocks noGrp="1"/>
          </p:cNvSpPr>
          <p:nvPr>
            <p:ph idx="1"/>
          </p:nvPr>
        </p:nvSpPr>
        <p:spPr>
          <a:prstGeom prst="rect">
            <a:avLst/>
          </a:prstGeom>
        </p:spPr>
        <p:txBody>
          <a:bodyPr spcFirstLastPara="1" wrap="square" lIns="91425" tIns="91425" rIns="91425" bIns="91425" anchor="t" anchorCtr="0">
            <a:noAutofit/>
          </a:bodyPr>
          <a:lstStyle/>
          <a:p>
            <a:pPr marL="457200" lvl="0" indent="-457200" algn="l" rtl="0">
              <a:lnSpc>
                <a:spcPct val="108000"/>
              </a:lnSpc>
              <a:spcBef>
                <a:spcPts val="0"/>
              </a:spcBef>
              <a:spcAft>
                <a:spcPts val="1200"/>
              </a:spcAft>
              <a:buClr>
                <a:schemeClr val="dk1"/>
              </a:buClr>
              <a:buSzPts val="1100"/>
              <a:buFont typeface="Arial"/>
              <a:buNone/>
            </a:pPr>
            <a:r>
              <a:rPr lang="en" sz="1800" dirty="0"/>
              <a:t>Batshaw, M. L., Roizen, N. J., &amp; Pellegrino, L. (2019). </a:t>
            </a:r>
            <a:r>
              <a:rPr lang="en" sz="1800" i="1" dirty="0"/>
              <a:t>Children with disabilities </a:t>
            </a:r>
            <a:r>
              <a:rPr lang="en" sz="1800" dirty="0"/>
              <a:t>(8th ed.). Paul H. Brookes.</a:t>
            </a:r>
          </a:p>
          <a:p>
            <a:pPr marL="457200" lvl="0" indent="-457200" algn="l" rtl="0">
              <a:lnSpc>
                <a:spcPct val="108000"/>
              </a:lnSpc>
              <a:spcBef>
                <a:spcPts val="0"/>
              </a:spcBef>
              <a:spcAft>
                <a:spcPts val="1200"/>
              </a:spcAft>
              <a:buClr>
                <a:schemeClr val="dk1"/>
              </a:buClr>
              <a:buSzPts val="1100"/>
              <a:buFont typeface="Arial"/>
              <a:buNone/>
            </a:pPr>
            <a:r>
              <a:rPr lang="en" sz="1800" dirty="0">
                <a:highlight>
                  <a:srgbClr val="FFFFFF"/>
                </a:highlight>
              </a:rPr>
              <a:t>McKinlay Gardner, R. J., Sutherland, G. R., &amp; Gardner, L. G. (2012). </a:t>
            </a:r>
            <a:r>
              <a:rPr lang="en" sz="1800" i="1" dirty="0">
                <a:highlight>
                  <a:srgbClr val="FFFFFF"/>
                </a:highlight>
              </a:rPr>
              <a:t>Chromosome abnormalities and genetic counseling (</a:t>
            </a:r>
            <a:r>
              <a:rPr lang="en" sz="1800" dirty="0">
                <a:highlight>
                  <a:srgbClr val="FFFFFF"/>
                </a:highlight>
              </a:rPr>
              <a:t>4</a:t>
            </a:r>
            <a:r>
              <a:rPr lang="en" sz="1800" baseline="30000" dirty="0">
                <a:highlight>
                  <a:srgbClr val="FFFFFF"/>
                </a:highlight>
              </a:rPr>
              <a:t>th </a:t>
            </a:r>
            <a:r>
              <a:rPr lang="en" sz="1800" dirty="0">
                <a:highlight>
                  <a:srgbClr val="FFFFFF"/>
                </a:highlight>
              </a:rPr>
              <a:t>ed.)</a:t>
            </a:r>
            <a:r>
              <a:rPr lang="en" sz="1800" i="1" dirty="0">
                <a:highlight>
                  <a:srgbClr val="FFFFFF"/>
                </a:highlight>
              </a:rPr>
              <a:t>. </a:t>
            </a:r>
            <a:r>
              <a:rPr lang="en" sz="1800" dirty="0">
                <a:highlight>
                  <a:srgbClr val="FFFFFF"/>
                </a:highlight>
              </a:rPr>
              <a:t>Oxford University Press.</a:t>
            </a:r>
          </a:p>
          <a:p>
            <a:pPr marL="457200" lvl="0" indent="-457200" algn="l" rtl="0">
              <a:lnSpc>
                <a:spcPct val="108000"/>
              </a:lnSpc>
              <a:spcBef>
                <a:spcPts val="0"/>
              </a:spcBef>
              <a:spcAft>
                <a:spcPts val="0"/>
              </a:spcAft>
              <a:buClr>
                <a:schemeClr val="dk1"/>
              </a:buClr>
              <a:buSzPts val="1100"/>
              <a:buFont typeface="Arial"/>
              <a:buNone/>
            </a:pPr>
            <a:r>
              <a:rPr lang="en-US" sz="1800" dirty="0"/>
              <a:t>Weischenfeldt, J., Symmons, O., Spitz, F., &amp; Korbel, J. O. (2013). Phenotypic impact of genomic structural variation: Insights from and for human disease. </a:t>
            </a:r>
            <a:r>
              <a:rPr lang="en-US" sz="1800" i="1" dirty="0"/>
              <a:t>Nature Reviews. Genetics</a:t>
            </a:r>
            <a:r>
              <a:rPr lang="en-US" sz="1800" dirty="0"/>
              <a:t>, </a:t>
            </a:r>
            <a:r>
              <a:rPr lang="en-US" sz="1800" i="1" dirty="0"/>
              <a:t>14</a:t>
            </a:r>
            <a:r>
              <a:rPr lang="en-US" sz="1800" dirty="0"/>
              <a:t>(2), 125–138. </a:t>
            </a:r>
            <a:r>
              <a:rPr lang="en-US" sz="1800" dirty="0">
                <a:hlinkClick r:id="rId4"/>
              </a:rPr>
              <a:t>https://doi.org/10.1038/nrg3373</a:t>
            </a:r>
            <a:r>
              <a:rPr lang="en-US" sz="1800" dirty="0"/>
              <a:t> </a:t>
            </a:r>
            <a:endParaRPr sz="18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D635BED-3AD0-4E0D-80EC-BD7FA282F784}"/>
              </a:ext>
            </a:extLst>
          </p:cNvPr>
          <p:cNvSpPr>
            <a:spLocks noGrp="1"/>
          </p:cNvSpPr>
          <p:nvPr>
            <p:ph type="title"/>
          </p:nvPr>
        </p:nvSpPr>
        <p:spPr/>
        <p:txBody>
          <a:bodyPr/>
          <a:lstStyle/>
          <a:p>
            <a:r>
              <a:rPr lang="en-US" sz="3600" dirty="0"/>
              <a:t>Resources I</a:t>
            </a:r>
          </a:p>
        </p:txBody>
      </p:sp>
      <p:sp>
        <p:nvSpPr>
          <p:cNvPr id="2" name="Content Placeholder 1">
            <a:extLst>
              <a:ext uri="{FF2B5EF4-FFF2-40B4-BE49-F238E27FC236}">
                <a16:creationId xmlns:a16="http://schemas.microsoft.com/office/drawing/2014/main" id="{4AFC99CC-0D88-4994-9466-8C12B076804C}"/>
              </a:ext>
            </a:extLst>
          </p:cNvPr>
          <p:cNvSpPr>
            <a:spLocks noGrp="1"/>
          </p:cNvSpPr>
          <p:nvPr>
            <p:ph idx="1"/>
          </p:nvPr>
        </p:nvSpPr>
        <p:spPr/>
        <p:txBody>
          <a:bodyPr/>
          <a:lstStyle/>
          <a:p>
            <a:pPr>
              <a:lnSpc>
                <a:spcPct val="150000"/>
              </a:lnSpc>
              <a:spcBef>
                <a:spcPts val="0"/>
              </a:spcBef>
              <a:buClr>
                <a:schemeClr val="tx1">
                  <a:lumMod val="95000"/>
                  <a:lumOff val="5000"/>
                </a:schemeClr>
              </a:buClr>
            </a:pPr>
            <a:r>
              <a:rPr lang="en-US" sz="1800" u="sng" dirty="0">
                <a:solidFill>
                  <a:srgbClr val="0563C1"/>
                </a:solidFill>
                <a:hlinkClick r:id="rId3">
                  <a:extLst>
                    <a:ext uri="{A12FA001-AC4F-418D-AE19-62706E023703}">
                      <ahyp:hlinkClr xmlns:ahyp="http://schemas.microsoft.com/office/drawing/2018/hyperlinkcolor" val="tx"/>
                    </a:ext>
                  </a:extLst>
                </a:hlinkClick>
              </a:rPr>
              <a:t>CEC </a:t>
            </a:r>
            <a:r>
              <a:rPr lang="en-US" sz="1800" u="sng" dirty="0">
                <a:solidFill>
                  <a:schemeClr val="accent1">
                    <a:lumMod val="75000"/>
                  </a:schemeClr>
                </a:solidFill>
                <a:hlinkClick r:id="rId3">
                  <a:extLst>
                    <a:ext uri="{A12FA001-AC4F-418D-AE19-62706E023703}">
                      <ahyp:hlinkClr xmlns:ahyp="http://schemas.microsoft.com/office/drawing/2018/hyperlinkcolor" val="tx"/>
                    </a:ext>
                  </a:extLst>
                </a:hlinkClick>
              </a:rPr>
              <a:t>Initial Practice-Based Professional Preparation Standards for EI/ECSE (2020)</a:t>
            </a:r>
            <a:endParaRPr lang="en-US" sz="1800" u="sng" dirty="0">
              <a:solidFill>
                <a:schemeClr val="accent1">
                  <a:lumMod val="75000"/>
                </a:schemeClr>
              </a:solidFill>
            </a:endParaRPr>
          </a:p>
          <a:p>
            <a:pPr lvl="1">
              <a:lnSpc>
                <a:spcPct val="150000"/>
              </a:lnSpc>
              <a:spcBef>
                <a:spcPts val="0"/>
              </a:spcBef>
              <a:buClr>
                <a:schemeClr val="tx1">
                  <a:lumMod val="95000"/>
                  <a:lumOff val="5000"/>
                </a:schemeClr>
              </a:buClr>
              <a:buFont typeface="Arial" panose="020B0604020202020204" pitchFamily="34" charset="0"/>
              <a:buChar char="•"/>
            </a:pPr>
            <a:r>
              <a:rPr lang="en-US" dirty="0"/>
              <a:t>Standards and supporting resources</a:t>
            </a:r>
          </a:p>
          <a:p>
            <a:pPr>
              <a:lnSpc>
                <a:spcPct val="150000"/>
              </a:lnSpc>
              <a:spcBef>
                <a:spcPts val="0"/>
              </a:spcBef>
              <a:buClr>
                <a:schemeClr val="tx1">
                  <a:lumMod val="95000"/>
                  <a:lumOff val="5000"/>
                </a:schemeClr>
              </a:buClr>
            </a:pPr>
            <a:r>
              <a:rPr lang="en-US" sz="1800" dirty="0"/>
              <a:t> </a:t>
            </a:r>
            <a:r>
              <a:rPr lang="en-US" sz="1800" u="sng" dirty="0">
                <a:solidFill>
                  <a:srgbClr val="0563C1"/>
                </a:solidFill>
                <a:hlinkClick r:id="rId4">
                  <a:extLst>
                    <a:ext uri="{A12FA001-AC4F-418D-AE19-62706E023703}">
                      <ahyp:hlinkClr xmlns:ahyp="http://schemas.microsoft.com/office/drawing/2018/hyperlinkcolor" val="tx"/>
                    </a:ext>
                  </a:extLst>
                </a:hlinkClick>
              </a:rPr>
              <a:t>Center </a:t>
            </a:r>
            <a:r>
              <a:rPr lang="en-US" sz="1800" u="sng" dirty="0">
                <a:solidFill>
                  <a:schemeClr val="accent1">
                    <a:lumMod val="75000"/>
                  </a:schemeClr>
                </a:solidFill>
                <a:hlinkClick r:id="rId4">
                  <a:extLst>
                    <a:ext uri="{A12FA001-AC4F-418D-AE19-62706E023703}">
                      <ahyp:hlinkClr xmlns:ahyp="http://schemas.microsoft.com/office/drawing/2018/hyperlinkcolor" val="tx"/>
                    </a:ext>
                  </a:extLst>
                </a:hlinkClick>
              </a:rPr>
              <a:t>for Parent Information and Resources</a:t>
            </a:r>
            <a:endParaRPr lang="en-US" sz="1800" u="sng" dirty="0">
              <a:solidFill>
                <a:schemeClr val="accent1">
                  <a:lumMod val="75000"/>
                </a:schemeClr>
              </a:solidFill>
            </a:endParaRPr>
          </a:p>
          <a:p>
            <a:pPr lvl="1">
              <a:lnSpc>
                <a:spcPct val="150000"/>
              </a:lnSpc>
              <a:spcBef>
                <a:spcPts val="0"/>
              </a:spcBef>
              <a:buClr>
                <a:schemeClr val="tx1">
                  <a:lumMod val="95000"/>
                  <a:lumOff val="5000"/>
                </a:schemeClr>
              </a:buClr>
              <a:buFont typeface="Arial" panose="020B0604020202020204" pitchFamily="34" charset="0"/>
              <a:buChar char="•"/>
            </a:pPr>
            <a:r>
              <a:rPr lang="en-US" dirty="0"/>
              <a:t>Family-friendly materials and resources</a:t>
            </a:r>
            <a:endParaRPr lang="en-US" u="sng" dirty="0">
              <a:solidFill>
                <a:schemeClr val="accent1">
                  <a:lumMod val="75000"/>
                </a:schemeClr>
              </a:solidFill>
            </a:endParaRPr>
          </a:p>
          <a:p>
            <a:pPr>
              <a:lnSpc>
                <a:spcPct val="150000"/>
              </a:lnSpc>
              <a:spcBef>
                <a:spcPts val="0"/>
              </a:spcBef>
              <a:buClr>
                <a:schemeClr val="tx1">
                  <a:lumMod val="95000"/>
                  <a:lumOff val="5000"/>
                </a:schemeClr>
              </a:buClr>
            </a:pPr>
            <a:r>
              <a:rPr lang="en-US" sz="1800" dirty="0"/>
              <a:t> </a:t>
            </a:r>
            <a:r>
              <a:rPr lang="en-US" sz="1800" u="sng" dirty="0">
                <a:solidFill>
                  <a:srgbClr val="0563C1"/>
                </a:solidFill>
                <a:hlinkClick r:id="rId5">
                  <a:extLst>
                    <a:ext uri="{A12FA001-AC4F-418D-AE19-62706E023703}">
                      <ahyp:hlinkClr xmlns:ahyp="http://schemas.microsoft.com/office/drawing/2018/hyperlinkcolor" val="tx"/>
                    </a:ext>
                  </a:extLst>
                </a:hlinkClick>
              </a:rPr>
              <a:t>Early </a:t>
            </a:r>
            <a:r>
              <a:rPr lang="en-US" sz="1800" u="sng" dirty="0">
                <a:solidFill>
                  <a:schemeClr val="accent1">
                    <a:lumMod val="75000"/>
                  </a:schemeClr>
                </a:solidFill>
                <a:hlinkClick r:id="rId5">
                  <a:extLst>
                    <a:ext uri="{A12FA001-AC4F-418D-AE19-62706E023703}">
                      <ahyp:hlinkClr xmlns:ahyp="http://schemas.microsoft.com/office/drawing/2018/hyperlinkcolor" val="tx"/>
                    </a:ext>
                  </a:extLst>
                </a:hlinkClick>
              </a:rPr>
              <a:t>Childhood Recommended Practices Modules</a:t>
            </a:r>
            <a:r>
              <a:rPr lang="en-US" sz="1800" u="sng" dirty="0">
                <a:solidFill>
                  <a:schemeClr val="accent1">
                    <a:lumMod val="75000"/>
                  </a:schemeClr>
                </a:solidFill>
              </a:rPr>
              <a:t> (Module 1)</a:t>
            </a:r>
            <a:r>
              <a:rPr lang="en-US" sz="1800" dirty="0"/>
              <a:t> </a:t>
            </a:r>
          </a:p>
          <a:p>
            <a:pPr lvl="1">
              <a:lnSpc>
                <a:spcPct val="150000"/>
              </a:lnSpc>
              <a:spcBef>
                <a:spcPts val="0"/>
              </a:spcBef>
              <a:buClr>
                <a:schemeClr val="tx1">
                  <a:lumMod val="95000"/>
                  <a:lumOff val="5000"/>
                </a:schemeClr>
              </a:buClr>
              <a:buFont typeface="Arial" panose="020B0604020202020204" pitchFamily="34" charset="0"/>
              <a:buChar char="•"/>
            </a:pPr>
            <a:r>
              <a:rPr lang="en-US" dirty="0"/>
              <a:t>A module to support understanding of children’s learning and development</a:t>
            </a:r>
          </a:p>
          <a:p>
            <a:endParaRPr lang="en-US" dirty="0"/>
          </a:p>
        </p:txBody>
      </p:sp>
    </p:spTree>
    <p:custDataLst>
      <p:tags r:id="rId1"/>
    </p:custDataLst>
    <p:extLst>
      <p:ext uri="{BB962C8B-B14F-4D97-AF65-F5344CB8AC3E}">
        <p14:creationId xmlns:p14="http://schemas.microsoft.com/office/powerpoint/2010/main" val="13088065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47"/>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b="0" dirty="0"/>
              <a:t>Resources II</a:t>
            </a:r>
            <a:endParaRPr sz="3600" b="0" dirty="0"/>
          </a:p>
        </p:txBody>
      </p:sp>
      <p:sp>
        <p:nvSpPr>
          <p:cNvPr id="267" name="Google Shape;267;p47"/>
          <p:cNvSpPr txBox="1">
            <a:spLocks noGrp="1"/>
          </p:cNvSpPr>
          <p:nvPr>
            <p:ph idx="1"/>
          </p:nvPr>
        </p:nvSpPr>
        <p:spPr>
          <a:prstGeom prst="rect">
            <a:avLst/>
          </a:prstGeom>
        </p:spPr>
        <p:txBody>
          <a:bodyPr spcFirstLastPara="1" wrap="square" lIns="91425" tIns="91425" rIns="91425" bIns="91425" numCol="2" anchor="t" anchorCtr="0">
            <a:noAutofit/>
          </a:bodyPr>
          <a:lstStyle/>
          <a:p>
            <a:pPr marL="468630" indent="-285750">
              <a:lnSpc>
                <a:spcPct val="150000"/>
              </a:lnSpc>
              <a:spcBef>
                <a:spcPts val="0"/>
              </a:spcBef>
              <a:buClr>
                <a:schemeClr val="dk1"/>
              </a:buClr>
              <a:buSzPct val="100000"/>
            </a:pPr>
            <a:r>
              <a:rPr lang="en" sz="1400" dirty="0">
                <a:solidFill>
                  <a:schemeClr val="dk1"/>
                </a:solidFill>
              </a:rPr>
              <a:t> </a:t>
            </a:r>
            <a:r>
              <a:rPr lang="en" sz="1600" u="sng" dirty="0">
                <a:solidFill>
                  <a:schemeClr val="accent5"/>
                </a:solidFill>
                <a:hlinkClick r:id="rId4">
                  <a:extLst>
                    <a:ext uri="{A12FA001-AC4F-418D-AE19-62706E023703}">
                      <ahyp:hlinkClr xmlns:ahyp="http://schemas.microsoft.com/office/drawing/2018/hyperlinkcolor" val="tx"/>
                    </a:ext>
                  </a:extLst>
                </a:hlinkClick>
              </a:rPr>
              <a:t>Learn the Signs. Act Early</a:t>
            </a:r>
            <a:endParaRPr lang="en"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CDC’s Developmental Milestone Checklists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5">
                  <a:extLst>
                    <a:ext uri="{A12FA001-AC4F-418D-AE19-62706E023703}">
                      <ahyp:hlinkClr xmlns:ahyp="http://schemas.microsoft.com/office/drawing/2018/hyperlinkcolor" val="tx"/>
                    </a:ext>
                  </a:extLst>
                </a:hlinkClick>
              </a:rPr>
              <a:t>Understanding Rare Chromosome and Gene Disorders</a:t>
            </a:r>
            <a:endParaRPr lang="en"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Support for families and professionals</a:t>
            </a:r>
          </a:p>
          <a:p>
            <a:pPr marL="468630" indent="-285750">
              <a:lnSpc>
                <a:spcPct val="150000"/>
              </a:lnSpc>
              <a:spcBef>
                <a:spcPts val="0"/>
              </a:spcBef>
              <a:buClr>
                <a:schemeClr val="dk1"/>
              </a:buClr>
              <a:buSzPct val="100000"/>
            </a:pPr>
            <a:r>
              <a:rPr lang="en" sz="1600" u="sng" dirty="0">
                <a:solidFill>
                  <a:schemeClr val="accent5"/>
                </a:solidFill>
                <a:hlinkClick r:id="rId6">
                  <a:extLst>
                    <a:ext uri="{A12FA001-AC4F-418D-AE19-62706E023703}">
                      <ahyp:hlinkClr xmlns:ahyp="http://schemas.microsoft.com/office/drawing/2018/hyperlinkcolor" val="tx"/>
                    </a:ext>
                  </a:extLst>
                </a:hlinkClick>
              </a:rPr>
              <a:t>Ip36 Deletion</a:t>
            </a:r>
            <a:endParaRPr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Information and resources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7">
                  <a:extLst>
                    <a:ext uri="{A12FA001-AC4F-418D-AE19-62706E023703}">
                      <ahyp:hlinkClr xmlns:ahyp="http://schemas.microsoft.com/office/drawing/2018/hyperlinkcolor" val="tx"/>
                    </a:ext>
                  </a:extLst>
                </a:hlinkClick>
              </a:rPr>
              <a:t>National Center for Advancing Translational Sciences</a:t>
            </a:r>
            <a:endParaRPr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FAQs about Chromosome Disorders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8">
                  <a:extLst>
                    <a:ext uri="{A12FA001-AC4F-418D-AE19-62706E023703}">
                      <ahyp:hlinkClr xmlns:ahyp="http://schemas.microsoft.com/office/drawing/2018/hyperlinkcolor" val="tx"/>
                    </a:ext>
                  </a:extLst>
                </a:hlinkClick>
              </a:rPr>
              <a:t>Prader-Willi Syndrome</a:t>
            </a:r>
            <a:endParaRPr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Information and resources</a:t>
            </a:r>
            <a:endParaRPr sz="1600" dirty="0">
              <a:solidFill>
                <a:schemeClr val="dk1"/>
              </a:solidFill>
            </a:endParaRPr>
          </a:p>
          <a:p>
            <a:pPr marL="468630" indent="-285750">
              <a:lnSpc>
                <a:spcPct val="150000"/>
              </a:lnSpc>
              <a:spcBef>
                <a:spcPts val="0"/>
              </a:spcBef>
              <a:buClr>
                <a:schemeClr val="dk1"/>
              </a:buClr>
              <a:buSzPct val="100000"/>
            </a:pPr>
            <a:r>
              <a:rPr lang="en" sz="1600" u="sng" dirty="0">
                <a:solidFill>
                  <a:schemeClr val="accent5"/>
                </a:solidFill>
                <a:hlinkClick r:id="rId9">
                  <a:extLst>
                    <a:ext uri="{A12FA001-AC4F-418D-AE19-62706E023703}">
                      <ahyp:hlinkClr xmlns:ahyp="http://schemas.microsoft.com/office/drawing/2018/hyperlinkcolor" val="tx"/>
                    </a:ext>
                  </a:extLst>
                </a:hlinkClick>
              </a:rPr>
              <a:t>Angelman Syndrome</a:t>
            </a:r>
            <a:endParaRPr lang="en" sz="1600" u="sng" dirty="0">
              <a:solidFill>
                <a:schemeClr val="accent5"/>
              </a:solidFill>
            </a:endParaRPr>
          </a:p>
          <a:p>
            <a:pPr marL="811530" lvl="1" indent="-285750">
              <a:lnSpc>
                <a:spcPct val="150000"/>
              </a:lnSpc>
              <a:spcBef>
                <a:spcPts val="0"/>
              </a:spcBef>
              <a:buClr>
                <a:schemeClr val="dk1"/>
              </a:buClr>
              <a:buSzPct val="100000"/>
              <a:buFont typeface="Calibri" panose="020F0502020204030204" pitchFamily="34" charset="0"/>
              <a:buChar char="₋"/>
            </a:pPr>
            <a:r>
              <a:rPr lang="en" sz="1600" dirty="0">
                <a:solidFill>
                  <a:schemeClr val="dk1"/>
                </a:solidFill>
              </a:rPr>
              <a:t>Library of resources</a:t>
            </a:r>
            <a:endParaRPr sz="1600"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4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Resources III</a:t>
            </a:r>
            <a:endParaRPr sz="3600" dirty="0">
              <a:latin typeface="+mj-lt"/>
            </a:endParaRPr>
          </a:p>
        </p:txBody>
      </p:sp>
      <p:sp>
        <p:nvSpPr>
          <p:cNvPr id="273" name="Google Shape;273;p48"/>
          <p:cNvSpPr txBox="1">
            <a:spLocks noGrp="1"/>
          </p:cNvSpPr>
          <p:nvPr>
            <p:ph idx="1"/>
          </p:nvPr>
        </p:nvSpPr>
        <p:spPr>
          <a:prstGeom prst="rect">
            <a:avLst/>
          </a:prstGeom>
        </p:spPr>
        <p:txBody>
          <a:bodyPr spcFirstLastPara="1" wrap="square" lIns="91425" tIns="91425" rIns="91425" bIns="91425" anchor="t" anchorCtr="0">
            <a:noAutofit/>
          </a:bodyPr>
          <a:lstStyle/>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4">
                  <a:extLst>
                    <a:ext uri="{A12FA001-AC4F-418D-AE19-62706E023703}">
                      <ahyp:hlinkClr xmlns:ahyp="http://schemas.microsoft.com/office/drawing/2018/hyperlinkcolor" val="tx"/>
                    </a:ext>
                  </a:extLst>
                </a:hlinkClick>
              </a:rPr>
              <a:t>22q11.2 Deletion Syndrome</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buFont typeface="Calibri" panose="020F0502020204030204" pitchFamily="34" charset="0"/>
              <a:buChar char="₋"/>
            </a:pPr>
            <a:r>
              <a:rPr lang="en" sz="1600" dirty="0">
                <a:solidFill>
                  <a:schemeClr val="dk1"/>
                </a:solidFill>
              </a:rPr>
              <a:t>An article on 22q11.2 deletions and resources</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5">
                  <a:extLst>
                    <a:ext uri="{A12FA001-AC4F-418D-AE19-62706E023703}">
                      <ahyp:hlinkClr xmlns:ahyp="http://schemas.microsoft.com/office/drawing/2018/hyperlinkcolor" val="tx"/>
                    </a:ext>
                  </a:extLst>
                </a:hlinkClick>
              </a:rPr>
              <a:t>5p Deletions: Current Knowledge and Future Directions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buFont typeface="Calibri" panose="020F0502020204030204" pitchFamily="34" charset="0"/>
              <a:buChar char="₋"/>
            </a:pPr>
            <a:r>
              <a:rPr lang="en" sz="1600" dirty="0">
                <a:solidFill>
                  <a:schemeClr val="dk1"/>
                </a:solidFill>
              </a:rPr>
              <a:t>An article on the 5p deletions</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6">
                  <a:extLst>
                    <a:ext uri="{A12FA001-AC4F-418D-AE19-62706E023703}">
                      <ahyp:hlinkClr xmlns:ahyp="http://schemas.microsoft.com/office/drawing/2018/hyperlinkcolor" val="tx"/>
                    </a:ext>
                  </a:extLst>
                </a:hlinkClick>
              </a:rPr>
              <a:t>Professional Standards and Competencies for Early Childhood Educators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buFont typeface="Calibri" panose="020F0502020204030204" pitchFamily="34" charset="0"/>
              <a:buChar char="₋"/>
            </a:pPr>
            <a:r>
              <a:rPr lang="en" sz="1600" dirty="0">
                <a:solidFill>
                  <a:schemeClr val="dk1"/>
                </a:solidFill>
              </a:rPr>
              <a:t>Link to the standards of the National Association for the Education of Young Children (NAEYC)</a:t>
            </a:r>
          </a:p>
          <a:p>
            <a:pPr marL="182880" lvl="0" indent="-285750" algn="l" rtl="0">
              <a:lnSpc>
                <a:spcPct val="150000"/>
              </a:lnSpc>
              <a:spcBef>
                <a:spcPts val="0"/>
              </a:spcBef>
              <a:spcAft>
                <a:spcPts val="0"/>
              </a:spcAft>
              <a:buClr>
                <a:schemeClr val="tx1">
                  <a:lumMod val="95000"/>
                  <a:lumOff val="5000"/>
                </a:schemeClr>
              </a:buClr>
              <a:buSzPct val="100000"/>
            </a:pPr>
            <a:r>
              <a:rPr lang="en" sz="1600" u="sng" dirty="0">
                <a:solidFill>
                  <a:schemeClr val="accent5"/>
                </a:solidFill>
                <a:hlinkClick r:id="rId7">
                  <a:extLst>
                    <a:ext uri="{A12FA001-AC4F-418D-AE19-62706E023703}">
                      <ahyp:hlinkClr xmlns:ahyp="http://schemas.microsoft.com/office/drawing/2018/hyperlinkcolor" val="tx"/>
                    </a:ext>
                  </a:extLst>
                </a:hlinkClick>
              </a:rPr>
              <a:t>Cognitive and Behavior Profiles</a:t>
            </a:r>
            <a:endParaRPr lang="en" sz="1600" u="sng" dirty="0">
              <a:solidFill>
                <a:schemeClr val="accent5"/>
              </a:solidFill>
            </a:endParaRPr>
          </a:p>
          <a:p>
            <a:pPr marL="525780" lvl="1" indent="-285750">
              <a:lnSpc>
                <a:spcPct val="150000"/>
              </a:lnSpc>
              <a:spcBef>
                <a:spcPts val="0"/>
              </a:spcBef>
              <a:buClr>
                <a:schemeClr val="tx1">
                  <a:lumMod val="95000"/>
                  <a:lumOff val="5000"/>
                </a:schemeClr>
              </a:buClr>
              <a:buSzPct val="100000"/>
              <a:buFont typeface="Calibri" panose="020F0502020204030204" pitchFamily="34" charset="0"/>
              <a:buChar char="₋"/>
            </a:pPr>
            <a:r>
              <a:rPr lang="en" sz="1600" dirty="0">
                <a:solidFill>
                  <a:schemeClr val="dk1"/>
                </a:solidFill>
              </a:rPr>
              <a:t>Profiles of preschool children with chromosome 22q11.2 deletion</a:t>
            </a:r>
            <a:endParaRPr sz="1600" dirty="0">
              <a:solidFill>
                <a:schemeClr val="dk1"/>
              </a:solidFill>
            </a:endParaRPr>
          </a:p>
          <a:p>
            <a:pPr marL="0" lvl="0" indent="0" algn="l" rtl="0">
              <a:spcBef>
                <a:spcPts val="1200"/>
              </a:spcBef>
              <a:spcAft>
                <a:spcPts val="0"/>
              </a:spcAft>
              <a:buClr>
                <a:schemeClr val="dk1"/>
              </a:buClr>
              <a:buSzPts val="1100"/>
              <a:buFont typeface="Arial"/>
              <a:buNone/>
            </a:pPr>
            <a:endParaRPr dirty="0"/>
          </a:p>
          <a:p>
            <a:pPr marL="0" lvl="0" indent="0" algn="l" rtl="0">
              <a:spcBef>
                <a:spcPts val="1600"/>
              </a:spcBef>
              <a:spcAft>
                <a:spcPts val="1600"/>
              </a:spcAft>
              <a:buNone/>
            </a:pPr>
            <a:endParaRPr dirty="0"/>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58F2020-E910-458D-954D-086F2E6510EA}"/>
              </a:ext>
            </a:extLst>
          </p:cNvPr>
          <p:cNvSpPr>
            <a:spLocks noGrp="1"/>
          </p:cNvSpPr>
          <p:nvPr>
            <p:ph type="title"/>
          </p:nvPr>
        </p:nvSpPr>
        <p:spPr/>
        <p:txBody>
          <a:bodyPr/>
          <a:lstStyle/>
          <a:p>
            <a:pPr algn="ctr"/>
            <a:r>
              <a:rPr lang="en-US" sz="3600" dirty="0"/>
              <a:t>Disclaimer</a:t>
            </a:r>
          </a:p>
        </p:txBody>
      </p:sp>
      <p:sp>
        <p:nvSpPr>
          <p:cNvPr id="2" name="Content Placeholder 1">
            <a:extLst>
              <a:ext uri="{FF2B5EF4-FFF2-40B4-BE49-F238E27FC236}">
                <a16:creationId xmlns:a16="http://schemas.microsoft.com/office/drawing/2014/main" id="{25826A4D-FDEE-4B62-A6D7-A15A62AF0965}"/>
              </a:ext>
            </a:extLst>
          </p:cNvPr>
          <p:cNvSpPr>
            <a:spLocks noGrp="1"/>
          </p:cNvSpPr>
          <p:nvPr>
            <p:ph idx="1"/>
          </p:nvPr>
        </p:nvSpPr>
        <p:spPr/>
        <p:txBody>
          <a:bodyPr/>
          <a:lstStyle/>
          <a:p>
            <a:pPr marL="0" indent="0">
              <a:lnSpc>
                <a:spcPct val="150000"/>
              </a:lnSpc>
              <a:buNone/>
            </a:pP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This is a product of the Early Childhood Intervention Doctoral Consortium (ECiDC), a project of the </a:t>
            </a:r>
            <a:r>
              <a:rPr lang="en-US" sz="18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3"/>
              </a:rPr>
              <a:t>A.J. Pappanikou Center for Excellence in Developmental Disabilities</a:t>
            </a: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 at </a:t>
            </a:r>
            <a:r>
              <a:rPr lang="en-US" sz="18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4"/>
              </a:rPr>
              <a:t>UConn Health</a:t>
            </a: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 The Center is funded through cooperative agreement number H325H190004 from the </a:t>
            </a:r>
            <a:r>
              <a:rPr lang="en-US" sz="1800" u="sng" dirty="0">
                <a:solidFill>
                  <a:srgbClr val="0000FF"/>
                </a:solidFill>
                <a:latin typeface="Calibri" panose="020F0502020204030204" pitchFamily="34" charset="0"/>
                <a:ea typeface="Calibri" panose="020F0502020204030204" pitchFamily="34" charset="0"/>
                <a:cs typeface="Calibri" panose="020F0502020204030204" pitchFamily="34" charset="0"/>
                <a:hlinkClick r:id="rId5"/>
              </a:rPr>
              <a:t>Office of Special Education Programs</a:t>
            </a:r>
            <a:r>
              <a:rPr lang="en-US" sz="1800" dirty="0">
                <a:solidFill>
                  <a:srgbClr val="000000"/>
                </a:solidFill>
                <a:latin typeface="Calibri" panose="020F0502020204030204" pitchFamily="34" charset="0"/>
                <a:ea typeface="Calibri" panose="020F0502020204030204" pitchFamily="34" charset="0"/>
                <a:cs typeface="Calibri" panose="020F0502020204030204" pitchFamily="34" charset="0"/>
              </a:rPr>
              <a:t>, U.S. Department of Education. Materials and opinions expressed herein do not necessarily represent the Department of Education’s position or policy.</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custDataLst>
      <p:tags r:id="rId1"/>
    </p:custDataLst>
    <p:extLst>
      <p:ext uri="{BB962C8B-B14F-4D97-AF65-F5344CB8AC3E}">
        <p14:creationId xmlns:p14="http://schemas.microsoft.com/office/powerpoint/2010/main" val="10305391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b="0" dirty="0"/>
              <a:t>Chromosomal Deletions I</a:t>
            </a:r>
            <a:endParaRPr sz="3600" b="0" dirty="0"/>
          </a:p>
        </p:txBody>
      </p:sp>
      <p:sp>
        <p:nvSpPr>
          <p:cNvPr id="87" name="Google Shape;87;p18"/>
          <p:cNvSpPr txBox="1">
            <a:spLocks noGrp="1"/>
          </p:cNvSpPr>
          <p:nvPr>
            <p:ph idx="1"/>
          </p:nvPr>
        </p:nvSpPr>
        <p:spPr>
          <a:prstGeom prst="rect">
            <a:avLst/>
          </a:prstGeom>
        </p:spPr>
        <p:txBody>
          <a:bodyPr spcFirstLastPara="1" wrap="square" lIns="91425" tIns="91425" rIns="91425" bIns="91425" anchor="t" anchorCtr="0">
            <a:noAutofit/>
          </a:bodyPr>
          <a:lstStyle/>
          <a:p>
            <a:pPr marL="57150" lvl="0" indent="0" rtl="0">
              <a:lnSpc>
                <a:spcPct val="150000"/>
              </a:lnSpc>
              <a:spcBef>
                <a:spcPts val="0"/>
              </a:spcBef>
              <a:spcAft>
                <a:spcPts val="0"/>
              </a:spcAft>
              <a:buSzPct val="121000"/>
              <a:buNone/>
            </a:pPr>
            <a:r>
              <a:rPr lang="en" sz="2000" dirty="0">
                <a:solidFill>
                  <a:schemeClr val="dk1"/>
                </a:solidFill>
              </a:rPr>
              <a:t>Chromosomal deletions occur in two forms: </a:t>
            </a:r>
            <a:r>
              <a:rPr lang="en" sz="2000" b="1" dirty="0">
                <a:solidFill>
                  <a:schemeClr val="dk1"/>
                </a:solidFill>
              </a:rPr>
              <a:t>visible deletions </a:t>
            </a:r>
            <a:r>
              <a:rPr lang="en" sz="2000" dirty="0">
                <a:solidFill>
                  <a:schemeClr val="dk1"/>
                </a:solidFill>
              </a:rPr>
              <a:t>and </a:t>
            </a:r>
            <a:r>
              <a:rPr lang="en" sz="2000" b="1" dirty="0">
                <a:solidFill>
                  <a:schemeClr val="dk1"/>
                </a:solidFill>
              </a:rPr>
              <a:t>microdeletions.</a:t>
            </a:r>
            <a:r>
              <a:rPr lang="en" sz="2000" dirty="0">
                <a:solidFill>
                  <a:schemeClr val="dk1"/>
                </a:solidFill>
              </a:rPr>
              <a:t> Those that are large enough to be seen through the microscope are called visible deletions. Those that are so small that they can only be detected at the molecular level are called microdeletions and can be identified by a test called chromosomal microarray.</a:t>
            </a:r>
            <a:br>
              <a:rPr lang="en" sz="1600" dirty="0">
                <a:solidFill>
                  <a:schemeClr val="dk1"/>
                </a:solidFill>
              </a:rPr>
            </a:br>
            <a:r>
              <a:rPr lang="en-US" sz="1200" dirty="0">
                <a:solidFill>
                  <a:srgbClr val="333333"/>
                </a:solidFill>
              </a:rPr>
              <a:t>					</a:t>
            </a:r>
            <a:endParaRPr lang="en-US" dirty="0">
              <a:solidFill>
                <a:schemeClr val="dk1"/>
              </a:solidFill>
            </a:endParaRPr>
          </a:p>
        </p:txBody>
      </p:sp>
      <p:sp>
        <p:nvSpPr>
          <p:cNvPr id="2" name="TextBox 1">
            <a:extLst>
              <a:ext uri="{FF2B5EF4-FFF2-40B4-BE49-F238E27FC236}">
                <a16:creationId xmlns:a16="http://schemas.microsoft.com/office/drawing/2014/main" id="{E92B71B4-D3C7-49DD-A44C-84C83CE13DDD}"/>
              </a:ext>
            </a:extLst>
          </p:cNvPr>
          <p:cNvSpPr txBox="1"/>
          <p:nvPr/>
        </p:nvSpPr>
        <p:spPr>
          <a:xfrm>
            <a:off x="7345780" y="4036220"/>
            <a:ext cx="2682039" cy="307777"/>
          </a:xfrm>
          <a:prstGeom prst="rect">
            <a:avLst/>
          </a:prstGeom>
          <a:noFill/>
        </p:spPr>
        <p:txBody>
          <a:bodyPr wrap="square" rtlCol="0">
            <a:spAutoFit/>
          </a:bodyPr>
          <a:lstStyle/>
          <a:p>
            <a:r>
              <a:rPr lang="en-US" sz="1400" dirty="0">
                <a:solidFill>
                  <a:schemeClr val="tx1"/>
                </a:solidFill>
                <a:latin typeface="+mn-lt"/>
              </a:rPr>
              <a:t> (Batshaw et al., 2019)</a:t>
            </a:r>
            <a:endParaRPr lang="en-US" dirty="0">
              <a:solidFill>
                <a:schemeClr val="tx1"/>
              </a:solidFill>
              <a:latin typeface="+mn-lt"/>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a:latin typeface="+mj-lt"/>
              </a:rPr>
              <a:t>Chromosomal Deletions II</a:t>
            </a:r>
            <a:endParaRPr sz="3600" dirty="0">
              <a:latin typeface="+mj-lt"/>
            </a:endParaRPr>
          </a:p>
        </p:txBody>
      </p:sp>
      <p:sp>
        <p:nvSpPr>
          <p:cNvPr id="87" name="Google Shape;87;p18"/>
          <p:cNvSpPr txBox="1">
            <a:spLocks noGrp="1"/>
          </p:cNvSpPr>
          <p:nvPr>
            <p:ph idx="1"/>
          </p:nvPr>
        </p:nvSpPr>
        <p:spPr>
          <a:xfrm>
            <a:off x="628649" y="1369219"/>
            <a:ext cx="8338617" cy="3263504"/>
          </a:xfrm>
          <a:prstGeom prst="rect">
            <a:avLst/>
          </a:prstGeom>
        </p:spPr>
        <p:txBody>
          <a:bodyPr spcFirstLastPara="1" wrap="square" lIns="91425" tIns="91425" rIns="91425" bIns="91425" anchor="t" anchorCtr="0">
            <a:noAutofit/>
          </a:bodyPr>
          <a:lstStyle/>
          <a:p>
            <a:pPr marL="57150" lvl="0" indent="0" rtl="0">
              <a:lnSpc>
                <a:spcPct val="150000"/>
              </a:lnSpc>
              <a:spcBef>
                <a:spcPts val="0"/>
              </a:spcBef>
              <a:buSzPct val="121000"/>
              <a:buNone/>
            </a:pPr>
            <a:r>
              <a:rPr lang="en" sz="2000" dirty="0">
                <a:solidFill>
                  <a:schemeClr val="dk1"/>
                </a:solidFill>
              </a:rPr>
              <a:t>Examples of </a:t>
            </a:r>
            <a:r>
              <a:rPr lang="en" sz="2000" b="1" dirty="0">
                <a:solidFill>
                  <a:schemeClr val="dk1"/>
                </a:solidFill>
              </a:rPr>
              <a:t>microdeletion syndromes</a:t>
            </a:r>
            <a:r>
              <a:rPr lang="en" sz="2000" dirty="0">
                <a:solidFill>
                  <a:schemeClr val="dk1"/>
                </a:solidFill>
              </a:rPr>
              <a:t> (also called </a:t>
            </a:r>
            <a:r>
              <a:rPr lang="en" sz="2000" b="1" dirty="0">
                <a:solidFill>
                  <a:schemeClr val="dk1"/>
                </a:solidFill>
              </a:rPr>
              <a:t>contiguous gene syndromes</a:t>
            </a:r>
            <a:r>
              <a:rPr lang="en" sz="2000" dirty="0">
                <a:solidFill>
                  <a:schemeClr val="dk1"/>
                </a:solidFill>
              </a:rPr>
              <a:t> because they involve the deletion of a number of adjacent genes):</a:t>
            </a:r>
          </a:p>
          <a:p>
            <a:pPr marL="342900" indent="-285750">
              <a:lnSpc>
                <a:spcPct val="150000"/>
              </a:lnSpc>
              <a:spcBef>
                <a:spcPts val="0"/>
              </a:spcBef>
              <a:buSzPct val="100000"/>
            </a:pPr>
            <a:r>
              <a:rPr lang="en" sz="2000" dirty="0">
                <a:solidFill>
                  <a:schemeClr val="dk1"/>
                </a:solidFill>
              </a:rPr>
              <a:t>Smith-Magenis syndrome, </a:t>
            </a:r>
          </a:p>
          <a:p>
            <a:pPr marL="342900" indent="-285750">
              <a:lnSpc>
                <a:spcPct val="150000"/>
              </a:lnSpc>
              <a:spcBef>
                <a:spcPts val="0"/>
              </a:spcBef>
              <a:buSzPct val="100000"/>
            </a:pPr>
            <a:r>
              <a:rPr lang="en" sz="2000" dirty="0">
                <a:solidFill>
                  <a:schemeClr val="dk1"/>
                </a:solidFill>
              </a:rPr>
              <a:t>Williams syndrome, and </a:t>
            </a:r>
          </a:p>
          <a:p>
            <a:pPr marL="342900" indent="-285750">
              <a:lnSpc>
                <a:spcPct val="150000"/>
              </a:lnSpc>
              <a:spcBef>
                <a:spcPts val="0"/>
              </a:spcBef>
              <a:buSzPct val="100000"/>
            </a:pPr>
            <a:r>
              <a:rPr lang="en" sz="2000" dirty="0">
                <a:solidFill>
                  <a:schemeClr val="dk1"/>
                </a:solidFill>
              </a:rPr>
              <a:t>Velocardiofacial syndrome (VCFS)</a:t>
            </a:r>
            <a:endParaRPr sz="2000" dirty="0">
              <a:solidFill>
                <a:schemeClr val="dk1"/>
              </a:solidFill>
            </a:endParaRPr>
          </a:p>
          <a:p>
            <a:pPr marL="0" lvl="0" indent="0" algn="l" rtl="0">
              <a:lnSpc>
                <a:spcPct val="200000"/>
              </a:lnSpc>
              <a:spcBef>
                <a:spcPts val="0"/>
              </a:spcBef>
              <a:spcAft>
                <a:spcPts val="0"/>
              </a:spcAft>
              <a:buClr>
                <a:schemeClr val="dk1"/>
              </a:buClr>
              <a:buSzPts val="1100"/>
              <a:buFont typeface="Arial"/>
              <a:buNone/>
            </a:pPr>
            <a:r>
              <a:rPr lang="en" sz="2000" dirty="0">
                <a:solidFill>
                  <a:srgbClr val="333333"/>
                </a:solidFill>
              </a:rPr>
              <a:t>						</a:t>
            </a:r>
            <a:endParaRPr sz="2000" dirty="0">
              <a:solidFill>
                <a:schemeClr val="dk1"/>
              </a:solidFill>
            </a:endParaRPr>
          </a:p>
        </p:txBody>
      </p:sp>
      <p:sp>
        <p:nvSpPr>
          <p:cNvPr id="4" name="TextBox 3">
            <a:extLst>
              <a:ext uri="{FF2B5EF4-FFF2-40B4-BE49-F238E27FC236}">
                <a16:creationId xmlns:a16="http://schemas.microsoft.com/office/drawing/2014/main" id="{4600DA72-574C-44FB-9513-7BDB42B98FF5}"/>
              </a:ext>
            </a:extLst>
          </p:cNvPr>
          <p:cNvSpPr txBox="1"/>
          <p:nvPr/>
        </p:nvSpPr>
        <p:spPr>
          <a:xfrm>
            <a:off x="6940134" y="4078485"/>
            <a:ext cx="2682039" cy="307777"/>
          </a:xfrm>
          <a:prstGeom prst="rect">
            <a:avLst/>
          </a:prstGeom>
          <a:noFill/>
        </p:spPr>
        <p:txBody>
          <a:bodyPr wrap="square" rtlCol="0">
            <a:spAutoFit/>
          </a:bodyPr>
          <a:lstStyle/>
          <a:p>
            <a:r>
              <a:rPr lang="en-US" sz="1400" dirty="0">
                <a:solidFill>
                  <a:schemeClr val="tx1"/>
                </a:solidFill>
                <a:latin typeface="+mn-lt"/>
              </a:rPr>
              <a:t> (</a:t>
            </a:r>
            <a:r>
              <a:rPr lang="en-US" sz="1400" dirty="0" err="1">
                <a:solidFill>
                  <a:schemeClr val="tx1"/>
                </a:solidFill>
                <a:latin typeface="+mn-lt"/>
              </a:rPr>
              <a:t>Weischenfeldt</a:t>
            </a:r>
            <a:r>
              <a:rPr lang="en-US" sz="1400" dirty="0">
                <a:solidFill>
                  <a:schemeClr val="tx1"/>
                </a:solidFill>
                <a:latin typeface="+mn-lt"/>
              </a:rPr>
              <a:t> et al., 2013)</a:t>
            </a:r>
            <a:endParaRPr lang="en-US" dirty="0">
              <a:solidFill>
                <a:schemeClr val="tx1"/>
              </a:solidFill>
              <a:latin typeface="+mn-lt"/>
            </a:endParaRPr>
          </a:p>
        </p:txBody>
      </p:sp>
    </p:spTree>
    <p:custDataLst>
      <p:tags r:id="rId1"/>
    </p:custDataLst>
    <p:extLst>
      <p:ext uri="{BB962C8B-B14F-4D97-AF65-F5344CB8AC3E}">
        <p14:creationId xmlns:p14="http://schemas.microsoft.com/office/powerpoint/2010/main" val="28139428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b="0" dirty="0"/>
              <a:t>Chromosomal Deletions IV</a:t>
            </a:r>
            <a:endParaRPr sz="3600" b="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lvl="0" indent="0" rtl="0">
              <a:lnSpc>
                <a:spcPct val="150000"/>
              </a:lnSpc>
              <a:spcBef>
                <a:spcPts val="0"/>
              </a:spcBef>
              <a:buSzPct val="122000"/>
              <a:buNone/>
            </a:pPr>
            <a:r>
              <a:rPr lang="en" sz="2000" b="1" dirty="0">
                <a:solidFill>
                  <a:schemeClr val="dk1"/>
                </a:solidFill>
              </a:rPr>
              <a:t>Smith-Magenis syndrome</a:t>
            </a:r>
          </a:p>
          <a:p>
            <a:pPr marL="368300" indent="-285750">
              <a:lnSpc>
                <a:spcPct val="150000"/>
              </a:lnSpc>
              <a:spcBef>
                <a:spcPts val="0"/>
              </a:spcBef>
              <a:buSzPct val="100000"/>
            </a:pPr>
            <a:r>
              <a:rPr lang="en" sz="2000" dirty="0">
                <a:solidFill>
                  <a:schemeClr val="dk1"/>
                </a:solidFill>
              </a:rPr>
              <a:t>Microdeletion in the short arm of chromosome 17 </a:t>
            </a:r>
            <a:endParaRPr lang="en-US" sz="2000" dirty="0">
              <a:solidFill>
                <a:schemeClr val="dk1"/>
              </a:solidFill>
            </a:endParaRPr>
          </a:p>
          <a:p>
            <a:pPr marL="368300" indent="-285750">
              <a:spcBef>
                <a:spcPts val="0"/>
              </a:spcBef>
              <a:buSzPct val="100000"/>
            </a:pPr>
            <a:r>
              <a:rPr lang="en" sz="2000" dirty="0">
                <a:solidFill>
                  <a:schemeClr val="dk1"/>
                </a:solidFill>
              </a:rPr>
              <a:t>Children with Smith-Magenis syndrome have feeding difficulties, hypotonia, distinctive facial features, self-injurious behavior, and intellectual disability</a:t>
            </a:r>
            <a:endParaRPr sz="2000" dirty="0">
              <a:solidFill>
                <a:schemeClr val="dk1"/>
              </a:solidFill>
            </a:endParaRPr>
          </a:p>
        </p:txBody>
      </p:sp>
      <p:sp>
        <p:nvSpPr>
          <p:cNvPr id="4" name="TextBox 3">
            <a:extLst>
              <a:ext uri="{FF2B5EF4-FFF2-40B4-BE49-F238E27FC236}">
                <a16:creationId xmlns:a16="http://schemas.microsoft.com/office/drawing/2014/main" id="{767FAF94-0BE8-443C-B494-0945465CF158}"/>
              </a:ext>
            </a:extLst>
          </p:cNvPr>
          <p:cNvSpPr txBox="1"/>
          <p:nvPr/>
        </p:nvSpPr>
        <p:spPr>
          <a:xfrm>
            <a:off x="7392697" y="4085624"/>
            <a:ext cx="2682039" cy="307777"/>
          </a:xfrm>
          <a:prstGeom prst="rect">
            <a:avLst/>
          </a:prstGeom>
          <a:noFill/>
        </p:spPr>
        <p:txBody>
          <a:bodyPr wrap="square" rtlCol="0">
            <a:spAutoFit/>
          </a:bodyPr>
          <a:lstStyle/>
          <a:p>
            <a:r>
              <a:rPr lang="en-US" sz="1400" dirty="0">
                <a:solidFill>
                  <a:schemeClr val="tx1"/>
                </a:solidFill>
                <a:latin typeface="+mn-lt"/>
              </a:rPr>
              <a:t> (Batshaw et al., 2019)</a:t>
            </a:r>
            <a:endParaRPr lang="en-US" dirty="0">
              <a:solidFill>
                <a:schemeClr val="tx1"/>
              </a:solidFill>
              <a:latin typeface="+mn-lt"/>
            </a:endParaRP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b="0" dirty="0"/>
              <a:t>Chromosomal Deletions V</a:t>
            </a:r>
            <a:endParaRPr sz="3600" b="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lvl="0" indent="0" rtl="0">
              <a:lnSpc>
                <a:spcPct val="150000"/>
              </a:lnSpc>
              <a:spcBef>
                <a:spcPts val="0"/>
              </a:spcBef>
              <a:buSzPct val="122000"/>
              <a:buNone/>
            </a:pPr>
            <a:r>
              <a:rPr lang="en" sz="2000" b="1" dirty="0">
                <a:solidFill>
                  <a:schemeClr val="dk1"/>
                </a:solidFill>
              </a:rPr>
              <a:t>Williams syndrome </a:t>
            </a:r>
          </a:p>
          <a:p>
            <a:pPr marL="368300" indent="-285750">
              <a:lnSpc>
                <a:spcPct val="150000"/>
              </a:lnSpc>
              <a:spcBef>
                <a:spcPts val="0"/>
              </a:spcBef>
              <a:buSzPct val="100000"/>
            </a:pPr>
            <a:r>
              <a:rPr lang="en" sz="2000" dirty="0">
                <a:solidFill>
                  <a:schemeClr val="dk1"/>
                </a:solidFill>
              </a:rPr>
              <a:t>Deletion in the long arm of chromosome 7</a:t>
            </a:r>
          </a:p>
          <a:p>
            <a:pPr marL="368300" indent="-285750">
              <a:spcBef>
                <a:spcPts val="0"/>
              </a:spcBef>
              <a:buSzPct val="100000"/>
            </a:pPr>
            <a:r>
              <a:rPr lang="en" sz="2000" dirty="0">
                <a:solidFill>
                  <a:schemeClr val="dk1"/>
                </a:solidFill>
              </a:rPr>
              <a:t>Children with Williams syndrome have intellectual disability with a distinctive facial appearance, and have cardiac defects and a unique cognitive profile with apparent expressive language skills beyond what would be expected based on their cognitive abilities. </a:t>
            </a:r>
            <a:endParaRPr sz="2000" dirty="0">
              <a:solidFill>
                <a:schemeClr val="dk1"/>
              </a:solidFill>
            </a:endParaRPr>
          </a:p>
        </p:txBody>
      </p:sp>
      <p:sp>
        <p:nvSpPr>
          <p:cNvPr id="4" name="TextBox 3">
            <a:extLst>
              <a:ext uri="{FF2B5EF4-FFF2-40B4-BE49-F238E27FC236}">
                <a16:creationId xmlns:a16="http://schemas.microsoft.com/office/drawing/2014/main" id="{7F705E6C-0FA1-45DE-ABC1-60D472647387}"/>
              </a:ext>
            </a:extLst>
          </p:cNvPr>
          <p:cNvSpPr txBox="1"/>
          <p:nvPr/>
        </p:nvSpPr>
        <p:spPr>
          <a:xfrm>
            <a:off x="7364122" y="4092769"/>
            <a:ext cx="2682039" cy="307777"/>
          </a:xfrm>
          <a:prstGeom prst="rect">
            <a:avLst/>
          </a:prstGeom>
          <a:noFill/>
        </p:spPr>
        <p:txBody>
          <a:bodyPr wrap="square" rtlCol="0">
            <a:spAutoFit/>
          </a:bodyPr>
          <a:lstStyle/>
          <a:p>
            <a:r>
              <a:rPr lang="en-US" sz="1400" dirty="0">
                <a:solidFill>
                  <a:schemeClr val="tx1"/>
                </a:solidFill>
                <a:latin typeface="+mn-lt"/>
              </a:rPr>
              <a:t> (Batshaw et al., 2019)</a:t>
            </a:r>
            <a:endParaRPr lang="en-US" dirty="0">
              <a:solidFill>
                <a:schemeClr val="tx1"/>
              </a:solidFill>
              <a:latin typeface="+mn-lt"/>
            </a:endParaRPr>
          </a:p>
        </p:txBody>
      </p:sp>
    </p:spTree>
    <p:custDataLst>
      <p:tags r:id="rId1"/>
    </p:custDataLst>
    <p:extLst>
      <p:ext uri="{BB962C8B-B14F-4D97-AF65-F5344CB8AC3E}">
        <p14:creationId xmlns:p14="http://schemas.microsoft.com/office/powerpoint/2010/main" val="14913539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b="0" dirty="0"/>
              <a:t>Chromosomal Deletions VI</a:t>
            </a:r>
            <a:endParaRPr sz="3600" b="0" dirty="0"/>
          </a:p>
        </p:txBody>
      </p:sp>
      <p:sp>
        <p:nvSpPr>
          <p:cNvPr id="93" name="Google Shape;93;p19"/>
          <p:cNvSpPr txBox="1">
            <a:spLocks noGrp="1"/>
          </p:cNvSpPr>
          <p:nvPr>
            <p:ph idx="1"/>
          </p:nvPr>
        </p:nvSpPr>
        <p:spPr>
          <a:prstGeom prst="rect">
            <a:avLst/>
          </a:prstGeom>
        </p:spPr>
        <p:txBody>
          <a:bodyPr spcFirstLastPara="1" wrap="square" lIns="91425" tIns="91425" rIns="91425" bIns="91425" anchor="t" anchorCtr="0">
            <a:noAutofit/>
          </a:bodyPr>
          <a:lstStyle/>
          <a:p>
            <a:pPr marL="82550" indent="0">
              <a:lnSpc>
                <a:spcPct val="150000"/>
              </a:lnSpc>
              <a:spcBef>
                <a:spcPts val="0"/>
              </a:spcBef>
              <a:buSzPct val="122000"/>
              <a:buNone/>
            </a:pPr>
            <a:r>
              <a:rPr lang="en-US" sz="2000" b="1" dirty="0">
                <a:solidFill>
                  <a:schemeClr val="dk1"/>
                </a:solidFill>
              </a:rPr>
              <a:t>Velocardiofacial syndrome (VCFS)</a:t>
            </a:r>
          </a:p>
          <a:p>
            <a:pPr marL="368300" indent="-285750">
              <a:lnSpc>
                <a:spcPct val="150000"/>
              </a:lnSpc>
              <a:spcBef>
                <a:spcPts val="0"/>
              </a:spcBef>
              <a:buSzPct val="100000"/>
            </a:pPr>
            <a:r>
              <a:rPr lang="en" sz="2000" dirty="0">
                <a:solidFill>
                  <a:schemeClr val="dk1"/>
                </a:solidFill>
              </a:rPr>
              <a:t>Deletion in the long arm of chromosome 22. </a:t>
            </a:r>
          </a:p>
          <a:p>
            <a:pPr marL="368300" indent="-285750">
              <a:spcBef>
                <a:spcPts val="0"/>
              </a:spcBef>
              <a:buSzPct val="100000"/>
            </a:pPr>
            <a:r>
              <a:rPr lang="en" sz="2000" dirty="0">
                <a:solidFill>
                  <a:schemeClr val="dk1"/>
                </a:solidFill>
              </a:rPr>
              <a:t>Children with VCFS syndrome may have a cleft palate, a congenital heart defect, a characteristic facial appearance, and/or a nonverbal learning disability. Cognitive problems are often present, and many affected children satisfy the criteria for a diagnosis of autism. </a:t>
            </a:r>
            <a:endParaRPr sz="1600" dirty="0"/>
          </a:p>
        </p:txBody>
      </p:sp>
      <p:sp>
        <p:nvSpPr>
          <p:cNvPr id="4" name="TextBox 3">
            <a:extLst>
              <a:ext uri="{FF2B5EF4-FFF2-40B4-BE49-F238E27FC236}">
                <a16:creationId xmlns:a16="http://schemas.microsoft.com/office/drawing/2014/main" id="{89FE777B-4C4E-4302-AF30-D8F4298D4091}"/>
              </a:ext>
            </a:extLst>
          </p:cNvPr>
          <p:cNvSpPr txBox="1"/>
          <p:nvPr/>
        </p:nvSpPr>
        <p:spPr>
          <a:xfrm>
            <a:off x="7342692" y="4071338"/>
            <a:ext cx="2682039" cy="307777"/>
          </a:xfrm>
          <a:prstGeom prst="rect">
            <a:avLst/>
          </a:prstGeom>
          <a:noFill/>
        </p:spPr>
        <p:txBody>
          <a:bodyPr wrap="square" rtlCol="0">
            <a:spAutoFit/>
          </a:bodyPr>
          <a:lstStyle/>
          <a:p>
            <a:r>
              <a:rPr lang="en-US" sz="1400" dirty="0">
                <a:solidFill>
                  <a:schemeClr val="tx1"/>
                </a:solidFill>
                <a:latin typeface="+mn-lt"/>
              </a:rPr>
              <a:t> (Batshaw et al., 2019)</a:t>
            </a:r>
            <a:endParaRPr lang="en-US" dirty="0">
              <a:solidFill>
                <a:schemeClr val="tx1"/>
              </a:solidFill>
              <a:latin typeface="+mn-lt"/>
            </a:endParaRPr>
          </a:p>
        </p:txBody>
      </p:sp>
    </p:spTree>
    <p:custDataLst>
      <p:tags r:id="rId1"/>
    </p:custDataLst>
    <p:extLst>
      <p:ext uri="{BB962C8B-B14F-4D97-AF65-F5344CB8AC3E}">
        <p14:creationId xmlns:p14="http://schemas.microsoft.com/office/powerpoint/2010/main" val="13469755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1D43CB-2528-4528-B557-AD487ABDA54C}"/>
              </a:ext>
            </a:extLst>
          </p:cNvPr>
          <p:cNvSpPr>
            <a:spLocks noGrp="1"/>
          </p:cNvSpPr>
          <p:nvPr>
            <p:ph type="title"/>
          </p:nvPr>
        </p:nvSpPr>
        <p:spPr/>
        <p:txBody>
          <a:bodyPr/>
          <a:lstStyle/>
          <a:p>
            <a:pPr algn="ctr"/>
            <a:r>
              <a:rPr lang="en-US" sz="3600" dirty="0">
                <a:latin typeface="+mj-lt"/>
              </a:rPr>
              <a:t>1p36 Microdeletion Disorder</a:t>
            </a:r>
            <a:endParaRPr lang="en-US" dirty="0">
              <a:solidFill>
                <a:schemeClr val="tx1">
                  <a:lumMod val="95000"/>
                  <a:lumOff val="5000"/>
                </a:schemeClr>
              </a:solidFill>
              <a:latin typeface="+mj-lt"/>
            </a:endParaRPr>
          </a:p>
        </p:txBody>
      </p:sp>
      <p:sp>
        <p:nvSpPr>
          <p:cNvPr id="4" name="Text Placeholder 3">
            <a:extLst>
              <a:ext uri="{FF2B5EF4-FFF2-40B4-BE49-F238E27FC236}">
                <a16:creationId xmlns:a16="http://schemas.microsoft.com/office/drawing/2014/main" id="{69174F08-178A-A59C-FC01-7F148A232F28}"/>
              </a:ext>
            </a:extLst>
          </p:cNvPr>
          <p:cNvSpPr>
            <a:spLocks noGrp="1"/>
          </p:cNvSpPr>
          <p:nvPr>
            <p:ph type="body" idx="1"/>
          </p:nvPr>
        </p:nvSpPr>
        <p:spPr/>
        <p:txBody>
          <a:bodyPr/>
          <a:lstStyle/>
          <a:p>
            <a:endParaRPr lang="en-US"/>
          </a:p>
        </p:txBody>
      </p:sp>
    </p:spTree>
    <p:custDataLst>
      <p:tags r:id="rId1"/>
    </p:custDataLst>
    <p:extLst>
      <p:ext uri="{BB962C8B-B14F-4D97-AF65-F5344CB8AC3E}">
        <p14:creationId xmlns:p14="http://schemas.microsoft.com/office/powerpoint/2010/main" val="27253658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3600" b="0" dirty="0"/>
              <a:t>1p36 Microdeletion Disorder </a:t>
            </a:r>
            <a:endParaRPr sz="3600" b="0" dirty="0"/>
          </a:p>
        </p:txBody>
      </p:sp>
      <p:sp>
        <p:nvSpPr>
          <p:cNvPr id="99" name="Google Shape;99;p20"/>
          <p:cNvSpPr txBox="1">
            <a:spLocks noGrp="1"/>
          </p:cNvSpPr>
          <p:nvPr>
            <p:ph idx="1"/>
          </p:nvPr>
        </p:nvSpPr>
        <p:spPr>
          <a:prstGeom prst="rect">
            <a:avLst/>
          </a:prstGeom>
        </p:spPr>
        <p:txBody>
          <a:bodyPr spcFirstLastPara="1" wrap="square" lIns="91425" tIns="91425" rIns="91425" bIns="91425" anchor="t" anchorCtr="0">
            <a:noAutofit/>
          </a:bodyPr>
          <a:lstStyle/>
          <a:p>
            <a:pPr marL="0" indent="0">
              <a:lnSpc>
                <a:spcPct val="150000"/>
              </a:lnSpc>
              <a:spcBef>
                <a:spcPts val="0"/>
              </a:spcBef>
              <a:buClr>
                <a:schemeClr val="dk1"/>
              </a:buClr>
              <a:buSzPts val="1100"/>
              <a:buNone/>
            </a:pPr>
            <a:r>
              <a:rPr lang="en" sz="2000" b="1" dirty="0"/>
              <a:t>1p36 Deletion Syndrome </a:t>
            </a:r>
            <a:r>
              <a:rPr lang="en" sz="2000" dirty="0"/>
              <a:t>(pronounced “one P three six”) </a:t>
            </a:r>
          </a:p>
          <a:p>
            <a:pPr>
              <a:spcBef>
                <a:spcPts val="0"/>
              </a:spcBef>
              <a:buClr>
                <a:schemeClr val="dk1"/>
              </a:buClr>
              <a:buSzPct val="100000"/>
            </a:pPr>
            <a:r>
              <a:rPr lang="en" sz="2000" dirty="0"/>
              <a:t>Genetic condition in which a small amount of genetic material is missing (deleted) at the tip of the short arm of chromosome 1</a:t>
            </a:r>
          </a:p>
          <a:p>
            <a:pPr>
              <a:lnSpc>
                <a:spcPct val="150000"/>
              </a:lnSpc>
              <a:spcBef>
                <a:spcPts val="0"/>
              </a:spcBef>
              <a:buClr>
                <a:schemeClr val="dk1"/>
              </a:buClr>
              <a:buSzPct val="100000"/>
            </a:pPr>
            <a:r>
              <a:rPr lang="en" sz="2000" dirty="0"/>
              <a:t>Also known as Monosomy p1p36</a:t>
            </a:r>
          </a:p>
          <a:p>
            <a:pPr>
              <a:spcBef>
                <a:spcPts val="0"/>
              </a:spcBef>
              <a:buClr>
                <a:schemeClr val="dk1"/>
              </a:buClr>
              <a:buSzPct val="100000"/>
            </a:pPr>
            <a:r>
              <a:rPr lang="en" sz="2000" dirty="0"/>
              <a:t>Causes birth defects, minor changes in physical appearance and intellectual disabilities of varying degrees. </a:t>
            </a:r>
          </a:p>
          <a:p>
            <a:pPr marL="0" indent="0">
              <a:lnSpc>
                <a:spcPct val="150000"/>
              </a:lnSpc>
              <a:spcBef>
                <a:spcPts val="0"/>
              </a:spcBef>
              <a:buClr>
                <a:schemeClr val="dk1"/>
              </a:buClr>
              <a:buSzPts val="1100"/>
              <a:buNone/>
            </a:pPr>
            <a:endParaRPr sz="2000" dirty="0"/>
          </a:p>
          <a:p>
            <a:pPr marL="0" lvl="0" indent="0" algn="l" rtl="0">
              <a:lnSpc>
                <a:spcPct val="200000"/>
              </a:lnSpc>
              <a:spcBef>
                <a:spcPts val="900"/>
              </a:spcBef>
              <a:spcAft>
                <a:spcPts val="0"/>
              </a:spcAft>
              <a:buClr>
                <a:schemeClr val="dk1"/>
              </a:buClr>
              <a:buSzPts val="1100"/>
              <a:buFont typeface="Arial"/>
              <a:buNone/>
            </a:pPr>
            <a:endParaRPr sz="1500" dirty="0">
              <a:solidFill>
                <a:srgbClr val="525252"/>
              </a:solidFill>
            </a:endParaRPr>
          </a:p>
        </p:txBody>
      </p:sp>
      <p:sp>
        <p:nvSpPr>
          <p:cNvPr id="7" name="TextBox 6">
            <a:extLst>
              <a:ext uri="{FF2B5EF4-FFF2-40B4-BE49-F238E27FC236}">
                <a16:creationId xmlns:a16="http://schemas.microsoft.com/office/drawing/2014/main" id="{E4530838-A311-4C35-BFD2-960E5D7A78A6}"/>
              </a:ext>
            </a:extLst>
          </p:cNvPr>
          <p:cNvSpPr txBox="1"/>
          <p:nvPr/>
        </p:nvSpPr>
        <p:spPr>
          <a:xfrm>
            <a:off x="6647584" y="4003225"/>
            <a:ext cx="2679031" cy="307777"/>
          </a:xfrm>
          <a:prstGeom prst="rect">
            <a:avLst/>
          </a:prstGeom>
          <a:noFill/>
        </p:spPr>
        <p:txBody>
          <a:bodyPr wrap="square" rtlCol="0">
            <a:spAutoFit/>
          </a:bodyPr>
          <a:lstStyle/>
          <a:p>
            <a:r>
              <a:rPr lang="en-US" dirty="0">
                <a:latin typeface="+mn-lt"/>
              </a:rPr>
              <a:t>(1p36d Support and Awareness)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SIMPLE LIGHT" val="i7TBQZg7"/>
  <p:tag name="ARTICULATE_DESIGN_ID_1_OFFICE THEME" val="feBa7LLf"/>
  <p:tag name="ARTICULATE_SLIDE_COUNT" val="27"/>
  <p:tag name="ARTICULATE_PROJECT_OPEN" val="0"/>
  <p:tag name="ARTICULATE_DESIGN_ID_2_OFFICE THEME" val="c3l94upE"/>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1231</TotalTime>
  <Words>1639</Words>
  <Application>Microsoft Office PowerPoint</Application>
  <PresentationFormat>On-screen Show (16:9)</PresentationFormat>
  <Paragraphs>192</Paragraphs>
  <Slides>27</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Courier New</vt:lpstr>
      <vt:lpstr>Times New Roman</vt:lpstr>
      <vt:lpstr>1_Office Theme</vt:lpstr>
      <vt:lpstr>Characteristics and Etiology  of Infants and Young Children with Disabilities </vt:lpstr>
      <vt:lpstr>Purpose</vt:lpstr>
      <vt:lpstr>Chromosomal Deletions I</vt:lpstr>
      <vt:lpstr>Chromosomal Deletions II</vt:lpstr>
      <vt:lpstr>Chromosomal Deletions IV</vt:lpstr>
      <vt:lpstr>Chromosomal Deletions V</vt:lpstr>
      <vt:lpstr>Chromosomal Deletions VI</vt:lpstr>
      <vt:lpstr>1p36 Microdeletion Disorder</vt:lpstr>
      <vt:lpstr>1p36 Microdeletion Disorder </vt:lpstr>
      <vt:lpstr>Characteristics and Co-occurring Conditions I</vt:lpstr>
      <vt:lpstr>Characteristics and Co-occurring Conditions II</vt:lpstr>
      <vt:lpstr>Characteristics and Co-occurring Conditions III</vt:lpstr>
      <vt:lpstr>Characteristics and Co-occurring Conditions IV</vt:lpstr>
      <vt:lpstr>Characteristics and Co-occurring Conditions V</vt:lpstr>
      <vt:lpstr>Role Play - Roles </vt:lpstr>
      <vt:lpstr>Role Play – Set Up</vt:lpstr>
      <vt:lpstr>Role Play - Instructions </vt:lpstr>
      <vt:lpstr>Other Chromosome Deletion Disorders</vt:lpstr>
      <vt:lpstr>Other Chromosome Disorders</vt:lpstr>
      <vt:lpstr>Case studies &amp; discussion</vt:lpstr>
      <vt:lpstr>Family and Clinical Perspective</vt:lpstr>
      <vt:lpstr>Ethical and Educational Considerations</vt:lpstr>
      <vt:lpstr>References</vt:lpstr>
      <vt:lpstr>Resources I</vt:lpstr>
      <vt:lpstr>Resources II</vt:lpstr>
      <vt:lpstr>Resources III</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Chromosome Deletions</dc:title>
  <dc:creator>Lutz,Tara</dc:creator>
  <cp:lastModifiedBy>Garvey,Amanda L.</cp:lastModifiedBy>
  <cp:revision>25</cp:revision>
  <dcterms:modified xsi:type="dcterms:W3CDTF">2026-02-25T18:15:53Z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9C7B0B03-B20D-4310-AB67-1EC8690AAD4E</vt:lpwstr>
  </property>
  <property fmtid="{D5CDD505-2E9C-101B-9397-08002B2CF9AE}" pid="3" name="ArticulatePath">
    <vt:lpwstr>Chromosome Deletions</vt:lpwstr>
  </property>
</Properties>
</file>