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heme/theme2.xml" ContentType="application/vnd.openxmlformats-officedocument.theme+xml"/>
  <Override PartName="/ppt/tags/tag51.xml" ContentType="application/vnd.openxmlformats-officedocument.presentationml.tags+xml"/>
  <Override PartName="/ppt/notesSlides/notesSlide1.xml" ContentType="application/vnd.openxmlformats-officedocument.presentationml.notesSlide+xml"/>
  <Override PartName="/ppt/tags/tag52.xml" ContentType="application/vnd.openxmlformats-officedocument.presentationml.tags+xml"/>
  <Override PartName="/ppt/notesSlides/notesSlide2.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3.xml" ContentType="application/vnd.openxmlformats-officedocument.presentationml.notesSlide+xml"/>
  <Override PartName="/ppt/tags/tag55.xml" ContentType="application/vnd.openxmlformats-officedocument.presentationml.tags+xml"/>
  <Override PartName="/ppt/notesSlides/notesSlide4.xml" ContentType="application/vnd.openxmlformats-officedocument.presentationml.notesSlide+xml"/>
  <Override PartName="/ppt/tags/tag56.xml" ContentType="application/vnd.openxmlformats-officedocument.presentationml.tags+xml"/>
  <Override PartName="/ppt/notesSlides/notesSlide5.xml" ContentType="application/vnd.openxmlformats-officedocument.presentationml.notesSlide+xml"/>
  <Override PartName="/ppt/tags/tag57.xml" ContentType="application/vnd.openxmlformats-officedocument.presentationml.tags+xml"/>
  <Override PartName="/ppt/notesSlides/notesSlide6.xml" ContentType="application/vnd.openxmlformats-officedocument.presentationml.notesSlide+xml"/>
  <Override PartName="/ppt/tags/tag58.xml" ContentType="application/vnd.openxmlformats-officedocument.presentationml.tags+xml"/>
  <Override PartName="/ppt/notesSlides/notesSlide7.xml" ContentType="application/vnd.openxmlformats-officedocument.presentationml.notesSlide+xml"/>
  <Override PartName="/ppt/tags/tag59.xml" ContentType="application/vnd.openxmlformats-officedocument.presentationml.tags+xml"/>
  <Override PartName="/ppt/notesSlides/notesSlide8.xml" ContentType="application/vnd.openxmlformats-officedocument.presentationml.notesSlide+xml"/>
  <Override PartName="/ppt/tags/tag60.xml" ContentType="application/vnd.openxmlformats-officedocument.presentationml.tags+xml"/>
  <Override PartName="/ppt/notesSlides/notesSlide9.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notesSlides/notesSlide10.xml" ContentType="application/vnd.openxmlformats-officedocument.presentationml.notesSlide+xml"/>
  <Override PartName="/ppt/tags/tag63.xml" ContentType="application/vnd.openxmlformats-officedocument.presentationml.tags+xml"/>
  <Override PartName="/ppt/notesSlides/notesSlide11.xml" ContentType="application/vnd.openxmlformats-officedocument.presentationml.notesSlide+xml"/>
  <Override PartName="/ppt/tags/tag64.xml" ContentType="application/vnd.openxmlformats-officedocument.presentationml.tags+xml"/>
  <Override PartName="/ppt/notesSlides/notesSlide12.xml" ContentType="application/vnd.openxmlformats-officedocument.presentationml.notesSlide+xml"/>
  <Override PartName="/ppt/tags/tag65.xml" ContentType="application/vnd.openxmlformats-officedocument.presentationml.tags+xml"/>
  <Override PartName="/ppt/notesSlides/notesSlide13.xml" ContentType="application/vnd.openxmlformats-officedocument.presentationml.notesSlide+xml"/>
  <Override PartName="/ppt/tags/tag66.xml" ContentType="application/vnd.openxmlformats-officedocument.presentationml.tags+xml"/>
  <Override PartName="/ppt/notesSlides/notesSlide14.xml" ContentType="application/vnd.openxmlformats-officedocument.presentationml.notesSlide+xml"/>
  <Override PartName="/ppt/tags/tag67.xml" ContentType="application/vnd.openxmlformats-officedocument.presentationml.tags+xml"/>
  <Override PartName="/ppt/notesSlides/notesSlide15.xml" ContentType="application/vnd.openxmlformats-officedocument.presentationml.notesSlide+xml"/>
  <Override PartName="/ppt/tags/tag68.xml" ContentType="application/vnd.openxmlformats-officedocument.presentationml.tags+xml"/>
  <Override PartName="/ppt/notesSlides/notesSlide16.xml" ContentType="application/vnd.openxmlformats-officedocument.presentationml.notesSlide+xml"/>
  <Override PartName="/ppt/tags/tag69.xml" ContentType="application/vnd.openxmlformats-officedocument.presentationml.tags+xml"/>
  <Override PartName="/ppt/notesSlides/notesSlide17.xml" ContentType="application/vnd.openxmlformats-officedocument.presentationml.notesSlide+xml"/>
  <Override PartName="/ppt/tags/tag70.xml" ContentType="application/vnd.openxmlformats-officedocument.presentationml.tags+xml"/>
  <Override PartName="/ppt/notesSlides/notesSlide18.xml" ContentType="application/vnd.openxmlformats-officedocument.presentationml.notesSlide+xml"/>
  <Override PartName="/ppt/tags/tag71.xml" ContentType="application/vnd.openxmlformats-officedocument.presentationml.tags+xml"/>
  <Override PartName="/ppt/notesSlides/notesSlide19.xml" ContentType="application/vnd.openxmlformats-officedocument.presentationml.notesSlide+xml"/>
  <Override PartName="/ppt/tags/tag72.xml" ContentType="application/vnd.openxmlformats-officedocument.presentationml.tags+xml"/>
  <Override PartName="/ppt/notesSlides/notesSlide20.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1"/>
  </p:sldMasterIdLst>
  <p:notesMasterIdLst>
    <p:notesMasterId r:id="rId27"/>
  </p:notesMasterIdLst>
  <p:sldIdLst>
    <p:sldId id="256" r:id="rId2"/>
    <p:sldId id="257" r:id="rId3"/>
    <p:sldId id="298" r:id="rId4"/>
    <p:sldId id="295" r:id="rId5"/>
    <p:sldId id="296" r:id="rId6"/>
    <p:sldId id="283" r:id="rId7"/>
    <p:sldId id="284" r:id="rId8"/>
    <p:sldId id="285" r:id="rId9"/>
    <p:sldId id="277" r:id="rId10"/>
    <p:sldId id="262" r:id="rId11"/>
    <p:sldId id="286" r:id="rId12"/>
    <p:sldId id="264" r:id="rId13"/>
    <p:sldId id="265" r:id="rId14"/>
    <p:sldId id="266" r:id="rId15"/>
    <p:sldId id="293" r:id="rId16"/>
    <p:sldId id="267" r:id="rId17"/>
    <p:sldId id="269" r:id="rId18"/>
    <p:sldId id="291" r:id="rId19"/>
    <p:sldId id="292" r:id="rId20"/>
    <p:sldId id="270" r:id="rId21"/>
    <p:sldId id="271" r:id="rId22"/>
    <p:sldId id="272" r:id="rId23"/>
    <p:sldId id="278" r:id="rId24"/>
    <p:sldId id="276" r:id="rId25"/>
    <p:sldId id="1083" r:id="rId26"/>
  </p:sldIdLst>
  <p:sldSz cx="9144000" cy="5143500" type="screen16x9"/>
  <p:notesSz cx="6858000" cy="9144000"/>
  <p:embeddedFontLst>
    <p:embeddedFont>
      <p:font typeface="Nunito" pitchFamily="2" charset="0"/>
      <p:regular r:id="rId28"/>
      <p:bold r:id="rId29"/>
      <p:italic r:id="rId30"/>
      <p:boldItalic r:id="rId31"/>
    </p:embeddedFont>
  </p:embeddedFontLst>
  <p:custDataLst>
    <p:tags r:id="rId32"/>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7ABB0A-F846-4D71-F14C-FA46C0B166D2}" name="Reichow,Terrell E." initials="RE" userId="S::treichow@uchc.edu::e74ed322-9769-4ab1-8b0e-5c42041a404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52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438" autoAdjust="0"/>
  </p:normalViewPr>
  <p:slideViewPr>
    <p:cSldViewPr snapToGrid="0">
      <p:cViewPr varScale="1">
        <p:scale>
          <a:sx n="105" d="100"/>
          <a:sy n="105" d="100"/>
        </p:scale>
        <p:origin x="996" y="1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sites.duke.edu/fasd/chapter-7-case-study-i/"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sites.duke.edu/fasd/chapter-8-case-study-2/" TargetMode="Externa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sites.duke.edu/fasd/chapter-7-case-study-i/reason-for-referral/"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s://sites.duke.edu/fasd/chapter-8-case-study-2/student-study-team/" TargetMode="External"/><Relationship Id="rId5" Type="http://schemas.openxmlformats.org/officeDocument/2006/relationships/hyperlink" Target="https://sites.duke.edu/fasd/chapter-8-case-study-2/reason-for-referral/" TargetMode="External"/><Relationship Id="rId4" Type="http://schemas.openxmlformats.org/officeDocument/2006/relationships/hyperlink" Target="https://sites.duke.edu/fasd/chapter-7-case-study-i/student-study-team/"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sMpTzN7HWxM&amp;t=3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Hello! Welcome to today’s Professional Development seminar on Fetal Alcohol Spectrum Disorder. Your participation in today’s seminar is much appreciated, and we hope you will feel better prepared to support students and families living with FASD after completing this module. Let’s get started!</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a324b07a3e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a324b07a3e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t>Technology can provide discrete, but effective supports for students with FASD while working with their peers in the classroom.</a:t>
            </a:r>
            <a:endParaRPr/>
          </a:p>
          <a:p>
            <a:pPr marL="0" lvl="0" indent="0" algn="l" rtl="0">
              <a:lnSpc>
                <a:spcPct val="115000"/>
              </a:lnSpc>
              <a:spcBef>
                <a:spcPts val="1600"/>
              </a:spcBef>
              <a:spcAft>
                <a:spcPts val="0"/>
              </a:spcAft>
              <a:buNone/>
            </a:pPr>
            <a:r>
              <a:rPr lang="en"/>
              <a:t>In this slide, we present four uses of technology that are most likely strategies you all are already implementing in your classrooms. </a:t>
            </a:r>
            <a:endParaRPr/>
          </a:p>
          <a:p>
            <a:pPr marL="0" lvl="0" indent="0" algn="l" rtl="0">
              <a:lnSpc>
                <a:spcPct val="115000"/>
              </a:lnSpc>
              <a:spcBef>
                <a:spcPts val="1600"/>
              </a:spcBef>
              <a:spcAft>
                <a:spcPts val="1600"/>
              </a:spcAft>
              <a:buNone/>
            </a:pPr>
            <a:r>
              <a:rPr lang="en"/>
              <a:t>Pair auditory with visual, Utilize pictures, photographs, charts, graphs, etc. to reinforce information provided verbally, Post directions in addition to stating them, Use videos, Allow the use of computers → voice recorders, dictation, audiobooks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ga324b07a3e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1" name="Google Shape;421;ga324b07a3e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Collaboration should be an ongoing cycle that shifts and changes according to the student’s needs as well as the needs of their families. </a:t>
            </a:r>
            <a:endParaRPr/>
          </a:p>
          <a:p>
            <a:pPr marL="0" lvl="0" indent="0" algn="l" rtl="0">
              <a:spcBef>
                <a:spcPts val="0"/>
              </a:spcBef>
              <a:spcAft>
                <a:spcPts val="0"/>
              </a:spcAft>
              <a:buNone/>
            </a:pPr>
            <a:endParaRPr/>
          </a:p>
          <a:p>
            <a:pPr marL="0" lvl="0" indent="0" algn="l" rtl="0">
              <a:spcBef>
                <a:spcPts val="0"/>
              </a:spcBef>
              <a:spcAft>
                <a:spcPts val="0"/>
              </a:spcAft>
              <a:buNone/>
            </a:pPr>
            <a:r>
              <a:rPr lang="en"/>
              <a:t>These are just a handful of ideas for how to consistently approach collaboration and communication with parents and families.</a:t>
            </a:r>
            <a:endParaRPr/>
          </a:p>
          <a:p>
            <a:pPr marL="0" lvl="0" indent="0" algn="l" rtl="0">
              <a:spcBef>
                <a:spcPts val="0"/>
              </a:spcBef>
              <a:spcAft>
                <a:spcPts val="0"/>
              </a:spcAft>
              <a:buNone/>
            </a:pPr>
            <a:endParaRPr/>
          </a:p>
          <a:p>
            <a:pPr marL="0" lvl="0" indent="0" algn="l" rtl="0">
              <a:spcBef>
                <a:spcPts val="0"/>
              </a:spcBef>
              <a:spcAft>
                <a:spcPts val="0"/>
              </a:spcAft>
              <a:buNone/>
            </a:pPr>
            <a:r>
              <a:rPr lang="en"/>
              <a:t>Are there any other strategies that have been successful for you in the past that you would be willing to share with the larger group?</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a324b07a3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a324b07a3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 are going to watch two more videos specific to the stories of mothers of children with FASD.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After watching both videos, please follow the prompts on the slide. For the first video, we would like for you to think about what you could do to support the mother in this video, if her child were a student in your classroom.</a:t>
            </a:r>
          </a:p>
          <a:p>
            <a:pPr marL="0" lvl="0" indent="0" algn="l" rtl="0">
              <a:spcBef>
                <a:spcPts val="0"/>
              </a:spcBef>
              <a:spcAft>
                <a:spcPts val="0"/>
              </a:spcAft>
              <a:buNone/>
            </a:pPr>
            <a:r>
              <a:rPr lang="en" dirty="0"/>
              <a:t>Video 1: </a:t>
            </a:r>
            <a:r>
              <a:rPr lang="en-US" dirty="0"/>
              <a:t>http://www.youtube.com/watch?v=l9hr6RjjnQA </a:t>
            </a:r>
            <a:endParaRPr dirty="0"/>
          </a:p>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a324b07a3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a324b07a3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 are going to watch two more videos specific to the stories of mothers of children with FASD.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After watching both videos, please follow the prompts on the slide. For the first video, we would like for you to think about what you could do to support the mother in this video, if her child were a student in your classroom.</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For the second video, we would like for you to come up with supports that could be recommended to the mother to support her child with FASD as well as her child without FASD.</a:t>
            </a:r>
          </a:p>
          <a:p>
            <a:pPr marL="0" lvl="0" indent="0" algn="l" rtl="0">
              <a:spcBef>
                <a:spcPts val="0"/>
              </a:spcBef>
              <a:spcAft>
                <a:spcPts val="0"/>
              </a:spcAft>
              <a:buNone/>
            </a:pPr>
            <a:r>
              <a:rPr lang="en" dirty="0"/>
              <a:t>Link to video: </a:t>
            </a:r>
            <a:r>
              <a:rPr lang="en-US" dirty="0"/>
              <a:t>http://www.youtube.com/watch?v=YCg7_aZbchc</a:t>
            </a:r>
            <a:r>
              <a:rPr lang="en" dirty="0"/>
              <a:t> </a:t>
            </a:r>
            <a:endParaRPr dirty="0"/>
          </a:p>
        </p:txBody>
      </p:sp>
    </p:spTree>
    <p:extLst>
      <p:ext uri="{BB962C8B-B14F-4D97-AF65-F5344CB8AC3E}">
        <p14:creationId xmlns:p14="http://schemas.microsoft.com/office/powerpoint/2010/main" val="1692449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ga324b07a3e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5" name="Google Shape;445;ga324b07a3e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dirty="0">
                <a:solidFill>
                  <a:schemeClr val="dk1"/>
                </a:solidFill>
              </a:rPr>
              <a:t>Choose one person from your group to share out with the larger group what your group discussed while considering these questions. Please be prepared to share out when the large group reconvenes after the short break.</a:t>
            </a:r>
          </a:p>
          <a:p>
            <a:pPr marL="0" lvl="0" indent="0" algn="l" rtl="0">
              <a:lnSpc>
                <a:spcPct val="115000"/>
              </a:lnSpc>
              <a:spcBef>
                <a:spcPts val="0"/>
              </a:spcBef>
              <a:spcAft>
                <a:spcPts val="1600"/>
              </a:spcAft>
              <a:buNone/>
            </a:pPr>
            <a:endParaRPr lang="en" dirty="0">
              <a:solidFill>
                <a:schemeClr val="dk1"/>
              </a:solidFill>
            </a:endParaRPr>
          </a:p>
          <a:p>
            <a:pPr marL="0" lvl="0" indent="0" algn="l" rtl="0">
              <a:lnSpc>
                <a:spcPct val="115000"/>
              </a:lnSpc>
              <a:spcBef>
                <a:spcPts val="0"/>
              </a:spcBef>
              <a:spcAft>
                <a:spcPts val="1600"/>
              </a:spcAft>
              <a:buNone/>
            </a:pPr>
            <a:r>
              <a:rPr lang="en" dirty="0">
                <a:solidFill>
                  <a:schemeClr val="dk1"/>
                </a:solidFill>
              </a:rPr>
              <a:t>Video link: </a:t>
            </a:r>
            <a:r>
              <a:rPr lang="en-US" dirty="0">
                <a:solidFill>
                  <a:schemeClr val="dk1"/>
                </a:solidFill>
              </a:rPr>
              <a:t>https://www.stlouischildrens.org/health-resources/pulse/medical-animation-fetal-alcohol-syndrome.</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ga324b07a3e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8" name="Google Shape;458;ga324b07a3e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{Read through each strategy.}</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Do you feel as though these are strategies that you could recommend and/or implement for your students with FASD?</a:t>
            </a: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feel as though these are strategies that you could recommend and/or implement for your students with FASD?</a:t>
            </a:r>
          </a:p>
          <a:p>
            <a:pPr marL="158750" indent="0">
              <a:buNone/>
            </a:pPr>
            <a:endParaRPr lang="en-US" dirty="0"/>
          </a:p>
        </p:txBody>
      </p:sp>
    </p:spTree>
    <p:extLst>
      <p:ext uri="{BB962C8B-B14F-4D97-AF65-F5344CB8AC3E}">
        <p14:creationId xmlns:p14="http://schemas.microsoft.com/office/powerpoint/2010/main" val="6453858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feel as though these are strategies that you could recommend and/or implement for your students with FASD?</a:t>
            </a:r>
          </a:p>
          <a:p>
            <a:endParaRPr lang="en-US" dirty="0"/>
          </a:p>
        </p:txBody>
      </p:sp>
    </p:spTree>
    <p:extLst>
      <p:ext uri="{BB962C8B-B14F-4D97-AF65-F5344CB8AC3E}">
        <p14:creationId xmlns:p14="http://schemas.microsoft.com/office/powerpoint/2010/main" val="3845919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ga324b07a3e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 name="Google Shape;484;ga324b07a3e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Before you work in small groups on developing IFSPs and Transition Plans, let’s take a look at these 2 Case Studies.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You’ll have 10 minutes to read through your assigned Case Study and answer the five Questions to Consider While Reading.</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We’ll do a quick share out before moving on to the next step, which is using the information you’ve gathered to start developing an IEP/Transition Plan.</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Case study 1: Lynn </a:t>
            </a:r>
            <a:r>
              <a:rPr lang="en-US" dirty="0">
                <a:hlinkClick r:id="rId3"/>
              </a:rPr>
              <a:t>https://sites.duke.edu/fasd/chapter-7-case-study-i/</a:t>
            </a:r>
            <a:endParaRPr lang="en" dirty="0"/>
          </a:p>
          <a:p>
            <a:pPr marL="0" lvl="0" indent="0" algn="l" rtl="0">
              <a:spcBef>
                <a:spcPts val="0"/>
              </a:spcBef>
              <a:spcAft>
                <a:spcPts val="0"/>
              </a:spcAft>
              <a:buNone/>
            </a:pPr>
            <a:r>
              <a:rPr lang="en" dirty="0"/>
              <a:t>Case study 2: Robbie </a:t>
            </a:r>
            <a:r>
              <a:rPr lang="en-US" dirty="0">
                <a:hlinkClick r:id="rId4"/>
              </a:rPr>
              <a:t>https://sites.duke.edu/fasd/chapter-8-case-study-2/</a:t>
            </a: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ga324b07a3e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0" name="Google Shape;490;ga324b07a3e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With your small group, please review the Student Study Team information and Reason for Referral document for the same student whose Case Study you were assigned.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Most often, when educators and service providers receive a new student to support they receive information about the student’s SST and Referral in order to gain perspective on why the student was referred for assessment, and what interventions were implemented prior.</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Since you will only have 20 minutes to complete this exercise, which is obviously not enough time to put together an IEP/Transition Plan, please focus on the recommended activities listed in the slide once you have finished reading through your assigned SST information and Referral document.</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Case study 1: Lynn</a:t>
            </a:r>
          </a:p>
          <a:p>
            <a:pPr marL="0" lvl="0" indent="0" algn="l" rtl="0">
              <a:spcBef>
                <a:spcPts val="0"/>
              </a:spcBef>
              <a:spcAft>
                <a:spcPts val="0"/>
              </a:spcAft>
              <a:buNone/>
            </a:pPr>
            <a:r>
              <a:rPr lang="en" dirty="0"/>
              <a:t>Reason for referral: </a:t>
            </a:r>
            <a:r>
              <a:rPr lang="en-US" dirty="0">
                <a:hlinkClick r:id="rId3"/>
              </a:rPr>
              <a:t>https://sites.duke.edu/fasd/chapter-7-case-study-i/reason-for-referral/</a:t>
            </a:r>
            <a:endParaRPr lang="en-US" dirty="0"/>
          </a:p>
          <a:p>
            <a:pPr marL="0" lvl="0" indent="0" algn="l" rtl="0">
              <a:spcBef>
                <a:spcPts val="0"/>
              </a:spcBef>
              <a:spcAft>
                <a:spcPts val="0"/>
              </a:spcAft>
              <a:buNone/>
            </a:pPr>
            <a:r>
              <a:rPr lang="en-US" dirty="0"/>
              <a:t>Student IEP/study team: </a:t>
            </a:r>
            <a:r>
              <a:rPr lang="en-US" dirty="0">
                <a:hlinkClick r:id="rId4"/>
              </a:rPr>
              <a:t>https://sites.duke.edu/fasd/chapter-7-case-study-i/student-study-team/</a:t>
            </a:r>
            <a:endParaRPr lang="en-US" dirty="0"/>
          </a:p>
          <a:p>
            <a:pPr marL="0" lvl="0" indent="0" algn="l" rtl="0">
              <a:spcBef>
                <a:spcPts val="0"/>
              </a:spcBef>
              <a:spcAft>
                <a:spcPts val="0"/>
              </a:spcAft>
              <a:buNone/>
            </a:pPr>
            <a:endParaRPr lang="en" dirty="0"/>
          </a:p>
          <a:p>
            <a:pPr marL="0" lvl="0" indent="0" algn="l" rtl="0">
              <a:spcBef>
                <a:spcPts val="0"/>
              </a:spcBef>
              <a:spcAft>
                <a:spcPts val="0"/>
              </a:spcAft>
              <a:buNone/>
            </a:pPr>
            <a:r>
              <a:rPr lang="en-US" dirty="0"/>
              <a:t>Case study 2: Robbie</a:t>
            </a:r>
          </a:p>
          <a:p>
            <a:pPr marL="0" lvl="0" indent="0" algn="l" rtl="0">
              <a:spcBef>
                <a:spcPts val="0"/>
              </a:spcBef>
              <a:spcAft>
                <a:spcPts val="0"/>
              </a:spcAft>
              <a:buNone/>
            </a:pPr>
            <a:r>
              <a:rPr lang="en-US" dirty="0"/>
              <a:t>Reason for referral: </a:t>
            </a:r>
            <a:r>
              <a:rPr lang="en-US" dirty="0">
                <a:hlinkClick r:id="rId5"/>
              </a:rPr>
              <a:t>https://sites.duke.edu/fasd/chapter-8-case-study-2/reason-for-referral/</a:t>
            </a:r>
            <a:endParaRPr lang="en-US" dirty="0"/>
          </a:p>
          <a:p>
            <a:pPr marL="0" lvl="0" indent="0" algn="l" rtl="0">
              <a:spcBef>
                <a:spcPts val="0"/>
              </a:spcBef>
              <a:spcAft>
                <a:spcPts val="0"/>
              </a:spcAft>
              <a:buNone/>
            </a:pPr>
            <a:r>
              <a:rPr lang="en-US" dirty="0"/>
              <a:t>Student IEP/study team: </a:t>
            </a:r>
            <a:r>
              <a:rPr lang="en-US" dirty="0">
                <a:hlinkClick r:id="rId6"/>
              </a:rPr>
              <a:t>https://sites.duke.edu/fasd/chapter-8-case-study-2/student-study-team/</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b2789c3d93_0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b2789c3d93_0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dirty="0">
                <a:solidFill>
                  <a:schemeClr val="dk1"/>
                </a:solidFill>
              </a:rPr>
              <a:t>Before we dive into the heart of the matter, we would like to provide you with an overview of the various subjects within FASD that we will be covering during today’s presentation. We will cover the common characteristics of FASD, the etiology behind FASD, we will watch a video about children and their families living with FASD and engage in a small group activity as a follow-up after which there will be a break.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We will then discuss the supportive role played by technology, talk about how to collaborate with parents and families followed by another small group activity, and then take a look at how to address the needs of families supporting children with FASD.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After our second short break, we will work through some strategies to support students, parents, and families living with FASD, review some case studies, and end with some guidance around developing IEPs and Transition Plans for students with FASD. Finally, we will identify how to collaborate and coordinate with other professionals in order to best support students, parents, and families living with FASD.</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If at any point as we move through the module you have questions, please feel free to raise your hand so we can address them as we go. We will also make sure to leave time at the end to answer any questions that may have come up during the different sections of the module.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r>
              <a:rPr lang="en" dirty="0">
                <a:solidFill>
                  <a:schemeClr val="dk1"/>
                </a:solidFill>
              </a:rPr>
              <a:t>Altogether, we will be engaged with this presentation for about two and a half hours, so we’ll do our best to keep things moving along!</a:t>
            </a: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a324b07a3e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a324b07a3e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It is important to keep in mind that supporting students, parents, and families living with FASD is not meant to be a one-person job. Coordinating with colleagues is key in maintaining consistent communication and support.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With approximately 1% of students dealing with FASD related learning issues receiving the majority of their education in general education classrooms, educators, service providers, school psychologists, and administrators should work collaboratively to provide appropriate support for the students, their parents, and their families.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One example of multiple colleagues working together to support students with FASD is the Interagency Collaboration Model. This model involves:</a:t>
            </a:r>
            <a:endParaRPr dirty="0"/>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Supporting a student’s neuropsychological strengths and weaknesses</a:t>
            </a:r>
            <a:endParaRPr dirty="0">
              <a:solidFill>
                <a:schemeClr val="dk1"/>
              </a:solidFill>
            </a:endParaRPr>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Educators employing their individual skill sets and specific strategies to improved engagement between professional</a:t>
            </a:r>
            <a:endParaRPr dirty="0">
              <a:solidFill>
                <a:schemeClr val="dk1"/>
              </a:solidFill>
            </a:endParaRPr>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Collaborating, which supports better academic outcomes for students</a:t>
            </a:r>
            <a:endParaRPr dirty="0">
              <a:solidFill>
                <a:schemeClr val="dk1"/>
              </a:solidFill>
            </a:endParaRPr>
          </a:p>
          <a:p>
            <a:pPr marL="914400" lvl="1" indent="-311150" algn="l" rtl="0">
              <a:lnSpc>
                <a:spcPct val="115000"/>
              </a:lnSpc>
              <a:spcBef>
                <a:spcPts val="0"/>
              </a:spcBef>
              <a:spcAft>
                <a:spcPts val="0"/>
              </a:spcAft>
              <a:buClr>
                <a:schemeClr val="dk1"/>
              </a:buClr>
              <a:buSzPts val="1300"/>
              <a:buFont typeface="Arial"/>
              <a:buChar char="○"/>
            </a:pPr>
            <a:r>
              <a:rPr lang="en" dirty="0">
                <a:solidFill>
                  <a:schemeClr val="dk1"/>
                </a:solidFill>
              </a:rPr>
              <a:t>Educators consistently implement adaptation or modifications in their classrooms </a:t>
            </a:r>
            <a:endParaRPr dirty="0">
              <a:solidFill>
                <a:schemeClr val="dk1"/>
              </a:solidFill>
            </a:endParaRPr>
          </a:p>
          <a:p>
            <a:pPr marL="0" lvl="0" indent="0" algn="l" rtl="0">
              <a:spcBef>
                <a:spcPts val="1600"/>
              </a:spcBef>
              <a:spcAft>
                <a:spcPts val="0"/>
              </a:spcAft>
              <a:buNone/>
            </a:pPr>
            <a:r>
              <a:rPr lang="en" dirty="0"/>
              <a:t>Consistency is important for all students, but especially for students with FASD who benefit from accommodations, structures, and scaffolding that is implemented with consistency.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When educators and service providers collaborate in an effort to ensure consistent supports are provided, this collaborating extends to the curriculum by incorporating…{Read through four bullet points about curriculum.}</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 common characteristics of FASD are...{Read through all of the characteristics}.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These characteristics are dependent upon the timing of frequency of alcohol consumed during pregnancy.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see any characteristics that may impact a student’s ability to engage meaningfully in your classroom? [Pause for response.]</a:t>
            </a:r>
          </a:p>
          <a:p>
            <a:pPr marL="158750" indent="0">
              <a:buNone/>
            </a:pPr>
            <a:endParaRPr lang="en-US" dirty="0"/>
          </a:p>
        </p:txBody>
      </p:sp>
    </p:spTree>
    <p:extLst>
      <p:ext uri="{BB962C8B-B14F-4D97-AF65-F5344CB8AC3E}">
        <p14:creationId xmlns:p14="http://schemas.microsoft.com/office/powerpoint/2010/main" val="2209003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Poor memory, hyperactive behavior, difficulty paying attention, poor reasoning or judgement, and vision or hearing problems are all common characteristics that could potentially have a negative impact on a student’s access to the curriculum provided in their appropriate educational setting. These characteristics may manifest differently depending on the severity of the student’s fetal alcohol syndrome.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Some of the common characteristics we’ve identified can be supported through accommodations provided within the classroom and/or classroom structures and scaffolding. We’ll talk more about this later on in the presentation.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For now, let’s take three minutes to discuss at our table groups which of the identified common characteristics can be supported through classroom accommodations or classroom structures/scaffolding. Please also discuss the classroom accommodations/structures/scaffolding that could support students displaying these common characteristics. We’ll ask you to share with the larger group once we come back together.</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----------3 MINUTES FOR DISCUSSION----------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Are there any groups willing to share with the larger group some of the accommodations or structures/scaffolding you identified that could support students?</a:t>
            </a:r>
          </a:p>
          <a:p>
            <a:pPr marL="158750" indent="0">
              <a:buNone/>
            </a:pPr>
            <a:endParaRPr lang="en-US" dirty="0"/>
          </a:p>
        </p:txBody>
      </p:sp>
    </p:spTree>
    <p:extLst>
      <p:ext uri="{BB962C8B-B14F-4D97-AF65-F5344CB8AC3E}">
        <p14:creationId xmlns:p14="http://schemas.microsoft.com/office/powerpoint/2010/main" val="3991473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The spectrum of fetal alcohol disorders includes Fetal Alcohol Syndrome, Partial Fetal Alcohol Syndrome, Alcohol-Related Neurodevelopmental Disorder, and Alcohol-Related Birth Defects. As mentioned in the previous slide about common characteristics of FASD, the timing and frequency of alcohol consumption during a pregnancy can impact the severity of the disorder.</a:t>
            </a:r>
          </a:p>
          <a:p>
            <a:pPr marL="158750" indent="0">
              <a:buNone/>
            </a:pPr>
            <a:endParaRPr lang="en-US" dirty="0"/>
          </a:p>
        </p:txBody>
      </p:sp>
    </p:spTree>
    <p:extLst>
      <p:ext uri="{BB962C8B-B14F-4D97-AF65-F5344CB8AC3E}">
        <p14:creationId xmlns:p14="http://schemas.microsoft.com/office/powerpoint/2010/main" val="2370751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There is one common cause of each category within FASD, and that is prenatal exposure to alcohol. Alcohol is considered to be a teratogenic, which is an agent that can disrupt the formation of an embryo.</a:t>
            </a:r>
          </a:p>
          <a:p>
            <a:pPr marL="158750" indent="0">
              <a:buNone/>
            </a:pPr>
            <a:endParaRPr lang="en-US" dirty="0"/>
          </a:p>
        </p:txBody>
      </p:sp>
    </p:spTree>
    <p:extLst>
      <p:ext uri="{BB962C8B-B14F-4D97-AF65-F5344CB8AC3E}">
        <p14:creationId xmlns:p14="http://schemas.microsoft.com/office/powerpoint/2010/main" val="843519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In addition to the single common cause, there are three common risk factors associated with FASD.</a:t>
            </a:r>
          </a:p>
          <a:p>
            <a:pPr marL="158750" indent="0">
              <a:buNone/>
            </a:pPr>
            <a:endParaRPr lang="en-US" dirty="0"/>
          </a:p>
        </p:txBody>
      </p:sp>
    </p:spTree>
    <p:extLst>
      <p:ext uri="{BB962C8B-B14F-4D97-AF65-F5344CB8AC3E}">
        <p14:creationId xmlns:p14="http://schemas.microsoft.com/office/powerpoint/2010/main" val="2724154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0"/>
              </a:spcAft>
              <a:buClr>
                <a:srgbClr val="000000"/>
              </a:buClr>
              <a:buSzPts val="1100"/>
              <a:buFont typeface="Arial"/>
              <a:buNone/>
              <a:tabLst/>
              <a:defRPr/>
            </a:pPr>
            <a:r>
              <a:rPr lang="en-US" sz="1100" dirty="0">
                <a:latin typeface="+mn-lt"/>
                <a:hlinkClick r:id="rId3"/>
              </a:rPr>
              <a:t>https://www.youtube.com/watch?v=sMpTzN7HWxM&amp;t=3s</a:t>
            </a:r>
            <a:endParaRPr lang="en-US" sz="1100" dirty="0">
              <a:latin typeface="+mn-lt"/>
            </a:endParaRPr>
          </a:p>
          <a:p>
            <a:pPr marL="0" lvl="0" indent="0" algn="l" rtl="0">
              <a:lnSpc>
                <a:spcPct val="115000"/>
              </a:lnSpc>
              <a:spcBef>
                <a:spcPts val="0"/>
              </a:spcBef>
              <a:spcAft>
                <a:spcPts val="0"/>
              </a:spcAft>
              <a:buNone/>
            </a:pPr>
            <a:endParaRPr lang="en-US" dirty="0">
              <a:solidFill>
                <a:schemeClr val="dk1"/>
              </a:solidFill>
            </a:endParaRPr>
          </a:p>
          <a:p>
            <a:pPr marL="0" lvl="0" indent="0" algn="l" rtl="0">
              <a:lnSpc>
                <a:spcPct val="115000"/>
              </a:lnSpc>
              <a:spcBef>
                <a:spcPts val="0"/>
              </a:spcBef>
              <a:spcAft>
                <a:spcPts val="0"/>
              </a:spcAft>
              <a:buNone/>
            </a:pPr>
            <a:r>
              <a:rPr lang="en-US" dirty="0">
                <a:solidFill>
                  <a:schemeClr val="dk1"/>
                </a:solidFill>
              </a:rPr>
              <a:t>We are now going to watch a short video about children and their families’ experiences with FASD. We would like for you to consider this video as if you were viewing it prior to sitting with the families and engaging in a conversation with them about their student’s needs as well as their own. Afterwards, we’ll discuss how you as educators and professionals would use the information provided by the families to create a support plan for the students in your classroom.</a:t>
            </a:r>
          </a:p>
          <a:p>
            <a:pPr marL="0" lvl="0" indent="0" algn="l" rtl="0">
              <a:lnSpc>
                <a:spcPct val="115000"/>
              </a:lnSpc>
              <a:spcBef>
                <a:spcPts val="1600"/>
              </a:spcBef>
              <a:spcAft>
                <a:spcPts val="0"/>
              </a:spcAft>
              <a:buNone/>
            </a:pPr>
            <a:r>
              <a:rPr lang="en-US" dirty="0">
                <a:solidFill>
                  <a:schemeClr val="dk1"/>
                </a:solidFill>
              </a:rPr>
              <a:t>{Play video.}</a:t>
            </a:r>
          </a:p>
          <a:p>
            <a:pPr marL="0" lvl="0" indent="0" algn="l" rtl="0">
              <a:lnSpc>
                <a:spcPct val="115000"/>
              </a:lnSpc>
              <a:spcBef>
                <a:spcPts val="1600"/>
              </a:spcBef>
              <a:spcAft>
                <a:spcPts val="0"/>
              </a:spcAft>
              <a:buClr>
                <a:schemeClr val="dk1"/>
              </a:buClr>
              <a:buSzPts val="1100"/>
              <a:buFont typeface="Arial"/>
              <a:buNone/>
            </a:pPr>
            <a:r>
              <a:rPr lang="en-US" dirty="0">
                <a:solidFill>
                  <a:schemeClr val="dk1"/>
                </a:solidFill>
              </a:rPr>
              <a:t>If you were to watch the video prior to meeting with these families for the first time, what steps would you take to prepare now that you have some background information to consider?</a:t>
            </a:r>
          </a:p>
          <a:p>
            <a:pPr marL="0" lvl="0" indent="0" algn="l" rtl="0">
              <a:lnSpc>
                <a:spcPct val="115000"/>
              </a:lnSpc>
              <a:spcBef>
                <a:spcPts val="1600"/>
              </a:spcBef>
              <a:spcAft>
                <a:spcPts val="0"/>
              </a:spcAft>
              <a:buClr>
                <a:schemeClr val="dk1"/>
              </a:buClr>
              <a:buSzPts val="1100"/>
              <a:buFont typeface="Arial"/>
              <a:buNone/>
            </a:pPr>
            <a:r>
              <a:rPr lang="en-US" dirty="0">
                <a:solidFill>
                  <a:schemeClr val="dk1"/>
                </a:solidFill>
              </a:rPr>
              <a:t>What questions would you ask each family in order to better understand their individual needs?</a:t>
            </a:r>
          </a:p>
          <a:p>
            <a:pPr marL="0" lvl="0" indent="0" algn="l" rtl="0">
              <a:lnSpc>
                <a:spcPct val="115000"/>
              </a:lnSpc>
              <a:spcBef>
                <a:spcPts val="1600"/>
              </a:spcBef>
              <a:spcAft>
                <a:spcPts val="1600"/>
              </a:spcAft>
              <a:buNone/>
            </a:pPr>
            <a:r>
              <a:rPr lang="en-US" dirty="0">
                <a:solidFill>
                  <a:schemeClr val="dk1"/>
                </a:solidFill>
              </a:rPr>
              <a:t>What recommendations would you make for their child’s educational program?</a:t>
            </a:r>
            <a:endParaRPr lang="en-US" dirty="0"/>
          </a:p>
          <a:p>
            <a:endParaRPr lang="en-US" dirty="0"/>
          </a:p>
        </p:txBody>
      </p:sp>
    </p:spTree>
    <p:extLst>
      <p:ext uri="{BB962C8B-B14F-4D97-AF65-F5344CB8AC3E}">
        <p14:creationId xmlns:p14="http://schemas.microsoft.com/office/powerpoint/2010/main" val="4139573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a324b07a3e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a324b07a3e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(5-10 minutes)</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2.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3.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4.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5.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6.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7.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8.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9.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0.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2.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3.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4.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6.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7.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8.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9.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0.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1978362"/>
            <a:ext cx="9144000" cy="900834"/>
          </a:xfrm>
        </p:spPr>
        <p:txBody>
          <a:bodyPr anchor="ctr">
            <a:normAutofit/>
          </a:bodyPr>
          <a:lstStyle>
            <a:lvl1pPr algn="ctr">
              <a:defRPr sz="4050" b="1">
                <a:solidFill>
                  <a:srgbClr val="001F5F"/>
                </a:solidFill>
              </a:defRPr>
            </a:lvl1pPr>
          </a:lstStyle>
          <a:p>
            <a:r>
              <a:rPr lang="en-US" dirty="0"/>
              <a:t>Click To Edit Master Title Style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0842" y="-38241"/>
            <a:ext cx="3664993" cy="845485"/>
          </a:xfrm>
          <a:prstGeom prst="rect">
            <a:avLst/>
          </a:prstGeom>
        </p:spPr>
      </p:pic>
      <p:grpSp>
        <p:nvGrpSpPr>
          <p:cNvPr id="20" name="Group 19"/>
          <p:cNvGrpSpPr/>
          <p:nvPr userDrawn="1"/>
        </p:nvGrpSpPr>
        <p:grpSpPr>
          <a:xfrm>
            <a:off x="1337" y="5014378"/>
            <a:ext cx="9144000" cy="92729"/>
            <a:chOff x="1783" y="6616562"/>
            <a:chExt cx="12192000" cy="123639"/>
          </a:xfrm>
        </p:grpSpPr>
        <p:cxnSp>
          <p:nvCxnSpPr>
            <p:cNvPr id="10" name="Straight Connector 9"/>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userDrawn="1"/>
        </p:nvCxnSpPr>
        <p:spPr>
          <a:xfrm>
            <a:off x="1337" y="824079"/>
            <a:ext cx="9144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2267219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260423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728574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9624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56739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18633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26090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99901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0443469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297561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5442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ctr">
              <a:defRPr sz="2700" b="1">
                <a:solidFill>
                  <a:srgbClr val="001F5F"/>
                </a:solidFill>
              </a:defRPr>
            </a:lvl1pPr>
          </a:lstStyle>
          <a:p>
            <a:r>
              <a:rPr lang="en-US" dirty="0"/>
              <a:t>Click To Edit Master Title Style</a:t>
            </a:r>
          </a:p>
        </p:txBody>
      </p:sp>
      <p:sp>
        <p:nvSpPr>
          <p:cNvPr id="3" name="Content Placeholder 2"/>
          <p:cNvSpPr>
            <a:spLocks noGrp="1"/>
          </p:cNvSpPr>
          <p:nvPr>
            <p:ph idx="1" hasCustomPrompt="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p:txBody>
      </p:sp>
      <p:grpSp>
        <p:nvGrpSpPr>
          <p:cNvPr id="7" name="Group 6">
            <a:extLst>
              <a:ext uri="{FF2B5EF4-FFF2-40B4-BE49-F238E27FC236}">
                <a16:creationId xmlns:a16="http://schemas.microsoft.com/office/drawing/2014/main" id="{FFC2DB5B-F96B-42E9-83EB-24378A12DBB2}"/>
              </a:ext>
            </a:extLst>
          </p:cNvPr>
          <p:cNvGrpSpPr/>
          <p:nvPr userDrawn="1"/>
        </p:nvGrpSpPr>
        <p:grpSpPr>
          <a:xfrm>
            <a:off x="0" y="4606240"/>
            <a:ext cx="9144000" cy="92729"/>
            <a:chOff x="1783" y="6616562"/>
            <a:chExt cx="12192000" cy="123639"/>
          </a:xfrm>
        </p:grpSpPr>
        <p:cxnSp>
          <p:nvCxnSpPr>
            <p:cNvPr id="8" name="Straight Connector 7">
              <a:extLst>
                <a:ext uri="{FF2B5EF4-FFF2-40B4-BE49-F238E27FC236}">
                  <a16:creationId xmlns:a16="http://schemas.microsoft.com/office/drawing/2014/main" id="{7DCAC36A-0FAD-4072-938B-0532D69DCFAC}"/>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1EB467-C1D2-4ECA-9A02-699D6D3EE102}"/>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E433A6-679F-4C4D-B48E-9EDF6F6DBDC0}"/>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2483020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79995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997927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7911116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7649081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9237093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7530711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195561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355030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024890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609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1125141"/>
          </a:xfrm>
        </p:spPr>
        <p:txBody>
          <a:bodyPr anchor="b">
            <a:normAutofit/>
          </a:bodyPr>
          <a:lstStyle>
            <a:lvl1pPr algn="ctr">
              <a:defRPr sz="4050" b="1">
                <a:solidFill>
                  <a:srgbClr val="001F5F"/>
                </a:solidFill>
              </a:defRPr>
            </a:lvl1pPr>
          </a:lstStyle>
          <a:p>
            <a:r>
              <a:rPr lang="en-US" dirty="0"/>
              <a:t>Click to edit Master title style</a:t>
            </a:r>
          </a:p>
        </p:txBody>
      </p:sp>
      <p:sp>
        <p:nvSpPr>
          <p:cNvPr id="3" name="Text Placeholder 2"/>
          <p:cNvSpPr>
            <a:spLocks noGrp="1"/>
          </p:cNvSpPr>
          <p:nvPr>
            <p:ph type="body" idx="1" hasCustomPrompt="1"/>
          </p:nvPr>
        </p:nvSpPr>
        <p:spPr>
          <a:xfrm>
            <a:off x="628650" y="2458334"/>
            <a:ext cx="7886700" cy="1125140"/>
          </a:xfrm>
        </p:spPr>
        <p:txBody>
          <a:bodyPr/>
          <a:lstStyle>
            <a:lvl1pPr marL="0" indent="0" algn="ctr">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grpSp>
        <p:nvGrpSpPr>
          <p:cNvPr id="7" name="Group 6">
            <a:extLst>
              <a:ext uri="{FF2B5EF4-FFF2-40B4-BE49-F238E27FC236}">
                <a16:creationId xmlns:a16="http://schemas.microsoft.com/office/drawing/2014/main" id="{E8232C32-8D8F-4F9F-B41A-77CD9E07A4BC}"/>
              </a:ext>
            </a:extLst>
          </p:cNvPr>
          <p:cNvGrpSpPr/>
          <p:nvPr userDrawn="1"/>
        </p:nvGrpSpPr>
        <p:grpSpPr>
          <a:xfrm>
            <a:off x="0" y="4606240"/>
            <a:ext cx="9144000" cy="92729"/>
            <a:chOff x="1783" y="6616562"/>
            <a:chExt cx="12192000" cy="123639"/>
          </a:xfrm>
        </p:grpSpPr>
        <p:cxnSp>
          <p:nvCxnSpPr>
            <p:cNvPr id="8" name="Straight Connector 7">
              <a:extLst>
                <a:ext uri="{FF2B5EF4-FFF2-40B4-BE49-F238E27FC236}">
                  <a16:creationId xmlns:a16="http://schemas.microsoft.com/office/drawing/2014/main" id="{41C92AE6-8701-4FCF-9D10-07774CE0296D}"/>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48164-CF84-430E-8AEC-A24EDB05F279}"/>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7C8A88-AF54-4151-9A6D-624A2FE1C90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09880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588728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3556131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99418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4371267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7911127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825337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2079419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101046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3785860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42687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700" b="1">
                <a:solidFill>
                  <a:srgbClr val="001F5F"/>
                </a:solidFill>
              </a:defRPr>
            </a:lvl1pPr>
          </a:lstStyle>
          <a:p>
            <a:r>
              <a:rPr lang="en-US" dirty="0"/>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45575C2B-F4A9-41E6-8811-4BE87716E0BB}"/>
              </a:ext>
            </a:extLst>
          </p:cNvPr>
          <p:cNvGrpSpPr/>
          <p:nvPr userDrawn="1"/>
        </p:nvGrpSpPr>
        <p:grpSpPr>
          <a:xfrm>
            <a:off x="0" y="4606240"/>
            <a:ext cx="9144000" cy="92729"/>
            <a:chOff x="1783" y="6616562"/>
            <a:chExt cx="12192000" cy="123639"/>
          </a:xfrm>
        </p:grpSpPr>
        <p:cxnSp>
          <p:nvCxnSpPr>
            <p:cNvPr id="9" name="Straight Connector 8">
              <a:extLst>
                <a:ext uri="{FF2B5EF4-FFF2-40B4-BE49-F238E27FC236}">
                  <a16:creationId xmlns:a16="http://schemas.microsoft.com/office/drawing/2014/main" id="{E3A9591E-6C0A-4C5B-A184-DF77777659B3}"/>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5774B3-B1A2-445D-9CA9-C137B34611EE}"/>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6805C7B-DABC-4073-9C97-80BA52E36631}"/>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2413700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9819113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599911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2885323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185511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220539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7896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6501885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0913562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3716903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normAutofit/>
          </a:bodyPr>
          <a:lstStyle>
            <a:lvl1pPr algn="ctr">
              <a:defRPr sz="27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60CFDCE1-FC1B-42E0-8BE4-BC39B6BFE7F9}"/>
              </a:ext>
            </a:extLst>
          </p:cNvPr>
          <p:cNvGrpSpPr/>
          <p:nvPr userDrawn="1"/>
        </p:nvGrpSpPr>
        <p:grpSpPr>
          <a:xfrm>
            <a:off x="0" y="4606240"/>
            <a:ext cx="9144000" cy="92729"/>
            <a:chOff x="1783" y="6616562"/>
            <a:chExt cx="12192000" cy="123639"/>
          </a:xfrm>
        </p:grpSpPr>
        <p:cxnSp>
          <p:nvCxnSpPr>
            <p:cNvPr id="11" name="Straight Connector 10">
              <a:extLst>
                <a:ext uri="{FF2B5EF4-FFF2-40B4-BE49-F238E27FC236}">
                  <a16:creationId xmlns:a16="http://schemas.microsoft.com/office/drawing/2014/main" id="{87093197-F8E1-4AB2-8F3F-9C2EBA08DBF8}"/>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D25210-99B7-40E5-98E9-354F0C49C615}"/>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1D5643-B147-4FB1-AB69-EFF92B58820B}"/>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5843815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700" b="1">
                <a:solidFill>
                  <a:srgbClr val="001F5F"/>
                </a:solidFill>
              </a:defRPr>
            </a:lvl1pPr>
          </a:lstStyle>
          <a:p>
            <a:r>
              <a:rPr lang="en-US" dirty="0"/>
              <a:t>Click to edit Master title style</a:t>
            </a:r>
          </a:p>
        </p:txBody>
      </p:sp>
      <p:grpSp>
        <p:nvGrpSpPr>
          <p:cNvPr id="6" name="Group 5">
            <a:extLst>
              <a:ext uri="{FF2B5EF4-FFF2-40B4-BE49-F238E27FC236}">
                <a16:creationId xmlns:a16="http://schemas.microsoft.com/office/drawing/2014/main" id="{DBD6056B-1BA8-418C-A78A-07175BBD3BB6}"/>
              </a:ext>
            </a:extLst>
          </p:cNvPr>
          <p:cNvGrpSpPr/>
          <p:nvPr userDrawn="1"/>
        </p:nvGrpSpPr>
        <p:grpSpPr>
          <a:xfrm>
            <a:off x="0" y="4606240"/>
            <a:ext cx="9144000" cy="92729"/>
            <a:chOff x="1783" y="6616562"/>
            <a:chExt cx="12192000" cy="123639"/>
          </a:xfrm>
        </p:grpSpPr>
        <p:cxnSp>
          <p:nvCxnSpPr>
            <p:cNvPr id="7" name="Straight Connector 6">
              <a:extLst>
                <a:ext uri="{FF2B5EF4-FFF2-40B4-BE49-F238E27FC236}">
                  <a16:creationId xmlns:a16="http://schemas.microsoft.com/office/drawing/2014/main" id="{231B5928-1430-436B-B9B7-708D8EA35657}"/>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E2D395-5707-4990-BCB5-47D950B57D5C}"/>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939080-740B-4D85-BF1A-90DADB5811A5}"/>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5197179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2EE579-2948-4575-BDD3-80BEF68274CF}"/>
              </a:ext>
            </a:extLst>
          </p:cNvPr>
          <p:cNvGrpSpPr/>
          <p:nvPr userDrawn="1"/>
        </p:nvGrpSpPr>
        <p:grpSpPr>
          <a:xfrm>
            <a:off x="0" y="4606240"/>
            <a:ext cx="9144000" cy="92729"/>
            <a:chOff x="1783" y="6616562"/>
            <a:chExt cx="12192000" cy="123639"/>
          </a:xfrm>
        </p:grpSpPr>
        <p:cxnSp>
          <p:nvCxnSpPr>
            <p:cNvPr id="6" name="Straight Connector 5">
              <a:extLst>
                <a:ext uri="{FF2B5EF4-FFF2-40B4-BE49-F238E27FC236}">
                  <a16:creationId xmlns:a16="http://schemas.microsoft.com/office/drawing/2014/main" id="{74DD27DE-3E54-4274-BBC3-ACDBA4EE937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7CE46D-769F-4AC1-9632-943FA356FB8F}"/>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1996B2-EF6C-4477-8412-7FDF64D8FBE9}"/>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18911157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650830"/>
            <a:ext cx="7886700" cy="2139553"/>
          </a:xfrm>
        </p:spPr>
        <p:txBody>
          <a:bodyPr anchor="b">
            <a:normAutofit/>
          </a:bodyPr>
          <a:lstStyle>
            <a:lvl1pPr algn="ctr">
              <a:defRPr sz="3300" b="1">
                <a:solidFill>
                  <a:schemeClr val="tx1"/>
                </a:solidFill>
                <a:latin typeface="+mj-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8932414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3300" b="1" i="0">
                <a:latin typeface="Calibri Light" panose="020F0302020204030204" pitchFamily="34" charset="0"/>
                <a:cs typeface="Calibri Light" panose="020F030202020403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atin typeface="Calibri" panose="020F0502020204030204" pitchFamily="34" charset="0"/>
                <a:cs typeface="Calibri" panose="020F050202020403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7FCE871E-F628-4527-BB38-9B86E4A3042F}"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69F8-8071-4399-B676-808C48BB8101}" type="slidenum">
              <a:rPr lang="en-US" smtClean="0"/>
              <a:t>‹#›</a:t>
            </a:fld>
            <a:endParaRPr lang="en-US"/>
          </a:p>
        </p:txBody>
      </p:sp>
    </p:spTree>
    <p:custDataLst>
      <p:tags r:id="rId1"/>
    </p:custDataLst>
    <p:extLst>
      <p:ext uri="{BB962C8B-B14F-4D97-AF65-F5344CB8AC3E}">
        <p14:creationId xmlns:p14="http://schemas.microsoft.com/office/powerpoint/2010/main" val="11569671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50"/>
    </p:custDataLst>
    <p:extLst>
      <p:ext uri="{BB962C8B-B14F-4D97-AF65-F5344CB8AC3E}">
        <p14:creationId xmlns:p14="http://schemas.microsoft.com/office/powerpoint/2010/main" val="113547903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 id="2147483687" r:id="rId18"/>
    <p:sldLayoutId id="2147483688" r:id="rId19"/>
    <p:sldLayoutId id="2147483689" r:id="rId20"/>
    <p:sldLayoutId id="2147483690" r:id="rId21"/>
    <p:sldLayoutId id="2147483691" r:id="rId22"/>
    <p:sldLayoutId id="2147483692" r:id="rId23"/>
    <p:sldLayoutId id="2147483693" r:id="rId24"/>
    <p:sldLayoutId id="2147483694" r:id="rId25"/>
    <p:sldLayoutId id="2147483695" r:id="rId26"/>
    <p:sldLayoutId id="2147483696" r:id="rId27"/>
    <p:sldLayoutId id="2147483697" r:id="rId28"/>
    <p:sldLayoutId id="2147483698" r:id="rId29"/>
    <p:sldLayoutId id="2147483699" r:id="rId30"/>
    <p:sldLayoutId id="2147483700" r:id="rId31"/>
    <p:sldLayoutId id="2147483701" r:id="rId32"/>
    <p:sldLayoutId id="2147483702" r:id="rId33"/>
    <p:sldLayoutId id="2147483703" r:id="rId34"/>
    <p:sldLayoutId id="2147483704" r:id="rId35"/>
    <p:sldLayoutId id="2147483705" r:id="rId36"/>
    <p:sldLayoutId id="2147483706" r:id="rId37"/>
    <p:sldLayoutId id="2147483707" r:id="rId38"/>
    <p:sldLayoutId id="2147483708" r:id="rId39"/>
    <p:sldLayoutId id="2147483709" r:id="rId40"/>
    <p:sldLayoutId id="2147483710" r:id="rId41"/>
    <p:sldLayoutId id="2147483711" r:id="rId42"/>
    <p:sldLayoutId id="2147483712" r:id="rId43"/>
    <p:sldLayoutId id="2147483713" r:id="rId44"/>
    <p:sldLayoutId id="2147483714" r:id="rId45"/>
    <p:sldLayoutId id="2147483715" r:id="rId46"/>
    <p:sldLayoutId id="2147483716" r:id="rId47"/>
    <p:sldLayoutId id="2147483717" r:id="rId48"/>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685800" rtl="0" eaLnBrk="1" latinLnBrk="0" hangingPunct="1">
        <a:lnSpc>
          <a:spcPct val="90000"/>
        </a:lnSpc>
        <a:spcBef>
          <a:spcPct val="0"/>
        </a:spcBef>
        <a:buNone/>
        <a:defRPr sz="2700" b="1" kern="1200">
          <a:solidFill>
            <a:srgbClr val="001F5F"/>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64.xml"/><Relationship Id="rId5" Type="http://schemas.openxmlformats.org/officeDocument/2006/relationships/image" Target="../media/image4.jpg"/><Relationship Id="rId4" Type="http://schemas.openxmlformats.org/officeDocument/2006/relationships/hyperlink" Target="http://www.youtube.com/watch?v=l9hr6RjjnQA"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65.xml"/><Relationship Id="rId5" Type="http://schemas.openxmlformats.org/officeDocument/2006/relationships/hyperlink" Target="http://www.youtube.com/watch?v=YCg7_aZbchc" TargetMode="External"/><Relationship Id="rId4" Type="http://schemas.openxmlformats.org/officeDocument/2006/relationships/image" Target="../media/image5.jp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66.xml"/><Relationship Id="rId4" Type="http://schemas.openxmlformats.org/officeDocument/2006/relationships/hyperlink" Target="https://www.stlouischildrens.org/health-resources/pulse/medical-animation-fetal-alcohol-syndrome"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70.xml"/><Relationship Id="rId6" Type="http://schemas.openxmlformats.org/officeDocument/2006/relationships/hyperlink" Target="https://sites.duke.edu/fasd/" TargetMode="External"/><Relationship Id="rId5" Type="http://schemas.openxmlformats.org/officeDocument/2006/relationships/hyperlink" Target="https://sites.duke.edu/fasd/chapter-8-case-study-2/" TargetMode="External"/><Relationship Id="rId4" Type="http://schemas.openxmlformats.org/officeDocument/2006/relationships/hyperlink" Target="https://sites.duke.edu/fasd/chapter-7-case-study-i/"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sites.duke.edu/fasd/chapter-7-case-study-i/student-study-team/" TargetMode="External"/><Relationship Id="rId3" Type="http://schemas.openxmlformats.org/officeDocument/2006/relationships/notesSlide" Target="../notesSlides/notesSlide19.xml"/><Relationship Id="rId7" Type="http://schemas.openxmlformats.org/officeDocument/2006/relationships/hyperlink" Target="https://sites.duke.edu/fasd/chapter-8-case-study-2/reason-for-referral/" TargetMode="External"/><Relationship Id="rId2" Type="http://schemas.openxmlformats.org/officeDocument/2006/relationships/slideLayout" Target="../slideLayouts/slideLayout2.xml"/><Relationship Id="rId1" Type="http://schemas.openxmlformats.org/officeDocument/2006/relationships/tags" Target="../tags/tag71.xml"/><Relationship Id="rId6" Type="http://schemas.openxmlformats.org/officeDocument/2006/relationships/hyperlink" Target="https://sites.duke.edu/fasd/chapter-7-case-study-i/reason-for-referral/" TargetMode="External"/><Relationship Id="rId5" Type="http://schemas.openxmlformats.org/officeDocument/2006/relationships/hyperlink" Target="https://sites.duke.edu/fasd/chapter-8-case-study-2/" TargetMode="External"/><Relationship Id="rId10" Type="http://schemas.openxmlformats.org/officeDocument/2006/relationships/hyperlink" Target="https://sites.duke.edu/fasd/" TargetMode="External"/><Relationship Id="rId4" Type="http://schemas.openxmlformats.org/officeDocument/2006/relationships/hyperlink" Target="https://sites.duke.edu/fasd/chapter-7-case-study-i/" TargetMode="External"/><Relationship Id="rId9" Type="http://schemas.openxmlformats.org/officeDocument/2006/relationships/hyperlink" Target="https://sites.duke.edu/fasd/chapter-8-case-study-2/student-study-team/"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23.xml.rels><?xml version="1.0" encoding="UTF-8" standalone="yes"?>
<Relationships xmlns="http://schemas.openxmlformats.org/package/2006/relationships"><Relationship Id="rId8" Type="http://schemas.openxmlformats.org/officeDocument/2006/relationships/hyperlink" Target="https://www.cdc.gov/ncbddd/fasd/guidelines-training.html" TargetMode="External"/><Relationship Id="rId3" Type="http://schemas.openxmlformats.org/officeDocument/2006/relationships/hyperlink" Target="https://www.aucd.org/docs/Resources%20on%20FASD%20for%20UCEDDs%20and%20LENDs.pdf" TargetMode="External"/><Relationship Id="rId7" Type="http://schemas.openxmlformats.org/officeDocument/2006/relationships/hyperlink" Target="https://www.cdc.gov/ncbddd/fasd/facts.html" TargetMode="External"/><Relationship Id="rId2" Type="http://schemas.openxmlformats.org/officeDocument/2006/relationships/slideLayout" Target="../slideLayouts/slideLayout2.xml"/><Relationship Id="rId1" Type="http://schemas.openxmlformats.org/officeDocument/2006/relationships/tags" Target="../tags/tag73.xml"/><Relationship Id="rId6" Type="http://schemas.openxmlformats.org/officeDocument/2006/relationships/hyperlink" Target="https://www.cdc.gov/ncbddd/actearly/milestones/milestones-in-action.html" TargetMode="External"/><Relationship Id="rId5" Type="http://schemas.openxmlformats.org/officeDocument/2006/relationships/hyperlink" Target="https://www.usd.edu/-/media/Project/USD/DotEdu/Academics/Colleges-and-Schools/Medicine/Center-for-Disabilities/FASD-Educational-Strategies-Handbook.pdf?rev=723dc384adb440f3bf2be8e8c0e1695d&amp;hash=2A57BFE7E3D487B67D02BEC2D15CE875" TargetMode="External"/><Relationship Id="rId10" Type="http://schemas.openxmlformats.org/officeDocument/2006/relationships/hyperlink" Target="https://www.acf.hhs.gov/cb/report/tribal-prenatal-exposure-alcohol-drugs" TargetMode="External"/><Relationship Id="rId4" Type="http://schemas.openxmlformats.org/officeDocument/2006/relationships/hyperlink" Target="https://www.usd.edu/-/media/Project/USD/DotEdu/Academics/Colleges-and-Schools/Medicine/Center-for-Disabilities/FASD-Handbook.pdf?rev=d1cb554d8ab043d49dc14ea2907f4819&amp;hash=B5F5240225CC1BB2638DBD89630B573B" TargetMode="External"/><Relationship Id="rId9" Type="http://schemas.openxmlformats.org/officeDocument/2006/relationships/hyperlink" Target="https://www.cdc.gov/ncbddd/fasd/stories.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sites.duke.edu/fasd/" TargetMode="External"/><Relationship Id="rId7" Type="http://schemas.openxmlformats.org/officeDocument/2006/relationships/hyperlink" Target="https://adai.uw.edu/fasdtoolkit/index.htm" TargetMode="External"/><Relationship Id="rId2" Type="http://schemas.openxmlformats.org/officeDocument/2006/relationships/slideLayout" Target="../slideLayouts/slideLayout2.xml"/><Relationship Id="rId1" Type="http://schemas.openxmlformats.org/officeDocument/2006/relationships/tags" Target="../tags/tag74.xml"/><Relationship Id="rId6" Type="http://schemas.openxmlformats.org/officeDocument/2006/relationships/hyperlink" Target="https://www.niaaa.nih.gov/publications/brochures-and-fact-sheets/fetal-alcohol-exposure" TargetMode="External"/><Relationship Id="rId5" Type="http://schemas.openxmlformats.org/officeDocument/2006/relationships/hyperlink" Target="https://fasdunited.org/" TargetMode="External"/><Relationship Id="rId4" Type="http://schemas.openxmlformats.org/officeDocument/2006/relationships/hyperlink" Target="https://www.cdc.gov/ncbddd/fasd/documents/FASDguide_web-P.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2.xml"/><Relationship Id="rId1" Type="http://schemas.openxmlformats.org/officeDocument/2006/relationships/tags" Target="../tags/tag75.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9.xml"/><Relationship Id="rId5" Type="http://schemas.openxmlformats.org/officeDocument/2006/relationships/image" Target="../media/image3.jpg"/><Relationship Id="rId4" Type="http://schemas.openxmlformats.org/officeDocument/2006/relationships/hyperlink" Target="https://www.youtube.com/watch?v=sMpTzN7HWxM&amp;t=3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US" sz="3600" dirty="0">
                <a:latin typeface="+mj-lt"/>
              </a:rPr>
              <a:t>Characteristics and Etiology of Infants and Young Children with Disabilities</a:t>
            </a:r>
            <a:br>
              <a:rPr lang="en-US" sz="3600" dirty="0">
                <a:latin typeface="+mj-lt"/>
              </a:rPr>
            </a:br>
            <a:endParaRPr sz="3600" dirty="0">
              <a:latin typeface="+mj-lt"/>
            </a:endParaRPr>
          </a:p>
        </p:txBody>
      </p:sp>
      <p:sp>
        <p:nvSpPr>
          <p:cNvPr id="4" name="TextBox 3">
            <a:extLst>
              <a:ext uri="{FF2B5EF4-FFF2-40B4-BE49-F238E27FC236}">
                <a16:creationId xmlns:a16="http://schemas.microsoft.com/office/drawing/2014/main" id="{87A58F77-938D-4187-B0DD-EA3A14524242}"/>
              </a:ext>
            </a:extLst>
          </p:cNvPr>
          <p:cNvSpPr txBox="1"/>
          <p:nvPr/>
        </p:nvSpPr>
        <p:spPr>
          <a:xfrm>
            <a:off x="1617292" y="3067683"/>
            <a:ext cx="5909416" cy="461665"/>
          </a:xfrm>
          <a:prstGeom prst="rect">
            <a:avLst/>
          </a:prstGeom>
          <a:noFill/>
        </p:spPr>
        <p:txBody>
          <a:bodyPr wrap="square">
            <a:spAutoFit/>
          </a:bodyPr>
          <a:lstStyle/>
          <a:p>
            <a:pPr algn="ctr"/>
            <a:r>
              <a:rPr lang="en" sz="2400" b="1" dirty="0">
                <a:latin typeface="+mj-lt"/>
              </a:rPr>
              <a:t>Fetal Alcohol Spectrum Disorders (FASD)</a:t>
            </a:r>
            <a:endParaRPr lang="en-US" sz="2400" b="1" dirty="0">
              <a:latin typeface="+mj-lt"/>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dirty="0"/>
              <a:t> Small Group Activity I</a:t>
            </a:r>
            <a:endParaRPr sz="3600" dirty="0"/>
          </a:p>
        </p:txBody>
      </p:sp>
      <p:sp>
        <p:nvSpPr>
          <p:cNvPr id="379" name="Google Shape;379;p19"/>
          <p:cNvSpPr txBox="1">
            <a:spLocks noGrp="1"/>
          </p:cNvSpPr>
          <p:nvPr>
            <p:ph idx="1"/>
          </p:nvPr>
        </p:nvSpPr>
        <p:spPr>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2000" dirty="0"/>
              <a:t>In a group of 3-4, discuss:</a:t>
            </a:r>
            <a:endParaRPr sz="2000" dirty="0"/>
          </a:p>
          <a:p>
            <a:pPr marL="457200" lvl="0" indent="-311150" algn="l" rtl="0">
              <a:lnSpc>
                <a:spcPct val="150000"/>
              </a:lnSpc>
              <a:spcBef>
                <a:spcPts val="0"/>
              </a:spcBef>
              <a:spcAft>
                <a:spcPts val="0"/>
              </a:spcAft>
              <a:buSzPts val="1300"/>
              <a:buChar char="●"/>
            </a:pPr>
            <a:r>
              <a:rPr lang="en" sz="2000" dirty="0"/>
              <a:t>What was your initial reaction to seeing Iyal? </a:t>
            </a:r>
          </a:p>
          <a:p>
            <a:pPr marL="457200" lvl="0" indent="-311150" algn="l" rtl="0">
              <a:lnSpc>
                <a:spcPct val="150000"/>
              </a:lnSpc>
              <a:spcBef>
                <a:spcPts val="0"/>
              </a:spcBef>
              <a:spcAft>
                <a:spcPts val="1200"/>
              </a:spcAft>
              <a:buSzPts val="1300"/>
              <a:buChar char="●"/>
            </a:pPr>
            <a:r>
              <a:rPr lang="en" sz="2000" dirty="0"/>
              <a:t>Did any students come to mind while you watched him?</a:t>
            </a:r>
          </a:p>
          <a:p>
            <a:pPr marL="0" lvl="0" indent="0" algn="l" rtl="0">
              <a:lnSpc>
                <a:spcPct val="100000"/>
              </a:lnSpc>
              <a:spcBef>
                <a:spcPts val="0"/>
              </a:spcBef>
              <a:buNone/>
            </a:pPr>
            <a:r>
              <a:rPr lang="en" sz="2000" dirty="0"/>
              <a:t>Choose one person from your group to share out with the larger group what your group discussed while considering these questions. Please be prepared to share out when the large group reconvenes after the short break.</a:t>
            </a:r>
            <a:endParaRPr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533D4A-3E0C-40D6-90F0-6A0AA3A156C3}"/>
              </a:ext>
            </a:extLst>
          </p:cNvPr>
          <p:cNvSpPr>
            <a:spLocks noGrp="1"/>
          </p:cNvSpPr>
          <p:nvPr>
            <p:ph type="title"/>
          </p:nvPr>
        </p:nvSpPr>
        <p:spPr/>
        <p:txBody>
          <a:bodyPr>
            <a:noAutofit/>
          </a:bodyPr>
          <a:lstStyle/>
          <a:p>
            <a:pPr algn="ctr"/>
            <a:r>
              <a:rPr lang="en-US" sz="3600" dirty="0"/>
              <a:t>Teaching students with FASD</a:t>
            </a:r>
          </a:p>
        </p:txBody>
      </p:sp>
      <p:sp>
        <p:nvSpPr>
          <p:cNvPr id="2" name="Content Placeholder 1">
            <a:extLst>
              <a:ext uri="{FF2B5EF4-FFF2-40B4-BE49-F238E27FC236}">
                <a16:creationId xmlns:a16="http://schemas.microsoft.com/office/drawing/2014/main" id="{442FE0BD-B74C-4BC8-B05B-A5DB92894608}"/>
              </a:ext>
            </a:extLst>
          </p:cNvPr>
          <p:cNvSpPr>
            <a:spLocks noGrp="1"/>
          </p:cNvSpPr>
          <p:nvPr>
            <p:ph idx="1"/>
          </p:nvPr>
        </p:nvSpPr>
        <p:spPr/>
        <p:txBody>
          <a:bodyPr/>
          <a:lstStyle/>
          <a:p>
            <a:pPr>
              <a:lnSpc>
                <a:spcPct val="150000"/>
              </a:lnSpc>
              <a:spcBef>
                <a:spcPts val="0"/>
              </a:spcBef>
            </a:pPr>
            <a:r>
              <a:rPr lang="en-US" sz="2000" dirty="0">
                <a:solidFill>
                  <a:schemeClr val="tx1"/>
                </a:solidFill>
                <a:latin typeface="Calibri" panose="020F0502020204030204" pitchFamily="34" charset="0"/>
                <a:ea typeface="Nunito"/>
                <a:cs typeface="Calibri" panose="020F0502020204030204" pitchFamily="34" charset="0"/>
                <a:sym typeface="Nunito"/>
              </a:rPr>
              <a:t>Students with FASD typically have weak auditory skills</a:t>
            </a:r>
          </a:p>
          <a:p>
            <a:pPr>
              <a:lnSpc>
                <a:spcPct val="150000"/>
              </a:lnSpc>
              <a:spcBef>
                <a:spcPts val="0"/>
              </a:spcBef>
            </a:pPr>
            <a:r>
              <a:rPr lang="en-US" sz="2000" dirty="0">
                <a:latin typeface="Calibri" panose="020F0502020204030204" pitchFamily="34" charset="0"/>
                <a:ea typeface="Nunito"/>
                <a:cs typeface="Calibri" panose="020F0502020204030204" pitchFamily="34" charset="0"/>
                <a:sym typeface="Nunito"/>
              </a:rPr>
              <a:t>Using technology and different teaching strategies is important</a:t>
            </a:r>
            <a:endParaRPr lang="en-US" sz="2000" dirty="0">
              <a:solidFill>
                <a:schemeClr val="tx1"/>
              </a:solidFill>
              <a:latin typeface="Calibri" panose="020F0502020204030204" pitchFamily="34" charset="0"/>
              <a:ea typeface="Nunito"/>
              <a:cs typeface="Calibri" panose="020F0502020204030204" pitchFamily="34" charset="0"/>
              <a:sym typeface="Nunito"/>
            </a:endParaRPr>
          </a:p>
          <a:p>
            <a:endParaRPr lang="en-US" dirty="0"/>
          </a:p>
        </p:txBody>
      </p:sp>
    </p:spTree>
    <p:custDataLst>
      <p:tags r:id="rId1"/>
    </p:custDataLst>
    <p:extLst>
      <p:ext uri="{BB962C8B-B14F-4D97-AF65-F5344CB8AC3E}">
        <p14:creationId xmlns:p14="http://schemas.microsoft.com/office/powerpoint/2010/main" val="21771291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cs typeface="Calibri" panose="020F0502020204030204" pitchFamily="34" charset="0"/>
              </a:rPr>
              <a:t>Uses of Technology</a:t>
            </a:r>
            <a:endParaRPr sz="3600" dirty="0">
              <a:latin typeface="+mj-lt"/>
              <a:cs typeface="Calibri" panose="020F0502020204030204" pitchFamily="34" charset="0"/>
            </a:endParaRPr>
          </a:p>
        </p:txBody>
      </p:sp>
      <p:sp>
        <p:nvSpPr>
          <p:cNvPr id="2" name="Content Placeholder 1">
            <a:extLst>
              <a:ext uri="{FF2B5EF4-FFF2-40B4-BE49-F238E27FC236}">
                <a16:creationId xmlns:a16="http://schemas.microsoft.com/office/drawing/2014/main" id="{13772DE3-284E-D792-11B1-EFC9525C1C9F}"/>
              </a:ext>
            </a:extLst>
          </p:cNvPr>
          <p:cNvSpPr>
            <a:spLocks noGrp="1"/>
          </p:cNvSpPr>
          <p:nvPr>
            <p:ph idx="1"/>
          </p:nvPr>
        </p:nvSpPr>
        <p:spPr/>
        <p:txBody>
          <a:bodyPr/>
          <a:lstStyle/>
          <a:p>
            <a:endParaRPr lang="en-US"/>
          </a:p>
        </p:txBody>
      </p:sp>
      <p:sp>
        <p:nvSpPr>
          <p:cNvPr id="394" name="Google Shape;394;p21"/>
          <p:cNvSpPr txBox="1"/>
          <p:nvPr/>
        </p:nvSpPr>
        <p:spPr>
          <a:xfrm>
            <a:off x="338426" y="910101"/>
            <a:ext cx="1682300" cy="1022005"/>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Use a variety of teaching techniques</a:t>
            </a:r>
            <a:endParaRPr sz="1600" b="1" dirty="0">
              <a:latin typeface="Calibri" panose="020F0502020204030204" pitchFamily="34" charset="0"/>
              <a:ea typeface="Nunito"/>
              <a:cs typeface="Calibri" panose="020F0502020204030204" pitchFamily="34" charset="0"/>
              <a:sym typeface="Nunito"/>
            </a:endParaRPr>
          </a:p>
        </p:txBody>
      </p:sp>
      <p:sp>
        <p:nvSpPr>
          <p:cNvPr id="396" name="Google Shape;396;p21"/>
          <p:cNvSpPr txBox="1"/>
          <p:nvPr/>
        </p:nvSpPr>
        <p:spPr>
          <a:xfrm>
            <a:off x="2484488" y="911836"/>
            <a:ext cx="1737880" cy="1024322"/>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Activity-based learning</a:t>
            </a:r>
            <a:endParaRPr sz="1600" b="1" dirty="0">
              <a:latin typeface="Calibri" panose="020F0502020204030204" pitchFamily="34" charset="0"/>
              <a:ea typeface="Nunito"/>
              <a:cs typeface="Calibri" panose="020F0502020204030204" pitchFamily="34" charset="0"/>
              <a:sym typeface="Nunito"/>
            </a:endParaRPr>
          </a:p>
        </p:txBody>
      </p:sp>
      <p:sp>
        <p:nvSpPr>
          <p:cNvPr id="403" name="Google Shape;403;p21"/>
          <p:cNvSpPr txBox="1"/>
          <p:nvPr/>
        </p:nvSpPr>
        <p:spPr>
          <a:xfrm>
            <a:off x="4624192" y="897958"/>
            <a:ext cx="1811373" cy="1033272"/>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Multi-sensory learning strategies</a:t>
            </a:r>
            <a:endParaRPr sz="3600" b="1" dirty="0">
              <a:latin typeface="Calibri" panose="020F0502020204030204" pitchFamily="34" charset="0"/>
              <a:ea typeface="Nunito"/>
              <a:cs typeface="Calibri" panose="020F0502020204030204" pitchFamily="34" charset="0"/>
              <a:sym typeface="Nunito"/>
            </a:endParaRPr>
          </a:p>
        </p:txBody>
      </p:sp>
      <p:sp>
        <p:nvSpPr>
          <p:cNvPr id="404" name="Google Shape;404;p21"/>
          <p:cNvSpPr txBox="1"/>
          <p:nvPr/>
        </p:nvSpPr>
        <p:spPr>
          <a:xfrm>
            <a:off x="6837390" y="901607"/>
            <a:ext cx="1713839" cy="1019255"/>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b="1" dirty="0">
                <a:latin typeface="Calibri" panose="020F0502020204030204" pitchFamily="34" charset="0"/>
                <a:ea typeface="Nunito"/>
                <a:cs typeface="Calibri" panose="020F0502020204030204" pitchFamily="34" charset="0"/>
                <a:sym typeface="Nunito"/>
              </a:rPr>
              <a:t>Provide Visuals</a:t>
            </a:r>
            <a:endParaRPr sz="1600" b="1" dirty="0">
              <a:latin typeface="Calibri" panose="020F0502020204030204" pitchFamily="34" charset="0"/>
              <a:ea typeface="Nunito"/>
              <a:cs typeface="Calibri" panose="020F0502020204030204" pitchFamily="34" charset="0"/>
              <a:sym typeface="Nunito"/>
            </a:endParaRPr>
          </a:p>
        </p:txBody>
      </p:sp>
      <p:grpSp>
        <p:nvGrpSpPr>
          <p:cNvPr id="5" name="Group 4" descr="Yellow arrow pointing down to whole-brain approach. Labeled with the words group work.">
            <a:extLst>
              <a:ext uri="{FF2B5EF4-FFF2-40B4-BE49-F238E27FC236}">
                <a16:creationId xmlns:a16="http://schemas.microsoft.com/office/drawing/2014/main" id="{6FB6F6B1-63CB-442B-84E1-6015EC2B1BFE}"/>
              </a:ext>
            </a:extLst>
          </p:cNvPr>
          <p:cNvGrpSpPr/>
          <p:nvPr/>
        </p:nvGrpSpPr>
        <p:grpSpPr>
          <a:xfrm>
            <a:off x="63242" y="2007566"/>
            <a:ext cx="1585878" cy="1435608"/>
            <a:chOff x="-775964" y="321718"/>
            <a:chExt cx="1585878" cy="1435608"/>
          </a:xfrm>
        </p:grpSpPr>
        <p:sp>
          <p:nvSpPr>
            <p:cNvPr id="35" name="Google Shape;411;p21">
              <a:extLst>
                <a:ext uri="{FF2B5EF4-FFF2-40B4-BE49-F238E27FC236}">
                  <a16:creationId xmlns:a16="http://schemas.microsoft.com/office/drawing/2014/main" id="{BDA64BB1-E61C-4115-8B96-483618CB35B0}"/>
                </a:ext>
              </a:extLst>
            </p:cNvPr>
            <p:cNvSpPr/>
            <p:nvPr/>
          </p:nvSpPr>
          <p:spPr>
            <a:xfrm>
              <a:off x="-775964" y="321718"/>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2" name="Google Shape;402;p21"/>
            <p:cNvSpPr txBox="1"/>
            <p:nvPr/>
          </p:nvSpPr>
          <p:spPr>
            <a:xfrm>
              <a:off x="-385392" y="588586"/>
              <a:ext cx="770783" cy="6738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dirty="0">
                  <a:latin typeface="Calibri" panose="020F0502020204030204" pitchFamily="34" charset="0"/>
                  <a:ea typeface="Nunito"/>
                  <a:cs typeface="Calibri" panose="020F0502020204030204" pitchFamily="34" charset="0"/>
                  <a:sym typeface="Nunito"/>
                </a:rPr>
                <a:t>Group work</a:t>
              </a:r>
              <a:endParaRPr sz="1600" dirty="0">
                <a:latin typeface="Calibri" panose="020F0502020204030204" pitchFamily="34" charset="0"/>
                <a:ea typeface="Nunito"/>
                <a:cs typeface="Calibri" panose="020F0502020204030204" pitchFamily="34" charset="0"/>
                <a:sym typeface="Nunito"/>
              </a:endParaRPr>
            </a:p>
          </p:txBody>
        </p:sp>
      </p:grpSp>
      <p:grpSp>
        <p:nvGrpSpPr>
          <p:cNvPr id="6" name="Group 5" descr="Yellow arrow pointing down to whole-brain approach. Labeled with the word music.">
            <a:extLst>
              <a:ext uri="{FF2B5EF4-FFF2-40B4-BE49-F238E27FC236}">
                <a16:creationId xmlns:a16="http://schemas.microsoft.com/office/drawing/2014/main" id="{C6CC2BD5-5593-4DC9-9723-F0A454AF03E1}"/>
              </a:ext>
            </a:extLst>
          </p:cNvPr>
          <p:cNvGrpSpPr/>
          <p:nvPr/>
        </p:nvGrpSpPr>
        <p:grpSpPr>
          <a:xfrm>
            <a:off x="1312251" y="2598226"/>
            <a:ext cx="1585878" cy="1435608"/>
            <a:chOff x="-349469" y="3126791"/>
            <a:chExt cx="1585878" cy="1435608"/>
          </a:xfrm>
        </p:grpSpPr>
        <p:sp>
          <p:nvSpPr>
            <p:cNvPr id="33" name="Google Shape;411;p21">
              <a:extLst>
                <a:ext uri="{FF2B5EF4-FFF2-40B4-BE49-F238E27FC236}">
                  <a16:creationId xmlns:a16="http://schemas.microsoft.com/office/drawing/2014/main" id="{5C31B4EF-4FB0-4975-9B52-7C1C8C4591BA}"/>
                </a:ext>
              </a:extLst>
            </p:cNvPr>
            <p:cNvSpPr/>
            <p:nvPr/>
          </p:nvSpPr>
          <p:spPr>
            <a:xfrm>
              <a:off x="-349469" y="3126791"/>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6" name="Google Shape;406;p21"/>
            <p:cNvSpPr txBox="1"/>
            <p:nvPr/>
          </p:nvSpPr>
          <p:spPr>
            <a:xfrm>
              <a:off x="-56302" y="3538330"/>
              <a:ext cx="1001686" cy="413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Music</a:t>
              </a:r>
              <a:endParaRPr sz="1600" dirty="0">
                <a:latin typeface="Calibri" panose="020F0502020204030204" pitchFamily="34" charset="0"/>
                <a:ea typeface="Nunito"/>
                <a:cs typeface="Calibri" panose="020F0502020204030204" pitchFamily="34" charset="0"/>
                <a:sym typeface="Nunito"/>
              </a:endParaRPr>
            </a:p>
          </p:txBody>
        </p:sp>
      </p:grpSp>
      <p:grpSp>
        <p:nvGrpSpPr>
          <p:cNvPr id="7" name="Group 6" descr="Yellow arrow pointing down to whole-brain approach. Labeled with the words hands on project.">
            <a:extLst>
              <a:ext uri="{FF2B5EF4-FFF2-40B4-BE49-F238E27FC236}">
                <a16:creationId xmlns:a16="http://schemas.microsoft.com/office/drawing/2014/main" id="{CC5E5BA3-7797-458E-AC2E-536522B41DFF}"/>
              </a:ext>
            </a:extLst>
          </p:cNvPr>
          <p:cNvGrpSpPr/>
          <p:nvPr/>
        </p:nvGrpSpPr>
        <p:grpSpPr>
          <a:xfrm>
            <a:off x="2573294" y="2008544"/>
            <a:ext cx="1585878" cy="1435608"/>
            <a:chOff x="560224" y="2368296"/>
            <a:chExt cx="1585878" cy="1435608"/>
          </a:xfrm>
        </p:grpSpPr>
        <p:sp>
          <p:nvSpPr>
            <p:cNvPr id="411" name="Google Shape;411;p21"/>
            <p:cNvSpPr/>
            <p:nvPr/>
          </p:nvSpPr>
          <p:spPr>
            <a:xfrm>
              <a:off x="560224" y="2368296"/>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0" name="Google Shape;400;p21"/>
            <p:cNvSpPr txBox="1"/>
            <p:nvPr/>
          </p:nvSpPr>
          <p:spPr>
            <a:xfrm>
              <a:off x="845902" y="2755485"/>
              <a:ext cx="993318" cy="757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dirty="0">
                  <a:latin typeface="Calibri" panose="020F0502020204030204" pitchFamily="34" charset="0"/>
                  <a:ea typeface="Nunito"/>
                  <a:cs typeface="Calibri" panose="020F0502020204030204" pitchFamily="34" charset="0"/>
                  <a:sym typeface="Nunito"/>
                </a:rPr>
                <a:t>Hands-on projects</a:t>
              </a:r>
              <a:endParaRPr sz="1600" dirty="0">
                <a:latin typeface="Calibri" panose="020F0502020204030204" pitchFamily="34" charset="0"/>
                <a:ea typeface="Nunito"/>
                <a:cs typeface="Calibri" panose="020F0502020204030204" pitchFamily="34" charset="0"/>
                <a:sym typeface="Nunito"/>
              </a:endParaRPr>
            </a:p>
          </p:txBody>
        </p:sp>
      </p:grpSp>
      <p:grpSp>
        <p:nvGrpSpPr>
          <p:cNvPr id="11" name="Group 10" descr="Yellow arrow pointing down to whole-brain approach. Labeled with the words dance and movement.">
            <a:extLst>
              <a:ext uri="{FF2B5EF4-FFF2-40B4-BE49-F238E27FC236}">
                <a16:creationId xmlns:a16="http://schemas.microsoft.com/office/drawing/2014/main" id="{718409BB-9947-459B-AFAC-8BE33C9706C6}"/>
              </a:ext>
            </a:extLst>
          </p:cNvPr>
          <p:cNvGrpSpPr/>
          <p:nvPr/>
        </p:nvGrpSpPr>
        <p:grpSpPr>
          <a:xfrm>
            <a:off x="3836258" y="2565285"/>
            <a:ext cx="1585878" cy="1435608"/>
            <a:chOff x="2935980" y="2515822"/>
            <a:chExt cx="1585878" cy="1435608"/>
          </a:xfrm>
        </p:grpSpPr>
        <p:sp>
          <p:nvSpPr>
            <p:cNvPr id="37" name="Google Shape;411;p21">
              <a:extLst>
                <a:ext uri="{FF2B5EF4-FFF2-40B4-BE49-F238E27FC236}">
                  <a16:creationId xmlns:a16="http://schemas.microsoft.com/office/drawing/2014/main" id="{204ECB30-A2D1-4159-815C-4AF9C8557686}"/>
                </a:ext>
              </a:extLst>
            </p:cNvPr>
            <p:cNvSpPr/>
            <p:nvPr/>
          </p:nvSpPr>
          <p:spPr>
            <a:xfrm>
              <a:off x="2935980" y="2515822"/>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8" name="Google Shape;408;p21"/>
            <p:cNvSpPr txBox="1"/>
            <p:nvPr/>
          </p:nvSpPr>
          <p:spPr>
            <a:xfrm>
              <a:off x="3122320" y="2951356"/>
              <a:ext cx="1254402" cy="757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Dance / movement</a:t>
              </a:r>
              <a:endParaRPr sz="1600" dirty="0">
                <a:latin typeface="Calibri" panose="020F0502020204030204" pitchFamily="34" charset="0"/>
                <a:ea typeface="Nunito"/>
                <a:cs typeface="Calibri" panose="020F0502020204030204" pitchFamily="34" charset="0"/>
                <a:sym typeface="Nunito"/>
              </a:endParaRPr>
            </a:p>
          </p:txBody>
        </p:sp>
      </p:grpSp>
      <p:grpSp>
        <p:nvGrpSpPr>
          <p:cNvPr id="10" name="Group 9" descr="Yellow arrow pointing down to whole-brain approach. Labeled with the word rhymes.">
            <a:extLst>
              <a:ext uri="{FF2B5EF4-FFF2-40B4-BE49-F238E27FC236}">
                <a16:creationId xmlns:a16="http://schemas.microsoft.com/office/drawing/2014/main" id="{BD01FB7B-529C-4D5A-A797-D62AB7FAA78E}"/>
              </a:ext>
            </a:extLst>
          </p:cNvPr>
          <p:cNvGrpSpPr/>
          <p:nvPr/>
        </p:nvGrpSpPr>
        <p:grpSpPr>
          <a:xfrm>
            <a:off x="5079725" y="2007566"/>
            <a:ext cx="1585878" cy="1435608"/>
            <a:chOff x="4225656" y="2377040"/>
            <a:chExt cx="1585878" cy="1435608"/>
          </a:xfrm>
        </p:grpSpPr>
        <p:sp>
          <p:nvSpPr>
            <p:cNvPr id="38" name="Google Shape;411;p21">
              <a:extLst>
                <a:ext uri="{FF2B5EF4-FFF2-40B4-BE49-F238E27FC236}">
                  <a16:creationId xmlns:a16="http://schemas.microsoft.com/office/drawing/2014/main" id="{59A212F3-6DF0-48AE-A21C-3619E75D5816}"/>
                </a:ext>
              </a:extLst>
            </p:cNvPr>
            <p:cNvSpPr/>
            <p:nvPr/>
          </p:nvSpPr>
          <p:spPr>
            <a:xfrm>
              <a:off x="4225656" y="2377040"/>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0" name="Google Shape;410;p21"/>
            <p:cNvSpPr txBox="1"/>
            <p:nvPr/>
          </p:nvSpPr>
          <p:spPr>
            <a:xfrm>
              <a:off x="4530362" y="2765207"/>
              <a:ext cx="1031514" cy="184873"/>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Rhymes</a:t>
              </a:r>
              <a:endParaRPr sz="1600" dirty="0">
                <a:latin typeface="Calibri" panose="020F0502020204030204" pitchFamily="34" charset="0"/>
                <a:ea typeface="Nunito"/>
                <a:cs typeface="Calibri" panose="020F0502020204030204" pitchFamily="34" charset="0"/>
                <a:sym typeface="Nunito"/>
              </a:endParaRPr>
            </a:p>
          </p:txBody>
        </p:sp>
      </p:grpSp>
      <p:grpSp>
        <p:nvGrpSpPr>
          <p:cNvPr id="9" name="Group 8" descr="Yellow arrow pointing down to whole-brain approach. Labeled with the word drama.">
            <a:extLst>
              <a:ext uri="{FF2B5EF4-FFF2-40B4-BE49-F238E27FC236}">
                <a16:creationId xmlns:a16="http://schemas.microsoft.com/office/drawing/2014/main" id="{37DC5D4B-6AA1-49A4-B573-661503087CF9}"/>
              </a:ext>
            </a:extLst>
          </p:cNvPr>
          <p:cNvGrpSpPr/>
          <p:nvPr/>
        </p:nvGrpSpPr>
        <p:grpSpPr>
          <a:xfrm>
            <a:off x="6311152" y="2638108"/>
            <a:ext cx="1585878" cy="1435608"/>
            <a:chOff x="5628175" y="2419697"/>
            <a:chExt cx="1585878" cy="1435608"/>
          </a:xfrm>
        </p:grpSpPr>
        <p:sp>
          <p:nvSpPr>
            <p:cNvPr id="34" name="Google Shape;411;p21">
              <a:extLst>
                <a:ext uri="{FF2B5EF4-FFF2-40B4-BE49-F238E27FC236}">
                  <a16:creationId xmlns:a16="http://schemas.microsoft.com/office/drawing/2014/main" id="{67004DFD-DC50-423C-B3EC-CFB5622CE0D1}"/>
                </a:ext>
              </a:extLst>
            </p:cNvPr>
            <p:cNvSpPr/>
            <p:nvPr/>
          </p:nvSpPr>
          <p:spPr>
            <a:xfrm>
              <a:off x="5628175" y="2419697"/>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4" name="Google Shape;414;p21"/>
            <p:cNvSpPr txBox="1"/>
            <p:nvPr/>
          </p:nvSpPr>
          <p:spPr>
            <a:xfrm>
              <a:off x="6002238" y="2773340"/>
              <a:ext cx="837751" cy="273577"/>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Drama</a:t>
              </a:r>
              <a:endParaRPr sz="800" dirty="0">
                <a:latin typeface="Calibri" panose="020F0502020204030204" pitchFamily="34" charset="0"/>
                <a:ea typeface="Nunito"/>
                <a:cs typeface="Calibri" panose="020F0502020204030204" pitchFamily="34" charset="0"/>
                <a:sym typeface="Nunito"/>
              </a:endParaRPr>
            </a:p>
          </p:txBody>
        </p:sp>
      </p:grpSp>
      <p:grpSp>
        <p:nvGrpSpPr>
          <p:cNvPr id="8" name="Group 7" descr="Yellow arrow pointing down to whole-brain approach. Labeled with the word art.">
            <a:extLst>
              <a:ext uri="{FF2B5EF4-FFF2-40B4-BE49-F238E27FC236}">
                <a16:creationId xmlns:a16="http://schemas.microsoft.com/office/drawing/2014/main" id="{185324F0-9299-4CBE-A1D3-D0F2E84A9978}"/>
              </a:ext>
            </a:extLst>
          </p:cNvPr>
          <p:cNvGrpSpPr/>
          <p:nvPr/>
        </p:nvGrpSpPr>
        <p:grpSpPr>
          <a:xfrm>
            <a:off x="7542579" y="1997831"/>
            <a:ext cx="1585878" cy="1435608"/>
            <a:chOff x="7258830" y="2441926"/>
            <a:chExt cx="1585878" cy="1435608"/>
          </a:xfrm>
        </p:grpSpPr>
        <p:sp>
          <p:nvSpPr>
            <p:cNvPr id="36" name="Google Shape;411;p21">
              <a:extLst>
                <a:ext uri="{FF2B5EF4-FFF2-40B4-BE49-F238E27FC236}">
                  <a16:creationId xmlns:a16="http://schemas.microsoft.com/office/drawing/2014/main" id="{C0993851-406D-489E-B80F-11CF432B5F85}"/>
                </a:ext>
              </a:extLst>
            </p:cNvPr>
            <p:cNvSpPr/>
            <p:nvPr/>
          </p:nvSpPr>
          <p:spPr>
            <a:xfrm>
              <a:off x="7258830" y="2441926"/>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2" name="Google Shape;412;p21"/>
            <p:cNvSpPr txBox="1"/>
            <p:nvPr/>
          </p:nvSpPr>
          <p:spPr>
            <a:xfrm>
              <a:off x="7771569" y="2816350"/>
              <a:ext cx="560400" cy="19303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Art</a:t>
              </a:r>
              <a:endParaRPr sz="1600" dirty="0">
                <a:latin typeface="Calibri" panose="020F0502020204030204" pitchFamily="34" charset="0"/>
                <a:ea typeface="Nunito"/>
                <a:cs typeface="Calibri" panose="020F0502020204030204" pitchFamily="34" charset="0"/>
                <a:sym typeface="Nunito"/>
              </a:endParaRPr>
            </a:p>
          </p:txBody>
        </p:sp>
      </p:grpSp>
      <p:sp>
        <p:nvSpPr>
          <p:cNvPr id="417" name="Google Shape;417;p21">
            <a:extLst>
              <a:ext uri="{C183D7F6-B498-43B3-948B-1728B52AA6E4}">
                <adec:decorative xmlns:adec="http://schemas.microsoft.com/office/drawing/2017/decorative" val="1"/>
              </a:ext>
            </a:extLst>
          </p:cNvPr>
          <p:cNvSpPr/>
          <p:nvPr/>
        </p:nvSpPr>
        <p:spPr>
          <a:xfrm>
            <a:off x="97110" y="3826409"/>
            <a:ext cx="8961120" cy="973020"/>
          </a:xfrm>
          <a:prstGeom prst="blockArc">
            <a:avLst>
              <a:gd name="adj1" fmla="val 10775386"/>
              <a:gd name="adj2" fmla="val 0"/>
              <a:gd name="adj3" fmla="val 25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8" name="Google Shape;418;p21"/>
          <p:cNvSpPr txBox="1"/>
          <p:nvPr/>
        </p:nvSpPr>
        <p:spPr>
          <a:xfrm>
            <a:off x="3189399" y="3709674"/>
            <a:ext cx="2920800" cy="191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dirty="0">
                <a:latin typeface="Calibri" panose="020F0502020204030204" pitchFamily="34" charset="0"/>
                <a:ea typeface="Nunito"/>
                <a:cs typeface="Calibri" panose="020F0502020204030204" pitchFamily="34" charset="0"/>
                <a:sym typeface="Nunito"/>
              </a:rPr>
              <a:t>Whole-Brain Approach</a:t>
            </a:r>
            <a:endParaRPr sz="2000" dirty="0">
              <a:latin typeface="Calibri" panose="020F0502020204030204" pitchFamily="34" charset="0"/>
              <a:ea typeface="Nunito"/>
              <a:cs typeface="Calibri" panose="020F0502020204030204" pitchFamily="34" charset="0"/>
              <a:sym typeface="Nunito"/>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p22"/>
          <p:cNvSpPr txBox="1">
            <a:spLocks noGrp="1"/>
          </p:cNvSpPr>
          <p:nvPr>
            <p:ph type="title"/>
          </p:nvPr>
        </p:nvSpPr>
        <p:spPr>
          <a:xfrm>
            <a:off x="628650" y="164116"/>
            <a:ext cx="7886700" cy="994172"/>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600" dirty="0">
                <a:latin typeface="+mj-lt"/>
                <a:cs typeface="Calibri" panose="020F0502020204030204" pitchFamily="34" charset="0"/>
              </a:rPr>
              <a:t>Family-Centered Collaboration</a:t>
            </a:r>
            <a:endParaRPr sz="3600" dirty="0">
              <a:latin typeface="+mj-lt"/>
              <a:cs typeface="Calibri" panose="020F0502020204030204" pitchFamily="34" charset="0"/>
            </a:endParaRPr>
          </a:p>
        </p:txBody>
      </p:sp>
      <p:sp>
        <p:nvSpPr>
          <p:cNvPr id="2" name="Content Placeholder 1">
            <a:extLst>
              <a:ext uri="{FF2B5EF4-FFF2-40B4-BE49-F238E27FC236}">
                <a16:creationId xmlns:a16="http://schemas.microsoft.com/office/drawing/2014/main" id="{3355A8D5-53B6-E16B-AEA5-7D2741421291}"/>
              </a:ext>
            </a:extLst>
          </p:cNvPr>
          <p:cNvSpPr>
            <a:spLocks noGrp="1"/>
          </p:cNvSpPr>
          <p:nvPr>
            <p:ph idx="1"/>
          </p:nvPr>
        </p:nvSpPr>
        <p:spPr>
          <a:xfrm>
            <a:off x="628650" y="1369219"/>
            <a:ext cx="7564374" cy="3004103"/>
          </a:xfrm>
        </p:spPr>
        <p:txBody>
          <a:bodyPr/>
          <a:lstStyle/>
          <a:p>
            <a:endParaRPr lang="en-US"/>
          </a:p>
        </p:txBody>
      </p:sp>
      <p:sp>
        <p:nvSpPr>
          <p:cNvPr id="426" name="Google Shape;426;p22"/>
          <p:cNvSpPr txBox="1"/>
          <p:nvPr/>
        </p:nvSpPr>
        <p:spPr>
          <a:xfrm>
            <a:off x="447661" y="931840"/>
            <a:ext cx="2639184" cy="1178099"/>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Communicating with the child’s pediatrician/</a:t>
            </a:r>
            <a:br>
              <a:rPr lang="en" sz="1800" b="1" dirty="0">
                <a:latin typeface="Calibri" panose="020F0502020204030204" pitchFamily="34" charset="0"/>
                <a:ea typeface="Nunito"/>
                <a:cs typeface="Calibri" panose="020F0502020204030204" pitchFamily="34" charset="0"/>
                <a:sym typeface="Nunito"/>
              </a:rPr>
            </a:br>
            <a:r>
              <a:rPr lang="en" sz="1800" b="1" dirty="0">
                <a:latin typeface="Calibri" panose="020F0502020204030204" pitchFamily="34" charset="0"/>
                <a:ea typeface="Nunito"/>
                <a:cs typeface="Calibri" panose="020F0502020204030204" pitchFamily="34" charset="0"/>
                <a:sym typeface="Nunito"/>
              </a:rPr>
              <a:t>healthcare providers</a:t>
            </a:r>
            <a:endParaRPr sz="1800" b="1" dirty="0">
              <a:latin typeface="Calibri" panose="020F0502020204030204" pitchFamily="34" charset="0"/>
              <a:ea typeface="Nunito"/>
              <a:cs typeface="Calibri" panose="020F0502020204030204" pitchFamily="34" charset="0"/>
              <a:sym typeface="Nunito"/>
            </a:endParaRPr>
          </a:p>
        </p:txBody>
      </p:sp>
      <p:sp>
        <p:nvSpPr>
          <p:cNvPr id="430" name="Google Shape;430;p22"/>
          <p:cNvSpPr txBox="1"/>
          <p:nvPr/>
        </p:nvSpPr>
        <p:spPr>
          <a:xfrm>
            <a:off x="5871051" y="830232"/>
            <a:ext cx="2825288" cy="1382131"/>
          </a:xfrm>
          <a:prstGeom prst="rect">
            <a:avLst/>
          </a:prstGeom>
          <a:noFill/>
          <a:ln w="28575">
            <a:solidFill>
              <a:srgbClr val="002060"/>
            </a:solid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Collaborating with related service providers providing therapies for the child and family</a:t>
            </a:r>
            <a:endParaRPr sz="1800" b="1" dirty="0">
              <a:latin typeface="Calibri" panose="020F0502020204030204" pitchFamily="34" charset="0"/>
              <a:ea typeface="Nunito"/>
              <a:cs typeface="Calibri" panose="020F0502020204030204" pitchFamily="34" charset="0"/>
              <a:sym typeface="Nunito"/>
            </a:endParaRPr>
          </a:p>
        </p:txBody>
      </p:sp>
      <p:sp>
        <p:nvSpPr>
          <p:cNvPr id="428" name="Google Shape;428;p22"/>
          <p:cNvSpPr txBox="1"/>
          <p:nvPr/>
        </p:nvSpPr>
        <p:spPr>
          <a:xfrm>
            <a:off x="3561892" y="2418493"/>
            <a:ext cx="1868700" cy="603989"/>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800" b="1" dirty="0">
                <a:latin typeface="Calibri" panose="020F0502020204030204" pitchFamily="34" charset="0"/>
                <a:ea typeface="Nunito"/>
                <a:cs typeface="Calibri" panose="020F0502020204030204" pitchFamily="34" charset="0"/>
                <a:sym typeface="Nunito"/>
              </a:rPr>
              <a:t>Families</a:t>
            </a:r>
            <a:endParaRPr sz="1800" b="1" dirty="0">
              <a:latin typeface="Calibri" panose="020F0502020204030204" pitchFamily="34" charset="0"/>
              <a:ea typeface="Nunito"/>
              <a:cs typeface="Calibri" panose="020F0502020204030204" pitchFamily="34" charset="0"/>
              <a:sym typeface="Nunito"/>
            </a:endParaRPr>
          </a:p>
        </p:txBody>
      </p:sp>
      <p:sp>
        <p:nvSpPr>
          <p:cNvPr id="434" name="Google Shape;434;p22"/>
          <p:cNvSpPr txBox="1"/>
          <p:nvPr/>
        </p:nvSpPr>
        <p:spPr>
          <a:xfrm>
            <a:off x="447661" y="3279415"/>
            <a:ext cx="2639184" cy="1109414"/>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Understanding the child’s needs via conversations with parents/families</a:t>
            </a:r>
            <a:endParaRPr sz="1800" b="1" dirty="0">
              <a:latin typeface="Calibri" panose="020F0502020204030204" pitchFamily="34" charset="0"/>
              <a:ea typeface="Nunito"/>
              <a:cs typeface="Calibri" panose="020F0502020204030204" pitchFamily="34" charset="0"/>
              <a:sym typeface="Nunito"/>
            </a:endParaRPr>
          </a:p>
          <a:p>
            <a:pPr marL="0" lvl="0" indent="0" algn="l" rtl="0">
              <a:spcBef>
                <a:spcPts val="1600"/>
              </a:spcBef>
              <a:spcAft>
                <a:spcPts val="0"/>
              </a:spcAft>
              <a:buNone/>
            </a:pPr>
            <a:endParaRPr sz="1800" b="1" dirty="0">
              <a:latin typeface="Calibri" panose="020F0502020204030204" pitchFamily="34" charset="0"/>
              <a:ea typeface="Nunito"/>
              <a:cs typeface="Calibri" panose="020F0502020204030204" pitchFamily="34" charset="0"/>
              <a:sym typeface="Nunito"/>
            </a:endParaRPr>
          </a:p>
        </p:txBody>
      </p:sp>
      <p:sp>
        <p:nvSpPr>
          <p:cNvPr id="432" name="Google Shape;432;p22"/>
          <p:cNvSpPr txBox="1"/>
          <p:nvPr/>
        </p:nvSpPr>
        <p:spPr>
          <a:xfrm>
            <a:off x="5871050" y="3263908"/>
            <a:ext cx="2825289" cy="1109414"/>
          </a:xfrm>
          <a:prstGeom prst="rect">
            <a:avLst/>
          </a:prstGeom>
          <a:noFill/>
          <a:ln w="28575">
            <a:solidFill>
              <a:srgbClr val="002060"/>
            </a:solidFill>
          </a:ln>
        </p:spPr>
        <p:txBody>
          <a:bodyPr spcFirstLastPara="1" wrap="square" lIns="91425" tIns="91425" rIns="91425" bIns="91425" anchor="t" anchorCtr="0">
            <a:noAutofit/>
          </a:bodyPr>
          <a:lstStyle/>
          <a:p>
            <a:pPr marL="0" lvl="0" indent="0" rtl="0">
              <a:lnSpc>
                <a:spcPct val="115000"/>
              </a:lnSpc>
              <a:spcBef>
                <a:spcPts val="0"/>
              </a:spcBef>
              <a:spcAft>
                <a:spcPts val="1600"/>
              </a:spcAft>
              <a:buNone/>
            </a:pPr>
            <a:r>
              <a:rPr lang="en" sz="1800" b="1" dirty="0">
                <a:latin typeface="Calibri" panose="020F0502020204030204" pitchFamily="34" charset="0"/>
                <a:ea typeface="Nunito"/>
                <a:cs typeface="Calibri" panose="020F0502020204030204" pitchFamily="34" charset="0"/>
                <a:sym typeface="Nunito"/>
              </a:rPr>
              <a:t>Advocating with and for children and family during school meetings </a:t>
            </a:r>
            <a:endParaRPr sz="1800" b="1" dirty="0">
              <a:latin typeface="Calibri" panose="020F0502020204030204" pitchFamily="34" charset="0"/>
              <a:ea typeface="Nunito"/>
              <a:cs typeface="Calibri" panose="020F0502020204030204" pitchFamily="34" charset="0"/>
              <a:sym typeface="Nunito"/>
            </a:endParaRPr>
          </a:p>
        </p:txBody>
      </p:sp>
      <p:cxnSp>
        <p:nvCxnSpPr>
          <p:cNvPr id="3" name="Straight Arrow Connector 2">
            <a:extLst>
              <a:ext uri="{FF2B5EF4-FFF2-40B4-BE49-F238E27FC236}">
                <a16:creationId xmlns:a16="http://schemas.microsoft.com/office/drawing/2014/main" id="{4E46FBAE-258C-47AF-BD98-21C866B2070D}"/>
              </a:ext>
              <a:ext uri="{C183D7F6-B498-43B3-948B-1728B52AA6E4}">
                <adec:decorative xmlns:adec="http://schemas.microsoft.com/office/drawing/2017/decorative" val="1"/>
              </a:ext>
            </a:extLst>
          </p:cNvPr>
          <p:cNvCxnSpPr>
            <a:stCxn id="428" idx="0"/>
            <a:endCxn id="426" idx="3"/>
          </p:cNvCxnSpPr>
          <p:nvPr/>
        </p:nvCxnSpPr>
        <p:spPr>
          <a:xfrm flipH="1" flipV="1">
            <a:off x="3086845" y="1520890"/>
            <a:ext cx="1409397" cy="897603"/>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E3E3834F-FB41-45FA-8648-16CFC3B469D7}"/>
              </a:ext>
              <a:ext uri="{C183D7F6-B498-43B3-948B-1728B52AA6E4}">
                <adec:decorative xmlns:adec="http://schemas.microsoft.com/office/drawing/2017/decorative" val="1"/>
              </a:ext>
            </a:extLst>
          </p:cNvPr>
          <p:cNvCxnSpPr>
            <a:cxnSpLocks/>
            <a:stCxn id="428" idx="0"/>
            <a:endCxn id="430" idx="1"/>
          </p:cNvCxnSpPr>
          <p:nvPr/>
        </p:nvCxnSpPr>
        <p:spPr>
          <a:xfrm flipV="1">
            <a:off x="4496242" y="1521298"/>
            <a:ext cx="1374809" cy="897195"/>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B5FA92B-3BD0-435B-834F-090E4091F43F}"/>
              </a:ext>
              <a:ext uri="{C183D7F6-B498-43B3-948B-1728B52AA6E4}">
                <adec:decorative xmlns:adec="http://schemas.microsoft.com/office/drawing/2017/decorative" val="1"/>
              </a:ext>
            </a:extLst>
          </p:cNvPr>
          <p:cNvCxnSpPr>
            <a:stCxn id="428" idx="2"/>
            <a:endCxn id="434" idx="3"/>
          </p:cNvCxnSpPr>
          <p:nvPr/>
        </p:nvCxnSpPr>
        <p:spPr>
          <a:xfrm flipH="1">
            <a:off x="3086845" y="3022482"/>
            <a:ext cx="1409397" cy="811640"/>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4320C3D-3185-42A5-AC04-885E07A6967E}"/>
              </a:ext>
              <a:ext uri="{C183D7F6-B498-43B3-948B-1728B52AA6E4}">
                <adec:decorative xmlns:adec="http://schemas.microsoft.com/office/drawing/2017/decorative" val="1"/>
              </a:ext>
            </a:extLst>
          </p:cNvPr>
          <p:cNvCxnSpPr>
            <a:stCxn id="428" idx="2"/>
            <a:endCxn id="432" idx="1"/>
          </p:cNvCxnSpPr>
          <p:nvPr/>
        </p:nvCxnSpPr>
        <p:spPr>
          <a:xfrm>
            <a:off x="4496242" y="3022482"/>
            <a:ext cx="1374808" cy="796133"/>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23"/>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t>Supporting Parents and Families: Video 1</a:t>
            </a:r>
            <a:endParaRPr sz="3600" dirty="0"/>
          </a:p>
        </p:txBody>
      </p:sp>
      <p:sp>
        <p:nvSpPr>
          <p:cNvPr id="440" name="Google Shape;440;p23"/>
          <p:cNvSpPr txBox="1">
            <a:spLocks noGrp="1"/>
          </p:cNvSpPr>
          <p:nvPr>
            <p:ph idx="1"/>
          </p:nvPr>
        </p:nvSpPr>
        <p:spPr>
          <a:xfrm>
            <a:off x="700495" y="3511748"/>
            <a:ext cx="7886700" cy="3263504"/>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1200"/>
              </a:spcAft>
              <a:buNone/>
            </a:pPr>
            <a:r>
              <a:rPr lang="en" sz="1400" dirty="0">
                <a:solidFill>
                  <a:srgbClr val="000000"/>
                </a:solidFill>
                <a:hlinkClick r:id="rId4"/>
              </a:rPr>
              <a:t>Link to video</a:t>
            </a:r>
            <a:endParaRPr lang="en" sz="1400" dirty="0">
              <a:solidFill>
                <a:srgbClr val="000000"/>
              </a:solidFill>
            </a:endParaRPr>
          </a:p>
          <a:p>
            <a:pPr marL="0" lvl="0" indent="0" algn="ctr" rtl="0">
              <a:spcBef>
                <a:spcPts val="0"/>
              </a:spcBef>
              <a:spcAft>
                <a:spcPts val="0"/>
              </a:spcAft>
              <a:buNone/>
            </a:pPr>
            <a:r>
              <a:rPr lang="en" sz="2000" dirty="0">
                <a:solidFill>
                  <a:srgbClr val="000000"/>
                </a:solidFill>
              </a:rPr>
              <a:t>What are at least 5 supports available to this family?</a:t>
            </a:r>
            <a:endParaRPr sz="2000" dirty="0"/>
          </a:p>
        </p:txBody>
      </p:sp>
      <p:pic>
        <p:nvPicPr>
          <p:cNvPr id="5" name="Picture 4" descr="Screenshot from video 1.">
            <a:extLst>
              <a:ext uri="{FF2B5EF4-FFF2-40B4-BE49-F238E27FC236}">
                <a16:creationId xmlns:a16="http://schemas.microsoft.com/office/drawing/2014/main" id="{F5FB0F64-578E-4FA2-903F-989B04C76E79}"/>
              </a:ext>
            </a:extLst>
          </p:cNvPr>
          <p:cNvPicPr>
            <a:picLocks noChangeAspect="1"/>
          </p:cNvPicPr>
          <p:nvPr/>
        </p:nvPicPr>
        <p:blipFill>
          <a:blip r:embed="rId5"/>
          <a:stretch>
            <a:fillRect/>
          </a:stretch>
        </p:blipFill>
        <p:spPr>
          <a:xfrm>
            <a:off x="3091270" y="1116149"/>
            <a:ext cx="3105150" cy="2333625"/>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23"/>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t>Supporting Parents and Families: Video 2</a:t>
            </a:r>
            <a:endParaRPr sz="3600" dirty="0"/>
          </a:p>
        </p:txBody>
      </p:sp>
      <p:sp>
        <p:nvSpPr>
          <p:cNvPr id="2" name="Content Placeholder 1">
            <a:extLst>
              <a:ext uri="{FF2B5EF4-FFF2-40B4-BE49-F238E27FC236}">
                <a16:creationId xmlns:a16="http://schemas.microsoft.com/office/drawing/2014/main" id="{FA1D3292-11A1-E219-D76B-055F82BBFB5F}"/>
              </a:ext>
            </a:extLst>
          </p:cNvPr>
          <p:cNvSpPr>
            <a:spLocks noGrp="1"/>
          </p:cNvSpPr>
          <p:nvPr>
            <p:ph idx="1"/>
          </p:nvPr>
        </p:nvSpPr>
        <p:spPr/>
        <p:txBody>
          <a:bodyPr/>
          <a:lstStyle/>
          <a:p>
            <a:endParaRPr lang="en-US"/>
          </a:p>
        </p:txBody>
      </p:sp>
      <p:pic>
        <p:nvPicPr>
          <p:cNvPr id="7" name="Picture 6" descr="Screenshot from video 2.">
            <a:extLst>
              <a:ext uri="{FF2B5EF4-FFF2-40B4-BE49-F238E27FC236}">
                <a16:creationId xmlns:a16="http://schemas.microsoft.com/office/drawing/2014/main" id="{6D2BEFEA-8FC7-48A8-B9D4-1A4EB6FBDE1E}"/>
              </a:ext>
            </a:extLst>
          </p:cNvPr>
          <p:cNvPicPr>
            <a:picLocks noChangeAspect="1"/>
          </p:cNvPicPr>
          <p:nvPr/>
        </p:nvPicPr>
        <p:blipFill>
          <a:blip r:embed="rId4"/>
          <a:stretch>
            <a:fillRect/>
          </a:stretch>
        </p:blipFill>
        <p:spPr>
          <a:xfrm>
            <a:off x="2380635" y="1038271"/>
            <a:ext cx="3952875" cy="2228850"/>
          </a:xfrm>
          <a:prstGeom prst="rect">
            <a:avLst/>
          </a:prstGeom>
        </p:spPr>
      </p:pic>
      <p:sp>
        <p:nvSpPr>
          <p:cNvPr id="12" name="TextBox 11">
            <a:extLst>
              <a:ext uri="{FF2B5EF4-FFF2-40B4-BE49-F238E27FC236}">
                <a16:creationId xmlns:a16="http://schemas.microsoft.com/office/drawing/2014/main" id="{A91106AD-03EF-48D1-A713-2B1AE4F4A8B4}"/>
              </a:ext>
            </a:extLst>
          </p:cNvPr>
          <p:cNvSpPr txBox="1"/>
          <p:nvPr/>
        </p:nvSpPr>
        <p:spPr>
          <a:xfrm>
            <a:off x="1676134" y="3377954"/>
            <a:ext cx="6350266" cy="877163"/>
          </a:xfrm>
          <a:prstGeom prst="rect">
            <a:avLst/>
          </a:prstGeom>
          <a:noFill/>
        </p:spPr>
        <p:txBody>
          <a:bodyPr wrap="square">
            <a:spAutoFit/>
          </a:bodyPr>
          <a:lstStyle/>
          <a:p>
            <a:pPr marL="0" marR="0" lvl="0" indent="0" algn="ctr" defTabSz="685800"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 b="0" i="0" u="none" strike="noStrike" kern="1200" cap="none" spc="0" normalizeH="0" baseline="0" noProof="0" dirty="0">
                <a:ln>
                  <a:noFill/>
                </a:ln>
                <a:solidFill>
                  <a:srgbClr val="000000"/>
                </a:solidFill>
                <a:effectLst/>
                <a:uLnTx/>
                <a:uFillTx/>
                <a:latin typeface="Calibri" panose="020F0502020204030204"/>
                <a:ea typeface="+mn-ea"/>
                <a:cs typeface="+mn-cs"/>
                <a:hlinkClick r:id="rId5"/>
              </a:rPr>
              <a:t>Link to video</a:t>
            </a:r>
            <a:endParaRPr kumimoji="0" lang="en"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 sz="2000" b="0" i="0" u="none" strike="noStrike" kern="1200" cap="none" spc="0" normalizeH="0" baseline="0" noProof="0" dirty="0">
                <a:ln>
                  <a:noFill/>
                </a:ln>
                <a:solidFill>
                  <a:srgbClr val="000000"/>
                </a:solidFill>
                <a:effectLst/>
                <a:uLnTx/>
                <a:uFillTx/>
                <a:latin typeface="Calibri" panose="020F0502020204030204"/>
                <a:ea typeface="+mn-ea"/>
                <a:cs typeface="+mn-cs"/>
              </a:rPr>
              <a:t>What are at least 5 supports available to this family?</a:t>
            </a:r>
            <a:endParaRPr lang="en-US" sz="1600" dirty="0"/>
          </a:p>
        </p:txBody>
      </p:sp>
    </p:spTree>
    <p:custDataLst>
      <p:tags r:id="rId1"/>
    </p:custDataLst>
    <p:extLst>
      <p:ext uri="{BB962C8B-B14F-4D97-AF65-F5344CB8AC3E}">
        <p14:creationId xmlns:p14="http://schemas.microsoft.com/office/powerpoint/2010/main" val="8407871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46"/>
        <p:cNvGrpSpPr/>
        <p:nvPr/>
      </p:nvGrpSpPr>
      <p:grpSpPr>
        <a:xfrm>
          <a:off x="0" y="0"/>
          <a:ext cx="0" cy="0"/>
          <a:chOff x="0" y="0"/>
          <a:chExt cx="0" cy="0"/>
        </a:xfrm>
      </p:grpSpPr>
      <p:sp>
        <p:nvSpPr>
          <p:cNvPr id="447" name="Google Shape;447;p2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000" dirty="0"/>
              <a:t>Small Group Activity</a:t>
            </a:r>
            <a:endParaRPr sz="3000" dirty="0"/>
          </a:p>
        </p:txBody>
      </p:sp>
      <p:sp>
        <p:nvSpPr>
          <p:cNvPr id="448" name="Google Shape;448;p24"/>
          <p:cNvSpPr txBox="1">
            <a:spLocks noGrp="1"/>
          </p:cNvSpPr>
          <p:nvPr>
            <p:ph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dirty="0">
                <a:solidFill>
                  <a:srgbClr val="000000"/>
                </a:solidFill>
              </a:rPr>
              <a:t>1. </a:t>
            </a:r>
            <a:r>
              <a:rPr lang="en-US" sz="1800" u="sng" dirty="0">
                <a:solidFill>
                  <a:srgbClr val="1155CC"/>
                </a:solidFill>
                <a:hlinkClick r:id="rId4"/>
              </a:rPr>
              <a:t>Click to watch this video on fetal development.</a:t>
            </a:r>
            <a:endParaRPr sz="1800" dirty="0">
              <a:solidFill>
                <a:srgbClr val="000000"/>
              </a:solidFill>
            </a:endParaRPr>
          </a:p>
          <a:p>
            <a:pPr marL="0" lvl="0" indent="0" algn="l" rtl="0">
              <a:spcBef>
                <a:spcPts val="1600"/>
              </a:spcBef>
              <a:spcAft>
                <a:spcPts val="600"/>
              </a:spcAft>
              <a:buNone/>
            </a:pPr>
            <a:r>
              <a:rPr lang="en" sz="1800" dirty="0">
                <a:solidFill>
                  <a:srgbClr val="000000"/>
                </a:solidFill>
              </a:rPr>
              <a:t>2. Work with the others near you to discuss:</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How does FASD manifest?</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Why does FASD manifest with variable symptoms across individuals?</a:t>
            </a:r>
            <a:endParaRPr sz="1800" dirty="0">
              <a:solidFill>
                <a:srgbClr val="000000"/>
              </a:solidFill>
            </a:endParaRPr>
          </a:p>
          <a:p>
            <a:pPr marL="457200" lvl="0" indent="-311150" algn="l" rtl="0">
              <a:lnSpc>
                <a:spcPct val="100000"/>
              </a:lnSpc>
              <a:spcBef>
                <a:spcPts val="0"/>
              </a:spcBef>
              <a:buClr>
                <a:srgbClr val="000000"/>
              </a:buClr>
              <a:buSzPts val="1300"/>
              <a:buChar char="●"/>
            </a:pPr>
            <a:r>
              <a:rPr lang="en" sz="1800" dirty="0">
                <a:solidFill>
                  <a:srgbClr val="000000"/>
                </a:solidFill>
              </a:rPr>
              <a:t>What kinds of assessment will provide meaningful information about a young child with FASD?</a:t>
            </a:r>
            <a:endParaRPr sz="1800" dirty="0">
              <a:solidFill>
                <a:srgbClr val="000000"/>
              </a:solidFill>
            </a:endParaRPr>
          </a:p>
          <a:p>
            <a:pPr marL="457200" lvl="0" indent="-311150" algn="l" rtl="0">
              <a:lnSpc>
                <a:spcPct val="100000"/>
              </a:lnSpc>
              <a:spcBef>
                <a:spcPts val="0"/>
              </a:spcBef>
              <a:buClr>
                <a:srgbClr val="000000"/>
              </a:buClr>
              <a:buSzPts val="1300"/>
              <a:buChar char="●"/>
            </a:pPr>
            <a:r>
              <a:rPr lang="en" sz="1800" dirty="0">
                <a:solidFill>
                  <a:srgbClr val="000000"/>
                </a:solidFill>
              </a:rPr>
              <a:t>How would your recommendations change if FAS is suspected, but not confirmed?</a:t>
            </a:r>
            <a:endParaRPr sz="1800" dirty="0">
              <a:solidFill>
                <a:srgbClr val="000000"/>
              </a:solidFill>
            </a:endParaRPr>
          </a:p>
          <a:p>
            <a:pPr marL="457200" lvl="0" indent="0" algn="l" rtl="0">
              <a:spcBef>
                <a:spcPts val="0"/>
              </a:spcBef>
              <a:spcAft>
                <a:spcPts val="0"/>
              </a:spcAft>
              <a:buNone/>
            </a:pPr>
            <a:endParaRPr sz="1800" dirty="0">
              <a:solidFill>
                <a:srgbClr val="000000"/>
              </a:solidFill>
            </a:endParaRPr>
          </a:p>
          <a:p>
            <a:pPr marL="0" lvl="0" indent="0" algn="l" rtl="0">
              <a:spcBef>
                <a:spcPts val="0"/>
              </a:spcBef>
              <a:spcAft>
                <a:spcPts val="1600"/>
              </a:spcAft>
              <a:buNone/>
            </a:pPr>
            <a:endParaRP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26"/>
          <p:cNvSpPr txBox="1">
            <a:spLocks noGrp="1"/>
          </p:cNvSpPr>
          <p:nvPr>
            <p:ph type="title"/>
          </p:nvPr>
        </p:nvSpPr>
        <p:spPr>
          <a:xfrm>
            <a:off x="520065" y="273844"/>
            <a:ext cx="8103870" cy="994172"/>
          </a:xfrm>
          <a:prstGeom prst="rect">
            <a:avLst/>
          </a:prstGeom>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At Home</a:t>
            </a:r>
            <a:endParaRPr sz="3600" dirty="0">
              <a:ea typeface="Nunito"/>
              <a:cs typeface="Nunito"/>
              <a:sym typeface="Nunito"/>
            </a:endParaRPr>
          </a:p>
        </p:txBody>
      </p:sp>
      <p:sp>
        <p:nvSpPr>
          <p:cNvPr id="2" name="Content Placeholder 1">
            <a:extLst>
              <a:ext uri="{FF2B5EF4-FFF2-40B4-BE49-F238E27FC236}">
                <a16:creationId xmlns:a16="http://schemas.microsoft.com/office/drawing/2014/main" id="{64FDC817-5D29-673E-D6AD-A5BE7B71F592}"/>
              </a:ext>
            </a:extLst>
          </p:cNvPr>
          <p:cNvSpPr>
            <a:spLocks noGrp="1"/>
          </p:cNvSpPr>
          <p:nvPr>
            <p:ph idx="1"/>
          </p:nvPr>
        </p:nvSpPr>
        <p:spPr/>
        <p:txBody>
          <a:bodyPr/>
          <a:lstStyle/>
          <a:p>
            <a:endParaRPr lang="en-US"/>
          </a:p>
        </p:txBody>
      </p:sp>
      <p:grpSp>
        <p:nvGrpSpPr>
          <p:cNvPr id="4" name="Group 3" descr="Recommend a consistent sleep schedule be followed at home to support attention/focus at school.&#10;">
            <a:extLst>
              <a:ext uri="{FF2B5EF4-FFF2-40B4-BE49-F238E27FC236}">
                <a16:creationId xmlns:a16="http://schemas.microsoft.com/office/drawing/2014/main" id="{52A2620A-45CB-4021-B188-963210C59830}"/>
              </a:ext>
              <a:ext uri="{C183D7F6-B498-43B3-948B-1728B52AA6E4}">
                <adec:decorative xmlns:adec="http://schemas.microsoft.com/office/drawing/2017/decorative" val="0"/>
              </a:ext>
            </a:extLst>
          </p:cNvPr>
          <p:cNvGrpSpPr/>
          <p:nvPr/>
        </p:nvGrpSpPr>
        <p:grpSpPr>
          <a:xfrm>
            <a:off x="110762" y="1792223"/>
            <a:ext cx="2941678" cy="2496312"/>
            <a:chOff x="374154" y="1230223"/>
            <a:chExt cx="1684050" cy="1517100"/>
          </a:xfrm>
        </p:grpSpPr>
        <p:sp>
          <p:nvSpPr>
            <p:cNvPr id="462" name="Google Shape;462;p26"/>
            <p:cNvSpPr/>
            <p:nvPr/>
          </p:nvSpPr>
          <p:spPr>
            <a:xfrm>
              <a:off x="374154" y="1230223"/>
              <a:ext cx="1684050"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463" name="Google Shape;463;p26" descr="Recommend a consistent sleep schedule be followed at home to support attention/focus at school.&#10;"/>
            <p:cNvSpPr txBox="1"/>
            <p:nvPr/>
          </p:nvSpPr>
          <p:spPr>
            <a:xfrm>
              <a:off x="403683" y="1559127"/>
              <a:ext cx="1643110" cy="8754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Recommend a consistent sleep schedule be followed at home to support attention/focus at school.</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grpSp>
        <p:nvGrpSpPr>
          <p:cNvPr id="31" name="Group 30" descr="Discuss signs of anxiety and/or depression with a school psychologist and provide a plan for parents">
            <a:extLst>
              <a:ext uri="{FF2B5EF4-FFF2-40B4-BE49-F238E27FC236}">
                <a16:creationId xmlns:a16="http://schemas.microsoft.com/office/drawing/2014/main" id="{99DBC665-6FFB-45A5-8AD3-4F88335A21D6}"/>
              </a:ext>
              <a:ext uri="{C183D7F6-B498-43B3-948B-1728B52AA6E4}">
                <adec:decorative xmlns:adec="http://schemas.microsoft.com/office/drawing/2017/decorative" val="0"/>
              </a:ext>
            </a:extLst>
          </p:cNvPr>
          <p:cNvGrpSpPr/>
          <p:nvPr/>
        </p:nvGrpSpPr>
        <p:grpSpPr>
          <a:xfrm>
            <a:off x="3145991" y="1805475"/>
            <a:ext cx="2877745" cy="2496311"/>
            <a:chOff x="3899324" y="2943773"/>
            <a:chExt cx="1586080" cy="1558800"/>
          </a:xfrm>
        </p:grpSpPr>
        <p:sp>
          <p:nvSpPr>
            <p:cNvPr id="32" name="Google Shape;474;p26">
              <a:extLst>
                <a:ext uri="{FF2B5EF4-FFF2-40B4-BE49-F238E27FC236}">
                  <a16:creationId xmlns:a16="http://schemas.microsoft.com/office/drawing/2014/main" id="{156B585C-0E0E-4E90-9133-630911FFA02F}"/>
                </a:ext>
              </a:extLst>
            </p:cNvPr>
            <p:cNvSpPr/>
            <p:nvPr/>
          </p:nvSpPr>
          <p:spPr>
            <a:xfrm>
              <a:off x="3899324" y="294377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33" name="Google Shape;475;p26">
              <a:extLst>
                <a:ext uri="{FF2B5EF4-FFF2-40B4-BE49-F238E27FC236}">
                  <a16:creationId xmlns:a16="http://schemas.microsoft.com/office/drawing/2014/main" id="{00E01520-6675-4A26-A6AA-74ADA980F32B}"/>
                </a:ext>
              </a:extLst>
            </p:cNvPr>
            <p:cNvSpPr txBox="1"/>
            <p:nvPr/>
          </p:nvSpPr>
          <p:spPr>
            <a:xfrm>
              <a:off x="3966522" y="3282843"/>
              <a:ext cx="1518882" cy="10326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Discuss signs of anxiety and/or depression with a school psychologist and provide a plan for parents</a:t>
              </a:r>
              <a:r>
                <a:rPr lang="en" sz="1000" b="1" dirty="0">
                  <a:solidFill>
                    <a:srgbClr val="FFFFFF"/>
                  </a:solidFill>
                  <a:latin typeface="+mn-lt"/>
                  <a:ea typeface="Nunito"/>
                  <a:cs typeface="Nunito"/>
                  <a:sym typeface="Nunito"/>
                </a:rPr>
                <a:t>.</a:t>
              </a:r>
              <a:endParaRPr sz="1000" b="1" dirty="0">
                <a:solidFill>
                  <a:srgbClr val="FFFFFF"/>
                </a:solidFill>
                <a:latin typeface="+mn-lt"/>
                <a:ea typeface="Nunito"/>
                <a:cs typeface="Nunito"/>
                <a:sym typeface="Nunito"/>
              </a:endParaRPr>
            </a:p>
          </p:txBody>
        </p:sp>
      </p:grpSp>
      <p:grpSp>
        <p:nvGrpSpPr>
          <p:cNvPr id="27" name="Group 26" descr="Employ repetition, consistency, and clear consequences for behavior both at home and school.&#10;">
            <a:extLst>
              <a:ext uri="{FF2B5EF4-FFF2-40B4-BE49-F238E27FC236}">
                <a16:creationId xmlns:a16="http://schemas.microsoft.com/office/drawing/2014/main" id="{A2957194-3492-4FCD-9BEE-E968286E158E}"/>
              </a:ext>
              <a:ext uri="{C183D7F6-B498-43B3-948B-1728B52AA6E4}">
                <adec:decorative xmlns:adec="http://schemas.microsoft.com/office/drawing/2017/decorative" val="0"/>
              </a:ext>
            </a:extLst>
          </p:cNvPr>
          <p:cNvGrpSpPr/>
          <p:nvPr/>
        </p:nvGrpSpPr>
        <p:grpSpPr>
          <a:xfrm>
            <a:off x="6118595" y="1791574"/>
            <a:ext cx="2755823" cy="2717065"/>
            <a:chOff x="2221424" y="2852923"/>
            <a:chExt cx="1586079" cy="1558800"/>
          </a:xfrm>
        </p:grpSpPr>
        <p:sp>
          <p:nvSpPr>
            <p:cNvPr id="28" name="Google Shape;472;p26">
              <a:extLst>
                <a:ext uri="{FF2B5EF4-FFF2-40B4-BE49-F238E27FC236}">
                  <a16:creationId xmlns:a16="http://schemas.microsoft.com/office/drawing/2014/main" id="{2DF9510B-8397-4807-8461-ED7DF10C3BE3}"/>
                </a:ext>
              </a:extLst>
            </p:cNvPr>
            <p:cNvSpPr/>
            <p:nvPr/>
          </p:nvSpPr>
          <p:spPr>
            <a:xfrm>
              <a:off x="2221424" y="285292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29" name="Google Shape;473;p26">
              <a:extLst>
                <a:ext uri="{FF2B5EF4-FFF2-40B4-BE49-F238E27FC236}">
                  <a16:creationId xmlns:a16="http://schemas.microsoft.com/office/drawing/2014/main" id="{28DDD02F-9641-40C5-A7F0-A042C0BB2502}"/>
                </a:ext>
              </a:extLst>
            </p:cNvPr>
            <p:cNvSpPr txBox="1"/>
            <p:nvPr/>
          </p:nvSpPr>
          <p:spPr>
            <a:xfrm>
              <a:off x="2302020" y="3195327"/>
              <a:ext cx="1443563"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Employ repetition, consistency, and clear consequences for behavior both at home and school.</a:t>
              </a:r>
              <a:endParaRPr sz="1600" b="1" dirty="0">
                <a:solidFill>
                  <a:srgbClr val="FFFFFF"/>
                </a:solidFill>
                <a:latin typeface="+mn-lt"/>
                <a:ea typeface="Nunito"/>
                <a:cs typeface="Nunito"/>
                <a:sym typeface="Nunito"/>
              </a:endParaRPr>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32A2B1-9573-43D3-9644-F40226207058}"/>
              </a:ext>
            </a:extLst>
          </p:cNvPr>
          <p:cNvSpPr>
            <a:spLocks noGrp="1"/>
          </p:cNvSpPr>
          <p:nvPr>
            <p:ph type="title"/>
          </p:nvPr>
        </p:nvSpPr>
        <p:spPr>
          <a:xfrm>
            <a:off x="478917" y="273844"/>
            <a:ext cx="8186166" cy="994172"/>
          </a:xfrm>
        </p:spPr>
        <p:txBody>
          <a:bodyPr>
            <a:noAutofit/>
          </a:bodyPr>
          <a:lstStyle/>
          <a:p>
            <a:pPr algn="ctr"/>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Structure and Routines</a:t>
            </a:r>
            <a:endParaRPr lang="en-US" sz="3600" dirty="0"/>
          </a:p>
        </p:txBody>
      </p:sp>
      <p:sp>
        <p:nvSpPr>
          <p:cNvPr id="2" name="Content Placeholder 1">
            <a:extLst>
              <a:ext uri="{FF2B5EF4-FFF2-40B4-BE49-F238E27FC236}">
                <a16:creationId xmlns:a16="http://schemas.microsoft.com/office/drawing/2014/main" id="{C6FD4B48-1D4D-152B-898C-060C4FA609FE}"/>
              </a:ext>
            </a:extLst>
          </p:cNvPr>
          <p:cNvSpPr>
            <a:spLocks noGrp="1"/>
          </p:cNvSpPr>
          <p:nvPr>
            <p:ph idx="1"/>
          </p:nvPr>
        </p:nvSpPr>
        <p:spPr/>
        <p:txBody>
          <a:bodyPr/>
          <a:lstStyle/>
          <a:p>
            <a:endParaRPr lang="en-US"/>
          </a:p>
        </p:txBody>
      </p:sp>
      <p:grpSp>
        <p:nvGrpSpPr>
          <p:cNvPr id="16" name="Group 15" descr="Keep the student’s classroom environment simple with structured time with brief activities.&#10;">
            <a:extLst>
              <a:ext uri="{FF2B5EF4-FFF2-40B4-BE49-F238E27FC236}">
                <a16:creationId xmlns:a16="http://schemas.microsoft.com/office/drawing/2014/main" id="{B92F279B-7A62-47BB-9E8A-336F548017C4}"/>
              </a:ext>
              <a:ext uri="{C183D7F6-B498-43B3-948B-1728B52AA6E4}">
                <adec:decorative xmlns:adec="http://schemas.microsoft.com/office/drawing/2017/decorative" val="0"/>
              </a:ext>
            </a:extLst>
          </p:cNvPr>
          <p:cNvGrpSpPr/>
          <p:nvPr/>
        </p:nvGrpSpPr>
        <p:grpSpPr>
          <a:xfrm>
            <a:off x="106925" y="1478667"/>
            <a:ext cx="2155215" cy="2697884"/>
            <a:chOff x="7169126" y="1289647"/>
            <a:chExt cx="1612250" cy="1517100"/>
          </a:xfrm>
        </p:grpSpPr>
        <p:sp>
          <p:nvSpPr>
            <p:cNvPr id="11" name="Google Shape;468;p26">
              <a:extLst>
                <a:ext uri="{FF2B5EF4-FFF2-40B4-BE49-F238E27FC236}">
                  <a16:creationId xmlns:a16="http://schemas.microsoft.com/office/drawing/2014/main" id="{658110AF-A3DA-40CF-A292-3F9195690437}"/>
                </a:ext>
              </a:extLst>
            </p:cNvPr>
            <p:cNvSpPr/>
            <p:nvPr/>
          </p:nvSpPr>
          <p:spPr>
            <a:xfrm>
              <a:off x="7169126" y="1289647"/>
              <a:ext cx="1612250"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2" name="Google Shape;469;p26">
              <a:extLst>
                <a:ext uri="{FF2B5EF4-FFF2-40B4-BE49-F238E27FC236}">
                  <a16:creationId xmlns:a16="http://schemas.microsoft.com/office/drawing/2014/main" id="{4850BF63-F967-40FB-A075-FF1D7D3A449F}"/>
                </a:ext>
              </a:extLst>
            </p:cNvPr>
            <p:cNvSpPr txBox="1"/>
            <p:nvPr/>
          </p:nvSpPr>
          <p:spPr>
            <a:xfrm>
              <a:off x="7252971" y="1611804"/>
              <a:ext cx="1441969" cy="10326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Keep the student’s classroom environment simple → structure time with brief activities.</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grpSp>
        <p:nvGrpSpPr>
          <p:cNvPr id="8" name="Group 7" descr="Create a stable, structured classroom environment with clear routines and repetition.&#10;">
            <a:extLst>
              <a:ext uri="{FF2B5EF4-FFF2-40B4-BE49-F238E27FC236}">
                <a16:creationId xmlns:a16="http://schemas.microsoft.com/office/drawing/2014/main" id="{886DAF8A-8AF1-4BD3-82E9-9BD9A830D4E9}"/>
              </a:ext>
              <a:ext uri="{C183D7F6-B498-43B3-948B-1728B52AA6E4}">
                <adec:decorative xmlns:adec="http://schemas.microsoft.com/office/drawing/2017/decorative" val="0"/>
              </a:ext>
            </a:extLst>
          </p:cNvPr>
          <p:cNvGrpSpPr/>
          <p:nvPr/>
        </p:nvGrpSpPr>
        <p:grpSpPr>
          <a:xfrm>
            <a:off x="2374222" y="1631986"/>
            <a:ext cx="2155214" cy="2697884"/>
            <a:chOff x="3882974" y="1279373"/>
            <a:chExt cx="1792360" cy="1517100"/>
          </a:xfrm>
        </p:grpSpPr>
        <p:sp>
          <p:nvSpPr>
            <p:cNvPr id="9" name="Google Shape;466;p26">
              <a:extLst>
                <a:ext uri="{FF2B5EF4-FFF2-40B4-BE49-F238E27FC236}">
                  <a16:creationId xmlns:a16="http://schemas.microsoft.com/office/drawing/2014/main" id="{89C97B8A-C642-48F4-964D-1C31E42E97DF}"/>
                </a:ext>
              </a:extLst>
            </p:cNvPr>
            <p:cNvSpPr/>
            <p:nvPr/>
          </p:nvSpPr>
          <p:spPr>
            <a:xfrm>
              <a:off x="3882974" y="1279373"/>
              <a:ext cx="1700072"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0" name="Google Shape;467;p26">
              <a:extLst>
                <a:ext uri="{FF2B5EF4-FFF2-40B4-BE49-F238E27FC236}">
                  <a16:creationId xmlns:a16="http://schemas.microsoft.com/office/drawing/2014/main" id="{6579CA1A-995A-407B-A71B-22B0A1CA59F6}"/>
                </a:ext>
              </a:extLst>
            </p:cNvPr>
            <p:cNvSpPr txBox="1"/>
            <p:nvPr/>
          </p:nvSpPr>
          <p:spPr>
            <a:xfrm>
              <a:off x="3882974" y="1547539"/>
              <a:ext cx="1792360" cy="11508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Create a stable, structured classroom environment with clear routines and repetition.</a:t>
              </a:r>
              <a:endParaRPr sz="1600" b="1" dirty="0">
                <a:solidFill>
                  <a:srgbClr val="FFFFFF"/>
                </a:solidFill>
                <a:latin typeface="+mn-lt"/>
                <a:ea typeface="Nunito"/>
                <a:cs typeface="Nunito"/>
                <a:sym typeface="Nunito"/>
              </a:endParaRPr>
            </a:p>
          </p:txBody>
        </p:sp>
      </p:grpSp>
      <p:grpSp>
        <p:nvGrpSpPr>
          <p:cNvPr id="4" name="Group 3" descr="Have a routine plan to implement in response to a student becoming angry or frustrated.&#10;">
            <a:extLst>
              <a:ext uri="{FF2B5EF4-FFF2-40B4-BE49-F238E27FC236}">
                <a16:creationId xmlns:a16="http://schemas.microsoft.com/office/drawing/2014/main" id="{1030AD34-B360-4AF9-B14B-3D880288F224}"/>
              </a:ext>
              <a:ext uri="{C183D7F6-B498-43B3-948B-1728B52AA6E4}">
                <adec:decorative xmlns:adec="http://schemas.microsoft.com/office/drawing/2017/decorative" val="0"/>
              </a:ext>
            </a:extLst>
          </p:cNvPr>
          <p:cNvGrpSpPr/>
          <p:nvPr/>
        </p:nvGrpSpPr>
        <p:grpSpPr>
          <a:xfrm>
            <a:off x="4572000" y="1631987"/>
            <a:ext cx="2008402" cy="2697884"/>
            <a:chOff x="364254" y="2852923"/>
            <a:chExt cx="1684050" cy="1558800"/>
          </a:xfrm>
        </p:grpSpPr>
        <p:sp>
          <p:nvSpPr>
            <p:cNvPr id="5" name="Google Shape;470;p26">
              <a:extLst>
                <a:ext uri="{FF2B5EF4-FFF2-40B4-BE49-F238E27FC236}">
                  <a16:creationId xmlns:a16="http://schemas.microsoft.com/office/drawing/2014/main" id="{8E4894F1-0510-4D25-ACBC-2C25CC153E81}"/>
                </a:ext>
              </a:extLst>
            </p:cNvPr>
            <p:cNvSpPr/>
            <p:nvPr/>
          </p:nvSpPr>
          <p:spPr>
            <a:xfrm>
              <a:off x="364254" y="2852923"/>
              <a:ext cx="1684050"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6" name="Google Shape;471;p26">
              <a:extLst>
                <a:ext uri="{FF2B5EF4-FFF2-40B4-BE49-F238E27FC236}">
                  <a16:creationId xmlns:a16="http://schemas.microsoft.com/office/drawing/2014/main" id="{9EBBA344-8EBF-466B-A0CD-A9DD23C66BA0}"/>
                </a:ext>
              </a:extLst>
            </p:cNvPr>
            <p:cNvSpPr txBox="1"/>
            <p:nvPr/>
          </p:nvSpPr>
          <p:spPr>
            <a:xfrm>
              <a:off x="431029" y="3184155"/>
              <a:ext cx="1563906" cy="10620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Have a routine plan to implement in response to a student becoming angry/frustrated.</a:t>
              </a:r>
              <a:endParaRPr sz="1600" b="1" dirty="0">
                <a:solidFill>
                  <a:srgbClr val="FFFFFF"/>
                </a:solidFill>
                <a:latin typeface="+mn-lt"/>
                <a:ea typeface="Nunito"/>
                <a:cs typeface="Nunito"/>
                <a:sym typeface="Nunito"/>
              </a:endParaRPr>
            </a:p>
          </p:txBody>
        </p:sp>
      </p:grpSp>
      <p:grpSp>
        <p:nvGrpSpPr>
          <p:cNvPr id="13" name="Group 12" descr="Ensure educators and providers implement simple and consistent rules with immediate consequences.&#10;">
            <a:extLst>
              <a:ext uri="{FF2B5EF4-FFF2-40B4-BE49-F238E27FC236}">
                <a16:creationId xmlns:a16="http://schemas.microsoft.com/office/drawing/2014/main" id="{C15D272A-904B-459D-8898-16ECD438ADDE}"/>
              </a:ext>
              <a:ext uri="{C183D7F6-B498-43B3-948B-1728B52AA6E4}">
                <adec:decorative xmlns:adec="http://schemas.microsoft.com/office/drawing/2017/decorative" val="0"/>
              </a:ext>
            </a:extLst>
          </p:cNvPr>
          <p:cNvGrpSpPr/>
          <p:nvPr/>
        </p:nvGrpSpPr>
        <p:grpSpPr>
          <a:xfrm>
            <a:off x="6733937" y="1681653"/>
            <a:ext cx="2191056" cy="2697884"/>
            <a:chOff x="7205924" y="2943773"/>
            <a:chExt cx="1742867" cy="1558800"/>
          </a:xfrm>
        </p:grpSpPr>
        <p:sp>
          <p:nvSpPr>
            <p:cNvPr id="14" name="Google Shape;480;p26">
              <a:extLst>
                <a:ext uri="{FF2B5EF4-FFF2-40B4-BE49-F238E27FC236}">
                  <a16:creationId xmlns:a16="http://schemas.microsoft.com/office/drawing/2014/main" id="{A6202A40-7F45-46F4-BC97-C4A58E67F6D5}"/>
                </a:ext>
              </a:extLst>
            </p:cNvPr>
            <p:cNvSpPr/>
            <p:nvPr/>
          </p:nvSpPr>
          <p:spPr>
            <a:xfrm>
              <a:off x="7205924" y="2943773"/>
              <a:ext cx="1742867"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5" name="Google Shape;481;p26">
              <a:extLst>
                <a:ext uri="{FF2B5EF4-FFF2-40B4-BE49-F238E27FC236}">
                  <a16:creationId xmlns:a16="http://schemas.microsoft.com/office/drawing/2014/main" id="{0A94F00F-080F-44C3-9F64-3AADD16DF04E}"/>
                </a:ext>
              </a:extLst>
            </p:cNvPr>
            <p:cNvSpPr txBox="1"/>
            <p:nvPr/>
          </p:nvSpPr>
          <p:spPr>
            <a:xfrm>
              <a:off x="7259173" y="3119076"/>
              <a:ext cx="1689618" cy="11508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chemeClr val="bg1"/>
                  </a:solidFill>
                  <a:latin typeface="+mn-lt"/>
                  <a:ea typeface="Nunito"/>
                  <a:cs typeface="Nunito"/>
                  <a:sym typeface="Nunito"/>
                </a:rPr>
                <a:t>Ensure </a:t>
              </a:r>
            </a:p>
            <a:p>
              <a:pPr marL="0" lvl="0" indent="0" rtl="0">
                <a:lnSpc>
                  <a:spcPct val="112000"/>
                </a:lnSpc>
                <a:spcBef>
                  <a:spcPts val="0"/>
                </a:spcBef>
                <a:buNone/>
              </a:pPr>
              <a:r>
                <a:rPr lang="en" sz="1600" b="1" dirty="0">
                  <a:solidFill>
                    <a:schemeClr val="bg1"/>
                  </a:solidFill>
                  <a:latin typeface="+mn-lt"/>
                  <a:ea typeface="Nunito"/>
                  <a:cs typeface="Nunito"/>
                  <a:sym typeface="Nunito"/>
                </a:rPr>
                <a:t>educators and providers implement simple and consistent rules with immediate consequences.</a:t>
              </a:r>
              <a:endParaRPr sz="1600" b="1" dirty="0">
                <a:solidFill>
                  <a:schemeClr val="bg1"/>
                </a:solidFill>
                <a:latin typeface="+mn-lt"/>
                <a:ea typeface="Nunito"/>
                <a:cs typeface="Nunito"/>
                <a:sym typeface="Nunito"/>
              </a:endParaRPr>
            </a:p>
          </p:txBody>
        </p:sp>
      </p:grpSp>
    </p:spTree>
    <p:custDataLst>
      <p:tags r:id="rId1"/>
    </p:custDataLst>
    <p:extLst>
      <p:ext uri="{BB962C8B-B14F-4D97-AF65-F5344CB8AC3E}">
        <p14:creationId xmlns:p14="http://schemas.microsoft.com/office/powerpoint/2010/main" val="11725612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19106C-9C5A-4953-9BA4-4394F3C2B666}"/>
              </a:ext>
            </a:extLst>
          </p:cNvPr>
          <p:cNvSpPr>
            <a:spLocks noGrp="1"/>
          </p:cNvSpPr>
          <p:nvPr>
            <p:ph type="title"/>
          </p:nvPr>
        </p:nvSpPr>
        <p:spPr>
          <a:xfrm>
            <a:off x="401904" y="273844"/>
            <a:ext cx="8340193" cy="994172"/>
          </a:xfrm>
        </p:spPr>
        <p:txBody>
          <a:bodyPr>
            <a:noAutofit/>
          </a:bodyPr>
          <a:lstStyle/>
          <a:p>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Participation and Community</a:t>
            </a:r>
            <a:endParaRPr lang="en-US" sz="3600" dirty="0"/>
          </a:p>
        </p:txBody>
      </p:sp>
      <p:sp>
        <p:nvSpPr>
          <p:cNvPr id="2" name="Content Placeholder 1">
            <a:extLst>
              <a:ext uri="{FF2B5EF4-FFF2-40B4-BE49-F238E27FC236}">
                <a16:creationId xmlns:a16="http://schemas.microsoft.com/office/drawing/2014/main" id="{D5C974D7-9F72-0A51-930A-356E9BB47AF7}"/>
              </a:ext>
            </a:extLst>
          </p:cNvPr>
          <p:cNvSpPr>
            <a:spLocks noGrp="1"/>
          </p:cNvSpPr>
          <p:nvPr>
            <p:ph idx="1"/>
          </p:nvPr>
        </p:nvSpPr>
        <p:spPr/>
        <p:txBody>
          <a:bodyPr/>
          <a:lstStyle/>
          <a:p>
            <a:endParaRPr lang="en-US"/>
          </a:p>
        </p:txBody>
      </p:sp>
      <p:grpSp>
        <p:nvGrpSpPr>
          <p:cNvPr id="10" name="Group 9" descr="Pair students with a variety of classmates during group work to encourage socialization.&#10;">
            <a:extLst>
              <a:ext uri="{FF2B5EF4-FFF2-40B4-BE49-F238E27FC236}">
                <a16:creationId xmlns:a16="http://schemas.microsoft.com/office/drawing/2014/main" id="{45CEBCC8-CB01-490D-9733-F69E24E91C3D}"/>
              </a:ext>
              <a:ext uri="{C183D7F6-B498-43B3-948B-1728B52AA6E4}">
                <adec:decorative xmlns:adec="http://schemas.microsoft.com/office/drawing/2017/decorative" val="0"/>
              </a:ext>
            </a:extLst>
          </p:cNvPr>
          <p:cNvGrpSpPr/>
          <p:nvPr/>
        </p:nvGrpSpPr>
        <p:grpSpPr>
          <a:xfrm>
            <a:off x="472178" y="1472184"/>
            <a:ext cx="2837950" cy="2491378"/>
            <a:chOff x="2221424" y="1279373"/>
            <a:chExt cx="1586079" cy="1467900"/>
          </a:xfrm>
        </p:grpSpPr>
        <p:sp>
          <p:nvSpPr>
            <p:cNvPr id="11" name="Google Shape;464;p26">
              <a:extLst>
                <a:ext uri="{FF2B5EF4-FFF2-40B4-BE49-F238E27FC236}">
                  <a16:creationId xmlns:a16="http://schemas.microsoft.com/office/drawing/2014/main" id="{C270B1DB-E0F0-48E5-B352-DE8B0E34EE54}"/>
                </a:ext>
              </a:extLst>
            </p:cNvPr>
            <p:cNvSpPr/>
            <p:nvPr/>
          </p:nvSpPr>
          <p:spPr>
            <a:xfrm>
              <a:off x="2221424" y="1279373"/>
              <a:ext cx="1586079" cy="14679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2" name="Google Shape;465;p26">
              <a:extLst>
                <a:ext uri="{FF2B5EF4-FFF2-40B4-BE49-F238E27FC236}">
                  <a16:creationId xmlns:a16="http://schemas.microsoft.com/office/drawing/2014/main" id="{B3A152B7-1C2B-4746-A1B5-F840C0E6031E}"/>
                </a:ext>
              </a:extLst>
            </p:cNvPr>
            <p:cNvSpPr txBox="1"/>
            <p:nvPr/>
          </p:nvSpPr>
          <p:spPr>
            <a:xfrm>
              <a:off x="2269315" y="1583871"/>
              <a:ext cx="1490296" cy="1062000"/>
            </a:xfrm>
            <a:prstGeom prst="rect">
              <a:avLst/>
            </a:prstGeom>
            <a:noFill/>
            <a:ln>
              <a:noFill/>
            </a:ln>
          </p:spPr>
          <p:txBody>
            <a:bodyPr spcFirstLastPara="1" wrap="square" lIns="91425" tIns="91425" rIns="91425" bIns="91425" anchor="t" anchorCtr="0">
              <a:noAutofit/>
            </a:bodyPr>
            <a:lstStyle/>
            <a:p>
              <a:pPr marL="0" lvl="0" indent="0" algn="ctr" rtl="0">
                <a:lnSpc>
                  <a:spcPct val="112000"/>
                </a:lnSpc>
                <a:spcBef>
                  <a:spcPts val="0"/>
                </a:spcBef>
                <a:buNone/>
              </a:pPr>
              <a:r>
                <a:rPr lang="en" sz="1600" b="1" dirty="0">
                  <a:solidFill>
                    <a:srgbClr val="FFFFFF"/>
                  </a:solidFill>
                  <a:latin typeface="+mn-lt"/>
                  <a:ea typeface="Nunito"/>
                  <a:cs typeface="Nunito"/>
                  <a:sym typeface="Nunito"/>
                </a:rPr>
                <a:t>Pair students with a variety of classmates during group work to encourage socialization.</a:t>
              </a:r>
              <a:endParaRPr sz="1600" b="1" dirty="0">
                <a:solidFill>
                  <a:srgbClr val="FFFFFF"/>
                </a:solidFill>
                <a:latin typeface="+mn-lt"/>
                <a:ea typeface="Nunito"/>
                <a:cs typeface="Nunito"/>
                <a:sym typeface="Nunito"/>
              </a:endParaRPr>
            </a:p>
          </p:txBody>
        </p:sp>
      </p:grpSp>
      <p:grpSp>
        <p:nvGrpSpPr>
          <p:cNvPr id="4" name="Group 3" descr="Encourage students to participate in sports, clubs or other structured activities.&#10;">
            <a:extLst>
              <a:ext uri="{FF2B5EF4-FFF2-40B4-BE49-F238E27FC236}">
                <a16:creationId xmlns:a16="http://schemas.microsoft.com/office/drawing/2014/main" id="{A20DF7DB-306E-49E9-892E-5E242345AA11}"/>
              </a:ext>
              <a:ext uri="{C183D7F6-B498-43B3-948B-1728B52AA6E4}">
                <adec:decorative xmlns:adec="http://schemas.microsoft.com/office/drawing/2017/decorative" val="0"/>
              </a:ext>
            </a:extLst>
          </p:cNvPr>
          <p:cNvGrpSpPr/>
          <p:nvPr/>
        </p:nvGrpSpPr>
        <p:grpSpPr>
          <a:xfrm>
            <a:off x="3481288" y="1517904"/>
            <a:ext cx="2710720" cy="2491378"/>
            <a:chOff x="5528024" y="2943773"/>
            <a:chExt cx="1586079" cy="1558800"/>
          </a:xfrm>
        </p:grpSpPr>
        <p:sp>
          <p:nvSpPr>
            <p:cNvPr id="5" name="Google Shape;476;p26">
              <a:extLst>
                <a:ext uri="{FF2B5EF4-FFF2-40B4-BE49-F238E27FC236}">
                  <a16:creationId xmlns:a16="http://schemas.microsoft.com/office/drawing/2014/main" id="{4CF36077-326C-4349-8641-6923272AF54C}"/>
                </a:ext>
              </a:extLst>
            </p:cNvPr>
            <p:cNvSpPr/>
            <p:nvPr/>
          </p:nvSpPr>
          <p:spPr>
            <a:xfrm>
              <a:off x="5528024" y="294377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6" name="Google Shape;477;p26">
              <a:extLst>
                <a:ext uri="{FF2B5EF4-FFF2-40B4-BE49-F238E27FC236}">
                  <a16:creationId xmlns:a16="http://schemas.microsoft.com/office/drawing/2014/main" id="{08C72E0D-D6BE-43CE-A0CB-1D59C55CF319}"/>
                </a:ext>
              </a:extLst>
            </p:cNvPr>
            <p:cNvSpPr txBox="1"/>
            <p:nvPr/>
          </p:nvSpPr>
          <p:spPr>
            <a:xfrm>
              <a:off x="5586259" y="3266453"/>
              <a:ext cx="1469609"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chemeClr val="bg1"/>
                  </a:solidFill>
                  <a:latin typeface="+mn-lt"/>
                  <a:ea typeface="Nunito"/>
                  <a:cs typeface="Nunito"/>
                  <a:sym typeface="Nunito"/>
                </a:rPr>
                <a:t>Encourage students to participate in sports, clubs or other structured activities.</a:t>
              </a:r>
              <a:endParaRPr sz="1600" b="1" dirty="0">
                <a:solidFill>
                  <a:schemeClr val="bg1"/>
                </a:solidFill>
                <a:latin typeface="+mn-lt"/>
                <a:ea typeface="Nunito"/>
                <a:cs typeface="Nunito"/>
                <a:sym typeface="Nunito"/>
              </a:endParaRPr>
            </a:p>
          </p:txBody>
        </p:sp>
      </p:grpSp>
      <p:grpSp>
        <p:nvGrpSpPr>
          <p:cNvPr id="7" name="Group 6" descr="Provide students with lessons on being safe in the community. &#10;">
            <a:extLst>
              <a:ext uri="{FF2B5EF4-FFF2-40B4-BE49-F238E27FC236}">
                <a16:creationId xmlns:a16="http://schemas.microsoft.com/office/drawing/2014/main" id="{C684C8E3-C8CF-435C-9B50-D9F13EBE372B}"/>
              </a:ext>
              <a:ext uri="{C183D7F6-B498-43B3-948B-1728B52AA6E4}">
                <adec:decorative xmlns:adec="http://schemas.microsoft.com/office/drawing/2017/decorative" val="0"/>
              </a:ext>
            </a:extLst>
          </p:cNvPr>
          <p:cNvGrpSpPr/>
          <p:nvPr/>
        </p:nvGrpSpPr>
        <p:grpSpPr>
          <a:xfrm>
            <a:off x="6363168" y="1606834"/>
            <a:ext cx="2605675" cy="2477491"/>
            <a:chOff x="5620873" y="1279373"/>
            <a:chExt cx="1478908" cy="1517100"/>
          </a:xfrm>
        </p:grpSpPr>
        <p:sp>
          <p:nvSpPr>
            <p:cNvPr id="8" name="Google Shape;478;p26">
              <a:extLst>
                <a:ext uri="{FF2B5EF4-FFF2-40B4-BE49-F238E27FC236}">
                  <a16:creationId xmlns:a16="http://schemas.microsoft.com/office/drawing/2014/main" id="{D4FB4E70-0226-492B-B887-CDCB7E754BD2}"/>
                </a:ext>
              </a:extLst>
            </p:cNvPr>
            <p:cNvSpPr/>
            <p:nvPr/>
          </p:nvSpPr>
          <p:spPr>
            <a:xfrm>
              <a:off x="5620873" y="1279373"/>
              <a:ext cx="1478908"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9" name="Google Shape;479;p26">
              <a:extLst>
                <a:ext uri="{FF2B5EF4-FFF2-40B4-BE49-F238E27FC236}">
                  <a16:creationId xmlns:a16="http://schemas.microsoft.com/office/drawing/2014/main" id="{904D849A-29D9-4227-B70C-5FD1B486342F}"/>
                </a:ext>
              </a:extLst>
            </p:cNvPr>
            <p:cNvSpPr txBox="1"/>
            <p:nvPr/>
          </p:nvSpPr>
          <p:spPr>
            <a:xfrm>
              <a:off x="5672049" y="1650623"/>
              <a:ext cx="1376556"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Provide students with lessons on being safe in the community. </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spTree>
    <p:custDataLst>
      <p:tags r:id="rId1"/>
    </p:custDataLst>
    <p:extLst>
      <p:ext uri="{BB962C8B-B14F-4D97-AF65-F5344CB8AC3E}">
        <p14:creationId xmlns:p14="http://schemas.microsoft.com/office/powerpoint/2010/main" val="26966301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Agenda</a:t>
            </a:r>
            <a:endParaRPr sz="3600" dirty="0">
              <a:latin typeface="+mj-lt"/>
            </a:endParaRPr>
          </a:p>
          <a:p>
            <a:pPr marL="0" lvl="0" indent="0" algn="l" rtl="0">
              <a:spcBef>
                <a:spcPts val="0"/>
              </a:spcBef>
              <a:spcAft>
                <a:spcPts val="0"/>
              </a:spcAft>
              <a:buNone/>
            </a:pPr>
            <a:endParaRPr sz="3600" dirty="0"/>
          </a:p>
        </p:txBody>
      </p:sp>
      <p:sp>
        <p:nvSpPr>
          <p:cNvPr id="3" name="Content Placeholder 2">
            <a:extLst>
              <a:ext uri="{FF2B5EF4-FFF2-40B4-BE49-F238E27FC236}">
                <a16:creationId xmlns:a16="http://schemas.microsoft.com/office/drawing/2014/main" id="{8C043E8D-02E7-53D8-AC3A-C65584F63455}"/>
              </a:ext>
            </a:extLst>
          </p:cNvPr>
          <p:cNvSpPr>
            <a:spLocks noGrp="1"/>
          </p:cNvSpPr>
          <p:nvPr>
            <p:ph idx="1"/>
          </p:nvPr>
        </p:nvSpPr>
        <p:spPr/>
        <p:txBody>
          <a:bodyPr/>
          <a:lstStyle/>
          <a:p>
            <a:endParaRPr lang="en-US"/>
          </a:p>
        </p:txBody>
      </p:sp>
      <p:graphicFrame>
        <p:nvGraphicFramePr>
          <p:cNvPr id="2" name="Table 2">
            <a:extLst>
              <a:ext uri="{FF2B5EF4-FFF2-40B4-BE49-F238E27FC236}">
                <a16:creationId xmlns:a16="http://schemas.microsoft.com/office/drawing/2014/main" id="{8556355F-6136-48E7-A908-E256672C0242}"/>
              </a:ext>
            </a:extLst>
          </p:cNvPr>
          <p:cNvGraphicFramePr>
            <a:graphicFrameLocks noGrp="1"/>
          </p:cNvGraphicFramePr>
          <p:nvPr>
            <p:extLst>
              <p:ext uri="{D42A27DB-BD31-4B8C-83A1-F6EECF244321}">
                <p14:modId xmlns:p14="http://schemas.microsoft.com/office/powerpoint/2010/main" val="3094750888"/>
              </p:ext>
            </p:extLst>
          </p:nvPr>
        </p:nvGraphicFramePr>
        <p:xfrm>
          <a:off x="761567" y="985192"/>
          <a:ext cx="7626096" cy="2966720"/>
        </p:xfrm>
        <a:graphic>
          <a:graphicData uri="http://schemas.openxmlformats.org/drawingml/2006/table">
            <a:tbl>
              <a:tblPr firstRow="1" bandRow="1">
                <a:tableStyleId>{BC89EF96-8CEA-46FF-86C4-4CE0E7609802}</a:tableStyleId>
              </a:tblPr>
              <a:tblGrid>
                <a:gridCol w="5321807">
                  <a:extLst>
                    <a:ext uri="{9D8B030D-6E8A-4147-A177-3AD203B41FA5}">
                      <a16:colId xmlns:a16="http://schemas.microsoft.com/office/drawing/2014/main" val="1915454795"/>
                    </a:ext>
                  </a:extLst>
                </a:gridCol>
                <a:gridCol w="2304289">
                  <a:extLst>
                    <a:ext uri="{9D8B030D-6E8A-4147-A177-3AD203B41FA5}">
                      <a16:colId xmlns:a16="http://schemas.microsoft.com/office/drawing/2014/main" val="4023272552"/>
                    </a:ext>
                  </a:extLst>
                </a:gridCol>
              </a:tblGrid>
              <a:tr h="370840">
                <a:tc>
                  <a:txBody>
                    <a:bodyPr/>
                    <a:lstStyle/>
                    <a:p>
                      <a:pPr algn="ctr"/>
                      <a:r>
                        <a:rPr lang="en-US" sz="1800" dirty="0"/>
                        <a:t>Topic</a:t>
                      </a:r>
                    </a:p>
                  </a:txBody>
                  <a:tcPr/>
                </a:tc>
                <a:tc>
                  <a:txBody>
                    <a:bodyPr/>
                    <a:lstStyle/>
                    <a:p>
                      <a:pPr algn="ctr"/>
                      <a:r>
                        <a:rPr lang="en-US" sz="1800" dirty="0"/>
                        <a:t>Time</a:t>
                      </a:r>
                    </a:p>
                  </a:txBody>
                  <a:tcPr/>
                </a:tc>
                <a:extLst>
                  <a:ext uri="{0D108BD9-81ED-4DB2-BD59-A6C34878D82A}">
                    <a16:rowId xmlns:a16="http://schemas.microsoft.com/office/drawing/2014/main" val="3908971259"/>
                  </a:ext>
                </a:extLst>
              </a:tr>
              <a:tr h="370840">
                <a:tc>
                  <a:txBody>
                    <a:bodyPr/>
                    <a:lstStyle/>
                    <a:p>
                      <a:r>
                        <a:rPr lang="en-US" sz="1800" dirty="0"/>
                        <a:t>Goals</a:t>
                      </a:r>
                    </a:p>
                  </a:txBody>
                  <a:tcPr/>
                </a:tc>
                <a:tc>
                  <a:txBody>
                    <a:bodyPr/>
                    <a:lstStyle/>
                    <a:p>
                      <a:r>
                        <a:rPr lang="en-US" sz="1800" dirty="0"/>
                        <a:t>5 minutes</a:t>
                      </a:r>
                    </a:p>
                  </a:txBody>
                  <a:tcPr/>
                </a:tc>
                <a:extLst>
                  <a:ext uri="{0D108BD9-81ED-4DB2-BD59-A6C34878D82A}">
                    <a16:rowId xmlns:a16="http://schemas.microsoft.com/office/drawing/2014/main" val="1302453936"/>
                  </a:ext>
                </a:extLst>
              </a:tr>
              <a:tr h="370840">
                <a:tc>
                  <a:txBody>
                    <a:bodyPr/>
                    <a:lstStyle/>
                    <a:p>
                      <a:r>
                        <a:rPr lang="en-US" sz="1800" dirty="0"/>
                        <a:t>Characteristics &amp; Etiology</a:t>
                      </a:r>
                    </a:p>
                  </a:txBody>
                  <a:tcPr/>
                </a:tc>
                <a:tc>
                  <a:txBody>
                    <a:bodyPr/>
                    <a:lstStyle/>
                    <a:p>
                      <a:r>
                        <a:rPr lang="en-US" sz="1800" dirty="0"/>
                        <a:t>20 minutes</a:t>
                      </a:r>
                    </a:p>
                  </a:txBody>
                  <a:tcPr/>
                </a:tc>
                <a:extLst>
                  <a:ext uri="{0D108BD9-81ED-4DB2-BD59-A6C34878D82A}">
                    <a16:rowId xmlns:a16="http://schemas.microsoft.com/office/drawing/2014/main" val="295677733"/>
                  </a:ext>
                </a:extLst>
              </a:tr>
              <a:tr h="370840">
                <a:tc>
                  <a:txBody>
                    <a:bodyPr/>
                    <a:lstStyle/>
                    <a:p>
                      <a:r>
                        <a:rPr lang="en-US" sz="1800" dirty="0"/>
                        <a:t>Children &amp; Families Living with FASD; Technology</a:t>
                      </a:r>
                    </a:p>
                  </a:txBody>
                  <a:tcPr/>
                </a:tc>
                <a:tc>
                  <a:txBody>
                    <a:bodyPr/>
                    <a:lstStyle/>
                    <a:p>
                      <a:r>
                        <a:rPr lang="en-US" sz="1800" dirty="0"/>
                        <a:t>25 minutes</a:t>
                      </a:r>
                    </a:p>
                  </a:txBody>
                  <a:tcPr/>
                </a:tc>
                <a:extLst>
                  <a:ext uri="{0D108BD9-81ED-4DB2-BD59-A6C34878D82A}">
                    <a16:rowId xmlns:a16="http://schemas.microsoft.com/office/drawing/2014/main" val="2044498963"/>
                  </a:ext>
                </a:extLst>
              </a:tr>
              <a:tr h="370840">
                <a:tc>
                  <a:txBody>
                    <a:bodyPr/>
                    <a:lstStyle/>
                    <a:p>
                      <a:r>
                        <a:rPr lang="en-US" sz="1800" dirty="0"/>
                        <a:t>Collaborating with and Supporting Parents and Families</a:t>
                      </a:r>
                    </a:p>
                  </a:txBody>
                  <a:tcPr/>
                </a:tc>
                <a:tc>
                  <a:txBody>
                    <a:bodyPr/>
                    <a:lstStyle/>
                    <a:p>
                      <a:r>
                        <a:rPr lang="en-US" sz="1800" dirty="0"/>
                        <a:t>40 minutes</a:t>
                      </a:r>
                    </a:p>
                  </a:txBody>
                  <a:tcPr/>
                </a:tc>
                <a:extLst>
                  <a:ext uri="{0D108BD9-81ED-4DB2-BD59-A6C34878D82A}">
                    <a16:rowId xmlns:a16="http://schemas.microsoft.com/office/drawing/2014/main" val="1006793269"/>
                  </a:ext>
                </a:extLst>
              </a:tr>
              <a:tr h="370840">
                <a:tc>
                  <a:txBody>
                    <a:bodyPr/>
                    <a:lstStyle/>
                    <a:p>
                      <a:r>
                        <a:rPr lang="en-US" sz="1800" dirty="0"/>
                        <a:t>Case Studies</a:t>
                      </a:r>
                    </a:p>
                  </a:txBody>
                  <a:tcPr/>
                </a:tc>
                <a:tc>
                  <a:txBody>
                    <a:bodyPr/>
                    <a:lstStyle/>
                    <a:p>
                      <a:r>
                        <a:rPr lang="en-US" sz="1800" dirty="0"/>
                        <a:t>15 minutes</a:t>
                      </a:r>
                    </a:p>
                  </a:txBody>
                  <a:tcPr/>
                </a:tc>
                <a:extLst>
                  <a:ext uri="{0D108BD9-81ED-4DB2-BD59-A6C34878D82A}">
                    <a16:rowId xmlns:a16="http://schemas.microsoft.com/office/drawing/2014/main" val="305655519"/>
                  </a:ext>
                </a:extLst>
              </a:tr>
              <a:tr h="370840">
                <a:tc>
                  <a:txBody>
                    <a:bodyPr/>
                    <a:lstStyle/>
                    <a:p>
                      <a:r>
                        <a:rPr lang="en-US" sz="1800" dirty="0"/>
                        <a:t>Developing IFSPs and Transition Plans</a:t>
                      </a:r>
                    </a:p>
                  </a:txBody>
                  <a:tcPr/>
                </a:tc>
                <a:tc>
                  <a:txBody>
                    <a:bodyPr/>
                    <a:lstStyle/>
                    <a:p>
                      <a:r>
                        <a:rPr lang="en-US" sz="1800" dirty="0"/>
                        <a:t>20 minutes</a:t>
                      </a:r>
                    </a:p>
                  </a:txBody>
                  <a:tcPr/>
                </a:tc>
                <a:extLst>
                  <a:ext uri="{0D108BD9-81ED-4DB2-BD59-A6C34878D82A}">
                    <a16:rowId xmlns:a16="http://schemas.microsoft.com/office/drawing/2014/main" val="1609654130"/>
                  </a:ext>
                </a:extLst>
              </a:tr>
              <a:tr h="370840">
                <a:tc>
                  <a:txBody>
                    <a:bodyPr/>
                    <a:lstStyle/>
                    <a:p>
                      <a:r>
                        <a:rPr lang="en-US" sz="1800" dirty="0"/>
                        <a:t>Coordinating with Other Professionals</a:t>
                      </a:r>
                    </a:p>
                  </a:txBody>
                  <a:tcPr/>
                </a:tc>
                <a:tc>
                  <a:txBody>
                    <a:bodyPr/>
                    <a:lstStyle/>
                    <a:p>
                      <a:r>
                        <a:rPr lang="en-US" sz="1800" dirty="0"/>
                        <a:t>15 minutes</a:t>
                      </a:r>
                    </a:p>
                  </a:txBody>
                  <a:tcPr/>
                </a:tc>
                <a:extLst>
                  <a:ext uri="{0D108BD9-81ED-4DB2-BD59-A6C34878D82A}">
                    <a16:rowId xmlns:a16="http://schemas.microsoft.com/office/drawing/2014/main" val="3306340362"/>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8" name="Title 7">
            <a:extLst>
              <a:ext uri="{FF2B5EF4-FFF2-40B4-BE49-F238E27FC236}">
                <a16:creationId xmlns:a16="http://schemas.microsoft.com/office/drawing/2014/main" id="{C3C2F47A-CD9F-4C83-9DC8-399FCBC03C44}"/>
              </a:ext>
            </a:extLst>
          </p:cNvPr>
          <p:cNvSpPr>
            <a:spLocks noGrp="1"/>
          </p:cNvSpPr>
          <p:nvPr>
            <p:ph type="title"/>
          </p:nvPr>
        </p:nvSpPr>
        <p:spPr>
          <a:xfrm>
            <a:off x="628650" y="-86784"/>
            <a:ext cx="7886700" cy="994172"/>
          </a:xfrm>
        </p:spPr>
        <p:txBody>
          <a:bodyPr>
            <a:normAutofit/>
          </a:bodyPr>
          <a:lstStyle/>
          <a:p>
            <a:pPr algn="ctr"/>
            <a:r>
              <a:rPr lang="en-US" sz="3600" dirty="0"/>
              <a:t>Case Studies: Lynn and Robbie </a:t>
            </a:r>
          </a:p>
        </p:txBody>
      </p:sp>
      <p:sp>
        <p:nvSpPr>
          <p:cNvPr id="487" name="Google Shape;487;p27"/>
          <p:cNvSpPr txBox="1">
            <a:spLocks noGrp="1"/>
          </p:cNvSpPr>
          <p:nvPr>
            <p:ph idx="1"/>
          </p:nvPr>
        </p:nvSpPr>
        <p:spPr>
          <a:xfrm>
            <a:off x="253746" y="1707994"/>
            <a:ext cx="6567678" cy="2763869"/>
          </a:xfrm>
          <a:prstGeom prst="rect">
            <a:avLst/>
          </a:prstGeom>
          <a:solidFill>
            <a:schemeClr val="accent1">
              <a:lumMod val="20000"/>
              <a:lumOff val="80000"/>
            </a:schemeClr>
          </a:solidFill>
          <a:ln w="28575">
            <a:solidFill>
              <a:srgbClr val="002060"/>
            </a:solid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1600" b="1" dirty="0">
                <a:solidFill>
                  <a:srgbClr val="000000"/>
                </a:solidFill>
                <a:latin typeface="+mn-lt"/>
              </a:rPr>
              <a:t>Questions to consider while reading:</a:t>
            </a:r>
          </a:p>
          <a:p>
            <a:pPr marL="457200" indent="-311150">
              <a:lnSpc>
                <a:spcPct val="150000"/>
              </a:lnSpc>
              <a:spcBef>
                <a:spcPts val="0"/>
              </a:spcBef>
              <a:buClr>
                <a:srgbClr val="000000"/>
              </a:buClr>
              <a:buSzPts val="1300"/>
              <a:buFont typeface="Arial" panose="020B0604020202020204" pitchFamily="34" charset="0"/>
              <a:buAutoNum type="arabicPeriod"/>
            </a:pPr>
            <a:r>
              <a:rPr lang="en-US" sz="1600" dirty="0">
                <a:solidFill>
                  <a:srgbClr val="000000"/>
                </a:solidFill>
              </a:rPr>
              <a:t>What are the student’s strengths?</a:t>
            </a: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information is provided about the student’s parents/family?</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When were concerns about the student’s development first expressed?</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common characteristics of FASD does the student display?</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supports (accommodations, structures, scaffolds) have been successful in the past?</a:t>
            </a:r>
            <a:endParaRPr sz="1600" dirty="0">
              <a:solidFill>
                <a:srgbClr val="000000"/>
              </a:solidFill>
            </a:endParaRPr>
          </a:p>
        </p:txBody>
      </p:sp>
      <p:graphicFrame>
        <p:nvGraphicFramePr>
          <p:cNvPr id="10" name="Table 2">
            <a:extLst>
              <a:ext uri="{FF2B5EF4-FFF2-40B4-BE49-F238E27FC236}">
                <a16:creationId xmlns:a16="http://schemas.microsoft.com/office/drawing/2014/main" id="{E23095D0-4F4D-4AB9-BF25-6EE7E3F5D467}"/>
              </a:ext>
            </a:extLst>
          </p:cNvPr>
          <p:cNvGraphicFramePr>
            <a:graphicFrameLocks noGrp="1"/>
          </p:cNvGraphicFramePr>
          <p:nvPr>
            <p:extLst>
              <p:ext uri="{D42A27DB-BD31-4B8C-83A1-F6EECF244321}">
                <p14:modId xmlns:p14="http://schemas.microsoft.com/office/powerpoint/2010/main" val="3767603028"/>
              </p:ext>
            </p:extLst>
          </p:nvPr>
        </p:nvGraphicFramePr>
        <p:xfrm>
          <a:off x="1947672" y="671637"/>
          <a:ext cx="5321808" cy="607040"/>
        </p:xfrm>
        <a:graphic>
          <a:graphicData uri="http://schemas.openxmlformats.org/drawingml/2006/table">
            <a:tbl>
              <a:tblPr firstRow="1" bandRow="1">
                <a:tableStyleId>{BC89EF96-8CEA-46FF-86C4-4CE0E7609802}</a:tableStyleId>
              </a:tblPr>
              <a:tblGrid>
                <a:gridCol w="2660904">
                  <a:extLst>
                    <a:ext uri="{9D8B030D-6E8A-4147-A177-3AD203B41FA5}">
                      <a16:colId xmlns:a16="http://schemas.microsoft.com/office/drawing/2014/main" val="1279626671"/>
                    </a:ext>
                  </a:extLst>
                </a:gridCol>
                <a:gridCol w="2660904">
                  <a:extLst>
                    <a:ext uri="{9D8B030D-6E8A-4147-A177-3AD203B41FA5}">
                      <a16:colId xmlns:a16="http://schemas.microsoft.com/office/drawing/2014/main" val="2786218792"/>
                    </a:ext>
                  </a:extLst>
                </a:gridCol>
              </a:tblGrid>
              <a:tr h="303520">
                <a:tc>
                  <a:txBody>
                    <a:bodyPr/>
                    <a:lstStyle/>
                    <a:p>
                      <a:r>
                        <a:rPr lang="en-US" sz="1200" dirty="0"/>
                        <a:t>Lynn</a:t>
                      </a:r>
                    </a:p>
                  </a:txBody>
                  <a:tcPr/>
                </a:tc>
                <a:tc>
                  <a:txBody>
                    <a:bodyPr/>
                    <a:lstStyle/>
                    <a:p>
                      <a:r>
                        <a:rPr lang="en-US" sz="1200" dirty="0"/>
                        <a:t>Robbie</a:t>
                      </a:r>
                    </a:p>
                  </a:txBody>
                  <a:tcPr/>
                </a:tc>
                <a:extLst>
                  <a:ext uri="{0D108BD9-81ED-4DB2-BD59-A6C34878D82A}">
                    <a16:rowId xmlns:a16="http://schemas.microsoft.com/office/drawing/2014/main" val="1483958392"/>
                  </a:ext>
                </a:extLst>
              </a:tr>
              <a:tr h="303520">
                <a:tc>
                  <a:txBody>
                    <a:bodyPr/>
                    <a:lstStyle/>
                    <a:p>
                      <a:r>
                        <a:rPr lang="en-US" sz="1200" dirty="0">
                          <a:hlinkClick r:id="rId4"/>
                        </a:rPr>
                        <a:t>Case study</a:t>
                      </a:r>
                      <a:endParaRPr lang="en-US" sz="1200" dirty="0"/>
                    </a:p>
                  </a:txBody>
                  <a:tcPr/>
                </a:tc>
                <a:tc>
                  <a:txBody>
                    <a:bodyPr/>
                    <a:lstStyle/>
                    <a:p>
                      <a:r>
                        <a:rPr lang="en-US" sz="1200" dirty="0">
                          <a:hlinkClick r:id="rId5"/>
                        </a:rPr>
                        <a:t>Case study</a:t>
                      </a:r>
                      <a:endParaRPr lang="en-US" sz="1200" dirty="0"/>
                    </a:p>
                  </a:txBody>
                  <a:tcPr/>
                </a:tc>
                <a:extLst>
                  <a:ext uri="{0D108BD9-81ED-4DB2-BD59-A6C34878D82A}">
                    <a16:rowId xmlns:a16="http://schemas.microsoft.com/office/drawing/2014/main" val="2894996278"/>
                  </a:ext>
                </a:extLst>
              </a:tr>
            </a:tbl>
          </a:graphicData>
        </a:graphic>
      </p:graphicFrame>
      <p:sp>
        <p:nvSpPr>
          <p:cNvPr id="2" name="TextBox 1">
            <a:extLst>
              <a:ext uri="{FF2B5EF4-FFF2-40B4-BE49-F238E27FC236}">
                <a16:creationId xmlns:a16="http://schemas.microsoft.com/office/drawing/2014/main" id="{A084B7F4-10C9-4889-AE09-D5ABE1FFD926}"/>
              </a:ext>
            </a:extLst>
          </p:cNvPr>
          <p:cNvSpPr txBox="1"/>
          <p:nvPr/>
        </p:nvSpPr>
        <p:spPr>
          <a:xfrm>
            <a:off x="6821424" y="3456200"/>
            <a:ext cx="1773935" cy="1015663"/>
          </a:xfrm>
          <a:prstGeom prst="rect">
            <a:avLst/>
          </a:prstGeom>
          <a:noFill/>
        </p:spPr>
        <p:txBody>
          <a:bodyPr wrap="square" rtlCol="0">
            <a:spAutoFit/>
          </a:bodyPr>
          <a:lstStyle/>
          <a:p>
            <a:r>
              <a:rPr lang="en-US" sz="1000" dirty="0">
                <a:latin typeface="Calibri" panose="020F0502020204030204" pitchFamily="34" charset="0"/>
                <a:cs typeface="Calibri" panose="020F0502020204030204" pitchFamily="34" charset="0"/>
              </a:rPr>
              <a:t>Understanding Fetal Alcohol Spectrum Disorders (FASD): A comprehensive guide for Pre-K-8 Educators.</a:t>
            </a:r>
          </a:p>
          <a:p>
            <a:r>
              <a:rPr lang="en-US" sz="1000" dirty="0">
                <a:latin typeface="Calibri" panose="020F0502020204030204" pitchFamily="34" charset="0"/>
                <a:cs typeface="Calibri" panose="020F0502020204030204" pitchFamily="34" charset="0"/>
              </a:rPr>
              <a:t>Chapters 7, 8</a:t>
            </a:r>
          </a:p>
          <a:p>
            <a:r>
              <a:rPr lang="en-US" sz="1000" dirty="0">
                <a:latin typeface="Calibri" panose="020F0502020204030204" pitchFamily="34" charset="0"/>
                <a:cs typeface="Calibri" panose="020F0502020204030204" pitchFamily="34" charset="0"/>
                <a:hlinkClick r:id="rId6"/>
              </a:rPr>
              <a:t>https://sites.duke.edu/fasd/</a:t>
            </a:r>
            <a:r>
              <a:rPr lang="en-US" sz="1000" dirty="0">
                <a:latin typeface="Calibri" panose="020F0502020204030204" pitchFamily="34" charset="0"/>
                <a:cs typeface="Calibri" panose="020F0502020204030204" pitchFamily="34" charset="0"/>
              </a:rPr>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28"/>
          <p:cNvSpPr txBox="1">
            <a:spLocks noGrp="1"/>
          </p:cNvSpPr>
          <p:nvPr>
            <p:ph type="title"/>
          </p:nvPr>
        </p:nvSpPr>
        <p:spPr>
          <a:xfrm>
            <a:off x="628650" y="48558"/>
            <a:ext cx="7886700" cy="99417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Developing IFSPs and Transition Plans</a:t>
            </a:r>
            <a:endParaRPr sz="3600" dirty="0">
              <a:latin typeface="+mj-lt"/>
            </a:endParaRPr>
          </a:p>
        </p:txBody>
      </p:sp>
      <p:sp>
        <p:nvSpPr>
          <p:cNvPr id="3" name="Content Placeholder 2">
            <a:extLst>
              <a:ext uri="{FF2B5EF4-FFF2-40B4-BE49-F238E27FC236}">
                <a16:creationId xmlns:a16="http://schemas.microsoft.com/office/drawing/2014/main" id="{1AA082F2-E267-9F2E-8FF1-C3BC8FBBBE80}"/>
              </a:ext>
            </a:extLst>
          </p:cNvPr>
          <p:cNvSpPr>
            <a:spLocks noGrp="1"/>
          </p:cNvSpPr>
          <p:nvPr>
            <p:ph idx="1"/>
          </p:nvPr>
        </p:nvSpPr>
        <p:spPr/>
        <p:txBody>
          <a:bodyPr/>
          <a:lstStyle/>
          <a:p>
            <a:endParaRPr lang="en-US"/>
          </a:p>
        </p:txBody>
      </p:sp>
      <p:graphicFrame>
        <p:nvGraphicFramePr>
          <p:cNvPr id="2" name="Table 2">
            <a:extLst>
              <a:ext uri="{FF2B5EF4-FFF2-40B4-BE49-F238E27FC236}">
                <a16:creationId xmlns:a16="http://schemas.microsoft.com/office/drawing/2014/main" id="{B1EA4338-9432-45BB-866C-0092916BAE73}"/>
              </a:ext>
            </a:extLst>
          </p:cNvPr>
          <p:cNvGraphicFramePr>
            <a:graphicFrameLocks noGrp="1"/>
          </p:cNvGraphicFramePr>
          <p:nvPr>
            <p:extLst>
              <p:ext uri="{D42A27DB-BD31-4B8C-83A1-F6EECF244321}">
                <p14:modId xmlns:p14="http://schemas.microsoft.com/office/powerpoint/2010/main" val="2894275409"/>
              </p:ext>
            </p:extLst>
          </p:nvPr>
        </p:nvGraphicFramePr>
        <p:xfrm>
          <a:off x="2185851" y="669852"/>
          <a:ext cx="4772298" cy="1341120"/>
        </p:xfrm>
        <a:graphic>
          <a:graphicData uri="http://schemas.openxmlformats.org/drawingml/2006/table">
            <a:tbl>
              <a:tblPr firstRow="1" bandRow="1">
                <a:tableStyleId>{BC89EF96-8CEA-46FF-86C4-4CE0E7609802}</a:tableStyleId>
              </a:tblPr>
              <a:tblGrid>
                <a:gridCol w="2386149">
                  <a:extLst>
                    <a:ext uri="{9D8B030D-6E8A-4147-A177-3AD203B41FA5}">
                      <a16:colId xmlns:a16="http://schemas.microsoft.com/office/drawing/2014/main" val="1279626671"/>
                    </a:ext>
                  </a:extLst>
                </a:gridCol>
                <a:gridCol w="2386149">
                  <a:extLst>
                    <a:ext uri="{9D8B030D-6E8A-4147-A177-3AD203B41FA5}">
                      <a16:colId xmlns:a16="http://schemas.microsoft.com/office/drawing/2014/main" val="2786218792"/>
                    </a:ext>
                  </a:extLst>
                </a:gridCol>
              </a:tblGrid>
              <a:tr h="296269">
                <a:tc>
                  <a:txBody>
                    <a:bodyPr/>
                    <a:lstStyle/>
                    <a:p>
                      <a:r>
                        <a:rPr lang="en-US" sz="1600" dirty="0"/>
                        <a:t>Lynn</a:t>
                      </a:r>
                    </a:p>
                  </a:txBody>
                  <a:tcPr/>
                </a:tc>
                <a:tc>
                  <a:txBody>
                    <a:bodyPr/>
                    <a:lstStyle/>
                    <a:p>
                      <a:r>
                        <a:rPr lang="en-US" sz="1600" dirty="0"/>
                        <a:t>Robbie</a:t>
                      </a:r>
                    </a:p>
                  </a:txBody>
                  <a:tcPr/>
                </a:tc>
                <a:extLst>
                  <a:ext uri="{0D108BD9-81ED-4DB2-BD59-A6C34878D82A}">
                    <a16:rowId xmlns:a16="http://schemas.microsoft.com/office/drawing/2014/main" val="1483958392"/>
                  </a:ext>
                </a:extLst>
              </a:tr>
              <a:tr h="296269">
                <a:tc>
                  <a:txBody>
                    <a:bodyPr/>
                    <a:lstStyle/>
                    <a:p>
                      <a:r>
                        <a:rPr lang="en-US" sz="1600" dirty="0">
                          <a:hlinkClick r:id="rId4"/>
                        </a:rPr>
                        <a:t>Case study</a:t>
                      </a:r>
                      <a:endParaRPr lang="en-US" sz="1600" dirty="0"/>
                    </a:p>
                  </a:txBody>
                  <a:tcPr/>
                </a:tc>
                <a:tc>
                  <a:txBody>
                    <a:bodyPr/>
                    <a:lstStyle/>
                    <a:p>
                      <a:r>
                        <a:rPr lang="en-US" sz="1600" dirty="0">
                          <a:hlinkClick r:id="rId5"/>
                        </a:rPr>
                        <a:t>Case study</a:t>
                      </a:r>
                      <a:endParaRPr lang="en-US" sz="1600" dirty="0"/>
                    </a:p>
                  </a:txBody>
                  <a:tcPr/>
                </a:tc>
                <a:extLst>
                  <a:ext uri="{0D108BD9-81ED-4DB2-BD59-A6C34878D82A}">
                    <a16:rowId xmlns:a16="http://schemas.microsoft.com/office/drawing/2014/main" val="2894996278"/>
                  </a:ext>
                </a:extLst>
              </a:tr>
              <a:tr h="296269">
                <a:tc>
                  <a:txBody>
                    <a:bodyPr/>
                    <a:lstStyle/>
                    <a:p>
                      <a:r>
                        <a:rPr lang="en-US" sz="1600" dirty="0">
                          <a:hlinkClick r:id="rId6"/>
                        </a:rPr>
                        <a:t>Reason for referral</a:t>
                      </a:r>
                      <a:endParaRPr lang="en-US" sz="1600" dirty="0"/>
                    </a:p>
                  </a:txBody>
                  <a:tcPr/>
                </a:tc>
                <a:tc>
                  <a:txBody>
                    <a:bodyPr/>
                    <a:lstStyle/>
                    <a:p>
                      <a:r>
                        <a:rPr lang="en-US" sz="1600" dirty="0">
                          <a:hlinkClick r:id="rId7"/>
                        </a:rPr>
                        <a:t>Reason for referral</a:t>
                      </a:r>
                      <a:endParaRPr lang="en-US" sz="1600" dirty="0"/>
                    </a:p>
                  </a:txBody>
                  <a:tcPr/>
                </a:tc>
                <a:extLst>
                  <a:ext uri="{0D108BD9-81ED-4DB2-BD59-A6C34878D82A}">
                    <a16:rowId xmlns:a16="http://schemas.microsoft.com/office/drawing/2014/main" val="2959218045"/>
                  </a:ext>
                </a:extLst>
              </a:tr>
              <a:tr h="296269">
                <a:tc>
                  <a:txBody>
                    <a:bodyPr/>
                    <a:lstStyle/>
                    <a:p>
                      <a:r>
                        <a:rPr lang="en-US" sz="1600" dirty="0">
                          <a:hlinkClick r:id="rId8"/>
                        </a:rPr>
                        <a:t>Student study team</a:t>
                      </a:r>
                      <a:endParaRPr lang="en-US" sz="1600" dirty="0"/>
                    </a:p>
                  </a:txBody>
                  <a:tcPr/>
                </a:tc>
                <a:tc>
                  <a:txBody>
                    <a:bodyPr/>
                    <a:lstStyle/>
                    <a:p>
                      <a:r>
                        <a:rPr lang="en-US" sz="1600" dirty="0">
                          <a:hlinkClick r:id="rId9"/>
                        </a:rPr>
                        <a:t>Student study team</a:t>
                      </a:r>
                      <a:endParaRPr lang="en-US" sz="1600" dirty="0"/>
                    </a:p>
                  </a:txBody>
                  <a:tcPr/>
                </a:tc>
                <a:extLst>
                  <a:ext uri="{0D108BD9-81ED-4DB2-BD59-A6C34878D82A}">
                    <a16:rowId xmlns:a16="http://schemas.microsoft.com/office/drawing/2014/main" val="1838104440"/>
                  </a:ext>
                </a:extLst>
              </a:tr>
            </a:tbl>
          </a:graphicData>
        </a:graphic>
      </p:graphicFrame>
      <p:sp>
        <p:nvSpPr>
          <p:cNvPr id="5" name="TextBox 4">
            <a:extLst>
              <a:ext uri="{FF2B5EF4-FFF2-40B4-BE49-F238E27FC236}">
                <a16:creationId xmlns:a16="http://schemas.microsoft.com/office/drawing/2014/main" id="{8A565901-6C86-42E6-A15D-42C26DF3C444}"/>
              </a:ext>
            </a:extLst>
          </p:cNvPr>
          <p:cNvSpPr txBox="1"/>
          <p:nvPr/>
        </p:nvSpPr>
        <p:spPr>
          <a:xfrm>
            <a:off x="628650" y="2384857"/>
            <a:ext cx="5997811" cy="2123658"/>
          </a:xfrm>
          <a:prstGeom prst="rect">
            <a:avLst/>
          </a:prstGeom>
          <a:solidFill>
            <a:schemeClr val="accent1">
              <a:lumMod val="20000"/>
              <a:lumOff val="80000"/>
            </a:schemeClr>
          </a:solidFill>
          <a:ln w="28575">
            <a:solidFill>
              <a:srgbClr val="002060"/>
            </a:solidFill>
          </a:ln>
        </p:spPr>
        <p:txBody>
          <a:bodyPr wrap="square">
            <a:spAutoFit/>
          </a:bodyPr>
          <a:lstStyle/>
          <a:p>
            <a:pPr marL="0" lvl="0" indent="0" algn="l" rtl="0">
              <a:spcBef>
                <a:spcPts val="1600"/>
              </a:spcBef>
              <a:spcAft>
                <a:spcPts val="0"/>
              </a:spcAft>
              <a:buNone/>
            </a:pPr>
            <a:r>
              <a:rPr lang="en-US" sz="1600" b="1" dirty="0">
                <a:solidFill>
                  <a:srgbClr val="000000"/>
                </a:solidFill>
                <a:latin typeface="+mn-lt"/>
              </a:rPr>
              <a:t>Questions to consider while reading:</a:t>
            </a:r>
          </a:p>
          <a:p>
            <a:pPr marL="457200" lvl="0" indent="-311150" algn="l" rtl="0">
              <a:lnSpc>
                <a:spcPct val="100000"/>
              </a:lnSpc>
              <a:spcBef>
                <a:spcPts val="1200"/>
              </a:spcBef>
              <a:spcAft>
                <a:spcPts val="600"/>
              </a:spcAft>
              <a:buClr>
                <a:srgbClr val="000000"/>
              </a:buClr>
              <a:buSzPct val="100000"/>
              <a:buAutoNum type="arabicPeriod"/>
            </a:pPr>
            <a:r>
              <a:rPr lang="en-US" sz="1600" dirty="0">
                <a:solidFill>
                  <a:srgbClr val="000000"/>
                </a:solidFill>
                <a:latin typeface="+mn-lt"/>
              </a:rPr>
              <a:t>What Accommodations/Modifications would you recommend for the student to access the curriculum?</a:t>
            </a:r>
          </a:p>
          <a:p>
            <a:pPr marL="457200" lvl="0" indent="-311150" algn="l" rtl="0">
              <a:lnSpc>
                <a:spcPct val="100000"/>
              </a:lnSpc>
              <a:spcBef>
                <a:spcPts val="0"/>
              </a:spcBef>
              <a:spcAft>
                <a:spcPts val="600"/>
              </a:spcAft>
              <a:buClr>
                <a:srgbClr val="000000"/>
              </a:buClr>
              <a:buSzPct val="100000"/>
              <a:buAutoNum type="arabicPeriod"/>
            </a:pPr>
            <a:r>
              <a:rPr lang="en-US" sz="1600" dirty="0">
                <a:solidFill>
                  <a:srgbClr val="000000"/>
                </a:solidFill>
                <a:latin typeface="+mn-lt"/>
              </a:rPr>
              <a:t>In what areas would you recommend Goals be written to support the student’s development?</a:t>
            </a:r>
          </a:p>
          <a:p>
            <a:pPr marL="457200" lvl="0" indent="-311150" algn="l" rtl="0">
              <a:lnSpc>
                <a:spcPct val="100000"/>
              </a:lnSpc>
              <a:spcBef>
                <a:spcPts val="0"/>
              </a:spcBef>
              <a:spcAft>
                <a:spcPts val="600"/>
              </a:spcAft>
              <a:buClr>
                <a:srgbClr val="000000"/>
              </a:buClr>
              <a:buSzPct val="100000"/>
              <a:buAutoNum type="arabicPeriod"/>
            </a:pPr>
            <a:r>
              <a:rPr lang="en-US" sz="1600" dirty="0">
                <a:solidFill>
                  <a:srgbClr val="000000"/>
                </a:solidFill>
                <a:latin typeface="+mn-lt"/>
              </a:rPr>
              <a:t>Would you recommend any additional assessments based on the areas of need presented?</a:t>
            </a:r>
          </a:p>
        </p:txBody>
      </p:sp>
      <p:sp>
        <p:nvSpPr>
          <p:cNvPr id="7" name="TextBox 6">
            <a:extLst>
              <a:ext uri="{FF2B5EF4-FFF2-40B4-BE49-F238E27FC236}">
                <a16:creationId xmlns:a16="http://schemas.microsoft.com/office/drawing/2014/main" id="{19AD00DF-F130-4971-ABD1-5A4E46D5E4A5}"/>
              </a:ext>
            </a:extLst>
          </p:cNvPr>
          <p:cNvSpPr txBox="1"/>
          <p:nvPr/>
        </p:nvSpPr>
        <p:spPr>
          <a:xfrm>
            <a:off x="6626461" y="3554956"/>
            <a:ext cx="1773935" cy="1015663"/>
          </a:xfrm>
          <a:prstGeom prst="rect">
            <a:avLst/>
          </a:prstGeom>
          <a:noFill/>
        </p:spPr>
        <p:txBody>
          <a:bodyPr wrap="square" rtlCol="0">
            <a:spAutoFit/>
          </a:bodyPr>
          <a:lstStyle/>
          <a:p>
            <a:r>
              <a:rPr lang="en-US" sz="1000" dirty="0">
                <a:latin typeface="Calibri" panose="020F0502020204030204" pitchFamily="34" charset="0"/>
                <a:cs typeface="Calibri" panose="020F0502020204030204" pitchFamily="34" charset="0"/>
              </a:rPr>
              <a:t>Understanding Fetal Alcohol Spectrum Disorders (FASD): A comprehensive guide for Pre-K-8 Educators.</a:t>
            </a:r>
          </a:p>
          <a:p>
            <a:r>
              <a:rPr lang="en-US" sz="1000" dirty="0">
                <a:latin typeface="Calibri" panose="020F0502020204030204" pitchFamily="34" charset="0"/>
                <a:cs typeface="Calibri" panose="020F0502020204030204" pitchFamily="34" charset="0"/>
              </a:rPr>
              <a:t>Chapters 7, 8</a:t>
            </a:r>
          </a:p>
          <a:p>
            <a:r>
              <a:rPr lang="en-US" sz="1000" dirty="0">
                <a:latin typeface="Calibri" panose="020F0502020204030204" pitchFamily="34" charset="0"/>
                <a:cs typeface="Calibri" panose="020F0502020204030204" pitchFamily="34" charset="0"/>
                <a:hlinkClick r:id="rId10"/>
              </a:rPr>
              <a:t>https://sites.duke.edu/fasd/</a:t>
            </a:r>
            <a:r>
              <a:rPr lang="en-US" sz="1000" dirty="0">
                <a:latin typeface="Calibri" panose="020F0502020204030204" pitchFamily="34" charset="0"/>
                <a:cs typeface="Calibri" panose="020F0502020204030204" pitchFamily="34" charset="0"/>
              </a:rPr>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2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600" dirty="0">
                <a:solidFill>
                  <a:srgbClr val="000000"/>
                </a:solidFill>
              </a:rPr>
              <a:t>Coordinating with Other Professionals</a:t>
            </a:r>
            <a:endParaRPr sz="3600" dirty="0"/>
          </a:p>
        </p:txBody>
      </p:sp>
      <p:sp>
        <p:nvSpPr>
          <p:cNvPr id="499" name="Google Shape;499;p29"/>
          <p:cNvSpPr txBox="1">
            <a:spLocks noGrp="1"/>
          </p:cNvSpPr>
          <p:nvPr>
            <p:ph idx="1"/>
          </p:nvPr>
        </p:nvSpPr>
        <p:spPr>
          <a:prstGeom prst="rect">
            <a:avLst/>
          </a:prstGeom>
        </p:spPr>
        <p:txBody>
          <a:bodyPr spcFirstLastPara="1" wrap="square" lIns="91425" tIns="91425" rIns="91425" bIns="91425" anchor="t" anchorCtr="0">
            <a:noAutofit/>
          </a:bodyPr>
          <a:lstStyle/>
          <a:p>
            <a:pPr marL="146050" indent="0">
              <a:spcBef>
                <a:spcPts val="0"/>
              </a:spcBef>
              <a:buClr>
                <a:srgbClr val="000000"/>
              </a:buClr>
              <a:buSzPts val="1300"/>
              <a:buNone/>
            </a:pPr>
            <a:r>
              <a:rPr lang="en-US" sz="2000" b="1" dirty="0"/>
              <a:t>Interagency Collaboration Model</a:t>
            </a:r>
            <a:endParaRPr lang="en" sz="2000" dirty="0">
              <a:solidFill>
                <a:srgbClr val="000000"/>
              </a:solidFill>
            </a:endParaRPr>
          </a:p>
          <a:p>
            <a:pPr marL="146050" lvl="0" indent="0" algn="l" rtl="0">
              <a:spcBef>
                <a:spcPts val="600"/>
              </a:spcBef>
              <a:spcAft>
                <a:spcPts val="0"/>
              </a:spcAft>
              <a:buClr>
                <a:srgbClr val="000000"/>
              </a:buClr>
              <a:buSzPts val="1300"/>
              <a:buNone/>
            </a:pPr>
            <a:r>
              <a:rPr lang="en" sz="1800" dirty="0">
                <a:solidFill>
                  <a:srgbClr val="000000"/>
                </a:solidFill>
              </a:rPr>
              <a:t>Curriculum used by educators and other providers that incorporates: </a:t>
            </a:r>
            <a:endParaRPr sz="1800"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Teaching style to address each student’s needs.</a:t>
            </a:r>
            <a:endParaRPr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Experiences in working with special needs children.</a:t>
            </a:r>
            <a:endParaRPr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Intervention strategies for children diagnosed with FASD.</a:t>
            </a:r>
            <a:endParaRPr dirty="0">
              <a:solidFill>
                <a:srgbClr val="000000"/>
              </a:solidFill>
            </a:endParaRPr>
          </a:p>
          <a:p>
            <a:pPr marL="519113" lvl="1" indent="-342900">
              <a:lnSpc>
                <a:spcPct val="100000"/>
              </a:lnSpc>
              <a:spcBef>
                <a:spcPts val="600"/>
              </a:spcBef>
              <a:buClr>
                <a:srgbClr val="000000"/>
              </a:buClr>
              <a:buSzPct val="125000"/>
              <a:buFont typeface="Arial" panose="020B0604020202020204" pitchFamily="34" charset="0"/>
              <a:buChar char="•"/>
            </a:pPr>
            <a:r>
              <a:rPr lang="en" dirty="0">
                <a:solidFill>
                  <a:srgbClr val="000000"/>
                </a:solidFill>
              </a:rPr>
              <a:t>Educational plan incorporating this information from the student’s comprehensive evaluation.</a:t>
            </a:r>
            <a:endParaRPr dirty="0">
              <a:solidFill>
                <a:srgbClr val="000000"/>
              </a:solidFil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C16BB0-B8B1-4478-BA30-6CECF4BBFA79}"/>
              </a:ext>
            </a:extLst>
          </p:cNvPr>
          <p:cNvSpPr>
            <a:spLocks noGrp="1"/>
          </p:cNvSpPr>
          <p:nvPr>
            <p:ph type="title"/>
          </p:nvPr>
        </p:nvSpPr>
        <p:spPr/>
        <p:txBody>
          <a:bodyPr/>
          <a:lstStyle/>
          <a:p>
            <a:r>
              <a:rPr lang="en-US" sz="3600" dirty="0"/>
              <a:t>Supplemental Resources I</a:t>
            </a:r>
          </a:p>
        </p:txBody>
      </p:sp>
      <p:sp>
        <p:nvSpPr>
          <p:cNvPr id="4" name="Content Placeholder 3">
            <a:extLst>
              <a:ext uri="{FF2B5EF4-FFF2-40B4-BE49-F238E27FC236}">
                <a16:creationId xmlns:a16="http://schemas.microsoft.com/office/drawing/2014/main" id="{6FB1A759-4366-4345-B80D-476A3B85A59A}"/>
              </a:ext>
            </a:extLst>
          </p:cNvPr>
          <p:cNvSpPr>
            <a:spLocks noGrp="1"/>
          </p:cNvSpPr>
          <p:nvPr>
            <p:ph idx="1"/>
          </p:nvPr>
        </p:nvSpPr>
        <p:spPr/>
        <p:txBody>
          <a:bodyPr>
            <a:normAutofit/>
          </a:bodyPr>
          <a:lstStyle/>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3"/>
              </a:rPr>
              <a:t>AUCD: Resources for Building and Strengthening FASD Initiatives</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4"/>
              </a:rPr>
              <a:t>Center on Disabilities, University of South Dakota: FASD Handbook</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5"/>
              </a:rPr>
              <a:t>Center on Disabilities, University of South Dakota: FASD Educational Strategies</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6"/>
              </a:rPr>
              <a:t>CDC: Act Early: Milestones In Action Tracker</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7"/>
              </a:rPr>
              <a:t>CDC: FASD</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8"/>
              </a:rPr>
              <a:t>CDC: FASD Guidelines &amp; Training</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9"/>
              </a:rPr>
              <a:t>CDC: FASD: My Story</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0"/>
              </a:rPr>
              <a:t>Children’s Bureau: Tribal Child Welfare Systems’ Experiences with Prenatal Exposure to Alcohol and Other Drugs: A Case Study</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custDataLst>
      <p:tags r:id="rId1"/>
    </p:custDataLst>
    <p:extLst>
      <p:ext uri="{BB962C8B-B14F-4D97-AF65-F5344CB8AC3E}">
        <p14:creationId xmlns:p14="http://schemas.microsoft.com/office/powerpoint/2010/main" val="35287774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F6087-E4A0-473E-8ACF-15ED21750FD1}"/>
              </a:ext>
            </a:extLst>
          </p:cNvPr>
          <p:cNvSpPr>
            <a:spLocks noGrp="1"/>
          </p:cNvSpPr>
          <p:nvPr>
            <p:ph type="title"/>
          </p:nvPr>
        </p:nvSpPr>
        <p:spPr/>
        <p:txBody>
          <a:bodyPr/>
          <a:lstStyle/>
          <a:p>
            <a:r>
              <a:rPr lang="en-US" dirty="0"/>
              <a:t>Supplemental Resources III</a:t>
            </a:r>
          </a:p>
        </p:txBody>
      </p:sp>
      <p:sp>
        <p:nvSpPr>
          <p:cNvPr id="5" name="Content Placeholder 4">
            <a:extLst>
              <a:ext uri="{FF2B5EF4-FFF2-40B4-BE49-F238E27FC236}">
                <a16:creationId xmlns:a16="http://schemas.microsoft.com/office/drawing/2014/main" id="{7586F6AA-5F51-4C6E-B20D-7FA520678CEE}"/>
              </a:ext>
            </a:extLst>
          </p:cNvPr>
          <p:cNvSpPr>
            <a:spLocks noGrp="1"/>
          </p:cNvSpPr>
          <p:nvPr>
            <p:ph idx="1"/>
          </p:nvPr>
        </p:nvSpPr>
        <p:spPr/>
        <p:txBody>
          <a:bodyPr>
            <a:normAutofit fontScale="62500" lnSpcReduction="20000"/>
          </a:bodyPr>
          <a:lstStyle/>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3"/>
              </a:rPr>
              <a:t>Duke University Understanding FASD: A Comprehensive Guide for Pre-K-8 Educators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300"/>
              </a:spcAft>
              <a:buFont typeface="Courier New" panose="02070309020205020404" pitchFamily="49" charset="0"/>
              <a:buChar char="o"/>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 7 Case study 1</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study team</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IEP</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Reason for Referral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300"/>
              </a:spcAft>
              <a:buFont typeface="Courier New" panose="02070309020205020404" pitchFamily="49" charset="0"/>
              <a:buChar char="o"/>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 8 Case study 2</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study team</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IEP</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Reason for Referral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4"/>
              </a:rPr>
              <a:t>FASD: Competency-based curriculum development guide for medical and allied health education and practice</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5"/>
              </a:rPr>
              <a:t>FASD United: Fetal Alcohol Spectrum Disorders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6"/>
              </a:rPr>
              <a:t>NIH: NIAAA: Fetal Alcohol Exposure</a:t>
            </a: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7"/>
              </a:rPr>
              <a:t>U Washington: Education &amp; FASD Toolkit: Educators, Parents, Native Communities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custDataLst>
      <p:tags r:id="rId1"/>
    </p:custDataLst>
    <p:extLst>
      <p:ext uri="{BB962C8B-B14F-4D97-AF65-F5344CB8AC3E}">
        <p14:creationId xmlns:p14="http://schemas.microsoft.com/office/powerpoint/2010/main" val="36987991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dirty="0"/>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lnSpc>
                <a:spcPct val="150000"/>
              </a:lnSpc>
              <a:buNone/>
            </a:pPr>
            <a:r>
              <a:rPr lang="en-US" sz="1600" dirty="0">
                <a:solidFill>
                  <a:srgbClr val="000000"/>
                </a:solidFill>
                <a:ea typeface="Calibri" panose="020F0502020204030204" pitchFamily="34" charset="0"/>
                <a:cs typeface="Calibri" panose="020F0502020204030204" pitchFamily="34" charset="0"/>
              </a:rPr>
              <a:t>This is a product of the Early Childhood Intervention Doctoral Consortium (ECiDC), a project of the </a:t>
            </a:r>
            <a:r>
              <a:rPr lang="en-US" sz="1600" u="sng" dirty="0">
                <a:solidFill>
                  <a:srgbClr val="0000FF"/>
                </a:solidFill>
                <a:ea typeface="Calibri" panose="020F0502020204030204" pitchFamily="34" charset="0"/>
                <a:cs typeface="Calibri" panose="020F0502020204030204" pitchFamily="34" charset="0"/>
                <a:hlinkClick r:id="rId3"/>
              </a:rPr>
              <a:t>A.J. Pappanikou Center for Excellence in Developmental Disabilities</a:t>
            </a:r>
            <a:r>
              <a:rPr lang="en-US" sz="1600" dirty="0">
                <a:solidFill>
                  <a:srgbClr val="000000"/>
                </a:solidFill>
                <a:ea typeface="Calibri" panose="020F0502020204030204" pitchFamily="34" charset="0"/>
                <a:cs typeface="Calibri" panose="020F0502020204030204" pitchFamily="34" charset="0"/>
              </a:rPr>
              <a:t> at </a:t>
            </a:r>
            <a:r>
              <a:rPr lang="en-US" sz="1600" u="sng" dirty="0">
                <a:solidFill>
                  <a:srgbClr val="0000FF"/>
                </a:solidFill>
                <a:ea typeface="Calibri" panose="020F0502020204030204" pitchFamily="34" charset="0"/>
                <a:cs typeface="Calibri" panose="020F0502020204030204" pitchFamily="34" charset="0"/>
                <a:hlinkClick r:id="rId4"/>
              </a:rPr>
              <a:t>UConn Health</a:t>
            </a:r>
            <a:r>
              <a:rPr lang="en-US" sz="1600" dirty="0">
                <a:solidFill>
                  <a:srgbClr val="000000"/>
                </a:solidFill>
                <a:ea typeface="Calibri" panose="020F0502020204030204" pitchFamily="34" charset="0"/>
                <a:cs typeface="Calibri" panose="020F0502020204030204" pitchFamily="34" charset="0"/>
              </a:rPr>
              <a:t>. The Center is funded through cooperative agreement number H325H190004 from the </a:t>
            </a:r>
            <a:r>
              <a:rPr lang="en-US" sz="1600" u="sng" dirty="0">
                <a:solidFill>
                  <a:srgbClr val="0000FF"/>
                </a:solidFill>
                <a:ea typeface="Calibri" panose="020F0502020204030204" pitchFamily="34" charset="0"/>
                <a:cs typeface="Calibri" panose="020F0502020204030204" pitchFamily="34" charset="0"/>
                <a:hlinkClick r:id="rId5"/>
              </a:rPr>
              <a:t>Office of Special Education Programs</a:t>
            </a:r>
            <a:r>
              <a:rPr lang="en-US" sz="1600" dirty="0">
                <a:solidFill>
                  <a:srgbClr val="000000"/>
                </a:solidFill>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sz="1600" dirty="0">
              <a:ea typeface="Calibri" panose="020F0502020204030204" pitchFamily="34" charset="0"/>
              <a:cs typeface="Times New Roman" panose="02020603050405020304" pitchFamily="18" charset="0"/>
            </a:endParaRPr>
          </a:p>
          <a:p>
            <a:pPr marL="0" indent="0">
              <a:buNone/>
            </a:pPr>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DF60BB-C4D9-454E-930C-3A557664115F}"/>
              </a:ext>
            </a:extLst>
          </p:cNvPr>
          <p:cNvSpPr>
            <a:spLocks noGrp="1"/>
          </p:cNvSpPr>
          <p:nvPr>
            <p:ph type="title"/>
          </p:nvPr>
        </p:nvSpPr>
        <p:spPr/>
        <p:txBody>
          <a:bodyPr>
            <a:noAutofit/>
          </a:bodyPr>
          <a:lstStyle/>
          <a:p>
            <a:pPr algn="ctr"/>
            <a:r>
              <a:rPr lang="en-US" sz="3600" dirty="0"/>
              <a:t>Goals</a:t>
            </a:r>
          </a:p>
        </p:txBody>
      </p:sp>
      <p:sp>
        <p:nvSpPr>
          <p:cNvPr id="2" name="Content Placeholder 1">
            <a:extLst>
              <a:ext uri="{FF2B5EF4-FFF2-40B4-BE49-F238E27FC236}">
                <a16:creationId xmlns:a16="http://schemas.microsoft.com/office/drawing/2014/main" id="{1BCAA424-226A-453D-ACBA-A24C8CB1055C}"/>
              </a:ext>
            </a:extLst>
          </p:cNvPr>
          <p:cNvSpPr>
            <a:spLocks noGrp="1"/>
          </p:cNvSpPr>
          <p:nvPr>
            <p:ph idx="1"/>
          </p:nvPr>
        </p:nvSpPr>
        <p:spPr/>
        <p:txBody>
          <a:bodyPr>
            <a:normAutofit/>
          </a:bodyPr>
          <a:lstStyle/>
          <a:p>
            <a:r>
              <a:rPr lang="en-US" sz="2000" b="1" dirty="0"/>
              <a:t>To support infants and young children with FASD and their families by…</a:t>
            </a:r>
          </a:p>
          <a:p>
            <a:pPr lvl="1">
              <a:lnSpc>
                <a:spcPct val="150000"/>
              </a:lnSpc>
              <a:spcBef>
                <a:spcPts val="0"/>
              </a:spcBef>
            </a:pPr>
            <a:r>
              <a:rPr lang="en-US" dirty="0"/>
              <a:t>Identifying common characteristics of FASD</a:t>
            </a:r>
          </a:p>
          <a:p>
            <a:pPr lvl="1">
              <a:lnSpc>
                <a:spcPct val="150000"/>
              </a:lnSpc>
              <a:spcBef>
                <a:spcPts val="0"/>
              </a:spcBef>
            </a:pPr>
            <a:r>
              <a:rPr lang="en-US" dirty="0"/>
              <a:t>Identifying supports (accommodations, structures, scaffolding), technology, and supportive strategies for learning and collaboration</a:t>
            </a:r>
          </a:p>
          <a:p>
            <a:pPr lvl="1">
              <a:lnSpc>
                <a:spcPct val="150000"/>
              </a:lnSpc>
              <a:spcBef>
                <a:spcPts val="0"/>
              </a:spcBef>
            </a:pPr>
            <a:r>
              <a:rPr lang="en-US" dirty="0"/>
              <a:t>Developing IFSP and Transition Plans</a:t>
            </a:r>
          </a:p>
          <a:p>
            <a:pPr lvl="1">
              <a:lnSpc>
                <a:spcPct val="150000"/>
              </a:lnSpc>
              <a:spcBef>
                <a:spcPts val="0"/>
              </a:spcBef>
            </a:pPr>
            <a:r>
              <a:rPr lang="en-US" dirty="0"/>
              <a:t>Coordinating with other professionals</a:t>
            </a:r>
          </a:p>
        </p:txBody>
      </p:sp>
    </p:spTree>
    <p:custDataLst>
      <p:tags r:id="rId1"/>
    </p:custDataLst>
    <p:extLst>
      <p:ext uri="{BB962C8B-B14F-4D97-AF65-F5344CB8AC3E}">
        <p14:creationId xmlns:p14="http://schemas.microsoft.com/office/powerpoint/2010/main" val="38375917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52A05-BA26-4DDE-9B4E-B2A79FEC5ED7}"/>
              </a:ext>
            </a:extLst>
          </p:cNvPr>
          <p:cNvSpPr>
            <a:spLocks noGrp="1"/>
          </p:cNvSpPr>
          <p:nvPr>
            <p:ph type="title"/>
          </p:nvPr>
        </p:nvSpPr>
        <p:spPr/>
        <p:txBody>
          <a:bodyPr>
            <a:noAutofit/>
          </a:bodyPr>
          <a:lstStyle/>
          <a:p>
            <a:pPr algn="ctr"/>
            <a:r>
              <a:rPr lang="en-US" sz="3600" dirty="0"/>
              <a:t>Characteristics of FASD I</a:t>
            </a:r>
          </a:p>
        </p:txBody>
      </p:sp>
      <p:sp>
        <p:nvSpPr>
          <p:cNvPr id="3" name="Content Placeholder 2">
            <a:extLst>
              <a:ext uri="{FF2B5EF4-FFF2-40B4-BE49-F238E27FC236}">
                <a16:creationId xmlns:a16="http://schemas.microsoft.com/office/drawing/2014/main" id="{7CEA94BD-33E6-41D0-B0F5-248E58FC5A2B}"/>
              </a:ext>
            </a:extLst>
          </p:cNvPr>
          <p:cNvSpPr>
            <a:spLocks noGrp="1"/>
          </p:cNvSpPr>
          <p:nvPr>
            <p:ph idx="1"/>
          </p:nvPr>
        </p:nvSpPr>
        <p:spPr/>
        <p:txBody>
          <a:bodyPr>
            <a:normAutofit/>
          </a:bodyPr>
          <a:lstStyle/>
          <a:p>
            <a:pPr marL="0" indent="0">
              <a:spcBef>
                <a:spcPts val="0"/>
              </a:spcBef>
              <a:spcAft>
                <a:spcPts val="1200"/>
              </a:spcAft>
              <a:buNone/>
            </a:pPr>
            <a:r>
              <a:rPr lang="en-US" sz="2000" b="1" dirty="0"/>
              <a:t>Physical Characteristics</a:t>
            </a:r>
          </a:p>
          <a:p>
            <a:r>
              <a:rPr lang="en-US" sz="2000" dirty="0"/>
              <a:t>Shorter-than-average height</a:t>
            </a:r>
          </a:p>
          <a:p>
            <a:r>
              <a:rPr lang="en-US" sz="2000" dirty="0"/>
              <a:t>Small head size</a:t>
            </a:r>
          </a:p>
          <a:p>
            <a:r>
              <a:rPr lang="en-US" sz="2000" dirty="0"/>
              <a:t>Vision or hearing problems</a:t>
            </a:r>
          </a:p>
          <a:p>
            <a:r>
              <a:rPr lang="en-US" sz="2000" dirty="0"/>
              <a:t>Poor coordination</a:t>
            </a:r>
          </a:p>
          <a:p>
            <a:r>
              <a:rPr lang="en-US" sz="2000" dirty="0"/>
              <a:t>Abnormal facial features</a:t>
            </a:r>
          </a:p>
          <a:p>
            <a:r>
              <a:rPr lang="en-US" sz="2000" dirty="0"/>
              <a:t>Low body weight</a:t>
            </a:r>
          </a:p>
        </p:txBody>
      </p:sp>
    </p:spTree>
    <p:custDataLst>
      <p:tags r:id="rId1"/>
    </p:custDataLst>
    <p:extLst>
      <p:ext uri="{BB962C8B-B14F-4D97-AF65-F5344CB8AC3E}">
        <p14:creationId xmlns:p14="http://schemas.microsoft.com/office/powerpoint/2010/main" val="22695791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52A05-BA26-4DDE-9B4E-B2A79FEC5ED7}"/>
              </a:ext>
            </a:extLst>
          </p:cNvPr>
          <p:cNvSpPr>
            <a:spLocks noGrp="1"/>
          </p:cNvSpPr>
          <p:nvPr>
            <p:ph type="title"/>
          </p:nvPr>
        </p:nvSpPr>
        <p:spPr/>
        <p:txBody>
          <a:bodyPr>
            <a:noAutofit/>
          </a:bodyPr>
          <a:lstStyle/>
          <a:p>
            <a:pPr algn="ctr"/>
            <a:r>
              <a:rPr lang="en-US" sz="3600" dirty="0"/>
              <a:t>Characteristics of FASD II</a:t>
            </a:r>
          </a:p>
        </p:txBody>
      </p:sp>
      <p:sp>
        <p:nvSpPr>
          <p:cNvPr id="3" name="Content Placeholder 2">
            <a:extLst>
              <a:ext uri="{FF2B5EF4-FFF2-40B4-BE49-F238E27FC236}">
                <a16:creationId xmlns:a16="http://schemas.microsoft.com/office/drawing/2014/main" id="{7CEA94BD-33E6-41D0-B0F5-248E58FC5A2B}"/>
              </a:ext>
            </a:extLst>
          </p:cNvPr>
          <p:cNvSpPr>
            <a:spLocks noGrp="1"/>
          </p:cNvSpPr>
          <p:nvPr>
            <p:ph idx="1"/>
          </p:nvPr>
        </p:nvSpPr>
        <p:spPr/>
        <p:txBody>
          <a:bodyPr>
            <a:noAutofit/>
          </a:bodyPr>
          <a:lstStyle/>
          <a:p>
            <a:pPr marL="0" indent="0">
              <a:spcBef>
                <a:spcPts val="0"/>
              </a:spcBef>
              <a:spcAft>
                <a:spcPts val="1200"/>
              </a:spcAft>
              <a:buNone/>
            </a:pPr>
            <a:r>
              <a:rPr lang="en-US" sz="2000" b="1" dirty="0"/>
              <a:t>Characteristics that may impact learning</a:t>
            </a:r>
          </a:p>
          <a:p>
            <a:endParaRPr lang="en-US" sz="2000" dirty="0"/>
          </a:p>
        </p:txBody>
      </p:sp>
      <p:sp>
        <p:nvSpPr>
          <p:cNvPr id="4" name="TextBox 3">
            <a:extLst>
              <a:ext uri="{FF2B5EF4-FFF2-40B4-BE49-F238E27FC236}">
                <a16:creationId xmlns:a16="http://schemas.microsoft.com/office/drawing/2014/main" id="{84A17AD3-31E6-4A49-A0A2-BBC25EFB2F08}"/>
              </a:ext>
            </a:extLst>
          </p:cNvPr>
          <p:cNvSpPr txBox="1"/>
          <p:nvPr/>
        </p:nvSpPr>
        <p:spPr>
          <a:xfrm>
            <a:off x="896112" y="1879954"/>
            <a:ext cx="6986016" cy="3272691"/>
          </a:xfrm>
          <a:prstGeom prst="rect">
            <a:avLst/>
          </a:prstGeom>
          <a:noFill/>
        </p:spPr>
        <p:txBody>
          <a:bodyPr wrap="square" numCol="2" rtlCol="0">
            <a:spAutoFit/>
          </a:bodyPr>
          <a:lstStyle/>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Difficulty paying attention</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Poor memory</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Speech and language delays</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Learning Disabilities</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2000" kern="1200" dirty="0">
              <a:solidFill>
                <a:prstClr val="black"/>
              </a:solidFill>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2000" kern="1200" dirty="0">
              <a:solidFill>
                <a:prstClr val="black"/>
              </a:solidFill>
              <a:latin typeface="Calibri" panose="020F0502020204030204"/>
              <a:ea typeface="+mn-ea"/>
              <a:cs typeface="+mn-cs"/>
            </a:endParaRPr>
          </a:p>
          <a:p>
            <a:pPr marR="0" lvl="0" algn="l" defTabSz="685800" rtl="0" eaLnBrk="1" fontAlgn="auto" latinLnBrk="0" hangingPunct="1">
              <a:lnSpc>
                <a:spcPct val="100000"/>
              </a:lnSpc>
              <a:spcBef>
                <a:spcPts val="75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Intellectual Disability or low IQ</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Difficulty in school (math)</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Poor reasoning/judgment</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Hyperactive behavior</a:t>
            </a:r>
            <a:endParaRPr lang="en-US" dirty="0"/>
          </a:p>
        </p:txBody>
      </p:sp>
    </p:spTree>
    <p:custDataLst>
      <p:tags r:id="rId1"/>
    </p:custDataLst>
    <p:extLst>
      <p:ext uri="{BB962C8B-B14F-4D97-AF65-F5344CB8AC3E}">
        <p14:creationId xmlns:p14="http://schemas.microsoft.com/office/powerpoint/2010/main" val="37855016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lnSpc>
                <a:spcPct val="150000"/>
              </a:lnSpc>
              <a:spcBef>
                <a:spcPts val="0"/>
              </a:spcBef>
              <a:spcAft>
                <a:spcPts val="0"/>
              </a:spcAft>
              <a:buNone/>
            </a:pPr>
            <a:r>
              <a:rPr lang="en-US" sz="2000" b="1" dirty="0"/>
              <a:t>D</a:t>
            </a:r>
            <a:r>
              <a:rPr lang="en-US" sz="2000" b="1" dirty="0">
                <a:solidFill>
                  <a:srgbClr val="000000"/>
                </a:solidFill>
              </a:rPr>
              <a:t>iagnostic Categories within Fetal Alcohol Spectrum Disorders </a:t>
            </a:r>
            <a:r>
              <a:rPr lang="en-US" sz="2000" dirty="0">
                <a:solidFill>
                  <a:srgbClr val="000000"/>
                </a:solidFill>
              </a:rPr>
              <a:t>(FASD):</a:t>
            </a:r>
          </a:p>
          <a:p>
            <a:pPr marL="601663" indent="-285750">
              <a:lnSpc>
                <a:spcPct val="150000"/>
              </a:lnSpc>
              <a:spcBef>
                <a:spcPts val="600"/>
              </a:spcBef>
            </a:pPr>
            <a:r>
              <a:rPr lang="en-US" sz="2000" dirty="0">
                <a:solidFill>
                  <a:srgbClr val="000000"/>
                </a:solidFill>
              </a:rPr>
              <a:t>Fetal Alcohol Syndrome (FAS).</a:t>
            </a:r>
          </a:p>
          <a:p>
            <a:pPr marL="601663" indent="-285750">
              <a:lnSpc>
                <a:spcPct val="150000"/>
              </a:lnSpc>
            </a:pPr>
            <a:r>
              <a:rPr lang="en-US" sz="2000" dirty="0">
                <a:solidFill>
                  <a:srgbClr val="000000"/>
                </a:solidFill>
              </a:rPr>
              <a:t>Partial Fetal Alcohol Syndrome (</a:t>
            </a:r>
            <a:r>
              <a:rPr lang="en-US" sz="2000" dirty="0" err="1">
                <a:solidFill>
                  <a:srgbClr val="000000"/>
                </a:solidFill>
              </a:rPr>
              <a:t>pFAS</a:t>
            </a:r>
            <a:r>
              <a:rPr lang="en-US" sz="2000" dirty="0">
                <a:solidFill>
                  <a:srgbClr val="000000"/>
                </a:solidFill>
              </a:rPr>
              <a:t>).</a:t>
            </a:r>
          </a:p>
          <a:p>
            <a:pPr marL="601663" indent="-285750">
              <a:lnSpc>
                <a:spcPct val="150000"/>
              </a:lnSpc>
            </a:pPr>
            <a:r>
              <a:rPr lang="en-US" sz="2000" dirty="0">
                <a:solidFill>
                  <a:srgbClr val="000000"/>
                </a:solidFill>
              </a:rPr>
              <a:t>Alcohol-Related Neurodevelopmental Disorder (ARND).</a:t>
            </a:r>
          </a:p>
          <a:p>
            <a:pPr marL="601663" indent="-285750">
              <a:lnSpc>
                <a:spcPct val="150000"/>
              </a:lnSpc>
            </a:pPr>
            <a:r>
              <a:rPr lang="en-US" sz="2000" dirty="0">
                <a:solidFill>
                  <a:srgbClr val="000000"/>
                </a:solidFill>
              </a:rPr>
              <a:t>Alcohol-Related Birth Defects (ARBD).</a:t>
            </a:r>
          </a:p>
          <a:p>
            <a:endParaRPr lang="en-US" dirty="0"/>
          </a:p>
        </p:txBody>
      </p:sp>
    </p:spTree>
    <p:custDataLst>
      <p:tags r:id="rId1"/>
    </p:custDataLst>
    <p:extLst>
      <p:ext uri="{BB962C8B-B14F-4D97-AF65-F5344CB8AC3E}">
        <p14:creationId xmlns:p14="http://schemas.microsoft.com/office/powerpoint/2010/main" val="23023166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spcBef>
                <a:spcPts val="1600"/>
              </a:spcBef>
              <a:spcAft>
                <a:spcPts val="0"/>
              </a:spcAft>
              <a:buNone/>
            </a:pPr>
            <a:r>
              <a:rPr lang="en-US" sz="2000" b="1" dirty="0">
                <a:solidFill>
                  <a:srgbClr val="000000"/>
                </a:solidFill>
              </a:rPr>
              <a:t>Common Cause of FASD</a:t>
            </a:r>
            <a:r>
              <a:rPr lang="en-US" sz="2000" dirty="0">
                <a:solidFill>
                  <a:srgbClr val="000000"/>
                </a:solidFill>
              </a:rPr>
              <a:t> </a:t>
            </a:r>
          </a:p>
          <a:p>
            <a:pPr>
              <a:spcBef>
                <a:spcPts val="1600"/>
              </a:spcBef>
            </a:pPr>
            <a:r>
              <a:rPr lang="en-US" sz="2000" dirty="0">
                <a:solidFill>
                  <a:srgbClr val="000000"/>
                </a:solidFill>
              </a:rPr>
              <a:t>Prenatal exposure to alcohol (teratogenic during all three trimesters)</a:t>
            </a:r>
          </a:p>
          <a:p>
            <a:endParaRPr lang="en-US" dirty="0"/>
          </a:p>
        </p:txBody>
      </p:sp>
    </p:spTree>
    <p:custDataLst>
      <p:tags r:id="rId1"/>
    </p:custDataLst>
    <p:extLst>
      <p:ext uri="{BB962C8B-B14F-4D97-AF65-F5344CB8AC3E}">
        <p14:creationId xmlns:p14="http://schemas.microsoft.com/office/powerpoint/2010/main" val="27985759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III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lnSpc>
                <a:spcPct val="150000"/>
              </a:lnSpc>
              <a:spcBef>
                <a:spcPts val="1600"/>
              </a:spcBef>
              <a:spcAft>
                <a:spcPts val="0"/>
              </a:spcAft>
              <a:buNone/>
            </a:pPr>
            <a:r>
              <a:rPr lang="en-US" sz="2000" dirty="0">
                <a:solidFill>
                  <a:srgbClr val="000000"/>
                </a:solidFill>
              </a:rPr>
              <a:t> </a:t>
            </a:r>
            <a:r>
              <a:rPr lang="en-US" sz="2000" b="1" dirty="0">
                <a:solidFill>
                  <a:srgbClr val="000000"/>
                </a:solidFill>
              </a:rPr>
              <a:t>Risk Factors:</a:t>
            </a:r>
          </a:p>
          <a:p>
            <a:pPr marL="457200" lvl="0" indent="-311150" algn="l" rtl="0">
              <a:lnSpc>
                <a:spcPct val="150000"/>
              </a:lnSpc>
              <a:spcBef>
                <a:spcPts val="600"/>
              </a:spcBef>
              <a:spcAft>
                <a:spcPts val="0"/>
              </a:spcAft>
              <a:buSzPts val="1300"/>
              <a:buChar char="●"/>
            </a:pPr>
            <a:r>
              <a:rPr lang="en-US" sz="2000" dirty="0">
                <a:solidFill>
                  <a:srgbClr val="000000"/>
                </a:solidFill>
              </a:rPr>
              <a:t>Women over age 30 with a long history of alcohol abuse.</a:t>
            </a:r>
          </a:p>
          <a:p>
            <a:pPr marL="457200" lvl="0" indent="-311150" algn="l" rtl="0">
              <a:lnSpc>
                <a:spcPct val="150000"/>
              </a:lnSpc>
              <a:spcBef>
                <a:spcPts val="0"/>
              </a:spcBef>
              <a:spcAft>
                <a:spcPts val="0"/>
              </a:spcAft>
              <a:buSzPts val="1300"/>
              <a:buChar char="●"/>
            </a:pPr>
            <a:r>
              <a:rPr lang="en-US" sz="2000" dirty="0">
                <a:solidFill>
                  <a:srgbClr val="000000"/>
                </a:solidFill>
              </a:rPr>
              <a:t>Poor nutrition.</a:t>
            </a:r>
          </a:p>
          <a:p>
            <a:pPr marL="457200" lvl="0" indent="-311150" algn="l" rtl="0">
              <a:lnSpc>
                <a:spcPct val="150000"/>
              </a:lnSpc>
              <a:spcBef>
                <a:spcPts val="0"/>
              </a:spcBef>
              <a:spcAft>
                <a:spcPts val="0"/>
              </a:spcAft>
              <a:buSzPts val="1300"/>
              <a:buChar char="●"/>
            </a:pPr>
            <a:r>
              <a:rPr lang="en-US" sz="2000" dirty="0">
                <a:solidFill>
                  <a:srgbClr val="000000"/>
                </a:solidFill>
              </a:rPr>
              <a:t>Already having one child with FASD.</a:t>
            </a:r>
          </a:p>
          <a:p>
            <a:endParaRPr lang="en-US" dirty="0"/>
          </a:p>
        </p:txBody>
      </p:sp>
    </p:spTree>
    <p:custDataLst>
      <p:tags r:id="rId1"/>
    </p:custDataLst>
    <p:extLst>
      <p:ext uri="{BB962C8B-B14F-4D97-AF65-F5344CB8AC3E}">
        <p14:creationId xmlns:p14="http://schemas.microsoft.com/office/powerpoint/2010/main" val="21780762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483F-6388-4AF8-BA31-28352C286BBB}"/>
              </a:ext>
            </a:extLst>
          </p:cNvPr>
          <p:cNvSpPr>
            <a:spLocks noGrp="1"/>
          </p:cNvSpPr>
          <p:nvPr>
            <p:ph type="title"/>
          </p:nvPr>
        </p:nvSpPr>
        <p:spPr/>
        <p:txBody>
          <a:bodyPr>
            <a:noAutofit/>
          </a:bodyPr>
          <a:lstStyle/>
          <a:p>
            <a:pPr algn="ctr"/>
            <a:r>
              <a:rPr lang="en-US" sz="3600" dirty="0"/>
              <a:t>The Story of </a:t>
            </a:r>
            <a:r>
              <a:rPr lang="en-US" sz="3600" dirty="0" err="1"/>
              <a:t>Iyal</a:t>
            </a:r>
            <a:endParaRPr lang="en-US" sz="3600" dirty="0"/>
          </a:p>
        </p:txBody>
      </p:sp>
      <p:sp>
        <p:nvSpPr>
          <p:cNvPr id="3" name="Content Placeholder 2">
            <a:extLst>
              <a:ext uri="{FF2B5EF4-FFF2-40B4-BE49-F238E27FC236}">
                <a16:creationId xmlns:a16="http://schemas.microsoft.com/office/drawing/2014/main" id="{0DDEC8C4-3749-241B-CDC9-58F2A2EE4987}"/>
              </a:ext>
            </a:extLst>
          </p:cNvPr>
          <p:cNvSpPr>
            <a:spLocks noGrp="1"/>
          </p:cNvSpPr>
          <p:nvPr>
            <p:ph idx="1"/>
          </p:nvPr>
        </p:nvSpPr>
        <p:spPr/>
        <p:txBody>
          <a:bodyPr/>
          <a:lstStyle/>
          <a:p>
            <a:endParaRPr lang="en-US"/>
          </a:p>
        </p:txBody>
      </p:sp>
      <p:sp>
        <p:nvSpPr>
          <p:cNvPr id="7" name="TextBox 6">
            <a:extLst>
              <a:ext uri="{FF2B5EF4-FFF2-40B4-BE49-F238E27FC236}">
                <a16:creationId xmlns:a16="http://schemas.microsoft.com/office/drawing/2014/main" id="{97DD68DC-909B-4075-983A-0A0638A21ECC}"/>
              </a:ext>
            </a:extLst>
          </p:cNvPr>
          <p:cNvSpPr txBox="1"/>
          <p:nvPr/>
        </p:nvSpPr>
        <p:spPr>
          <a:xfrm>
            <a:off x="2457087" y="3875484"/>
            <a:ext cx="4589090" cy="307777"/>
          </a:xfrm>
          <a:prstGeom prst="rect">
            <a:avLst/>
          </a:prstGeom>
          <a:noFill/>
        </p:spPr>
        <p:txBody>
          <a:bodyPr wrap="square">
            <a:spAutoFit/>
          </a:bodyPr>
          <a:lstStyle/>
          <a:p>
            <a:pPr algn="ctr"/>
            <a:r>
              <a:rPr lang="en-US" dirty="0">
                <a:latin typeface="+mn-lt"/>
                <a:hlinkClick r:id="rId4"/>
              </a:rPr>
              <a:t>Link to video</a:t>
            </a:r>
            <a:endParaRPr lang="en-US" dirty="0">
              <a:latin typeface="+mn-lt"/>
            </a:endParaRPr>
          </a:p>
        </p:txBody>
      </p:sp>
      <p:pic>
        <p:nvPicPr>
          <p:cNvPr id="5" name="Picture 4" descr="Screenshot from the talk titled The Story of Iyal. ">
            <a:extLst>
              <a:ext uri="{FF2B5EF4-FFF2-40B4-BE49-F238E27FC236}">
                <a16:creationId xmlns:a16="http://schemas.microsoft.com/office/drawing/2014/main" id="{212FDDCA-EEAE-4343-A2B3-69CACC5A6853}"/>
              </a:ext>
            </a:extLst>
          </p:cNvPr>
          <p:cNvPicPr>
            <a:picLocks noChangeAspect="1"/>
          </p:cNvPicPr>
          <p:nvPr/>
        </p:nvPicPr>
        <p:blipFill>
          <a:blip r:embed="rId5"/>
          <a:stretch>
            <a:fillRect/>
          </a:stretch>
        </p:blipFill>
        <p:spPr>
          <a:xfrm>
            <a:off x="3061716" y="1268016"/>
            <a:ext cx="3613404" cy="2440376"/>
          </a:xfrm>
          <a:prstGeom prst="rect">
            <a:avLst/>
          </a:prstGeom>
        </p:spPr>
      </p:pic>
    </p:spTree>
    <p:custDataLst>
      <p:tags r:id="rId1"/>
    </p:custDataLst>
    <p:extLst>
      <p:ext uri="{BB962C8B-B14F-4D97-AF65-F5344CB8AC3E}">
        <p14:creationId xmlns:p14="http://schemas.microsoft.com/office/powerpoint/2010/main" val="26585361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MOMENTUM" val="GUKgj7dX"/>
  <p:tag name="ARTICULATE_DESIGN_ID_OFFICE THEME" val="QhANZUKP"/>
  <p:tag name="ARTICULATE_SLIDE_COUNT" val="25"/>
  <p:tag name="ARTICULATE_PROJECT_OPEN" val="0"/>
  <p:tag name="ARTICULATE_DESIGN_ID_1_OFFICE THEME" val="QRhMmHkp"/>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TotalTime>
  <Words>3277</Words>
  <Application>Microsoft Office PowerPoint</Application>
  <PresentationFormat>On-screen Show (16:9)</PresentationFormat>
  <Paragraphs>279</Paragraphs>
  <Slides>25</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Courier New</vt:lpstr>
      <vt:lpstr>Wingdings</vt:lpstr>
      <vt:lpstr>Nunito</vt:lpstr>
      <vt:lpstr>Symbol</vt:lpstr>
      <vt:lpstr>Calibri Light</vt:lpstr>
      <vt:lpstr>Calibri</vt:lpstr>
      <vt:lpstr>Times New Roman</vt:lpstr>
      <vt:lpstr>Arial</vt:lpstr>
      <vt:lpstr>1_Office Theme</vt:lpstr>
      <vt:lpstr>Characteristics and Etiology of Infants and Young Children with Disabilities </vt:lpstr>
      <vt:lpstr>Agenda </vt:lpstr>
      <vt:lpstr>Goals</vt:lpstr>
      <vt:lpstr>Characteristics of FASD I</vt:lpstr>
      <vt:lpstr>Characteristics of FASD II</vt:lpstr>
      <vt:lpstr>Etiology of FASD I</vt:lpstr>
      <vt:lpstr>Etiology of FASD II</vt:lpstr>
      <vt:lpstr>Etiology of FASD III</vt:lpstr>
      <vt:lpstr>The Story of Iyal</vt:lpstr>
      <vt:lpstr> Small Group Activity I</vt:lpstr>
      <vt:lpstr>Teaching students with FASD</vt:lpstr>
      <vt:lpstr>Uses of Technology</vt:lpstr>
      <vt:lpstr>Family-Centered Collaboration</vt:lpstr>
      <vt:lpstr>Supporting Parents and Families: Video 1</vt:lpstr>
      <vt:lpstr>Supporting Parents and Families: Video 2</vt:lpstr>
      <vt:lpstr>Small Group Activity</vt:lpstr>
      <vt:lpstr>Strategies to Support Children and Families: At Home</vt:lpstr>
      <vt:lpstr>Strategies to Support Children and Families: Structure and Routines</vt:lpstr>
      <vt:lpstr>Strategies to Support Children and Families: Participation and Community</vt:lpstr>
      <vt:lpstr>Case Studies: Lynn and Robbie </vt:lpstr>
      <vt:lpstr>Developing IFSPs and Transition Plans</vt:lpstr>
      <vt:lpstr>Coordinating with Other Professionals</vt:lpstr>
      <vt:lpstr>Supplemental Resources I</vt:lpstr>
      <vt:lpstr>Supplemental Resources III</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Fetal Alcohol Spectrum Disorder (FASD)</dc:title>
  <dc:creator>Lutz,Tara</dc:creator>
  <cp:lastModifiedBy>Garvey,Amanda L.</cp:lastModifiedBy>
  <cp:revision>22</cp:revision>
  <dcterms:modified xsi:type="dcterms:W3CDTF">2026-02-25T18:27:36Z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08F61E9A-5E60-4798-A2C4-1ED901B1CADA</vt:lpwstr>
  </property>
  <property fmtid="{D5CDD505-2E9C-101B-9397-08002B2CF9AE}" pid="3" name="ArticulatePath">
    <vt:lpwstr>FASD Module - Professional Development Presentation</vt:lpwstr>
  </property>
</Properties>
</file>