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notesSlides/notesSlide9.xml" ContentType="application/vnd.openxmlformats-officedocument.presentationml.notesSlide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69" r:id="rId4"/>
    <p:sldId id="264" r:id="rId5"/>
    <p:sldId id="277" r:id="rId6"/>
    <p:sldId id="258" r:id="rId7"/>
    <p:sldId id="259" r:id="rId8"/>
    <p:sldId id="261" r:id="rId9"/>
    <p:sldId id="263" r:id="rId10"/>
    <p:sldId id="276" r:id="rId11"/>
    <p:sldId id="266" r:id="rId12"/>
    <p:sldId id="278" r:id="rId13"/>
    <p:sldId id="1084" r:id="rId14"/>
    <p:sldId id="1085" r:id="rId15"/>
    <p:sldId id="1086" r:id="rId16"/>
    <p:sldId id="1087" r:id="rId17"/>
    <p:sldId id="275" r:id="rId18"/>
    <p:sldId id="274" r:id="rId19"/>
    <p:sldId id="1083" r:id="rId20"/>
  </p:sldIdLst>
  <p:sldSz cx="9144000" cy="5143500" type="screen16x9"/>
  <p:notesSz cx="6858000" cy="9144000"/>
  <p:custDataLst>
    <p:tags r:id="rId22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8" d="100"/>
          <a:sy n="128" d="100"/>
        </p:scale>
        <p:origin x="33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af0ce99a0c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af0ce99a0c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b4e9eb0845_0_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b4e9eb0845_0_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af0ce99a0c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af0ce99a0c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4e9eb0845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b4e9eb0845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b4e9eb0845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b4e9eb0845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1486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af0ce99a0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af0ce99a0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b4e9eb0845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b4e9eb0845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b4e9eb0845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b4e9eb0845_0_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b4e9eb0845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b4e9eb0845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1978362"/>
            <a:ext cx="9144000" cy="900834"/>
          </a:xfrm>
        </p:spPr>
        <p:txBody>
          <a:bodyPr anchor="ctr">
            <a:normAutofit/>
          </a:bodyPr>
          <a:lstStyle>
            <a:lvl1pPr algn="ctr">
              <a:defRPr sz="405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842" y="-38241"/>
            <a:ext cx="3664993" cy="845485"/>
          </a:xfrm>
          <a:prstGeom prst="rect">
            <a:avLst/>
          </a:prstGeom>
        </p:spPr>
      </p:pic>
      <p:grpSp>
        <p:nvGrpSpPr>
          <p:cNvPr id="20" name="Group 19"/>
          <p:cNvGrpSpPr/>
          <p:nvPr userDrawn="1"/>
        </p:nvGrpSpPr>
        <p:grpSpPr>
          <a:xfrm>
            <a:off x="1337" y="5014378"/>
            <a:ext cx="9144000" cy="92729"/>
            <a:chOff x="1783" y="6616562"/>
            <a:chExt cx="12192000" cy="123639"/>
          </a:xfrm>
        </p:grpSpPr>
        <p:cxnSp>
          <p:nvCxnSpPr>
            <p:cNvPr id="10" name="Straight Connector 9"/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" name="Straight Connector 17"/>
          <p:cNvCxnSpPr/>
          <p:nvPr userDrawn="1"/>
        </p:nvCxnSpPr>
        <p:spPr>
          <a:xfrm>
            <a:off x="1337" y="824079"/>
            <a:ext cx="9144000" cy="0"/>
          </a:xfrm>
          <a:prstGeom prst="line">
            <a:avLst/>
          </a:prstGeom>
          <a:ln w="28575">
            <a:solidFill>
              <a:srgbClr val="5070A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458337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sz="27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14350" indent="-171450">
              <a:buSzPct val="85000"/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FC2DB5B-F96B-42E9-83EB-24378A12DBB2}"/>
              </a:ext>
            </a:extLst>
          </p:cNvPr>
          <p:cNvGrpSpPr/>
          <p:nvPr userDrawn="1"/>
        </p:nvGrpSpPr>
        <p:grpSpPr>
          <a:xfrm>
            <a:off x="0" y="4606240"/>
            <a:ext cx="9144000" cy="92729"/>
            <a:chOff x="1783" y="6616562"/>
            <a:chExt cx="12192000" cy="123639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DCAC36A-0FAD-4072-938B-0532D69DCFAC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91EB467-C1D2-4ECA-9A02-699D6D3EE102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3EE433A6-679F-4C4D-B48E-9EDF6F6DBDC0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565B0333-E6D2-4882-9BF7-C43653DDE23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8968"/>
            <a:ext cx="1775418" cy="4095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6907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1125141"/>
          </a:xfrm>
        </p:spPr>
        <p:txBody>
          <a:bodyPr anchor="b">
            <a:normAutofit/>
          </a:bodyPr>
          <a:lstStyle>
            <a:lvl1pPr algn="ctr">
              <a:defRPr sz="405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8650" y="2458334"/>
            <a:ext cx="7886700" cy="1125140"/>
          </a:xfrm>
        </p:spPr>
        <p:txBody>
          <a:bodyPr/>
          <a:lstStyle>
            <a:lvl1pPr marL="0" indent="0" algn="ctr">
              <a:buNone/>
              <a:defRPr sz="1800">
                <a:solidFill>
                  <a:srgbClr val="001F5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8232C32-8D8F-4F9F-B41A-77CD9E07A4BC}"/>
              </a:ext>
            </a:extLst>
          </p:cNvPr>
          <p:cNvGrpSpPr/>
          <p:nvPr userDrawn="1"/>
        </p:nvGrpSpPr>
        <p:grpSpPr>
          <a:xfrm>
            <a:off x="0" y="4606240"/>
            <a:ext cx="9144000" cy="92729"/>
            <a:chOff x="1783" y="6616562"/>
            <a:chExt cx="12192000" cy="123639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1C92AE6-8701-4FCF-9D10-07774CE0296D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8F48164-CF84-430E-8AEC-A24EDB05F279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67C8A88-AF54-4151-9A6D-624A2FE1C90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E975C0E7-472F-4B07-B2EC-189E5488108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8968"/>
            <a:ext cx="1775418" cy="4095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864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7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45575C2B-F4A9-41E6-8811-4BE87716E0BB}"/>
              </a:ext>
            </a:extLst>
          </p:cNvPr>
          <p:cNvGrpSpPr/>
          <p:nvPr userDrawn="1"/>
        </p:nvGrpSpPr>
        <p:grpSpPr>
          <a:xfrm>
            <a:off x="0" y="4606240"/>
            <a:ext cx="9144000" cy="92729"/>
            <a:chOff x="1783" y="6616562"/>
            <a:chExt cx="12192000" cy="123639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3A9591E-6C0A-4C5B-A184-DF77777659B3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45774B3-B1A2-445D-9CA9-C137B34611EE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76805C7B-DABC-4073-9C97-80BA52E36631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A805AC2-0C86-4B98-8821-FB5D55511A1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8968"/>
            <a:ext cx="1775418" cy="4095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90219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>
            <a:normAutofit/>
          </a:bodyPr>
          <a:lstStyle>
            <a:lvl1pPr algn="ctr">
              <a:defRPr sz="27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1F5F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001F5F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0CFDCE1-FC1B-42E0-8BE4-BC39B6BFE7F9}"/>
              </a:ext>
            </a:extLst>
          </p:cNvPr>
          <p:cNvGrpSpPr/>
          <p:nvPr userDrawn="1"/>
        </p:nvGrpSpPr>
        <p:grpSpPr>
          <a:xfrm>
            <a:off x="0" y="4606240"/>
            <a:ext cx="9144000" cy="92729"/>
            <a:chOff x="1783" y="6616562"/>
            <a:chExt cx="12192000" cy="123639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87093197-F8E1-4AB2-8F3F-9C2EBA08DBF8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FD25210-99B7-40E5-98E9-354F0C49C615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91D5643-B147-4FB1-AB69-EFF92B58820B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EE8A7E7B-25CF-43D9-B010-51A0815D4FE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8968"/>
            <a:ext cx="1775418" cy="4095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82527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700" b="1">
                <a:solidFill>
                  <a:srgbClr val="001F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BD6056B-1BA8-418C-A78A-07175BBD3BB6}"/>
              </a:ext>
            </a:extLst>
          </p:cNvPr>
          <p:cNvGrpSpPr/>
          <p:nvPr userDrawn="1"/>
        </p:nvGrpSpPr>
        <p:grpSpPr>
          <a:xfrm>
            <a:off x="0" y="4606240"/>
            <a:ext cx="9144000" cy="92729"/>
            <a:chOff x="1783" y="6616562"/>
            <a:chExt cx="12192000" cy="123639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231B5928-1430-436B-B9B7-708D8EA35657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DE2D395-5707-4990-BCB5-47D950B57D5C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38939080-740B-4D85-BF1A-90DADB5811A5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B0BB187A-3AFC-40F6-95E3-B2BBDB26B2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8968"/>
            <a:ext cx="1775418" cy="4095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89037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0C2EE579-2948-4575-BDD3-80BEF68274CF}"/>
              </a:ext>
            </a:extLst>
          </p:cNvPr>
          <p:cNvGrpSpPr/>
          <p:nvPr userDrawn="1"/>
        </p:nvGrpSpPr>
        <p:grpSpPr>
          <a:xfrm>
            <a:off x="0" y="4606240"/>
            <a:ext cx="9144000" cy="92729"/>
            <a:chOff x="1783" y="6616562"/>
            <a:chExt cx="12192000" cy="123639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4DD27DE-3E54-4274-BBC3-ACDBA4EE9375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117CE46D-769F-4AC1-9632-943FA356FB8F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E41996B2-EF6C-4477-8412-7FDF64D8FBE9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1B91F03D-430D-45A4-8DF3-4331DE02772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8968"/>
            <a:ext cx="1775418" cy="40957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5452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021986"/>
            <a:ext cx="7886700" cy="2685276"/>
          </a:xfrm>
        </p:spPr>
        <p:txBody>
          <a:bodyPr/>
          <a:lstStyle>
            <a:lvl1pPr marL="0" indent="0" algn="l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925993"/>
            <a:ext cx="9144000" cy="900834"/>
          </a:xfrm>
        </p:spPr>
        <p:txBody>
          <a:bodyPr anchor="ctr">
            <a:normAutofit/>
          </a:bodyPr>
          <a:lstStyle>
            <a:lvl1pPr algn="ctr">
              <a:defRPr sz="33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C10DF9-BA31-4066-BE6A-A759AB4AE680}"/>
              </a:ext>
            </a:extLst>
          </p:cNvPr>
          <p:cNvGrpSpPr/>
          <p:nvPr userDrawn="1"/>
        </p:nvGrpSpPr>
        <p:grpSpPr>
          <a:xfrm>
            <a:off x="0" y="6141652"/>
            <a:ext cx="12192000" cy="123639"/>
            <a:chOff x="1783" y="6616562"/>
            <a:chExt cx="12192000" cy="123639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8B06840-44BD-40F1-8862-2FB20AD45AE5}"/>
                </a:ext>
              </a:extLst>
            </p:cNvPr>
            <p:cNvCxnSpPr/>
            <p:nvPr userDrawn="1"/>
          </p:nvCxnSpPr>
          <p:spPr>
            <a:xfrm>
              <a:off x="1783" y="6616562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A856565-9A9F-4179-AEA3-E057FD448D57}"/>
                </a:ext>
              </a:extLst>
            </p:cNvPr>
            <p:cNvCxnSpPr/>
            <p:nvPr userDrawn="1"/>
          </p:nvCxnSpPr>
          <p:spPr>
            <a:xfrm>
              <a:off x="1783" y="6678381"/>
              <a:ext cx="12192000" cy="0"/>
            </a:xfrm>
            <a:prstGeom prst="line">
              <a:avLst/>
            </a:prstGeom>
            <a:ln w="28575">
              <a:solidFill>
                <a:srgbClr val="5070A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2330C3A-7FA3-41F3-9DE9-0CB2D0B45FA7}"/>
                </a:ext>
              </a:extLst>
            </p:cNvPr>
            <p:cNvCxnSpPr/>
            <p:nvPr userDrawn="1"/>
          </p:nvCxnSpPr>
          <p:spPr>
            <a:xfrm>
              <a:off x="1783" y="6740201"/>
              <a:ext cx="12192000" cy="0"/>
            </a:xfrm>
            <a:prstGeom prst="line">
              <a:avLst/>
            </a:prstGeom>
            <a:ln w="57150">
              <a:solidFill>
                <a:srgbClr val="001F5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83917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14350" indent="-171450">
              <a:buSzPct val="85000"/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7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8253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custDataLst>
      <p:tags r:id="rId11"/>
    </p:custDataLst>
    <p:extLst>
      <p:ext uri="{BB962C8B-B14F-4D97-AF65-F5344CB8AC3E}">
        <p14:creationId xmlns:p14="http://schemas.microsoft.com/office/powerpoint/2010/main" val="2966378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61" r:id="rId8"/>
    <p:sldLayoutId id="2147483662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rarediseases.org/rare-diseases/joubert-syndrome/" TargetMode="External"/><Relationship Id="rId3" Type="http://schemas.openxmlformats.org/officeDocument/2006/relationships/hyperlink" Target="https://rarediseases.info.nih.gov/diseases/6802/joubert-syndrome#:~:text=Joubert%20syndrome%20is%20disorder%20of,the%20brain%20and%20spinal%20cord)." TargetMode="External"/><Relationship Id="rId7" Type="http://schemas.openxmlformats.org/officeDocument/2006/relationships/hyperlink" Target="https://jsrdf.org/education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Relationship Id="rId6" Type="http://schemas.openxmlformats.org/officeDocument/2006/relationships/hyperlink" Target="https://jsrdf.org/" TargetMode="External"/><Relationship Id="rId5" Type="http://schemas.openxmlformats.org/officeDocument/2006/relationships/hyperlink" Target="https://depts.washington.edu/joubert/" TargetMode="External"/><Relationship Id="rId4" Type="http://schemas.openxmlformats.org/officeDocument/2006/relationships/hyperlink" Target="https://www.genome.gov/About-Genomics/Introduction-to-Genomics#three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186/1750-1172-5-20" TargetMode="External"/><Relationship Id="rId7" Type="http://schemas.openxmlformats.org/officeDocument/2006/relationships/hyperlink" Target="https://doi.org/10.1016/j.pediatrneurol.2020.01.012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9.xml"/><Relationship Id="rId6" Type="http://schemas.openxmlformats.org/officeDocument/2006/relationships/hyperlink" Target="https://www.ncbi.nlm.nih.gov/books/NBK1325/" TargetMode="External"/><Relationship Id="rId5" Type="http://schemas.openxmlformats.org/officeDocument/2006/relationships/hyperlink" Target="https://doi.org/10.1016/j.spen.2009.06.002" TargetMode="External"/><Relationship Id="rId4" Type="http://schemas.openxmlformats.org/officeDocument/2006/relationships/hyperlink" Target="https://doi.org/10.1002/ajmg.a.38158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onnucedd.org/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Relationship Id="rId5" Type="http://schemas.openxmlformats.org/officeDocument/2006/relationships/hyperlink" Target="http://www2.ed.gov/about/offices/list/osers/osep/index.html" TargetMode="External"/><Relationship Id="rId4" Type="http://schemas.openxmlformats.org/officeDocument/2006/relationships/hyperlink" Target="http://www.uchc.ed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Characteristics and Etiology </a:t>
            </a:r>
            <a:br>
              <a:rPr lang="en" sz="3600" dirty="0">
                <a:latin typeface="+mj-lt"/>
              </a:rPr>
            </a:br>
            <a:r>
              <a:rPr lang="en" sz="3600" dirty="0">
                <a:latin typeface="+mj-lt"/>
              </a:rPr>
              <a:t>of Infants and Young Children with Disabilities</a:t>
            </a:r>
            <a:br>
              <a:rPr lang="en" dirty="0">
                <a:latin typeface="+mj-lt"/>
              </a:rPr>
            </a:br>
            <a:endParaRPr dirty="0"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3F457A0-70F3-477B-BACB-C055F4FB6E22}"/>
              </a:ext>
            </a:extLst>
          </p:cNvPr>
          <p:cNvSpPr txBox="1"/>
          <p:nvPr/>
        </p:nvSpPr>
        <p:spPr>
          <a:xfrm>
            <a:off x="1390358" y="3074068"/>
            <a:ext cx="63632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" sz="2400" b="1" dirty="0">
                <a:latin typeface="+mj-lt"/>
              </a:rPr>
              <a:t>Joubert Syndrome and Related Disorders</a:t>
            </a:r>
            <a:endParaRPr lang="en-US" sz="2400" b="1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704E88-2C28-466F-B181-AF983757D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JS: Developmental Indicators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1256DD-3086-412E-8834-F0725B7CD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Developmental delays: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Gross and fine motor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Low muscle tone (hypotonia) and ataxia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Speech delays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Some cognitive impairment/intellectual disability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3306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Interventions</a:t>
            </a:r>
            <a:endParaRPr sz="3600" dirty="0">
              <a:latin typeface="+mj-lt"/>
            </a:endParaRPr>
          </a:p>
        </p:txBody>
      </p:sp>
      <p:sp>
        <p:nvSpPr>
          <p:cNvPr id="161" name="Google Shape;161;p2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/>
              <a:t>Early intervention: </a:t>
            </a:r>
            <a:r>
              <a:rPr lang="en" sz="2000" dirty="0"/>
              <a:t>physical therapy, occuational therapy, speech therapy, specialized instruction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Supports for visual impairments, if present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Evaluations and follow up care by nephrologists, ophthalmologists, geneticists and neurologists:</a:t>
            </a:r>
          </a:p>
          <a:p>
            <a:pPr lvl="1"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Annual screening for liver, kidney, and retinal abnormalities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/>
              <a:t>  </a:t>
            </a:r>
            <a:endParaRPr sz="2000" dirty="0"/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501EA671-D124-20C4-B375-14856BFE56CF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7CA9BD4-4345-4357-9985-A3A96B485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Related Disorders</a:t>
            </a:r>
          </a:p>
        </p:txBody>
      </p:sp>
      <p:sp>
        <p:nvSpPr>
          <p:cNvPr id="4" name="Google Shape;168;p24">
            <a:extLst>
              <a:ext uri="{FF2B5EF4-FFF2-40B4-BE49-F238E27FC236}">
                <a16:creationId xmlns:a16="http://schemas.microsoft.com/office/drawing/2014/main" id="{BC6F3DC3-BC7E-41AA-A6E6-5B1285E6214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49" y="1369219"/>
            <a:ext cx="8230537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Dekaban-Arima syndrome: vision abnormalities and kidney dysfunction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Severe retinal dysplasia: blindness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COACH syndrome: intellectual disability, coloboma malformation of the retina and liver abnormalities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Senior-Loken syndrome: vision abnormalities and nephronophthisis</a:t>
            </a:r>
            <a:endParaRPr sz="1400" dirty="0"/>
          </a:p>
          <a:p>
            <a:pPr>
              <a:spcBef>
                <a:spcPts val="0"/>
              </a:spcBef>
            </a:pPr>
            <a:r>
              <a:rPr lang="en" sz="1400" dirty="0"/>
              <a:t>Varadi-Papp syndrome: cleft lip or palate, tongue abnormalities, extra tissue between the gums, tongue and mouth, dental abnormalities, facial abnormalities, extra fingers and toes, poor growth and short stature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Nephronophthisis: specific type of kidney dysfunction</a:t>
            </a:r>
            <a:endParaRPr sz="14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400" dirty="0"/>
              <a:t>Cogan oculomotor apraxia syndrome: eye movement abnormality</a:t>
            </a:r>
            <a:endParaRPr sz="1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6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600" dirty="0"/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87763ED6-9AB6-F404-9669-C33AF0C0ED00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2055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0823F1-23E3-9EB8-6F72-97B3230A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Group Activity: Student Profile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D1F14C-689E-6965-957C-5B4BC13950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/>
              <a:t>Name:</a:t>
            </a:r>
            <a:r>
              <a:rPr lang="en-US" sz="2000" dirty="0"/>
              <a:t> Maya</a:t>
            </a:r>
          </a:p>
          <a:p>
            <a:r>
              <a:rPr lang="en-US" sz="2000" b="1" dirty="0"/>
              <a:t>Age:</a:t>
            </a:r>
            <a:r>
              <a:rPr lang="en-US" sz="2000" dirty="0"/>
              <a:t> 3 years</a:t>
            </a:r>
          </a:p>
          <a:p>
            <a:r>
              <a:rPr lang="en-US" sz="2000" b="1" dirty="0"/>
              <a:t>Diagnosis:</a:t>
            </a:r>
            <a:r>
              <a:rPr lang="en-US" sz="2000" dirty="0"/>
              <a:t> Joubert Syndrome</a:t>
            </a:r>
          </a:p>
          <a:p>
            <a:r>
              <a:rPr lang="en-US" sz="2000" b="1" dirty="0"/>
              <a:t>Presenting Needs:</a:t>
            </a:r>
            <a:r>
              <a:rPr lang="en-US" sz="2000" dirty="0"/>
              <a:t> Hypotonia, speech delay, abnormal eye movements, mild intellectual disability, and kidney abnormalities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3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7845FCC-F8D3-47E3-D960-4D52CE6A8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+mj-lt"/>
              </a:rPr>
              <a:t>Group Activity: Group Roles &amp; Tasks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FDBA2B7-4136-9E55-6A93-3565A675F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Divide into small interdisciplinary teams. Assign each member a role: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Early Childhood Educator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Speech-Language Pathologist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Occupational Therapist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Physical Therapist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Family Advocate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Medical Consultant (e.g., geneticist or pediatric neurologist)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9852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C4AF40-50A8-31F8-A779-B2757E31A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Group Activity: Instructions 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94E1FC10-417C-1CBB-71D4-43ACF5B42B5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28650" y="1492866"/>
            <a:ext cx="7886700" cy="3016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Review the clinical and molecular features of JS (Slides 2–6)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/>
              <a:t>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dentify developmental indicators and common challenges (Slides 10–12)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Use the intervention strategies (Slide 11) and resources (Slide 14)</a:t>
            </a:r>
            <a:r>
              <a:rPr lang="en-US" altLang="en-US" sz="2000" dirty="0"/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to design a </a:t>
            </a:r>
            <a:r>
              <a:rPr kumimoji="0" lang="en-US" altLang="en-US" sz="20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support plan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that includes: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Educational goals 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Therapy recommendations 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Family engagement strategies </a:t>
            </a:r>
          </a:p>
          <a:p>
            <a:pPr lvl="1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Medical follow-up coordination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15920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82BAAE7-2DCF-87FD-4F00-ABB1311A3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Group Activity: Group Reflection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EB9522A-8FB8-51B0-CBB7-6B73B17479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What challenges might arise when coordinating care for a child with JS?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How can educators ensure that medical information is translated into meaningful classroom supports? </a:t>
            </a: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What role does early intervention play in improving outcomes for children with rare genetic disorders?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389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E50E744-34D5-4310-BA92-C2D5D4AC5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Resources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637FC8-79AF-45C4-ACAF-B72F20E50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3"/>
              </a:rPr>
              <a:t>Genetic and Rare Diseases Information Center: Joubert Syndrome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4"/>
              </a:rPr>
              <a:t>Introduction to Genomes</a:t>
            </a:r>
            <a:r>
              <a:rPr lang="en-US" sz="2000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5"/>
              </a:rPr>
              <a:t>Hindbrain Malformation Research Program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6"/>
              </a:rPr>
              <a:t>Joubert Syndrome &amp; Related Disorders Foundation</a:t>
            </a:r>
            <a:endParaRPr lang="en-US" sz="2000" u="sng" dirty="0">
              <a:solidFill>
                <a:srgbClr val="0070C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7"/>
              </a:rPr>
              <a:t>JSRDF: Resources for Educators and Parents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</a:pPr>
            <a:r>
              <a:rPr lang="en-US" sz="2000" u="sng" dirty="0">
                <a:solidFill>
                  <a:srgbClr val="0070C0"/>
                </a:solidFill>
                <a:effectLst/>
                <a:uFill>
                  <a:solidFill>
                    <a:srgbClr val="000000"/>
                  </a:solidFill>
                </a:uFill>
                <a:latin typeface="Calibri" panose="020F0502020204030204" pitchFamily="34" charset="0"/>
                <a:ea typeface="Times New Roman" panose="02020603050405020304" pitchFamily="18" charset="0"/>
                <a:hlinkClick r:id="rId8"/>
              </a:rPr>
              <a:t>National Organization for Rare Disorders: Joubert Syndrome</a:t>
            </a:r>
            <a:endParaRPr lang="en-US" sz="20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8669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2E4BC27-9116-4A81-8973-A4CB0E72E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latin typeface="+mj-lt"/>
              </a:rPr>
              <a:t>Readings 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58DCE37-D7F4-435E-AB97-AF0220695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tabLst>
                <a:tab pos="457200" algn="l"/>
              </a:tabLst>
            </a:pPr>
            <a:r>
              <a:rPr lang="en-US" sz="1400" b="0" i="0" dirty="0" err="1">
                <a:solidFill>
                  <a:srgbClr val="212121"/>
                </a:solidFill>
                <a:effectLst/>
              </a:rPr>
              <a:t>Akhondian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J.,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Ashrafzadeh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F.,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Beiraghi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Toosi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M.,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Moazen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N.,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Mohammadpoor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T., &amp;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Karami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R. (2013). Joubert 	syndrome in three children in a family: a case series.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Iranian Journal of Child </a:t>
            </a:r>
            <a:r>
              <a:rPr lang="en-US" sz="1400" i="1" dirty="0">
                <a:solidFill>
                  <a:srgbClr val="212121"/>
                </a:solidFill>
              </a:rPr>
              <a:t>N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eurology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7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(1), 39–42.</a:t>
            </a:r>
          </a:p>
          <a:p>
            <a:pPr marL="0" indent="0">
              <a:buNone/>
              <a:tabLst>
                <a:tab pos="457200" algn="l"/>
              </a:tabLst>
            </a:pPr>
            <a:r>
              <a:rPr lang="en-US" sz="1400" b="0" i="0" dirty="0" err="1">
                <a:solidFill>
                  <a:srgbClr val="212121"/>
                </a:solidFill>
                <a:effectLst/>
              </a:rPr>
              <a:t>Brancati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F.,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Dallapiccola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B., &amp; Valente, E. M. (2010). Joubert syndrome and related disorders. </a:t>
            </a:r>
            <a:r>
              <a:rPr lang="en-US" sz="1400" b="0" i="1" dirty="0" err="1">
                <a:solidFill>
                  <a:srgbClr val="212121"/>
                </a:solidFill>
                <a:effectLst/>
              </a:rPr>
              <a:t>Orphanet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 Journal of 	Rare </a:t>
            </a:r>
            <a:r>
              <a:rPr lang="en-US" sz="1400" i="1" dirty="0">
                <a:solidFill>
                  <a:srgbClr val="212121"/>
                </a:solidFill>
              </a:rPr>
              <a:t>D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iseases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5</a:t>
            </a:r>
            <a:r>
              <a:rPr lang="en-US" sz="1400" dirty="0">
                <a:solidFill>
                  <a:srgbClr val="212121"/>
                </a:solidFill>
              </a:rPr>
              <a:t>(20)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3"/>
              </a:rPr>
              <a:t>https://doi.org/10.1186/1750-1172-5-20</a:t>
            </a:r>
            <a:endParaRPr lang="en-US" sz="1400" b="0" i="0" dirty="0">
              <a:solidFill>
                <a:srgbClr val="212121"/>
              </a:solidFill>
              <a:effectLst/>
            </a:endParaRPr>
          </a:p>
          <a:p>
            <a:pPr marL="457200" indent="-457200">
              <a:buNone/>
              <a:tabLst>
                <a:tab pos="457200" algn="l"/>
              </a:tabLst>
            </a:pPr>
            <a:r>
              <a:rPr lang="en-US" sz="1400" b="0" i="0" dirty="0">
                <a:solidFill>
                  <a:srgbClr val="212121"/>
                </a:solidFill>
                <a:effectLst/>
              </a:rPr>
              <a:t>Dempsey, J. C., Phelps, I. G., Bachmann-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Gagescu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R., Glass, I. A., Tully, H. M., &amp; Doherty, D. (2017). Mortality in Joubert syndrome.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American Journal of Medical </a:t>
            </a:r>
            <a:r>
              <a:rPr lang="en-US" sz="1400" i="1" dirty="0">
                <a:solidFill>
                  <a:srgbClr val="212121"/>
                </a:solidFill>
              </a:rPr>
              <a:t>G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enetics Part A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173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(5), 1237–1242.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4"/>
              </a:rPr>
              <a:t>https://doi.org/10.1002/ajmg.a.38158</a:t>
            </a:r>
            <a:endParaRPr lang="en-US" sz="1400" b="0" i="0" dirty="0">
              <a:solidFill>
                <a:srgbClr val="212121"/>
              </a:solidFill>
              <a:effectLst/>
            </a:endParaRPr>
          </a:p>
          <a:p>
            <a:pPr marL="0" indent="0">
              <a:buNone/>
              <a:tabLst>
                <a:tab pos="457200" algn="l"/>
              </a:tabLst>
            </a:pPr>
            <a:r>
              <a:rPr lang="en-US" sz="1400" b="0" i="0" dirty="0">
                <a:solidFill>
                  <a:srgbClr val="212121"/>
                </a:solidFill>
                <a:effectLst/>
              </a:rPr>
              <a:t>Doherty D. (2009). Joubert syndrome: Insights into brain development, cilium biology, and complex 	disease.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Seminars in Pediatric </a:t>
            </a:r>
            <a:r>
              <a:rPr lang="en-US" sz="1400" i="1" dirty="0">
                <a:solidFill>
                  <a:srgbClr val="212121"/>
                </a:solidFill>
              </a:rPr>
              <a:t>N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eurology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16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(3), 143–154.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5"/>
              </a:rPr>
              <a:t>https://doi.org/10.1016/j.spen.2009.06.002</a:t>
            </a:r>
            <a:endParaRPr lang="en-US" sz="1400" b="0" i="0" dirty="0">
              <a:solidFill>
                <a:srgbClr val="212121"/>
              </a:solidFill>
              <a:effectLst/>
            </a:endParaRPr>
          </a:p>
          <a:p>
            <a:pPr marL="465138" marR="0" indent="-465138">
              <a:lnSpc>
                <a:spcPct val="107000"/>
              </a:lnSpc>
              <a:buNone/>
            </a:pP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Parisi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M., &amp; Glass, I. (2017). Joubert syndrome. In M. P. Adam, H. H. </a:t>
            </a: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Ardinger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R. A. </a:t>
            </a: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Pagon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S. E. Wallace, L. J. H. Bean, K. Stephens, &amp; A. </a:t>
            </a:r>
            <a:r>
              <a:rPr lang="en-US" sz="14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Amemiya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(Eds.), </a:t>
            </a:r>
            <a:r>
              <a:rPr lang="en-US" sz="1400" i="1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GeneReviews</a:t>
            </a:r>
            <a:r>
              <a:rPr lang="en-US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 University of Washington. </a:t>
            </a:r>
            <a:r>
              <a:rPr lang="en-US" sz="14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https://www.ncbi.nlm.nih.gov/books/NBK1325/</a:t>
            </a:r>
            <a:endParaRPr lang="en-US" sz="1400" u="sng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5138" marR="0" indent="-465138">
              <a:lnSpc>
                <a:spcPct val="107000"/>
              </a:lnSpc>
              <a:buNone/>
            </a:pPr>
            <a:r>
              <a:rPr lang="en-US" sz="1400" b="0" i="0" dirty="0">
                <a:solidFill>
                  <a:srgbClr val="212121"/>
                </a:solidFill>
                <a:effectLst/>
              </a:rPr>
              <a:t>Radha Rama Devi, A., Naushad, S. M., &amp; </a:t>
            </a:r>
            <a:r>
              <a:rPr lang="en-US" sz="1400" b="0" i="0" dirty="0" err="1">
                <a:solidFill>
                  <a:srgbClr val="212121"/>
                </a:solidFill>
                <a:effectLst/>
              </a:rPr>
              <a:t>Lingappa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L. (2020). Clinical and molecular </a:t>
            </a:r>
            <a:r>
              <a:rPr lang="en-US" sz="1400" dirty="0">
                <a:solidFill>
                  <a:srgbClr val="212121"/>
                </a:solidFill>
              </a:rPr>
              <a:t>d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iagnosis of Joubert syndrome and related disorders.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Pediatric Neurology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 </a:t>
            </a:r>
            <a:r>
              <a:rPr lang="en-US" sz="1400" b="0" i="1" dirty="0">
                <a:solidFill>
                  <a:srgbClr val="212121"/>
                </a:solidFill>
                <a:effectLst/>
              </a:rPr>
              <a:t>106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, 43–49. </a:t>
            </a:r>
            <a:r>
              <a:rPr lang="en-US" sz="1400" b="0" i="0" dirty="0">
                <a:solidFill>
                  <a:srgbClr val="212121"/>
                </a:solidFill>
                <a:effectLst/>
                <a:hlinkClick r:id="rId7"/>
              </a:rPr>
              <a:t>https://doi.org/10.1016/j.pediatrneurol.2020.01.012</a:t>
            </a:r>
            <a:r>
              <a:rPr lang="en-US" sz="1400" b="0" i="0" dirty="0">
                <a:solidFill>
                  <a:srgbClr val="212121"/>
                </a:solidFill>
                <a:effectLst/>
              </a:rPr>
              <a:t> </a:t>
            </a:r>
            <a:endParaRPr lang="en-US" sz="1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02282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58F2020-E910-458D-954D-086F2E65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>
                <a:latin typeface="+mj-lt"/>
              </a:rPr>
              <a:t>Disclaimer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826A4D-FDEE-4B62-A6D7-A15A62AF09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a product of the Early Childhood Intervention Doctoral Consortium (ECiDC), a project of the </a:t>
            </a:r>
            <a:r>
              <a:rPr lang="en-US" sz="16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A.J. Pappanikou Center for Excellence in Developmental Disabilities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at </a:t>
            </a:r>
            <a:r>
              <a:rPr lang="en-US" sz="16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UConn Health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The Center is funded through cooperative agreement number H325H190004 from the </a:t>
            </a:r>
            <a:r>
              <a:rPr lang="en-US" sz="16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Office of Special Education Programs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 U.S. Department of Education. Materials and opinions expressed herein do not necessarily represent the Department of Education’s position or policy.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30539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Joubert Syndrome</a:t>
            </a:r>
            <a:endParaRPr sz="3200" dirty="0">
              <a:latin typeface="+mj-lt"/>
            </a:endParaRPr>
          </a:p>
        </p:txBody>
      </p:sp>
      <p:sp>
        <p:nvSpPr>
          <p:cNvPr id="93" name="Google Shape;93;p1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None/>
            </a:pPr>
            <a:r>
              <a:rPr lang="en-US" sz="2000" dirty="0"/>
              <a:t>Rare, autosomal recessive genetic disorder characterized by:</a:t>
            </a:r>
          </a:p>
          <a:p>
            <a:r>
              <a:rPr lang="en-US" sz="2000" dirty="0"/>
              <a:t>Decreased muscle tone</a:t>
            </a:r>
          </a:p>
          <a:p>
            <a:r>
              <a:rPr lang="en-US" sz="2000" dirty="0"/>
              <a:t>Difficulties with coordination</a:t>
            </a:r>
          </a:p>
          <a:p>
            <a:r>
              <a:rPr lang="en-US" sz="2000" dirty="0"/>
              <a:t>Abnormal breathing patterns</a:t>
            </a:r>
          </a:p>
          <a:p>
            <a:r>
              <a:rPr lang="en-US" sz="2000" dirty="0"/>
              <a:t>Intellectual disability</a:t>
            </a:r>
          </a:p>
          <a:p>
            <a:pPr marL="0" lvl="0" indent="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2000" dirty="0"/>
              <a:t>Prevalence: 1/258,000; may be closer to 1/100,000.</a:t>
            </a:r>
            <a:endParaRPr sz="20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4" name="Google Shape;94;p14"/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Diagnosis</a:t>
            </a:r>
            <a:endParaRPr sz="3600" dirty="0">
              <a:latin typeface="+mj-lt"/>
            </a:endParaRPr>
          </a:p>
        </p:txBody>
      </p:sp>
      <p:sp>
        <p:nvSpPr>
          <p:cNvPr id="182" name="Google Shape;182;p2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dirty="0"/>
              <a:t>The use of MRI and ultrasound in utero could identify children at risk for Joubert syndrome and related disorders. </a:t>
            </a:r>
            <a:br>
              <a:rPr lang="en" sz="1600" dirty="0"/>
            </a:br>
            <a:endParaRPr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D76F72-6D72-40A6-A227-CA5C43588C70}"/>
              </a:ext>
            </a:extLst>
          </p:cNvPr>
          <p:cNvSpPr txBox="1"/>
          <p:nvPr/>
        </p:nvSpPr>
        <p:spPr>
          <a:xfrm>
            <a:off x="7390209" y="4000500"/>
            <a:ext cx="25931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1400" dirty="0">
                <a:latin typeface="+mn-lt"/>
              </a:rPr>
              <a:t>(Doherty et al., 2005)</a:t>
            </a:r>
            <a:endParaRPr lang="en-US" dirty="0">
              <a:latin typeface="+mn-lt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Diagnosis I</a:t>
            </a:r>
            <a:endParaRPr sz="3600" dirty="0">
              <a:latin typeface="+mj-lt"/>
            </a:endParaRPr>
          </a:p>
        </p:txBody>
      </p:sp>
      <p:sp>
        <p:nvSpPr>
          <p:cNvPr id="148" name="Google Shape;148;p2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/>
              <a:t>Clinical diagnosis</a:t>
            </a:r>
          </a:p>
          <a:p>
            <a:pPr marL="0" lvl="0" indent="0" algn="l" rtl="0">
              <a:spcBef>
                <a:spcPts val="0"/>
              </a:spcBef>
              <a:buNone/>
            </a:pPr>
            <a:r>
              <a:rPr lang="en" sz="2000" dirty="0"/>
              <a:t>Presence of 3 clinical features (below) and abnormal breathing, and/or atypical eye movements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Distinctive cerebellar and brain stem malformation (MTS)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Hypotonia (in infancy with later development of ataxia)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Developmental delays/intellectual disability</a:t>
            </a:r>
            <a:endParaRPr sz="20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Diagnosis II</a:t>
            </a:r>
            <a:endParaRPr sz="3600" dirty="0">
              <a:latin typeface="+mj-lt"/>
            </a:endParaRPr>
          </a:p>
        </p:txBody>
      </p:sp>
      <p:sp>
        <p:nvSpPr>
          <p:cNvPr id="148" name="Google Shape;148;p21"/>
          <p:cNvSpPr txBox="1">
            <a:spLocks noGrp="1"/>
          </p:cNvSpPr>
          <p:nvPr>
            <p:ph idx="1"/>
          </p:nvPr>
        </p:nvSpPr>
        <p:spPr>
          <a:xfrm>
            <a:off x="628650" y="1369219"/>
            <a:ext cx="8256270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000" b="1" dirty="0"/>
              <a:t>Molecular diagnosis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There are 33 autosomal recessive JS-genes and one X-linked JS-related gene.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62-94% of individuals with a clinical diagnosis also show variant(s) in one of the identified genes.</a:t>
            </a: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6274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JS: Common Physical Characteristics</a:t>
            </a:r>
            <a:endParaRPr sz="3600" dirty="0">
              <a:latin typeface="+mj-lt"/>
            </a:endParaRPr>
          </a:p>
        </p:txBody>
      </p:sp>
      <p:sp>
        <p:nvSpPr>
          <p:cNvPr id="100" name="Google Shape;100;p1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sz="2000" dirty="0"/>
              <a:t>Molar tooth sign (MTS) - cerebellar vermis of the brain is absent or underdeveloped and the brain stem is abnormal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Ataxia - lack of muscle control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Hyperpnea - abnormal breathing patterns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Sleep apnea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Abnormal eye and tongue movements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Low muscle tone </a:t>
            </a:r>
            <a:endParaRPr sz="2000" dirty="0"/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E4751F52-8F84-9193-DD1B-DD7B9D34E94D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Problems Associated with JS I</a:t>
            </a:r>
            <a:endParaRPr sz="3600" dirty="0">
              <a:latin typeface="+mj-lt"/>
            </a:endParaRPr>
          </a:p>
        </p:txBody>
      </p:sp>
      <p:sp>
        <p:nvSpPr>
          <p:cNvPr id="108" name="Google Shape;108;p16"/>
          <p:cNvSpPr txBox="1">
            <a:spLocks noGrp="1"/>
          </p:cNvSpPr>
          <p:nvPr>
            <p:ph idx="1"/>
          </p:nvPr>
        </p:nvSpPr>
        <p:spPr>
          <a:xfrm>
            <a:off x="898473" y="1024445"/>
            <a:ext cx="4143476" cy="32635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/>
              <a:t>Eye abnormalities</a:t>
            </a:r>
            <a:endParaRPr sz="1800" b="1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Coloboma - abnormality of the iris</a:t>
            </a:r>
            <a:endParaRPr sz="1800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Nystagmus - abnormal eye movements</a:t>
            </a:r>
            <a:endParaRPr sz="1800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Strabismus - crossed eyes</a:t>
            </a:r>
            <a:endParaRPr sz="1800" dirty="0"/>
          </a:p>
          <a:p>
            <a:pPr marL="228600">
              <a:lnSpc>
                <a:spcPct val="150000"/>
              </a:lnSpc>
              <a:spcBef>
                <a:spcPts val="0"/>
              </a:spcBef>
            </a:pPr>
            <a:r>
              <a:rPr lang="en" sz="1800" dirty="0"/>
              <a:t>Ptosis - drooping eyelids</a:t>
            </a:r>
            <a:endParaRPr sz="1800" dirty="0"/>
          </a:p>
        </p:txBody>
      </p:sp>
      <p:sp>
        <p:nvSpPr>
          <p:cNvPr id="6" name="Google Shape;116;p17">
            <a:extLst>
              <a:ext uri="{FF2B5EF4-FFF2-40B4-BE49-F238E27FC236}">
                <a16:creationId xmlns:a16="http://schemas.microsoft.com/office/drawing/2014/main" id="{BB860E8F-DCEE-4673-9FE5-4F2F869D56B3}"/>
              </a:ext>
            </a:extLst>
          </p:cNvPr>
          <p:cNvSpPr txBox="1">
            <a:spLocks/>
          </p:cNvSpPr>
          <p:nvPr/>
        </p:nvSpPr>
        <p:spPr>
          <a:xfrm>
            <a:off x="4986472" y="1092091"/>
            <a:ext cx="3865220" cy="22606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ClrTx/>
              <a:buFont typeface="Arial" panose="020B0604020202020204" pitchFamily="34" charset="0"/>
              <a:buNone/>
            </a:pPr>
            <a:r>
              <a:rPr lang="en-US" sz="1800" b="1" dirty="0"/>
              <a:t>Other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Kidney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Liver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Hormone abnormalities</a:t>
            </a:r>
          </a:p>
          <a:p>
            <a:pPr>
              <a:lnSpc>
                <a:spcPct val="150000"/>
              </a:lnSpc>
              <a:spcBef>
                <a:spcPts val="0"/>
              </a:spcBef>
              <a:buClrTx/>
            </a:pPr>
            <a:r>
              <a:rPr lang="en-US" sz="1800" dirty="0"/>
              <a:t>Polydactyly - extra fingers and toes</a:t>
            </a:r>
          </a:p>
          <a:p>
            <a:pPr>
              <a:spcBef>
                <a:spcPts val="0"/>
              </a:spcBef>
              <a:buClrTx/>
            </a:pPr>
            <a:r>
              <a:rPr lang="en-US" sz="1800" dirty="0"/>
              <a:t>Encephalocele - gap in the skull with protrusion of the membranes that cover the brain</a:t>
            </a:r>
          </a:p>
        </p:txBody>
      </p:sp>
      <p:sp>
        <p:nvSpPr>
          <p:cNvPr id="2" name="Google Shape;94;p14">
            <a:extLst>
              <a:ext uri="{FF2B5EF4-FFF2-40B4-BE49-F238E27FC236}">
                <a16:creationId xmlns:a16="http://schemas.microsoft.com/office/drawing/2014/main" id="{B0F640B8-2D07-34D2-4DE5-E99A0D6073CA}"/>
              </a:ext>
            </a:extLst>
          </p:cNvPr>
          <p:cNvSpPr txBox="1"/>
          <p:nvPr/>
        </p:nvSpPr>
        <p:spPr>
          <a:xfrm>
            <a:off x="5998548" y="4003085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(NORD)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Problems Associated with JS II</a:t>
            </a:r>
            <a:endParaRPr sz="3600" dirty="0">
              <a:latin typeface="+mj-lt"/>
            </a:endParaRPr>
          </a:p>
        </p:txBody>
      </p:sp>
      <p:sp>
        <p:nvSpPr>
          <p:cNvPr id="124" name="Google Shape;124;p1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Scoliosis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Endocrine abnormalities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Obesity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Heart Defects</a:t>
            </a: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Laterality defects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/>
              <a:t>    (organs are reversed/mirrored)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sz="20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2000" dirty="0"/>
              <a:t>Hirschsprung disease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Conductive hearing loss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Tongue hypertrophy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-US" sz="2000" dirty="0"/>
              <a:t>Central Nervous System malformations</a:t>
            </a: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sz="2000" dirty="0"/>
          </a:p>
        </p:txBody>
      </p:sp>
      <p:sp>
        <p:nvSpPr>
          <p:cNvPr id="126" name="Google Shape;126;p18"/>
          <p:cNvSpPr txBox="1"/>
          <p:nvPr/>
        </p:nvSpPr>
        <p:spPr>
          <a:xfrm>
            <a:off x="5962599" y="4033837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(Parisi &amp; Glass, 2017)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>
                <a:latin typeface="+mj-lt"/>
              </a:rPr>
              <a:t>Clinical Subtypes</a:t>
            </a:r>
            <a:endParaRPr sz="3600" dirty="0">
              <a:latin typeface="+mj-lt"/>
            </a:endParaRPr>
          </a:p>
        </p:txBody>
      </p:sp>
      <p:sp>
        <p:nvSpPr>
          <p:cNvPr id="140" name="Google Shape;140;p20"/>
          <p:cNvSpPr txBox="1">
            <a:spLocks noGrp="1"/>
          </p:cNvSpPr>
          <p:nvPr>
            <p:ph idx="1"/>
          </p:nvPr>
        </p:nvSpPr>
        <p:spPr>
          <a:xfrm>
            <a:off x="367259" y="1369219"/>
            <a:ext cx="8551889" cy="3263504"/>
          </a:xfrm>
          <a:prstGeom prst="rect">
            <a:avLst/>
          </a:prstGeom>
        </p:spPr>
        <p:txBody>
          <a:bodyPr spcFirstLastPara="1" wrap="square" lIns="91425" tIns="91425" rIns="91425" bIns="91425" numCol="2" anchor="t" anchorCtr="0"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Classic Joubert syndrome (JS)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retinal disease (JS-Ret)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renal disease (JS-Ren) 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oculorenal disease </a:t>
            </a:r>
            <a:br>
              <a:rPr lang="en" sz="1600" dirty="0"/>
            </a:br>
            <a:r>
              <a:rPr lang="en" sz="1600" dirty="0"/>
              <a:t>(JS-OR)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hepatic disease (JS-H)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oral-facial-digital features (JS-OFD)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acro-callosal features (JS-AC)</a:t>
            </a:r>
            <a:endParaRPr sz="1600" dirty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n" sz="1600" dirty="0"/>
              <a:t>Joubert syndrome with Jeune asphyziating thoracic dystrophy features (JS-JATD)</a:t>
            </a:r>
            <a:endParaRPr sz="1600" dirty="0"/>
          </a:p>
        </p:txBody>
      </p:sp>
      <p:sp>
        <p:nvSpPr>
          <p:cNvPr id="2" name="Google Shape;126;p18">
            <a:extLst>
              <a:ext uri="{FF2B5EF4-FFF2-40B4-BE49-F238E27FC236}">
                <a16:creationId xmlns:a16="http://schemas.microsoft.com/office/drawing/2014/main" id="{0419D99C-EE37-ABD9-32CF-09047A752461}"/>
              </a:ext>
            </a:extLst>
          </p:cNvPr>
          <p:cNvSpPr txBox="1"/>
          <p:nvPr/>
        </p:nvSpPr>
        <p:spPr>
          <a:xfrm>
            <a:off x="5962599" y="4033837"/>
            <a:ext cx="3055200" cy="34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n-lt"/>
                <a:ea typeface="Lato"/>
                <a:cs typeface="Lato"/>
                <a:sym typeface="Lato"/>
              </a:rPr>
              <a:t>(Parisi &amp; Glass, 2017)</a:t>
            </a:r>
            <a:endParaRPr dirty="0">
              <a:latin typeface="+mn-lt"/>
              <a:ea typeface="Lato"/>
              <a:cs typeface="Lato"/>
              <a:sym typeface="Lato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STREAMLINE" val="TmkdIDvt"/>
  <p:tag name="ARTICULATE_DESIGN_ID_OFFICE THEME" val="UtRyUWwU"/>
  <p:tag name="ARTICULATE_SLIDE_COUNT" val="19"/>
  <p:tag name="ARTICULATE_PROJECT_OPEN" val="0"/>
  <p:tag name="ARTICULATE_DESIGN_ID_1_OFFICE THEME" val="dOgWZdv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1196</Words>
  <Application>Microsoft Office PowerPoint</Application>
  <PresentationFormat>On-screen Show (16:9)</PresentationFormat>
  <Paragraphs>133</Paragraphs>
  <Slides>19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Courier New</vt:lpstr>
      <vt:lpstr>Times New Roman</vt:lpstr>
      <vt:lpstr>Office Theme</vt:lpstr>
      <vt:lpstr>Characteristics and Etiology  of Infants and Young Children with Disabilities </vt:lpstr>
      <vt:lpstr>Joubert Syndrome</vt:lpstr>
      <vt:lpstr>JS: Diagnosis</vt:lpstr>
      <vt:lpstr>JS: Diagnosis I</vt:lpstr>
      <vt:lpstr>JS: Diagnosis II</vt:lpstr>
      <vt:lpstr>JS: Common Physical Characteristics</vt:lpstr>
      <vt:lpstr>Problems Associated with JS I</vt:lpstr>
      <vt:lpstr>Problems Associated with JS II</vt:lpstr>
      <vt:lpstr>Clinical Subtypes</vt:lpstr>
      <vt:lpstr>JS: Developmental Indicators</vt:lpstr>
      <vt:lpstr>JS: Interventions</vt:lpstr>
      <vt:lpstr>Related Disorders</vt:lpstr>
      <vt:lpstr>Group Activity: Student Profile</vt:lpstr>
      <vt:lpstr>Group Activity: Group Roles &amp; Tasks</vt:lpstr>
      <vt:lpstr>Group Activity: Instructions </vt:lpstr>
      <vt:lpstr>Group Activity: Group Reflection</vt:lpstr>
      <vt:lpstr>Resources</vt:lpstr>
      <vt:lpstr>Readings </vt:lpstr>
      <vt:lpstr>Disclaimer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Joubert Syndrome &amp; Related Disorders</dc:title>
  <dc:creator>Lutz,Tara</dc:creator>
  <cp:lastModifiedBy>Garvey,Amanda L.</cp:lastModifiedBy>
  <cp:revision>24</cp:revision>
  <dcterms:modified xsi:type="dcterms:W3CDTF">2026-02-25T19:02:18Z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691C923F-ECF2-4924-81D7-D270A50055B7</vt:lpwstr>
  </property>
  <property fmtid="{D5CDD505-2E9C-101B-9397-08002B2CF9AE}" pid="3" name="ArticulatePath">
    <vt:lpwstr>Joubert Syndrome</vt:lpwstr>
  </property>
</Properties>
</file>