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tags/tag43.xml" ContentType="application/vnd.openxmlformats-officedocument.presentationml.tags+xml"/>
  <Override PartName="/ppt/notesSlides/notesSlide29.xml" ContentType="application/vnd.openxmlformats-officedocument.presentationml.notesSlide+xml"/>
  <Override PartName="/ppt/tags/tag44.xml" ContentType="application/vnd.openxmlformats-officedocument.presentationml.tags+xml"/>
  <Override PartName="/ppt/notesSlides/notesSlide30.xml" ContentType="application/vnd.openxmlformats-officedocument.presentationml.notesSlide+xml"/>
  <Override PartName="/ppt/tags/tag45.xml" ContentType="application/vnd.openxmlformats-officedocument.presentationml.tags+xml"/>
  <Override PartName="/ppt/notesSlides/notesSlide31.xml" ContentType="application/vnd.openxmlformats-officedocument.presentationml.notesSlide+xml"/>
  <Override PartName="/ppt/tags/tag46.xml" ContentType="application/vnd.openxmlformats-officedocument.presentationml.tags+xml"/>
  <Override PartName="/ppt/notesSlides/notesSlide32.xml" ContentType="application/vnd.openxmlformats-officedocument.presentationml.notesSlide+xml"/>
  <Override PartName="/ppt/tags/tag47.xml" ContentType="application/vnd.openxmlformats-officedocument.presentationml.tags+xml"/>
  <Override PartName="/ppt/notesSlides/notesSlide33.xml" ContentType="application/vnd.openxmlformats-officedocument.presentationml.notesSlide+xml"/>
  <Override PartName="/ppt/tags/tag48.xml" ContentType="application/vnd.openxmlformats-officedocument.presentationml.tags+xml"/>
  <Override PartName="/ppt/notesSlides/notesSlide34.xml" ContentType="application/vnd.openxmlformats-officedocument.presentationml.notesSlide+xml"/>
  <Override PartName="/ppt/tags/tag49.xml" ContentType="application/vnd.openxmlformats-officedocument.presentationml.tags+xml"/>
  <Override PartName="/ppt/notesSlides/notesSlide3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6.xml" ContentType="application/vnd.openxmlformats-officedocument.presentationml.notesSlide+xml"/>
  <Override PartName="/ppt/tags/tag52.xml" ContentType="application/vnd.openxmlformats-officedocument.presentationml.tags+xml"/>
  <Override PartName="/ppt/notesSlides/notesSlide37.xml" ContentType="application/vnd.openxmlformats-officedocument.presentationml.notesSlide+xml"/>
  <Override PartName="/ppt/tags/tag53.xml" ContentType="application/vnd.openxmlformats-officedocument.presentationml.tags+xml"/>
  <Override PartName="/ppt/notesSlides/notesSlide3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0.xml" ContentType="application/vnd.openxmlformats-officedocument.presentationml.notesSlide+xml"/>
  <Override PartName="/ppt/tags/tag58.xml" ContentType="application/vnd.openxmlformats-officedocument.presentationml.tags+xml"/>
  <Override PartName="/ppt/notesSlides/notesSlide41.xml" ContentType="application/vnd.openxmlformats-officedocument.presentationml.notesSlide+xml"/>
  <Override PartName="/ppt/tags/tag59.xml" ContentType="application/vnd.openxmlformats-officedocument.presentationml.tags+xml"/>
  <Override PartName="/ppt/notesSlides/notesSlide42.xml" ContentType="application/vnd.openxmlformats-officedocument.presentationml.notesSlide+xml"/>
  <Override PartName="/ppt/tags/tag60.xml" ContentType="application/vnd.openxmlformats-officedocument.presentationml.tags+xml"/>
  <Override PartName="/ppt/notesSlides/notesSlide43.xml" ContentType="application/vnd.openxmlformats-officedocument.presentationml.notesSlide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1"/>
  </p:notesMasterIdLst>
  <p:sldIdLst>
    <p:sldId id="258" r:id="rId2"/>
    <p:sldId id="758" r:id="rId3"/>
    <p:sldId id="259" r:id="rId4"/>
    <p:sldId id="294" r:id="rId5"/>
    <p:sldId id="296" r:id="rId6"/>
    <p:sldId id="261" r:id="rId7"/>
    <p:sldId id="1084" r:id="rId8"/>
    <p:sldId id="262" r:id="rId9"/>
    <p:sldId id="263" r:id="rId10"/>
    <p:sldId id="264" r:id="rId11"/>
    <p:sldId id="753" r:id="rId12"/>
    <p:sldId id="265" r:id="rId13"/>
    <p:sldId id="266" r:id="rId14"/>
    <p:sldId id="267" r:id="rId15"/>
    <p:sldId id="268" r:id="rId16"/>
    <p:sldId id="1085" r:id="rId17"/>
    <p:sldId id="269" r:id="rId18"/>
    <p:sldId id="754" r:id="rId19"/>
    <p:sldId id="270" r:id="rId20"/>
    <p:sldId id="1086" r:id="rId21"/>
    <p:sldId id="271" r:id="rId22"/>
    <p:sldId id="272" r:id="rId23"/>
    <p:sldId id="273" r:id="rId24"/>
    <p:sldId id="274" r:id="rId25"/>
    <p:sldId id="755" r:id="rId26"/>
    <p:sldId id="275" r:id="rId27"/>
    <p:sldId id="756" r:id="rId28"/>
    <p:sldId id="276" r:id="rId29"/>
    <p:sldId id="277" r:id="rId30"/>
    <p:sldId id="278" r:id="rId31"/>
    <p:sldId id="757" r:id="rId32"/>
    <p:sldId id="279" r:id="rId33"/>
    <p:sldId id="280" r:id="rId34"/>
    <p:sldId id="281" r:id="rId35"/>
    <p:sldId id="282" r:id="rId36"/>
    <p:sldId id="283" r:id="rId37"/>
    <p:sldId id="284" r:id="rId38"/>
    <p:sldId id="1087" r:id="rId39"/>
    <p:sldId id="285" r:id="rId40"/>
    <p:sldId id="286" r:id="rId41"/>
    <p:sldId id="287" r:id="rId42"/>
    <p:sldId id="1088" r:id="rId43"/>
    <p:sldId id="288" r:id="rId44"/>
    <p:sldId id="751" r:id="rId45"/>
    <p:sldId id="290" r:id="rId46"/>
    <p:sldId id="291" r:id="rId47"/>
    <p:sldId id="292" r:id="rId48"/>
    <p:sldId id="293" r:id="rId49"/>
    <p:sldId id="1083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F5F"/>
    <a:srgbClr val="50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3421" autoAdjust="0"/>
  </p:normalViewPr>
  <p:slideViewPr>
    <p:cSldViewPr snapToGrid="0">
      <p:cViewPr varScale="1">
        <p:scale>
          <a:sx n="76" d="100"/>
          <a:sy n="76" d="100"/>
        </p:scale>
        <p:origin x="26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4C3FA-CF0C-446C-9185-F73E77770411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E37133A-AF05-4196-BCE2-0AA7AAA7538B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Degree of Intellectual Impairment</a:t>
          </a:r>
        </a:p>
      </dgm:t>
    </dgm:pt>
    <dgm:pt modelId="{237D6FA2-6D87-4FAA-B2EA-F57723D5E162}" type="parTrans" cxnId="{C4E9E3A3-AD7B-4FA1-B22B-8E57B70789C5}">
      <dgm:prSet/>
      <dgm:spPr/>
      <dgm:t>
        <a:bodyPr/>
        <a:lstStyle/>
        <a:p>
          <a:endParaRPr lang="en-US"/>
        </a:p>
      </dgm:t>
    </dgm:pt>
    <dgm:pt modelId="{E0DF2C46-4C03-4237-88CA-2475DF25383E}" type="sibTrans" cxnId="{C4E9E3A3-AD7B-4FA1-B22B-8E57B70789C5}">
      <dgm:prSet/>
      <dgm:spPr/>
      <dgm:t>
        <a:bodyPr/>
        <a:lstStyle/>
        <a:p>
          <a:endParaRPr lang="en-US"/>
        </a:p>
      </dgm:t>
    </dgm:pt>
    <dgm:pt modelId="{36EF1289-A192-46D7-B017-8394BD0F78C7}">
      <dgm:prSet phldrT="[Text]" custT="1"/>
      <dgm:spPr/>
      <dgm:t>
        <a:bodyPr lIns="91440" tIns="91440" rIns="0" bIns="0"/>
        <a:lstStyle/>
        <a:p>
          <a:r>
            <a:rPr lang="en-US" sz="1800" dirty="0"/>
            <a:t>Mild (IQ 50-70)</a:t>
          </a:r>
        </a:p>
      </dgm:t>
    </dgm:pt>
    <dgm:pt modelId="{BF86D0BB-1D9C-4DE8-BC88-EC72687C5E4E}" type="parTrans" cxnId="{7F13F856-C4CB-44DB-BD02-263A94D31B6B}">
      <dgm:prSet/>
      <dgm:spPr/>
      <dgm:t>
        <a:bodyPr/>
        <a:lstStyle/>
        <a:p>
          <a:endParaRPr lang="en-US"/>
        </a:p>
      </dgm:t>
    </dgm:pt>
    <dgm:pt modelId="{4FFB74EE-454E-49FF-8505-B2D70704018E}" type="sibTrans" cxnId="{7F13F856-C4CB-44DB-BD02-263A94D31B6B}">
      <dgm:prSet/>
      <dgm:spPr/>
      <dgm:t>
        <a:bodyPr/>
        <a:lstStyle/>
        <a:p>
          <a:endParaRPr lang="en-US"/>
        </a:p>
      </dgm:t>
    </dgm:pt>
    <dgm:pt modelId="{20BA47F9-2D2D-44F3-8DDC-713C75C285D5}">
      <dgm:prSet phldrT="[Text]" custT="1"/>
      <dgm:spPr/>
      <dgm:t>
        <a:bodyPr lIns="91440" tIns="91440" rIns="0" bIns="0"/>
        <a:lstStyle/>
        <a:p>
          <a:r>
            <a:rPr lang="en-US" sz="1800" dirty="0"/>
            <a:t>Severe (IQ below 50)</a:t>
          </a:r>
        </a:p>
      </dgm:t>
    </dgm:pt>
    <dgm:pt modelId="{3DDBFEAC-BEAF-4010-9F8A-AEA8ED409FFC}" type="parTrans" cxnId="{45F062CE-836E-44CC-9223-5649561C069A}">
      <dgm:prSet/>
      <dgm:spPr/>
      <dgm:t>
        <a:bodyPr/>
        <a:lstStyle/>
        <a:p>
          <a:endParaRPr lang="en-US"/>
        </a:p>
      </dgm:t>
    </dgm:pt>
    <dgm:pt modelId="{5B558431-9C05-47FA-9492-7A44D112EA90}" type="sibTrans" cxnId="{45F062CE-836E-44CC-9223-5649561C069A}">
      <dgm:prSet/>
      <dgm:spPr/>
      <dgm:t>
        <a:bodyPr/>
        <a:lstStyle/>
        <a:p>
          <a:endParaRPr lang="en-US"/>
        </a:p>
      </dgm:t>
    </dgm:pt>
    <dgm:pt modelId="{79BF2088-69C0-4D31-BD3A-A16F9FC274F3}">
      <dgm:prSet phldrT="[Text]" custT="1"/>
      <dgm:spPr>
        <a:solidFill>
          <a:srgbClr val="001F5F"/>
        </a:solidFill>
      </dgm:spPr>
      <dgm:t>
        <a:bodyPr lIns="91440" tIns="91440" rIns="0" bIns="0"/>
        <a:lstStyle/>
        <a:p>
          <a:r>
            <a:rPr lang="en-US" sz="1800" dirty="0"/>
            <a:t>Adapted Behavior</a:t>
          </a:r>
        </a:p>
      </dgm:t>
    </dgm:pt>
    <dgm:pt modelId="{DD348D60-ABF0-4A11-A004-AE14949F687E}" type="parTrans" cxnId="{74E4679D-E88B-40AC-971F-EE1B51B824B6}">
      <dgm:prSet/>
      <dgm:spPr/>
      <dgm:t>
        <a:bodyPr/>
        <a:lstStyle/>
        <a:p>
          <a:endParaRPr lang="en-US"/>
        </a:p>
      </dgm:t>
    </dgm:pt>
    <dgm:pt modelId="{0225D448-B06B-46EC-BDA9-217A59519AD6}" type="sibTrans" cxnId="{74E4679D-E88B-40AC-971F-EE1B51B824B6}">
      <dgm:prSet/>
      <dgm:spPr/>
      <dgm:t>
        <a:bodyPr/>
        <a:lstStyle/>
        <a:p>
          <a:endParaRPr lang="en-US"/>
        </a:p>
      </dgm:t>
    </dgm:pt>
    <dgm:pt modelId="{7A78757D-788F-4916-91B8-C8C9DB74B577}">
      <dgm:prSet phldrT="[Text]" custT="1"/>
      <dgm:spPr/>
      <dgm:t>
        <a:bodyPr lIns="91440" tIns="91440" rIns="0" bIns="0"/>
        <a:lstStyle/>
        <a:p>
          <a:r>
            <a:rPr lang="en-US" sz="1800" dirty="0"/>
            <a:t>More accurate in adults than in children</a:t>
          </a:r>
        </a:p>
      </dgm:t>
    </dgm:pt>
    <dgm:pt modelId="{FCAEF2AB-4ADF-47D6-8DBB-5EF7FE2783B1}" type="parTrans" cxnId="{161929D5-17C1-42D2-839D-6614F841D65D}">
      <dgm:prSet/>
      <dgm:spPr/>
      <dgm:t>
        <a:bodyPr/>
        <a:lstStyle/>
        <a:p>
          <a:endParaRPr lang="en-US"/>
        </a:p>
      </dgm:t>
    </dgm:pt>
    <dgm:pt modelId="{85BC02B0-881B-48D3-B122-C7F35B6E7BC5}" type="sibTrans" cxnId="{161929D5-17C1-42D2-839D-6614F841D65D}">
      <dgm:prSet/>
      <dgm:spPr/>
      <dgm:t>
        <a:bodyPr/>
        <a:lstStyle/>
        <a:p>
          <a:endParaRPr lang="en-US"/>
        </a:p>
      </dgm:t>
    </dgm:pt>
    <dgm:pt modelId="{41AE30D0-67BB-471B-9A0D-62D8BC07CDBC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Required Supports</a:t>
          </a:r>
        </a:p>
      </dgm:t>
    </dgm:pt>
    <dgm:pt modelId="{BE86466B-0FD6-471B-BFB9-2D199E148340}" type="parTrans" cxnId="{86754323-D7DC-4840-BBB4-FF981A8168F3}">
      <dgm:prSet/>
      <dgm:spPr/>
      <dgm:t>
        <a:bodyPr/>
        <a:lstStyle/>
        <a:p>
          <a:endParaRPr lang="en-US"/>
        </a:p>
      </dgm:t>
    </dgm:pt>
    <dgm:pt modelId="{DFF8F053-2D72-47D5-AAAE-DF5B735BAE50}" type="sibTrans" cxnId="{86754323-D7DC-4840-BBB4-FF981A8168F3}">
      <dgm:prSet/>
      <dgm:spPr/>
      <dgm:t>
        <a:bodyPr/>
        <a:lstStyle/>
        <a:p>
          <a:endParaRPr lang="en-US"/>
        </a:p>
      </dgm:t>
    </dgm:pt>
    <dgm:pt modelId="{4BBE7E92-498A-402C-8E29-8C42006EF09B}">
      <dgm:prSet phldrT="[Text]" custT="1"/>
      <dgm:spPr/>
      <dgm:t>
        <a:bodyPr lIns="91440" tIns="91440" rIns="0" bIns="0"/>
        <a:lstStyle/>
        <a:p>
          <a:r>
            <a:rPr lang="en-US" sz="1800" dirty="0"/>
            <a:t>Perspective shifts from deficits to abilities in an inclusive environment</a:t>
          </a:r>
        </a:p>
      </dgm:t>
    </dgm:pt>
    <dgm:pt modelId="{B7C04048-E0C4-4A23-A763-073859C4574A}" type="parTrans" cxnId="{D70ECCBD-B1A5-40AA-9AAD-22CD96DC358C}">
      <dgm:prSet/>
      <dgm:spPr/>
      <dgm:t>
        <a:bodyPr/>
        <a:lstStyle/>
        <a:p>
          <a:endParaRPr lang="en-US"/>
        </a:p>
      </dgm:t>
    </dgm:pt>
    <dgm:pt modelId="{737B8DB4-D05F-41B8-9828-55C61922665A}" type="sibTrans" cxnId="{D70ECCBD-B1A5-40AA-9AAD-22CD96DC358C}">
      <dgm:prSet/>
      <dgm:spPr/>
      <dgm:t>
        <a:bodyPr/>
        <a:lstStyle/>
        <a:p>
          <a:endParaRPr lang="en-US"/>
        </a:p>
      </dgm:t>
    </dgm:pt>
    <dgm:pt modelId="{0F4B9C9F-4D52-4756-8059-69BFE81D4F1E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Domains of Disability</a:t>
          </a:r>
        </a:p>
      </dgm:t>
    </dgm:pt>
    <dgm:pt modelId="{F0B81E93-1F39-4040-A653-74756208694F}" type="parTrans" cxnId="{FF8B63F8-37A8-4A05-92DF-7EF46F2AC116}">
      <dgm:prSet/>
      <dgm:spPr/>
      <dgm:t>
        <a:bodyPr/>
        <a:lstStyle/>
        <a:p>
          <a:endParaRPr lang="en-US"/>
        </a:p>
      </dgm:t>
    </dgm:pt>
    <dgm:pt modelId="{CE3F93C7-48AD-42E0-A42A-B16964C903AC}" type="sibTrans" cxnId="{FF8B63F8-37A8-4A05-92DF-7EF46F2AC116}">
      <dgm:prSet/>
      <dgm:spPr/>
      <dgm:t>
        <a:bodyPr/>
        <a:lstStyle/>
        <a:p>
          <a:endParaRPr lang="en-US"/>
        </a:p>
      </dgm:t>
    </dgm:pt>
    <dgm:pt modelId="{B6C2604F-863E-4AB7-AF50-87A0E83BF268}">
      <dgm:prSet phldrT="[Text]" custT="1"/>
      <dgm:spPr>
        <a:solidFill>
          <a:srgbClr val="001F5F"/>
        </a:solidFill>
        <a:ln>
          <a:solidFill>
            <a:srgbClr val="001F5F"/>
          </a:solidFill>
        </a:ln>
      </dgm:spPr>
      <dgm:t>
        <a:bodyPr lIns="91440" tIns="91440" rIns="0" bIns="0"/>
        <a:lstStyle/>
        <a:p>
          <a:r>
            <a:rPr lang="en-US" sz="1800" dirty="0"/>
            <a:t>Etiology</a:t>
          </a:r>
        </a:p>
      </dgm:t>
    </dgm:pt>
    <dgm:pt modelId="{8BF02DF7-D09D-400D-98E4-2151760EE25E}" type="parTrans" cxnId="{83D74283-571E-4F9A-B49F-2D146AF6A197}">
      <dgm:prSet/>
      <dgm:spPr/>
      <dgm:t>
        <a:bodyPr/>
        <a:lstStyle/>
        <a:p>
          <a:endParaRPr lang="en-US"/>
        </a:p>
      </dgm:t>
    </dgm:pt>
    <dgm:pt modelId="{7D9FCE09-BF06-4536-9D9C-D2BFF6574FD6}" type="sibTrans" cxnId="{83D74283-571E-4F9A-B49F-2D146AF6A197}">
      <dgm:prSet/>
      <dgm:spPr/>
      <dgm:t>
        <a:bodyPr/>
        <a:lstStyle/>
        <a:p>
          <a:endParaRPr lang="en-US"/>
        </a:p>
      </dgm:t>
    </dgm:pt>
    <dgm:pt modelId="{42890C46-C50B-4E51-9A07-C38660A1C45A}">
      <dgm:prSet phldrT="[Text]" custT="1"/>
      <dgm:spPr/>
      <dgm:t>
        <a:bodyPr lIns="91440" tIns="91440" rIns="0" bIns="91440"/>
        <a:lstStyle/>
        <a:p>
          <a:r>
            <a:rPr lang="en-US" sz="1800" dirty="0"/>
            <a:t>Pathophysiology</a:t>
          </a:r>
        </a:p>
      </dgm:t>
    </dgm:pt>
    <dgm:pt modelId="{1502A705-5B1F-4441-BAD0-73FDA25B4897}" type="parTrans" cxnId="{B3224108-DB03-4E39-9A46-49F795F14DC5}">
      <dgm:prSet/>
      <dgm:spPr/>
      <dgm:t>
        <a:bodyPr/>
        <a:lstStyle/>
        <a:p>
          <a:endParaRPr lang="en-US"/>
        </a:p>
      </dgm:t>
    </dgm:pt>
    <dgm:pt modelId="{0217DFC0-203F-44DE-A684-820442FC1AA0}" type="sibTrans" cxnId="{B3224108-DB03-4E39-9A46-49F795F14DC5}">
      <dgm:prSet/>
      <dgm:spPr/>
      <dgm:t>
        <a:bodyPr/>
        <a:lstStyle/>
        <a:p>
          <a:endParaRPr lang="en-US"/>
        </a:p>
      </dgm:t>
    </dgm:pt>
    <dgm:pt modelId="{FEB322D8-0E0B-4A29-B5ED-CAF92475DFE5}">
      <dgm:prSet phldrT="[Text]" custT="1"/>
      <dgm:spPr/>
      <dgm:t>
        <a:bodyPr lIns="91440" tIns="91440" rIns="0" bIns="91440"/>
        <a:lstStyle/>
        <a:p>
          <a:r>
            <a:rPr lang="en-US" sz="1800" dirty="0"/>
            <a:t>Functional Limitation</a:t>
          </a:r>
        </a:p>
      </dgm:t>
    </dgm:pt>
    <dgm:pt modelId="{EC5BB41C-D4B9-458E-A2E7-AC5D04D3525C}" type="parTrans" cxnId="{42E6C6DE-5214-4CA4-A82E-19A10B2EFAAC}">
      <dgm:prSet/>
      <dgm:spPr/>
      <dgm:t>
        <a:bodyPr/>
        <a:lstStyle/>
        <a:p>
          <a:endParaRPr lang="en-US"/>
        </a:p>
      </dgm:t>
    </dgm:pt>
    <dgm:pt modelId="{90C599E9-F26A-4C62-AEBF-E67A5F9B8500}" type="sibTrans" cxnId="{42E6C6DE-5214-4CA4-A82E-19A10B2EFAAC}">
      <dgm:prSet/>
      <dgm:spPr/>
      <dgm:t>
        <a:bodyPr/>
        <a:lstStyle/>
        <a:p>
          <a:endParaRPr lang="en-US"/>
        </a:p>
      </dgm:t>
    </dgm:pt>
    <dgm:pt modelId="{4207EBD4-BAB4-479A-BDDE-7740B4EB732C}">
      <dgm:prSet phldrT="[Text]" custT="1"/>
      <dgm:spPr/>
      <dgm:t>
        <a:bodyPr lIns="91440" tIns="91440" rIns="0" bIns="91440"/>
        <a:lstStyle/>
        <a:p>
          <a:r>
            <a:rPr lang="en-US" sz="1800" dirty="0"/>
            <a:t>Impairment</a:t>
          </a:r>
        </a:p>
      </dgm:t>
    </dgm:pt>
    <dgm:pt modelId="{10CE5C12-AA93-4BE6-B134-F50D4E0807C1}" type="parTrans" cxnId="{B90E4C99-14E4-45B4-8212-A551E903B4A6}">
      <dgm:prSet/>
      <dgm:spPr/>
      <dgm:t>
        <a:bodyPr/>
        <a:lstStyle/>
        <a:p>
          <a:endParaRPr lang="en-US"/>
        </a:p>
      </dgm:t>
    </dgm:pt>
    <dgm:pt modelId="{D3EB8194-24A8-401E-8B75-781831F8851D}" type="sibTrans" cxnId="{B90E4C99-14E4-45B4-8212-A551E903B4A6}">
      <dgm:prSet/>
      <dgm:spPr/>
      <dgm:t>
        <a:bodyPr/>
        <a:lstStyle/>
        <a:p>
          <a:endParaRPr lang="en-US"/>
        </a:p>
      </dgm:t>
    </dgm:pt>
    <dgm:pt modelId="{885AA4C2-BEA3-4091-B999-5209D5DC0883}">
      <dgm:prSet phldrT="[Text]" custT="1"/>
      <dgm:spPr/>
      <dgm:t>
        <a:bodyPr lIns="91440" tIns="91440" rIns="0" bIns="91440"/>
        <a:lstStyle/>
        <a:p>
          <a:r>
            <a:rPr lang="en-US" sz="1800" dirty="0"/>
            <a:t>Disability</a:t>
          </a:r>
        </a:p>
      </dgm:t>
    </dgm:pt>
    <dgm:pt modelId="{588D50B4-0C2E-46C6-9814-D7D6F20A9FDF}" type="parTrans" cxnId="{62BCCAC8-BC4C-4D5C-A763-CC1909C7549D}">
      <dgm:prSet/>
      <dgm:spPr/>
      <dgm:t>
        <a:bodyPr/>
        <a:lstStyle/>
        <a:p>
          <a:endParaRPr lang="en-US"/>
        </a:p>
      </dgm:t>
    </dgm:pt>
    <dgm:pt modelId="{BE4D1F90-7755-4B4C-BA48-C8A7A615EFB8}" type="sibTrans" cxnId="{62BCCAC8-BC4C-4D5C-A763-CC1909C7549D}">
      <dgm:prSet/>
      <dgm:spPr/>
      <dgm:t>
        <a:bodyPr/>
        <a:lstStyle/>
        <a:p>
          <a:endParaRPr lang="en-US"/>
        </a:p>
      </dgm:t>
    </dgm:pt>
    <dgm:pt modelId="{51510C08-B2FC-489F-814F-2722AC68DA09}">
      <dgm:prSet phldrT="[Text]" custT="1"/>
      <dgm:spPr/>
      <dgm:t>
        <a:bodyPr lIns="91440" tIns="91440" rIns="0" bIns="91440"/>
        <a:lstStyle/>
        <a:p>
          <a:r>
            <a:rPr lang="en-US" sz="1800" dirty="0"/>
            <a:t>Societal Limitation</a:t>
          </a:r>
        </a:p>
      </dgm:t>
    </dgm:pt>
    <dgm:pt modelId="{B2DB19F2-0AAD-478D-939B-B6DF538C5706}" type="parTrans" cxnId="{F6125BBE-8F78-47C8-9B71-953D1CC2871B}">
      <dgm:prSet/>
      <dgm:spPr/>
      <dgm:t>
        <a:bodyPr/>
        <a:lstStyle/>
        <a:p>
          <a:endParaRPr lang="en-US"/>
        </a:p>
      </dgm:t>
    </dgm:pt>
    <dgm:pt modelId="{2DF364AD-8320-4A9A-99EE-DE75F73B0FA0}" type="sibTrans" cxnId="{F6125BBE-8F78-47C8-9B71-953D1CC2871B}">
      <dgm:prSet/>
      <dgm:spPr/>
      <dgm:t>
        <a:bodyPr/>
        <a:lstStyle/>
        <a:p>
          <a:endParaRPr lang="en-US"/>
        </a:p>
      </dgm:t>
    </dgm:pt>
    <dgm:pt modelId="{EB2C3F93-A599-451D-8F21-083B113B8151}">
      <dgm:prSet phldrT="[Text]" custT="1"/>
      <dgm:spPr/>
      <dgm:t>
        <a:bodyPr lIns="91440" tIns="91440" rIns="0" bIns="91440"/>
        <a:lstStyle/>
        <a:p>
          <a:r>
            <a:rPr lang="en-US" sz="1800" dirty="0"/>
            <a:t>Classification by cause</a:t>
          </a:r>
        </a:p>
      </dgm:t>
    </dgm:pt>
    <dgm:pt modelId="{98EA4272-7C49-4D85-AE2F-3A8B9BF944E3}" type="parTrans" cxnId="{B53E35BF-D45A-40A8-BD78-1C2E29E05643}">
      <dgm:prSet/>
      <dgm:spPr/>
      <dgm:t>
        <a:bodyPr/>
        <a:lstStyle/>
        <a:p>
          <a:endParaRPr lang="en-US"/>
        </a:p>
      </dgm:t>
    </dgm:pt>
    <dgm:pt modelId="{15790EFC-E57D-49B3-8D9B-B04CF121318F}" type="sibTrans" cxnId="{B53E35BF-D45A-40A8-BD78-1C2E29E05643}">
      <dgm:prSet/>
      <dgm:spPr/>
      <dgm:t>
        <a:bodyPr/>
        <a:lstStyle/>
        <a:p>
          <a:endParaRPr lang="en-US"/>
        </a:p>
      </dgm:t>
    </dgm:pt>
    <dgm:pt modelId="{04A4B804-2D6F-4352-A3AA-046BFF613921}">
      <dgm:prSet phldrT="[Text]" custT="1"/>
      <dgm:spPr/>
      <dgm:t>
        <a:bodyPr lIns="91440" tIns="91440" rIns="0" bIns="91440"/>
        <a:lstStyle/>
        <a:p>
          <a:r>
            <a:rPr lang="en-US" sz="1800" dirty="0"/>
            <a:t>Focuses on genetics</a:t>
          </a:r>
        </a:p>
      </dgm:t>
    </dgm:pt>
    <dgm:pt modelId="{7D1278F9-E2B1-4284-B832-D44334E96867}" type="parTrans" cxnId="{9D69FB32-CF96-4F08-927B-AD274B48CE51}">
      <dgm:prSet/>
      <dgm:spPr/>
      <dgm:t>
        <a:bodyPr/>
        <a:lstStyle/>
        <a:p>
          <a:endParaRPr lang="en-US"/>
        </a:p>
      </dgm:t>
    </dgm:pt>
    <dgm:pt modelId="{B1016533-674A-48FE-86D7-E6AC3E94E77A}" type="sibTrans" cxnId="{9D69FB32-CF96-4F08-927B-AD274B48CE51}">
      <dgm:prSet/>
      <dgm:spPr/>
      <dgm:t>
        <a:bodyPr/>
        <a:lstStyle/>
        <a:p>
          <a:endParaRPr lang="en-US"/>
        </a:p>
      </dgm:t>
    </dgm:pt>
    <dgm:pt modelId="{72B94E02-6E39-4B0C-9D22-C67EBDBFD6C8}">
      <dgm:prSet phldrT="[Text]" custT="1"/>
      <dgm:spPr/>
      <dgm:t>
        <a:bodyPr lIns="91440" tIns="91440" rIns="0" bIns="0"/>
        <a:lstStyle/>
        <a:p>
          <a:r>
            <a:rPr lang="en-US" sz="1800" dirty="0"/>
            <a:t>Gives a more complete view of a person’s functioning</a:t>
          </a:r>
        </a:p>
      </dgm:t>
    </dgm:pt>
    <dgm:pt modelId="{22B7AA66-1ED5-4F7D-AB34-F93C399EE322}" type="sibTrans" cxnId="{C7CA06B8-1A93-4FB9-8786-8FA16DB3C893}">
      <dgm:prSet/>
      <dgm:spPr/>
      <dgm:t>
        <a:bodyPr/>
        <a:lstStyle/>
        <a:p>
          <a:endParaRPr lang="en-US"/>
        </a:p>
      </dgm:t>
    </dgm:pt>
    <dgm:pt modelId="{08261B19-E62A-4DAB-B52E-F0A4CD72B238}" type="parTrans" cxnId="{C7CA06B8-1A93-4FB9-8786-8FA16DB3C893}">
      <dgm:prSet/>
      <dgm:spPr/>
      <dgm:t>
        <a:bodyPr/>
        <a:lstStyle/>
        <a:p>
          <a:endParaRPr lang="en-US"/>
        </a:p>
      </dgm:t>
    </dgm:pt>
    <dgm:pt modelId="{4CBDB9B3-FD85-413D-BE4E-15839E740C2A}" type="pres">
      <dgm:prSet presAssocID="{62F4C3FA-CF0C-446C-9185-F73E77770411}" presName="Name0" presStyleCnt="0">
        <dgm:presLayoutVars>
          <dgm:dir/>
          <dgm:animLvl val="lvl"/>
          <dgm:resizeHandles val="exact"/>
        </dgm:presLayoutVars>
      </dgm:prSet>
      <dgm:spPr/>
    </dgm:pt>
    <dgm:pt modelId="{3EFFE9A6-A8B7-417B-A4FF-4FE325BF2CE1}" type="pres">
      <dgm:prSet presAssocID="{BE37133A-AF05-4196-BCE2-0AA7AAA7538B}" presName="composite" presStyleCnt="0"/>
      <dgm:spPr/>
    </dgm:pt>
    <dgm:pt modelId="{9EDEE8F6-743A-42DB-9987-9E6918C575A7}" type="pres">
      <dgm:prSet presAssocID="{BE37133A-AF05-4196-BCE2-0AA7AAA7538B}" presName="parTx" presStyleLbl="alignNode1" presStyleIdx="0" presStyleCnt="5" custScaleY="205088" custLinFactNeighborY="-56154">
        <dgm:presLayoutVars>
          <dgm:chMax val="0"/>
          <dgm:chPref val="0"/>
          <dgm:bulletEnabled val="1"/>
        </dgm:presLayoutVars>
      </dgm:prSet>
      <dgm:spPr/>
    </dgm:pt>
    <dgm:pt modelId="{3708118B-7947-4203-AE1F-9B6496BD7637}" type="pres">
      <dgm:prSet presAssocID="{BE37133A-AF05-4196-BCE2-0AA7AAA7538B}" presName="desTx" presStyleLbl="alignAccFollowNode1" presStyleIdx="0" presStyleCnt="5">
        <dgm:presLayoutVars>
          <dgm:bulletEnabled val="1"/>
        </dgm:presLayoutVars>
      </dgm:prSet>
      <dgm:spPr/>
    </dgm:pt>
    <dgm:pt modelId="{901082A1-CD0E-4ACC-B2DD-40977A71BB2A}" type="pres">
      <dgm:prSet presAssocID="{E0DF2C46-4C03-4237-88CA-2475DF25383E}" presName="space" presStyleCnt="0"/>
      <dgm:spPr/>
    </dgm:pt>
    <dgm:pt modelId="{569B8788-40D2-4DB2-8AAE-C1D1D5C6E399}" type="pres">
      <dgm:prSet presAssocID="{79BF2088-69C0-4D31-BD3A-A16F9FC274F3}" presName="composite" presStyleCnt="0"/>
      <dgm:spPr/>
    </dgm:pt>
    <dgm:pt modelId="{74EB5BC7-E2B8-42A9-8B64-BF62AD19DF3E}" type="pres">
      <dgm:prSet presAssocID="{79BF2088-69C0-4D31-BD3A-A16F9FC274F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38302AF6-ECE6-44B8-91D2-3009C75D1E77}" type="pres">
      <dgm:prSet presAssocID="{79BF2088-69C0-4D31-BD3A-A16F9FC274F3}" presName="desTx" presStyleLbl="alignAccFollowNode1" presStyleIdx="1" presStyleCnt="5">
        <dgm:presLayoutVars>
          <dgm:bulletEnabled val="1"/>
        </dgm:presLayoutVars>
      </dgm:prSet>
      <dgm:spPr/>
    </dgm:pt>
    <dgm:pt modelId="{A3F1CD34-D3E5-44EC-B084-F679B0D30801}" type="pres">
      <dgm:prSet presAssocID="{0225D448-B06B-46EC-BDA9-217A59519AD6}" presName="space" presStyleCnt="0"/>
      <dgm:spPr/>
    </dgm:pt>
    <dgm:pt modelId="{495AD352-8540-492F-BF5E-76A529A3A4ED}" type="pres">
      <dgm:prSet presAssocID="{41AE30D0-67BB-471B-9A0D-62D8BC07CDBC}" presName="composite" presStyleCnt="0"/>
      <dgm:spPr/>
    </dgm:pt>
    <dgm:pt modelId="{939B9768-6BD0-46BD-96DA-255CA0A721C1}" type="pres">
      <dgm:prSet presAssocID="{41AE30D0-67BB-471B-9A0D-62D8BC07CDB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76E222A3-793C-4ADE-B4F1-CCD0DEAAB602}" type="pres">
      <dgm:prSet presAssocID="{41AE30D0-67BB-471B-9A0D-62D8BC07CDBC}" presName="desTx" presStyleLbl="alignAccFollowNode1" presStyleIdx="2" presStyleCnt="5">
        <dgm:presLayoutVars>
          <dgm:bulletEnabled val="1"/>
        </dgm:presLayoutVars>
      </dgm:prSet>
      <dgm:spPr/>
    </dgm:pt>
    <dgm:pt modelId="{74BF96F6-504E-4570-8673-732B1F1A19C4}" type="pres">
      <dgm:prSet presAssocID="{DFF8F053-2D72-47D5-AAAE-DF5B735BAE50}" presName="space" presStyleCnt="0"/>
      <dgm:spPr/>
    </dgm:pt>
    <dgm:pt modelId="{8CFF077C-9F33-4EAF-8408-79096C6F7E0E}" type="pres">
      <dgm:prSet presAssocID="{0F4B9C9F-4D52-4756-8059-69BFE81D4F1E}" presName="composite" presStyleCnt="0"/>
      <dgm:spPr/>
    </dgm:pt>
    <dgm:pt modelId="{F0B7CF7A-65B6-41FD-8147-5975D2DAC288}" type="pres">
      <dgm:prSet presAssocID="{0F4B9C9F-4D52-4756-8059-69BFE81D4F1E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200093B8-9B81-45ED-B536-A04B59C8EE43}" type="pres">
      <dgm:prSet presAssocID="{0F4B9C9F-4D52-4756-8059-69BFE81D4F1E}" presName="desTx" presStyleLbl="alignAccFollowNode1" presStyleIdx="3" presStyleCnt="5">
        <dgm:presLayoutVars>
          <dgm:bulletEnabled val="1"/>
        </dgm:presLayoutVars>
      </dgm:prSet>
      <dgm:spPr/>
    </dgm:pt>
    <dgm:pt modelId="{D8374EC7-9FCD-4080-BA52-241617349D3B}" type="pres">
      <dgm:prSet presAssocID="{CE3F93C7-48AD-42E0-A42A-B16964C903AC}" presName="space" presStyleCnt="0"/>
      <dgm:spPr/>
    </dgm:pt>
    <dgm:pt modelId="{8F9C068B-5ECA-432F-93E9-3C27ACA5C762}" type="pres">
      <dgm:prSet presAssocID="{B6C2604F-863E-4AB7-AF50-87A0E83BF268}" presName="composite" presStyleCnt="0"/>
      <dgm:spPr/>
    </dgm:pt>
    <dgm:pt modelId="{74DA70CC-2555-4A6D-A017-2E64B6868BE9}" type="pres">
      <dgm:prSet presAssocID="{B6C2604F-863E-4AB7-AF50-87A0E83BF268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B5DC5C7-F4F3-491C-A385-DC0D2851B3D9}" type="pres">
      <dgm:prSet presAssocID="{B6C2604F-863E-4AB7-AF50-87A0E83BF268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3224108-DB03-4E39-9A46-49F795F14DC5}" srcId="{0F4B9C9F-4D52-4756-8059-69BFE81D4F1E}" destId="{42890C46-C50B-4E51-9A07-C38660A1C45A}" srcOrd="0" destOrd="0" parTransId="{1502A705-5B1F-4441-BAD0-73FDA25B4897}" sibTransId="{0217DFC0-203F-44DE-A684-820442FC1AA0}"/>
    <dgm:cxn modelId="{50B76C20-9608-4771-8374-B07F7A21D6CA}" type="presOf" srcId="{FEB322D8-0E0B-4A29-B5ED-CAF92475DFE5}" destId="{200093B8-9B81-45ED-B536-A04B59C8EE43}" srcOrd="0" destOrd="2" presId="urn:microsoft.com/office/officeart/2005/8/layout/hList1"/>
    <dgm:cxn modelId="{86754323-D7DC-4840-BBB4-FF981A8168F3}" srcId="{62F4C3FA-CF0C-446C-9185-F73E77770411}" destId="{41AE30D0-67BB-471B-9A0D-62D8BC07CDBC}" srcOrd="2" destOrd="0" parTransId="{BE86466B-0FD6-471B-BFB9-2D199E148340}" sibTransId="{DFF8F053-2D72-47D5-AAAE-DF5B735BAE50}"/>
    <dgm:cxn modelId="{0FF21E2B-AC33-4F60-83B3-C22BEBE73885}" type="presOf" srcId="{79BF2088-69C0-4D31-BD3A-A16F9FC274F3}" destId="{74EB5BC7-E2B8-42A9-8B64-BF62AD19DF3E}" srcOrd="0" destOrd="0" presId="urn:microsoft.com/office/officeart/2005/8/layout/hList1"/>
    <dgm:cxn modelId="{9D69FB32-CF96-4F08-927B-AD274B48CE51}" srcId="{B6C2604F-863E-4AB7-AF50-87A0E83BF268}" destId="{04A4B804-2D6F-4352-A3AA-046BFF613921}" srcOrd="1" destOrd="0" parTransId="{7D1278F9-E2B1-4284-B832-D44334E96867}" sibTransId="{B1016533-674A-48FE-86D7-E6AC3E94E77A}"/>
    <dgm:cxn modelId="{51D19539-B44F-47D4-9281-A00155DC7A3C}" type="presOf" srcId="{4207EBD4-BAB4-479A-BDDE-7740B4EB732C}" destId="{200093B8-9B81-45ED-B536-A04B59C8EE43}" srcOrd="0" destOrd="1" presId="urn:microsoft.com/office/officeart/2005/8/layout/hList1"/>
    <dgm:cxn modelId="{0DC1A33B-2D5C-45DC-A66B-2EBED0252E57}" type="presOf" srcId="{72B94E02-6E39-4B0C-9D22-C67EBDBFD6C8}" destId="{38302AF6-ECE6-44B8-91D2-3009C75D1E77}" srcOrd="0" destOrd="0" presId="urn:microsoft.com/office/officeart/2005/8/layout/hList1"/>
    <dgm:cxn modelId="{42EEB43C-E04F-4F27-B0E2-D4926DD177FF}" type="presOf" srcId="{EB2C3F93-A599-451D-8F21-083B113B8151}" destId="{7B5DC5C7-F4F3-491C-A385-DC0D2851B3D9}" srcOrd="0" destOrd="0" presId="urn:microsoft.com/office/officeart/2005/8/layout/hList1"/>
    <dgm:cxn modelId="{EF5CF960-E7D0-4CDE-9B50-B2D0120B037C}" type="presOf" srcId="{885AA4C2-BEA3-4091-B999-5209D5DC0883}" destId="{200093B8-9B81-45ED-B536-A04B59C8EE43}" srcOrd="0" destOrd="3" presId="urn:microsoft.com/office/officeart/2005/8/layout/hList1"/>
    <dgm:cxn modelId="{B11BF848-0AB7-4041-9D1F-F648793A935B}" type="presOf" srcId="{51510C08-B2FC-489F-814F-2722AC68DA09}" destId="{200093B8-9B81-45ED-B536-A04B59C8EE43}" srcOrd="0" destOrd="4" presId="urn:microsoft.com/office/officeart/2005/8/layout/hList1"/>
    <dgm:cxn modelId="{626A646B-8EE1-4374-9FCC-D2ECD7E6F712}" type="presOf" srcId="{36EF1289-A192-46D7-B017-8394BD0F78C7}" destId="{3708118B-7947-4203-AE1F-9B6496BD7637}" srcOrd="0" destOrd="0" presId="urn:microsoft.com/office/officeart/2005/8/layout/hList1"/>
    <dgm:cxn modelId="{2E8B334D-C69E-4852-8510-B53A7D89A9E3}" type="presOf" srcId="{0F4B9C9F-4D52-4756-8059-69BFE81D4F1E}" destId="{F0B7CF7A-65B6-41FD-8147-5975D2DAC288}" srcOrd="0" destOrd="0" presId="urn:microsoft.com/office/officeart/2005/8/layout/hList1"/>
    <dgm:cxn modelId="{F6161472-9DBB-45DA-8F95-9DF07ED6F89D}" type="presOf" srcId="{B6C2604F-863E-4AB7-AF50-87A0E83BF268}" destId="{74DA70CC-2555-4A6D-A017-2E64B6868BE9}" srcOrd="0" destOrd="0" presId="urn:microsoft.com/office/officeart/2005/8/layout/hList1"/>
    <dgm:cxn modelId="{5688DD76-A729-4650-BE3A-82DEA0A0A6AD}" type="presOf" srcId="{4BBE7E92-498A-402C-8E29-8C42006EF09B}" destId="{76E222A3-793C-4ADE-B4F1-CCD0DEAAB602}" srcOrd="0" destOrd="0" presId="urn:microsoft.com/office/officeart/2005/8/layout/hList1"/>
    <dgm:cxn modelId="{7F13F856-C4CB-44DB-BD02-263A94D31B6B}" srcId="{BE37133A-AF05-4196-BCE2-0AA7AAA7538B}" destId="{36EF1289-A192-46D7-B017-8394BD0F78C7}" srcOrd="0" destOrd="0" parTransId="{BF86D0BB-1D9C-4DE8-BC88-EC72687C5E4E}" sibTransId="{4FFB74EE-454E-49FF-8505-B2D70704018E}"/>
    <dgm:cxn modelId="{D49BB07F-EE28-42B2-8EB2-A23CAFD2C0C0}" type="presOf" srcId="{04A4B804-2D6F-4352-A3AA-046BFF613921}" destId="{7B5DC5C7-F4F3-491C-A385-DC0D2851B3D9}" srcOrd="0" destOrd="1" presId="urn:microsoft.com/office/officeart/2005/8/layout/hList1"/>
    <dgm:cxn modelId="{83D74283-571E-4F9A-B49F-2D146AF6A197}" srcId="{62F4C3FA-CF0C-446C-9185-F73E77770411}" destId="{B6C2604F-863E-4AB7-AF50-87A0E83BF268}" srcOrd="4" destOrd="0" parTransId="{8BF02DF7-D09D-400D-98E4-2151760EE25E}" sibTransId="{7D9FCE09-BF06-4536-9D9C-D2BFF6574FD6}"/>
    <dgm:cxn modelId="{B90E4C99-14E4-45B4-8212-A551E903B4A6}" srcId="{0F4B9C9F-4D52-4756-8059-69BFE81D4F1E}" destId="{4207EBD4-BAB4-479A-BDDE-7740B4EB732C}" srcOrd="1" destOrd="0" parTransId="{10CE5C12-AA93-4BE6-B134-F50D4E0807C1}" sibTransId="{D3EB8194-24A8-401E-8B75-781831F8851D}"/>
    <dgm:cxn modelId="{74E4679D-E88B-40AC-971F-EE1B51B824B6}" srcId="{62F4C3FA-CF0C-446C-9185-F73E77770411}" destId="{79BF2088-69C0-4D31-BD3A-A16F9FC274F3}" srcOrd="1" destOrd="0" parTransId="{DD348D60-ABF0-4A11-A004-AE14949F687E}" sibTransId="{0225D448-B06B-46EC-BDA9-217A59519AD6}"/>
    <dgm:cxn modelId="{D542599D-EE0B-4086-8BA3-1341FA6636D9}" type="presOf" srcId="{BE37133A-AF05-4196-BCE2-0AA7AAA7538B}" destId="{9EDEE8F6-743A-42DB-9987-9E6918C575A7}" srcOrd="0" destOrd="0" presId="urn:microsoft.com/office/officeart/2005/8/layout/hList1"/>
    <dgm:cxn modelId="{C4E9E3A3-AD7B-4FA1-B22B-8E57B70789C5}" srcId="{62F4C3FA-CF0C-446C-9185-F73E77770411}" destId="{BE37133A-AF05-4196-BCE2-0AA7AAA7538B}" srcOrd="0" destOrd="0" parTransId="{237D6FA2-6D87-4FAA-B2EA-F57723D5E162}" sibTransId="{E0DF2C46-4C03-4237-88CA-2475DF25383E}"/>
    <dgm:cxn modelId="{36004FAD-8A94-43A2-A544-30AF6B31DCF0}" type="presOf" srcId="{42890C46-C50B-4E51-9A07-C38660A1C45A}" destId="{200093B8-9B81-45ED-B536-A04B59C8EE43}" srcOrd="0" destOrd="0" presId="urn:microsoft.com/office/officeart/2005/8/layout/hList1"/>
    <dgm:cxn modelId="{843AAEB0-52AA-4C26-9D1F-365DC40DEA8C}" type="presOf" srcId="{7A78757D-788F-4916-91B8-C8C9DB74B577}" destId="{38302AF6-ECE6-44B8-91D2-3009C75D1E77}" srcOrd="0" destOrd="1" presId="urn:microsoft.com/office/officeart/2005/8/layout/hList1"/>
    <dgm:cxn modelId="{C7CA06B8-1A93-4FB9-8786-8FA16DB3C893}" srcId="{79BF2088-69C0-4D31-BD3A-A16F9FC274F3}" destId="{72B94E02-6E39-4B0C-9D22-C67EBDBFD6C8}" srcOrd="0" destOrd="0" parTransId="{08261B19-E62A-4DAB-B52E-F0A4CD72B238}" sibTransId="{22B7AA66-1ED5-4F7D-AB34-F93C399EE322}"/>
    <dgm:cxn modelId="{D70ECCBD-B1A5-40AA-9AAD-22CD96DC358C}" srcId="{41AE30D0-67BB-471B-9A0D-62D8BC07CDBC}" destId="{4BBE7E92-498A-402C-8E29-8C42006EF09B}" srcOrd="0" destOrd="0" parTransId="{B7C04048-E0C4-4A23-A763-073859C4574A}" sibTransId="{737B8DB4-D05F-41B8-9828-55C61922665A}"/>
    <dgm:cxn modelId="{F6125BBE-8F78-47C8-9B71-953D1CC2871B}" srcId="{0F4B9C9F-4D52-4756-8059-69BFE81D4F1E}" destId="{51510C08-B2FC-489F-814F-2722AC68DA09}" srcOrd="4" destOrd="0" parTransId="{B2DB19F2-0AAD-478D-939B-B6DF538C5706}" sibTransId="{2DF364AD-8320-4A9A-99EE-DE75F73B0FA0}"/>
    <dgm:cxn modelId="{B53E35BF-D45A-40A8-BD78-1C2E29E05643}" srcId="{B6C2604F-863E-4AB7-AF50-87A0E83BF268}" destId="{EB2C3F93-A599-451D-8F21-083B113B8151}" srcOrd="0" destOrd="0" parTransId="{98EA4272-7C49-4D85-AE2F-3A8B9BF944E3}" sibTransId="{15790EFC-E57D-49B3-8D9B-B04CF121318F}"/>
    <dgm:cxn modelId="{ED1F3CBF-66B3-43AD-B88F-F88BDB40E83E}" type="presOf" srcId="{20BA47F9-2D2D-44F3-8DDC-713C75C285D5}" destId="{3708118B-7947-4203-AE1F-9B6496BD7637}" srcOrd="0" destOrd="1" presId="urn:microsoft.com/office/officeart/2005/8/layout/hList1"/>
    <dgm:cxn modelId="{62BCCAC8-BC4C-4D5C-A763-CC1909C7549D}" srcId="{0F4B9C9F-4D52-4756-8059-69BFE81D4F1E}" destId="{885AA4C2-BEA3-4091-B999-5209D5DC0883}" srcOrd="3" destOrd="0" parTransId="{588D50B4-0C2E-46C6-9814-D7D6F20A9FDF}" sibTransId="{BE4D1F90-7755-4B4C-BA48-C8A7A615EFB8}"/>
    <dgm:cxn modelId="{45F062CE-836E-44CC-9223-5649561C069A}" srcId="{BE37133A-AF05-4196-BCE2-0AA7AAA7538B}" destId="{20BA47F9-2D2D-44F3-8DDC-713C75C285D5}" srcOrd="1" destOrd="0" parTransId="{3DDBFEAC-BEAF-4010-9F8A-AEA8ED409FFC}" sibTransId="{5B558431-9C05-47FA-9492-7A44D112EA90}"/>
    <dgm:cxn modelId="{161929D5-17C1-42D2-839D-6614F841D65D}" srcId="{79BF2088-69C0-4D31-BD3A-A16F9FC274F3}" destId="{7A78757D-788F-4916-91B8-C8C9DB74B577}" srcOrd="1" destOrd="0" parTransId="{FCAEF2AB-4ADF-47D6-8DBB-5EF7FE2783B1}" sibTransId="{85BC02B0-881B-48D3-B122-C7F35B6E7BC5}"/>
    <dgm:cxn modelId="{42E6C6DE-5214-4CA4-A82E-19A10B2EFAAC}" srcId="{0F4B9C9F-4D52-4756-8059-69BFE81D4F1E}" destId="{FEB322D8-0E0B-4A29-B5ED-CAF92475DFE5}" srcOrd="2" destOrd="0" parTransId="{EC5BB41C-D4B9-458E-A2E7-AC5D04D3525C}" sibTransId="{90C599E9-F26A-4C62-AEBF-E67A5F9B8500}"/>
    <dgm:cxn modelId="{0EF75FE8-8FC1-4387-B016-C17EC8222BA8}" type="presOf" srcId="{62F4C3FA-CF0C-446C-9185-F73E77770411}" destId="{4CBDB9B3-FD85-413D-BE4E-15839E740C2A}" srcOrd="0" destOrd="0" presId="urn:microsoft.com/office/officeart/2005/8/layout/hList1"/>
    <dgm:cxn modelId="{89B7E9E8-D8E2-4B6E-AC0E-DFB11F122D32}" type="presOf" srcId="{41AE30D0-67BB-471B-9A0D-62D8BC07CDBC}" destId="{939B9768-6BD0-46BD-96DA-255CA0A721C1}" srcOrd="0" destOrd="0" presId="urn:microsoft.com/office/officeart/2005/8/layout/hList1"/>
    <dgm:cxn modelId="{FF8B63F8-37A8-4A05-92DF-7EF46F2AC116}" srcId="{62F4C3FA-CF0C-446C-9185-F73E77770411}" destId="{0F4B9C9F-4D52-4756-8059-69BFE81D4F1E}" srcOrd="3" destOrd="0" parTransId="{F0B81E93-1F39-4040-A653-74756208694F}" sibTransId="{CE3F93C7-48AD-42E0-A42A-B16964C903AC}"/>
    <dgm:cxn modelId="{A7A6C11D-4601-4DCC-A8BA-646A8A42B9C9}" type="presParOf" srcId="{4CBDB9B3-FD85-413D-BE4E-15839E740C2A}" destId="{3EFFE9A6-A8B7-417B-A4FF-4FE325BF2CE1}" srcOrd="0" destOrd="0" presId="urn:microsoft.com/office/officeart/2005/8/layout/hList1"/>
    <dgm:cxn modelId="{72711C3E-6EAB-4481-91B8-78BE2DAE1F0F}" type="presParOf" srcId="{3EFFE9A6-A8B7-417B-A4FF-4FE325BF2CE1}" destId="{9EDEE8F6-743A-42DB-9987-9E6918C575A7}" srcOrd="0" destOrd="0" presId="urn:microsoft.com/office/officeart/2005/8/layout/hList1"/>
    <dgm:cxn modelId="{2FBD6602-3D27-4004-8B23-1424A106EFFB}" type="presParOf" srcId="{3EFFE9A6-A8B7-417B-A4FF-4FE325BF2CE1}" destId="{3708118B-7947-4203-AE1F-9B6496BD7637}" srcOrd="1" destOrd="0" presId="urn:microsoft.com/office/officeart/2005/8/layout/hList1"/>
    <dgm:cxn modelId="{5D8B840A-A314-45B8-A74E-7DBCE2210D51}" type="presParOf" srcId="{4CBDB9B3-FD85-413D-BE4E-15839E740C2A}" destId="{901082A1-CD0E-4ACC-B2DD-40977A71BB2A}" srcOrd="1" destOrd="0" presId="urn:microsoft.com/office/officeart/2005/8/layout/hList1"/>
    <dgm:cxn modelId="{A1C9C8D4-3D4C-4091-B9B1-E49282143E8B}" type="presParOf" srcId="{4CBDB9B3-FD85-413D-BE4E-15839E740C2A}" destId="{569B8788-40D2-4DB2-8AAE-C1D1D5C6E399}" srcOrd="2" destOrd="0" presId="urn:microsoft.com/office/officeart/2005/8/layout/hList1"/>
    <dgm:cxn modelId="{A4B5DDC1-42B2-4F84-A33D-0184A9675D7B}" type="presParOf" srcId="{569B8788-40D2-4DB2-8AAE-C1D1D5C6E399}" destId="{74EB5BC7-E2B8-42A9-8B64-BF62AD19DF3E}" srcOrd="0" destOrd="0" presId="urn:microsoft.com/office/officeart/2005/8/layout/hList1"/>
    <dgm:cxn modelId="{5D1ECD8D-1486-4F9F-83F9-6D1D1CB89CEE}" type="presParOf" srcId="{569B8788-40D2-4DB2-8AAE-C1D1D5C6E399}" destId="{38302AF6-ECE6-44B8-91D2-3009C75D1E77}" srcOrd="1" destOrd="0" presId="urn:microsoft.com/office/officeart/2005/8/layout/hList1"/>
    <dgm:cxn modelId="{C23BDCAF-9ECD-4F47-AA3E-221CB4CA1B31}" type="presParOf" srcId="{4CBDB9B3-FD85-413D-BE4E-15839E740C2A}" destId="{A3F1CD34-D3E5-44EC-B084-F679B0D30801}" srcOrd="3" destOrd="0" presId="urn:microsoft.com/office/officeart/2005/8/layout/hList1"/>
    <dgm:cxn modelId="{E7613A7C-B5E5-4143-B139-6B68C19DC3C3}" type="presParOf" srcId="{4CBDB9B3-FD85-413D-BE4E-15839E740C2A}" destId="{495AD352-8540-492F-BF5E-76A529A3A4ED}" srcOrd="4" destOrd="0" presId="urn:microsoft.com/office/officeart/2005/8/layout/hList1"/>
    <dgm:cxn modelId="{47383D64-BA53-4116-8F63-043421B6BD4D}" type="presParOf" srcId="{495AD352-8540-492F-BF5E-76A529A3A4ED}" destId="{939B9768-6BD0-46BD-96DA-255CA0A721C1}" srcOrd="0" destOrd="0" presId="urn:microsoft.com/office/officeart/2005/8/layout/hList1"/>
    <dgm:cxn modelId="{66FB907F-2444-49E9-A743-1DD4286C802E}" type="presParOf" srcId="{495AD352-8540-492F-BF5E-76A529A3A4ED}" destId="{76E222A3-793C-4ADE-B4F1-CCD0DEAAB602}" srcOrd="1" destOrd="0" presId="urn:microsoft.com/office/officeart/2005/8/layout/hList1"/>
    <dgm:cxn modelId="{2322425E-9394-47A3-A58F-8D9E577BBB6B}" type="presParOf" srcId="{4CBDB9B3-FD85-413D-BE4E-15839E740C2A}" destId="{74BF96F6-504E-4570-8673-732B1F1A19C4}" srcOrd="5" destOrd="0" presId="urn:microsoft.com/office/officeart/2005/8/layout/hList1"/>
    <dgm:cxn modelId="{651B831F-60E9-44A8-B673-3C95E9824919}" type="presParOf" srcId="{4CBDB9B3-FD85-413D-BE4E-15839E740C2A}" destId="{8CFF077C-9F33-4EAF-8408-79096C6F7E0E}" srcOrd="6" destOrd="0" presId="urn:microsoft.com/office/officeart/2005/8/layout/hList1"/>
    <dgm:cxn modelId="{BD0A3E39-142D-417B-8115-9938F3C56B2C}" type="presParOf" srcId="{8CFF077C-9F33-4EAF-8408-79096C6F7E0E}" destId="{F0B7CF7A-65B6-41FD-8147-5975D2DAC288}" srcOrd="0" destOrd="0" presId="urn:microsoft.com/office/officeart/2005/8/layout/hList1"/>
    <dgm:cxn modelId="{74FF5F1E-E8CB-4284-B23D-E558330F829B}" type="presParOf" srcId="{8CFF077C-9F33-4EAF-8408-79096C6F7E0E}" destId="{200093B8-9B81-45ED-B536-A04B59C8EE43}" srcOrd="1" destOrd="0" presId="urn:microsoft.com/office/officeart/2005/8/layout/hList1"/>
    <dgm:cxn modelId="{09F53AF4-C71B-449A-8F19-A8E541697419}" type="presParOf" srcId="{4CBDB9B3-FD85-413D-BE4E-15839E740C2A}" destId="{D8374EC7-9FCD-4080-BA52-241617349D3B}" srcOrd="7" destOrd="0" presId="urn:microsoft.com/office/officeart/2005/8/layout/hList1"/>
    <dgm:cxn modelId="{A1AC6426-3FFA-4EB6-9631-E6D2DE90AB39}" type="presParOf" srcId="{4CBDB9B3-FD85-413D-BE4E-15839E740C2A}" destId="{8F9C068B-5ECA-432F-93E9-3C27ACA5C762}" srcOrd="8" destOrd="0" presId="urn:microsoft.com/office/officeart/2005/8/layout/hList1"/>
    <dgm:cxn modelId="{20C36A46-A720-4C40-B839-3EC5B856D1C2}" type="presParOf" srcId="{8F9C068B-5ECA-432F-93E9-3C27ACA5C762}" destId="{74DA70CC-2555-4A6D-A017-2E64B6868BE9}" srcOrd="0" destOrd="0" presId="urn:microsoft.com/office/officeart/2005/8/layout/hList1"/>
    <dgm:cxn modelId="{A23AD8C0-23D2-4DDB-8206-7DED96BBF168}" type="presParOf" srcId="{8F9C068B-5ECA-432F-93E9-3C27ACA5C762}" destId="{7B5DC5C7-F4F3-491C-A385-DC0D2851B3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EE8F6-743A-42DB-9987-9E6918C575A7}">
      <dsp:nvSpPr>
        <dsp:cNvPr id="0" name=""/>
        <dsp:cNvSpPr/>
      </dsp:nvSpPr>
      <dsp:spPr>
        <a:xfrm>
          <a:off x="11389" y="477843"/>
          <a:ext cx="1507461" cy="1236648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Degree of Intellectual Impairment</a:t>
          </a:r>
        </a:p>
      </dsp:txBody>
      <dsp:txXfrm>
        <a:off x="11389" y="477843"/>
        <a:ext cx="1507461" cy="1236648"/>
      </dsp:txXfrm>
    </dsp:sp>
    <dsp:sp modelId="{3708118B-7947-4203-AE1F-9B6496BD7637}">
      <dsp:nvSpPr>
        <dsp:cNvPr id="0" name=""/>
        <dsp:cNvSpPr/>
      </dsp:nvSpPr>
      <dsp:spPr>
        <a:xfrm>
          <a:off x="11389" y="1736260"/>
          <a:ext cx="1507461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Mild (IQ 50-70)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Severe (IQ below 50)</a:t>
          </a:r>
        </a:p>
      </dsp:txBody>
      <dsp:txXfrm>
        <a:off x="11389" y="1736260"/>
        <a:ext cx="1507461" cy="2449912"/>
      </dsp:txXfrm>
    </dsp:sp>
    <dsp:sp modelId="{74EB5BC7-E2B8-42A9-8B64-BF62AD19DF3E}">
      <dsp:nvSpPr>
        <dsp:cNvPr id="0" name=""/>
        <dsp:cNvSpPr/>
      </dsp:nvSpPr>
      <dsp:spPr>
        <a:xfrm>
          <a:off x="1729689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Adapted Behavior</a:t>
          </a:r>
        </a:p>
      </dsp:txBody>
      <dsp:txXfrm>
        <a:off x="1729689" y="974859"/>
        <a:ext cx="1505989" cy="602984"/>
      </dsp:txXfrm>
    </dsp:sp>
    <dsp:sp modelId="{38302AF6-ECE6-44B8-91D2-3009C75D1E77}">
      <dsp:nvSpPr>
        <dsp:cNvPr id="0" name=""/>
        <dsp:cNvSpPr/>
      </dsp:nvSpPr>
      <dsp:spPr>
        <a:xfrm>
          <a:off x="1729689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Gives a more complete view of a person’s functioning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More accurate in adults than in children</a:t>
          </a:r>
        </a:p>
      </dsp:txBody>
      <dsp:txXfrm>
        <a:off x="1729689" y="1577844"/>
        <a:ext cx="1505989" cy="2449912"/>
      </dsp:txXfrm>
    </dsp:sp>
    <dsp:sp modelId="{939B9768-6BD0-46BD-96DA-255CA0A721C1}">
      <dsp:nvSpPr>
        <dsp:cNvPr id="0" name=""/>
        <dsp:cNvSpPr/>
      </dsp:nvSpPr>
      <dsp:spPr>
        <a:xfrm>
          <a:off x="3446516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Required Supports</a:t>
          </a:r>
        </a:p>
      </dsp:txBody>
      <dsp:txXfrm>
        <a:off x="3446516" y="974859"/>
        <a:ext cx="1505989" cy="602984"/>
      </dsp:txXfrm>
    </dsp:sp>
    <dsp:sp modelId="{76E222A3-793C-4ADE-B4F1-CCD0DEAAB602}">
      <dsp:nvSpPr>
        <dsp:cNvPr id="0" name=""/>
        <dsp:cNvSpPr/>
      </dsp:nvSpPr>
      <dsp:spPr>
        <a:xfrm>
          <a:off x="3446516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Perspective shifts from deficits to abilities in an inclusive environment</a:t>
          </a:r>
        </a:p>
      </dsp:txBody>
      <dsp:txXfrm>
        <a:off x="3446516" y="1577844"/>
        <a:ext cx="1505989" cy="2449912"/>
      </dsp:txXfrm>
    </dsp:sp>
    <dsp:sp modelId="{F0B7CF7A-65B6-41FD-8147-5975D2DAC288}">
      <dsp:nvSpPr>
        <dsp:cNvPr id="0" name=""/>
        <dsp:cNvSpPr/>
      </dsp:nvSpPr>
      <dsp:spPr>
        <a:xfrm>
          <a:off x="5163344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Domains of Disability</a:t>
          </a:r>
        </a:p>
      </dsp:txBody>
      <dsp:txXfrm>
        <a:off x="5163344" y="974859"/>
        <a:ext cx="1505989" cy="602984"/>
      </dsp:txXfrm>
    </dsp:sp>
    <dsp:sp modelId="{200093B8-9B81-45ED-B536-A04B59C8EE43}">
      <dsp:nvSpPr>
        <dsp:cNvPr id="0" name=""/>
        <dsp:cNvSpPr/>
      </dsp:nvSpPr>
      <dsp:spPr>
        <a:xfrm>
          <a:off x="5163344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Pathophysiology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Impairment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Functional Limitation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Disability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Societal Limitation</a:t>
          </a:r>
        </a:p>
      </dsp:txBody>
      <dsp:txXfrm>
        <a:off x="5163344" y="1577844"/>
        <a:ext cx="1505989" cy="2449912"/>
      </dsp:txXfrm>
    </dsp:sp>
    <dsp:sp modelId="{74DA70CC-2555-4A6D-A017-2E64B6868BE9}">
      <dsp:nvSpPr>
        <dsp:cNvPr id="0" name=""/>
        <dsp:cNvSpPr/>
      </dsp:nvSpPr>
      <dsp:spPr>
        <a:xfrm>
          <a:off x="6880172" y="974859"/>
          <a:ext cx="1505989" cy="602984"/>
        </a:xfrm>
        <a:prstGeom prst="rect">
          <a:avLst/>
        </a:prstGeom>
        <a:solidFill>
          <a:srgbClr val="001F5F"/>
        </a:solidFill>
        <a:ln w="12700" cap="flat" cmpd="sng" algn="ctr">
          <a:solidFill>
            <a:srgbClr val="001F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Etiology</a:t>
          </a:r>
        </a:p>
      </dsp:txBody>
      <dsp:txXfrm>
        <a:off x="6880172" y="974859"/>
        <a:ext cx="1505989" cy="602984"/>
      </dsp:txXfrm>
    </dsp:sp>
    <dsp:sp modelId="{7B5DC5C7-F4F3-491C-A385-DC0D2851B3D9}">
      <dsp:nvSpPr>
        <dsp:cNvPr id="0" name=""/>
        <dsp:cNvSpPr/>
      </dsp:nvSpPr>
      <dsp:spPr>
        <a:xfrm>
          <a:off x="6880172" y="1577844"/>
          <a:ext cx="1505989" cy="244991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Classification by cause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Focuses on genetics</a:t>
          </a:r>
        </a:p>
      </dsp:txBody>
      <dsp:txXfrm>
        <a:off x="6880172" y="1577844"/>
        <a:ext cx="1505989" cy="244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6BDBD-4EF1-4C51-8B03-E8FE2FFA70B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E6DA-E3F8-44D6-8B72-D10DE6CA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53abf5c9e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53abf5c9e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53abf5c9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53abf5c9e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6169786f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6169786f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6169786f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6169786f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CE6DA-E3F8-44D6-8B72-D10DE6CA19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169786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6169786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6169786f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6169786f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04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53abf5c9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53abf5c9e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Alicia </a:t>
            </a:r>
            <a:r>
              <a:rPr lang="en-US" b="0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Bazzano</a:t>
            </a:r>
            <a:r>
              <a:rPr lang="en-US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, MD, PhD, describes current guidelines and the future outlook for intellectual disabilities care.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http://www.youtube.com/watch?v=Yl2yCaGpkTY</a:t>
            </a:r>
            <a:r>
              <a:rPr lang="en-US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FCE6DA-E3F8-44D6-8B72-D10DE6CA19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62bd832a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062bd832a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53abf5c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53abf5c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53abf5c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53abf5c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53abf5c0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53abf5c0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53abf5c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53abf5c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53abf5c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53abf5c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731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53abf5c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53abf5c0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53abf5c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53abf5c0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368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53abf5c0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053abf5c0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much do you know about intellectual disabilities? | Matthew Williams | </a:t>
            </a:r>
            <a:r>
              <a:rPr lang="en-US" dirty="0" err="1"/>
              <a:t>TEDxVancouver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http://www.youtube.com/watch?v=BURbLmQL1BE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62bd832a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062bd832a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53abf5c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53abf5c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053abf5c0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053abf5c0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31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16978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616978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064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53abf5c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53abf5c0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62bd832a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062bd832a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53abf5c0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053abf5c0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53abf5c0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053abf5c0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53abf5c0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53abf5c0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Parents of Children with Special Needs Have Needs, Too | Debra Vines | TEDx Oak Park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http://www.youtube.com/watch?v=AC9Q3IJeH1w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053abf5c0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053abf5c0d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3 things I learned from my intellectually disabled son | Emilie Weight | TED Institute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http://www.youtube.com/watch?v=4C1-8cXbwrU</a:t>
            </a: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62bd832a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062bd832a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53abf5c0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53abf5c0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53abf5c0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53abf5c0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Finding Where You Belong: A Story of Disability and Education | Joss Perring |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TEDxBrighton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http://www.youtube.com/watch?v=FVS8bcPUjw8</a:t>
            </a: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62bd832a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062bd832a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16978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616978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590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53abf5c0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053abf5c0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effectLst/>
                <a:latin typeface="Roboto" panose="02000000000000000000" pitchFamily="2" charset="0"/>
              </a:rPr>
              <a:t>We cannot ignore and exclude those with special needs | Drew Ann Long |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TEDxBirmingham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http://www.youtube.com/watch?v=jY23YeWYDN8</a:t>
            </a: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53abf5c0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053abf5c0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53abf5c0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053abf5c0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53abf5c0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053abf5c0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6169786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6169786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169786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6169786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6169786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6169786f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169786f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6169786f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169786f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6169786f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40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37816"/>
            <a:ext cx="9144000" cy="1201112"/>
          </a:xfrm>
        </p:spPr>
        <p:txBody>
          <a:bodyPr anchor="ctr">
            <a:normAutofit/>
          </a:bodyPr>
          <a:lstStyle>
            <a:lvl1pPr algn="ctr">
              <a:defRPr sz="405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43" y="-50987"/>
            <a:ext cx="3664993" cy="112731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337" y="6685838"/>
            <a:ext cx="9144000" cy="123639"/>
            <a:chOff x="1783" y="6616562"/>
            <a:chExt cx="12192000" cy="123639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 userDrawn="1"/>
        </p:nvCxnSpPr>
        <p:spPr>
          <a:xfrm>
            <a:off x="1337" y="1098772"/>
            <a:ext cx="9144000" cy="0"/>
          </a:xfrm>
          <a:prstGeom prst="line">
            <a:avLst/>
          </a:prstGeom>
          <a:ln w="28575">
            <a:solidFill>
              <a:srgbClr val="507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9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763267"/>
            <a:ext cx="76884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02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7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14350" indent="-171450">
              <a:buSzPct val="85000"/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2DB5B-F96B-42E9-83EB-24378A12DBB2}"/>
              </a:ext>
            </a:extLst>
          </p:cNvPr>
          <p:cNvGrpSpPr/>
          <p:nvPr userDrawn="1"/>
        </p:nvGrpSpPr>
        <p:grpSpPr>
          <a:xfrm>
            <a:off x="0" y="6141654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CAC36A-0FAD-4072-938B-0532D69DCFAC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1EB467-C1D2-4ECA-9A02-699D6D3EE102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E433A6-679F-4C4D-B48E-9EDF6F6DBDC0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B0333-E6D2-4882-9BF7-C43653DDE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5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500188"/>
          </a:xfrm>
        </p:spPr>
        <p:txBody>
          <a:bodyPr anchor="b">
            <a:normAutofit/>
          </a:bodyPr>
          <a:lstStyle>
            <a:lvl1pPr algn="ctr">
              <a:defRPr sz="405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3277779"/>
            <a:ext cx="78867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1F5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232C32-8D8F-4F9F-B41A-77CD9E07A4BC}"/>
              </a:ext>
            </a:extLst>
          </p:cNvPr>
          <p:cNvGrpSpPr/>
          <p:nvPr userDrawn="1"/>
        </p:nvGrpSpPr>
        <p:grpSpPr>
          <a:xfrm>
            <a:off x="0" y="6141654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C92AE6-8701-4FCF-9D10-07774CE0296D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F48164-CF84-430E-8AEC-A24EDB05F279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7C8A88-AF54-4151-9A6D-624A2FE1C907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5C0E7-472F-4B07-B2EC-189E54881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3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575C2B-F4A9-41E6-8811-4BE87716E0BB}"/>
              </a:ext>
            </a:extLst>
          </p:cNvPr>
          <p:cNvGrpSpPr/>
          <p:nvPr userDrawn="1"/>
        </p:nvGrpSpPr>
        <p:grpSpPr>
          <a:xfrm>
            <a:off x="0" y="6141654"/>
            <a:ext cx="9144000" cy="123639"/>
            <a:chOff x="1783" y="6616562"/>
            <a:chExt cx="12192000" cy="1236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A9591E-6C0A-4C5B-A184-DF77777659B3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5774B3-B1A2-445D-9CA9-C137B34611EE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805C7B-DABC-4073-9C97-80BA52E36631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05AC2-0C86-4B98-8821-FB5D5551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37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1F5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1F5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FDCE1-FC1B-42E0-8BE4-BC39B6BFE7F9}"/>
              </a:ext>
            </a:extLst>
          </p:cNvPr>
          <p:cNvGrpSpPr/>
          <p:nvPr userDrawn="1"/>
        </p:nvGrpSpPr>
        <p:grpSpPr>
          <a:xfrm>
            <a:off x="0" y="6141654"/>
            <a:ext cx="9144000" cy="123639"/>
            <a:chOff x="1783" y="6616562"/>
            <a:chExt cx="12192000" cy="1236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093197-F8E1-4AB2-8F3F-9C2EBA08DBF8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D25210-99B7-40E5-98E9-354F0C49C615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1D5643-B147-4FB1-AB69-EFF92B58820B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A7E7B-25CF-43D9-B010-51A0815D4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5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7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D6056B-1BA8-418C-A78A-07175BBD3BB6}"/>
              </a:ext>
            </a:extLst>
          </p:cNvPr>
          <p:cNvGrpSpPr/>
          <p:nvPr userDrawn="1"/>
        </p:nvGrpSpPr>
        <p:grpSpPr>
          <a:xfrm>
            <a:off x="0" y="6141654"/>
            <a:ext cx="9144000" cy="123639"/>
            <a:chOff x="1783" y="6616562"/>
            <a:chExt cx="12192000" cy="1236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1B5928-1430-436B-B9B7-708D8EA35657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E2D395-5707-4990-BCB5-47D950B57D5C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939080-740B-4D85-BF1A-90DADB5811A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BB187A-3AFC-40F6-95E3-B2BBDB26B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0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141654"/>
            <a:ext cx="9144000" cy="123639"/>
            <a:chOff x="1783" y="6616562"/>
            <a:chExt cx="12192000" cy="1236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91F03D-430D-45A4-8DF3-4331DE027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95981"/>
            <a:ext cx="7886700" cy="358036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34657"/>
            <a:ext cx="9144000" cy="1201112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C10DF9-BA31-4066-BE6A-A759AB4AE680}"/>
              </a:ext>
            </a:extLst>
          </p:cNvPr>
          <p:cNvGrpSpPr/>
          <p:nvPr userDrawn="1"/>
        </p:nvGrpSpPr>
        <p:grpSpPr>
          <a:xfrm>
            <a:off x="0" y="8188870"/>
            <a:ext cx="12192000" cy="164852"/>
            <a:chOff x="1783" y="6616562"/>
            <a:chExt cx="12192000" cy="12363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B06840-44BD-40F1-8862-2FB20AD45AE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856565-9A9F-4179-AEA3-E057FD448D57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2330C3A-7FA3-41F3-9DE9-0CB2D0B45FA7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255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4350" indent="-171450">
              <a:buSzPct val="85000"/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10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8308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hyperlink" Target="https://www.aaidd.org/education/events/2021/01/28/default-calendar/intellectual-disability-definition-diagnosis-classification-and-systems-of-supports-12th-edi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Yl2yCaGpkT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BURbLmQL1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AC9Q3IJeH1w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4C1-8cXbwrU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FVS8bcPUjw8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jY23YeWYDN8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nnucedd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hyperlink" Target="http://www2.ed.gov/about/offices/list/osers/osep/index.html" TargetMode="External"/><Relationship Id="rId4" Type="http://schemas.openxmlformats.org/officeDocument/2006/relationships/hyperlink" Target="http://www.uchc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91425" rIns="91425" bIns="91425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b="1" dirty="0"/>
              <a:t>Characteristics and Etiology</a:t>
            </a:r>
            <a:br>
              <a:rPr lang="en-US" sz="4000" b="1" dirty="0"/>
            </a:br>
            <a:r>
              <a:rPr lang="en-US" sz="4000" b="1" dirty="0"/>
              <a:t>of Infants and Young Children</a:t>
            </a:r>
            <a:br>
              <a:rPr lang="en-US" sz="4000" b="1" dirty="0"/>
            </a:br>
            <a:r>
              <a:rPr lang="en-US" sz="4000" b="1" dirty="0"/>
              <a:t>with Disabilities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6DA-745B-40EA-982A-D8A6CA1EA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06776"/>
            <a:ext cx="7886700" cy="1500187"/>
          </a:xfrm>
        </p:spPr>
        <p:txBody>
          <a:bodyPr>
            <a:normAutofit/>
          </a:bodyPr>
          <a:lstStyle/>
          <a:p>
            <a:endParaRPr lang="en" b="1" dirty="0"/>
          </a:p>
          <a:p>
            <a:pPr algn="ctr"/>
            <a:r>
              <a:rPr lang="en" b="1" dirty="0"/>
              <a:t>Intro</a:t>
            </a:r>
            <a:r>
              <a:rPr lang="en-US" b="1" dirty="0"/>
              <a:t>duction to Intellectual Disability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kern="0" dirty="0"/>
              <a:t>Prevalence</a:t>
            </a:r>
            <a:endParaRPr sz="3600" kern="0" dirty="0"/>
          </a:p>
        </p:txBody>
      </p:sp>
      <p:sp>
        <p:nvSpPr>
          <p:cNvPr id="151" name="Google Shape;151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Population: 6.7 to 10.37 per 1,000 people.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Gender ratio 2 males for every 1 female.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spcBef>
                <a:spcPts val="0"/>
              </a:spcBef>
              <a:buSzPct val="125000"/>
            </a:pPr>
            <a:r>
              <a:rPr lang="en" sz="2400" dirty="0"/>
              <a:t>Mild intellectual disability prevalence is variable due to numerous factors.</a:t>
            </a:r>
          </a:p>
          <a:p>
            <a:pPr>
              <a:spcBef>
                <a:spcPts val="0"/>
              </a:spcBef>
              <a:buSzPct val="125000"/>
            </a:pPr>
            <a:endParaRPr sz="2400" dirty="0"/>
          </a:p>
          <a:p>
            <a:pPr>
              <a:spcBef>
                <a:spcPts val="0"/>
              </a:spcBef>
              <a:buSzPct val="125000"/>
            </a:pPr>
            <a:r>
              <a:rPr lang="en" sz="2400" dirty="0"/>
              <a:t>Severe intellectual disability prevalence is stable at 0.3% to 0.5% of the population. 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kern="0" dirty="0"/>
              <a:t>Etiology</a:t>
            </a:r>
            <a:r>
              <a:rPr lang="en" sz="3600" b="1" dirty="0">
                <a:solidFill>
                  <a:schemeClr val="tx1"/>
                </a:solidFill>
                <a:latin typeface="+mn-lt"/>
              </a:rPr>
              <a:t>  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2" name="Google Shape;152;p19"/>
          <p:cNvSpPr txBox="1">
            <a:spLocks noGrp="1"/>
          </p:cNvSpPr>
          <p:nvPr>
            <p:ph idx="1"/>
          </p:nvPr>
        </p:nvSpPr>
        <p:spPr>
          <a:xfrm>
            <a:off x="196850" y="1814513"/>
            <a:ext cx="4159250" cy="43513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Etiology is unknown in half of cases.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0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5% have definite genetic origins.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0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Familial clustering is common.</a:t>
            </a:r>
            <a:endParaRPr sz="2000" dirty="0"/>
          </a:p>
          <a:p>
            <a:pPr marL="0" indent="457189">
              <a:lnSpc>
                <a:spcPct val="100000"/>
              </a:lnSpc>
              <a:buNone/>
            </a:pPr>
            <a:endParaRPr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AB7DD-CC02-4063-9937-E1F04D13F53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6850" y="1196975"/>
            <a:ext cx="3868738" cy="6175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Mild Intellectual Disability </a:t>
            </a:r>
          </a:p>
          <a:p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B8617-0A6A-4740-A130-69AD01BB73D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0" y="1814513"/>
            <a:ext cx="4159250" cy="27638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2000" dirty="0"/>
              <a:t>47% have definite genetic origins.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lang="en-US" sz="2000" dirty="0"/>
          </a:p>
          <a:p>
            <a:pPr>
              <a:spcBef>
                <a:spcPts val="0"/>
              </a:spcBef>
              <a:buSzPct val="125000"/>
            </a:pPr>
            <a:r>
              <a:rPr lang="en-US" sz="2000" dirty="0"/>
              <a:t>Down Syndrome, Fragile X, and FAS account for 1/3 of cases.</a:t>
            </a:r>
          </a:p>
          <a:p>
            <a:pPr>
              <a:spcBef>
                <a:spcPts val="0"/>
              </a:spcBef>
              <a:buSzPct val="125000"/>
            </a:pPr>
            <a:endParaRPr lang="en-US" sz="2000" dirty="0"/>
          </a:p>
          <a:p>
            <a:pPr>
              <a:spcBef>
                <a:spcPts val="0"/>
              </a:spcBef>
              <a:buSzPct val="125000"/>
            </a:pPr>
            <a:r>
              <a:rPr lang="en-US" sz="2000" dirty="0"/>
              <a:t>Chromosomal disorders account for 2/3 of cases.</a:t>
            </a:r>
          </a:p>
          <a:p>
            <a:pPr>
              <a:spcBef>
                <a:spcPts val="0"/>
              </a:spcBef>
              <a:buSzPct val="125000"/>
            </a:pPr>
            <a:endParaRPr lang="en-US" sz="2000" dirty="0"/>
          </a:p>
          <a:p>
            <a:pPr>
              <a:spcBef>
                <a:spcPts val="0"/>
              </a:spcBef>
              <a:buSzPct val="125000"/>
            </a:pPr>
            <a:r>
              <a:rPr lang="en-US" sz="2000" dirty="0"/>
              <a:t>Substance abuse, infection, or other problems during 1</a:t>
            </a:r>
            <a:r>
              <a:rPr lang="en-US" sz="2000" baseline="30000" dirty="0"/>
              <a:t>st</a:t>
            </a:r>
            <a:r>
              <a:rPr lang="en-US" sz="2000" dirty="0"/>
              <a:t> and 2</a:t>
            </a:r>
            <a:r>
              <a:rPr lang="en-US" sz="2000" baseline="30000" dirty="0"/>
              <a:t>nd</a:t>
            </a:r>
            <a:r>
              <a:rPr lang="en-US" sz="2000" dirty="0"/>
              <a:t> trimester of pregnancy account for 10% of cases.</a:t>
            </a:r>
          </a:p>
          <a:p>
            <a:endParaRPr lang="en-US" sz="20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5732FF8-2376-6FB7-AA8F-1D6C925DDEE0}"/>
              </a:ext>
            </a:extLst>
          </p:cNvPr>
          <p:cNvSpPr txBox="1">
            <a:spLocks/>
          </p:cNvSpPr>
          <p:nvPr/>
        </p:nvSpPr>
        <p:spPr>
          <a:xfrm>
            <a:off x="4572000" y="1196975"/>
            <a:ext cx="4673600" cy="61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Severe Intellectual Disability</a:t>
            </a:r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5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8531-754A-4A14-A982-DD49379F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kern="0" dirty="0"/>
              <a:t>Video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kern="0" dirty="0"/>
              <a:t>on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kern="0" dirty="0"/>
              <a:t>Intellectual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kern="0" dirty="0"/>
              <a:t>Disability</a:t>
            </a:r>
          </a:p>
        </p:txBody>
      </p:sp>
      <p:pic>
        <p:nvPicPr>
          <p:cNvPr id="6" name="Google Shape;157;p20" descr="Screenshot of video: intellectual disability: definition, diagnosis, classification, and systems of supports.">
            <a:hlinkClick r:id="rId4"/>
            <a:extLst>
              <a:ext uri="{FF2B5EF4-FFF2-40B4-BE49-F238E27FC236}">
                <a16:creationId xmlns:a16="http://schemas.microsoft.com/office/drawing/2014/main" id="{857D80E0-C201-433C-AAB5-7D8E5316870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0" y="1690688"/>
            <a:ext cx="7886700" cy="3887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54D78-EC22-4A8B-9771-733F3CA5B567}"/>
              </a:ext>
            </a:extLst>
          </p:cNvPr>
          <p:cNvSpPr txBox="1"/>
          <p:nvPr/>
        </p:nvSpPr>
        <p:spPr>
          <a:xfrm>
            <a:off x="1702927" y="4861575"/>
            <a:ext cx="57381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https://www.aaidd.org/education/events/2021/01/28/default-calendar/intellectual-disability-definition-diagnosis-classification-and-systems-of-supports-12th-edition</a:t>
            </a:r>
            <a:r>
              <a:rPr lang="en-US" sz="1400" dirty="0"/>
              <a:t>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3600" kern="0" dirty="0">
                <a:sym typeface="Comfortaa"/>
              </a:rPr>
              <a:t>Process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en" sz="3600" kern="0" dirty="0">
                <a:sym typeface="Comfortaa"/>
              </a:rPr>
              <a:t>for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en" sz="3600" kern="0" dirty="0">
                <a:sym typeface="Comfortaa"/>
              </a:rPr>
              <a:t>Diagnosis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, </a:t>
            </a:r>
            <a:r>
              <a:rPr lang="en" sz="3600" kern="0" dirty="0">
                <a:sym typeface="Comfortaa"/>
              </a:rPr>
              <a:t>Clinical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en" sz="3600" kern="0" dirty="0">
                <a:sym typeface="Comfortaa"/>
              </a:rPr>
              <a:t>Manifestations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, </a:t>
            </a:r>
            <a:r>
              <a:rPr lang="en" sz="3600" kern="0" dirty="0">
                <a:sym typeface="Comfortaa"/>
              </a:rPr>
              <a:t>and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en" sz="3600" kern="0" dirty="0">
                <a:sym typeface="Comfortaa"/>
              </a:rPr>
              <a:t>Evaluations</a:t>
            </a:r>
            <a:endParaRPr sz="3600" kern="0" dirty="0">
              <a:sym typeface="Comforta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B5FEB-DFD4-F70E-8D59-29B626DD6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 descr="Table of Presentations of Intellectual Disability by Age. Age range is newborn to 5+ years. "/>
          <p:cNvPicPr preferRelativeResize="0"/>
          <p:nvPr/>
        </p:nvPicPr>
        <p:blipFill rotWithShape="1">
          <a:blip r:embed="rId4">
            <a:alphaModFix/>
          </a:blip>
          <a:srcRect l="2684" r="5689"/>
          <a:stretch/>
        </p:blipFill>
        <p:spPr>
          <a:xfrm>
            <a:off x="1945434" y="1533350"/>
            <a:ext cx="5663680" cy="4186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kern="0" dirty="0"/>
              <a:t>Clinical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Manifestations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: </a:t>
            </a:r>
            <a:br>
              <a:rPr lang="en" sz="3600" b="1" dirty="0">
                <a:solidFill>
                  <a:schemeClr val="tx1"/>
                </a:solidFill>
                <a:latin typeface="+mj-lt"/>
              </a:rPr>
            </a:br>
            <a:r>
              <a:rPr lang="en" sz="3600" kern="0" dirty="0"/>
              <a:t>Areas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of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Concern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by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Age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4609F3-5D2A-A023-DE17-CB93E983D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Global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Delay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r>
              <a:rPr lang="en" sz="2400" dirty="0"/>
              <a:t>Used for children under 5 years old showing significant delay in 2 or more neurodevelopmental milestones: communication, self-help, motor, and social-emotional skills.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endParaRPr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r>
              <a:rPr lang="en" sz="2400" dirty="0"/>
              <a:t>When children continue to show significant delays across all developmental areas, intellectual disability is the most likely diagnosis. 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5874-01FD-6B4D-393E-31A625AA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kern="0" dirty="0"/>
              <a:t>Activity</a:t>
            </a:r>
            <a:r>
              <a:rPr lang="en-US" sz="3600" b="1" dirty="0">
                <a:latin typeface="+mj-lt"/>
              </a:rPr>
              <a:t>: </a:t>
            </a:r>
            <a:r>
              <a:rPr lang="en-US" sz="3600" kern="0" dirty="0"/>
              <a:t>Diagnosis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kern="0" dirty="0"/>
              <a:t>Decision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kern="0" dirty="0"/>
              <a:t>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FB1D-C686-93B0-BDD3-81027334D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Instructions:</a:t>
            </a:r>
          </a:p>
          <a:p>
            <a:r>
              <a:rPr lang="en-US" sz="2400" dirty="0"/>
              <a:t>Create a simplified flowchart or decision tree based on the diagnostic considerations listed (e.g., severity, medical history, family planning).</a:t>
            </a:r>
          </a:p>
          <a:p>
            <a:endParaRPr lang="en-US" sz="2400" dirty="0"/>
          </a:p>
          <a:p>
            <a:r>
              <a:rPr lang="en-US" sz="2400" dirty="0"/>
              <a:t>In small groups, pulling from the case study and use the decision tree to determine:</a:t>
            </a:r>
          </a:p>
          <a:p>
            <a:pPr lvl="1"/>
            <a:r>
              <a:rPr lang="en-US" sz="2400" dirty="0"/>
              <a:t>Whether further testing is needed</a:t>
            </a:r>
          </a:p>
          <a:p>
            <a:pPr lvl="1"/>
            <a:r>
              <a:rPr lang="en-US" sz="2400" dirty="0"/>
              <a:t>What specialists should be involved</a:t>
            </a:r>
          </a:p>
          <a:p>
            <a:pPr lvl="1"/>
            <a:r>
              <a:rPr lang="en-US" sz="2400" dirty="0"/>
              <a:t>How to communicate findings to families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kern="0" dirty="0"/>
              <a:t>Evaluations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" sz="3600" kern="0" dirty="0"/>
              <a:t>Medical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Testing</a:t>
            </a:r>
            <a:endParaRPr sz="3600" kern="0" dirty="0"/>
          </a:p>
        </p:txBody>
      </p:sp>
      <p:sp>
        <p:nvSpPr>
          <p:cNvPr id="180" name="Google Shape;180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>
              <a:spcBef>
                <a:spcPts val="0"/>
              </a:spcBef>
              <a:buSzPct val="100000"/>
              <a:buNone/>
            </a:pPr>
            <a:r>
              <a:rPr lang="en" sz="2400" dirty="0"/>
              <a:t>No single test exist for intellectual disability; and therefore testing should be based on medical history and physical exam.</a:t>
            </a:r>
          </a:p>
          <a:p>
            <a:pPr marL="0">
              <a:spcBef>
                <a:spcPts val="0"/>
              </a:spcBef>
              <a:buSzPct val="100000"/>
              <a:buNone/>
            </a:pPr>
            <a:r>
              <a:rPr lang="en" sz="2400" dirty="0"/>
              <a:t> </a:t>
            </a:r>
            <a:endParaRPr sz="2000" dirty="0"/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 b="1" dirty="0"/>
              <a:t>Considerations: </a:t>
            </a:r>
            <a:endParaRPr sz="2400" b="1" dirty="0"/>
          </a:p>
          <a:p>
            <a:pPr marL="342900" lvl="1"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Is the disability mild or severe? (Mild intellectual disability is likely to have a biological cause)</a:t>
            </a:r>
            <a:endParaRPr sz="2000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Is there a specific diagnostic path?</a:t>
            </a:r>
            <a:endParaRPr sz="2000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Are parents considering having more children?</a:t>
            </a:r>
            <a:endParaRPr sz="2000" dirty="0"/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What are the parents’ wishes?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kern="0" dirty="0"/>
              <a:t>Evaluations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" sz="3600" kern="0" dirty="0"/>
              <a:t>Psychological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Testing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r>
              <a:rPr lang="en" sz="2400" b="1" dirty="0"/>
              <a:t>Intelligence Testing</a:t>
            </a:r>
            <a:endParaRPr sz="2400" b="1" dirty="0"/>
          </a:p>
          <a:p>
            <a:pPr>
              <a:spcBef>
                <a:spcPts val="0"/>
              </a:spcBef>
              <a:buSzPct val="125000"/>
            </a:pPr>
            <a:r>
              <a:rPr lang="en" sz="2400" dirty="0"/>
              <a:t>Common Tests: BSID-III, SB5, and Wechsler Scales </a:t>
            </a:r>
            <a:br>
              <a:rPr lang="en" sz="2400" dirty="0"/>
            </a:br>
            <a:r>
              <a:rPr lang="en" sz="2400" dirty="0"/>
              <a:t>(WPPSI-IV; WISC-V)</a:t>
            </a:r>
          </a:p>
          <a:p>
            <a:pPr>
              <a:spcBef>
                <a:spcPts val="0"/>
              </a:spcBef>
              <a:buSzPct val="125000"/>
            </a:pPr>
            <a:endParaRPr lang="en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125000"/>
              <a:buNone/>
            </a:pPr>
            <a:r>
              <a:rPr lang="en" sz="2400" b="1" dirty="0"/>
              <a:t>Adaptive Behavior Testing</a:t>
            </a:r>
            <a:endParaRPr sz="2400" b="1" dirty="0"/>
          </a:p>
          <a:p>
            <a:pPr>
              <a:spcBef>
                <a:spcPts val="0"/>
              </a:spcBef>
              <a:buSzPct val="125000"/>
            </a:pPr>
            <a:r>
              <a:rPr lang="en" sz="2400" dirty="0"/>
              <a:t>Common Tests: Vineland- 3, Scales of Independent Behavior- Revised, Adaptive Behavior Assessment System- Third edition</a:t>
            </a:r>
            <a:endParaRPr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87376-DF17-4E08-9BBA-B77CFA7B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kern="0" dirty="0"/>
              <a:t>Intellectual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kern="0" dirty="0"/>
              <a:t>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62D8-41B6-C322-DDE6-B6D06B212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FC200-C5F2-4C61-B4EA-9F772B85654E}"/>
              </a:ext>
            </a:extLst>
          </p:cNvPr>
          <p:cNvSpPr txBox="1"/>
          <p:nvPr/>
        </p:nvSpPr>
        <p:spPr>
          <a:xfrm>
            <a:off x="2149324" y="437406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Link to video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 descr="Screenshot of Alicia Bazzano giving a talk on intellectual disabilities, current guidelines, and future outlooks for care.">
            <a:extLst>
              <a:ext uri="{FF2B5EF4-FFF2-40B4-BE49-F238E27FC236}">
                <a16:creationId xmlns:a16="http://schemas.microsoft.com/office/drawing/2014/main" id="{C7880D0B-253D-4B88-ACA5-F2520EEBE8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18" y="2029206"/>
            <a:ext cx="3552413" cy="20063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6F76-77AB-453C-B53D-D9E5ABB3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442D9-3400-4280-861E-C486B73B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794750" cy="435133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Characteristics, Classifications, and Prevalence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Process for Diagnosis, Clinical Manifestations, and Evaluations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Education, Leisure, and Behavior Needs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Treatment and Medication Options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Supporting the Family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4200" dirty="0"/>
              <a:t>Plan for Child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-US" sz="4200" dirty="0"/>
              <a:t>Plan for Family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sz="5100" dirty="0"/>
              <a:t>Case Studies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6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5DC2-F3D4-80B0-AEDD-B7BC3D81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Video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851C6-C021-7E06-B839-DE1E65B1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updated definition of intellectual disability shift our understanding of the condition compared to older terminology and frameworks?</a:t>
            </a:r>
          </a:p>
          <a:p>
            <a:endParaRPr lang="en-US" dirty="0"/>
          </a:p>
          <a:p>
            <a:r>
              <a:rPr lang="en-US" dirty="0"/>
              <a:t>How can professionals build trusting partnerships with families to support children with intellectual disabilities?</a:t>
            </a:r>
          </a:p>
          <a:p>
            <a:endParaRPr lang="en-US" dirty="0"/>
          </a:p>
          <a:p>
            <a:r>
              <a:rPr lang="en-US" dirty="0"/>
              <a:t>The video emphasizes the importance of individualized supports. What does a “systems of supports” approach look like in early childhood education settings?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6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endParaRPr sz="3000" b="1" dirty="0">
              <a:solidFill>
                <a:schemeClr val="tx1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algn="ctr">
              <a:lnSpc>
                <a:spcPct val="100000"/>
              </a:lnSpc>
            </a:pPr>
            <a:r>
              <a:rPr lang="en" sz="3600" kern="0" dirty="0">
                <a:sym typeface="Comfortaa"/>
              </a:rPr>
              <a:t>Identifying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en" sz="3600" kern="0" dirty="0">
                <a:sym typeface="Comfortaa"/>
              </a:rPr>
              <a:t>Education, </a:t>
            </a:r>
            <a:b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</a:br>
            <a:r>
              <a:rPr lang="en" sz="3600" kern="0" dirty="0">
                <a:sym typeface="Comfortaa"/>
              </a:rPr>
              <a:t>Leisure, and Behavior Needs</a:t>
            </a:r>
            <a:endParaRPr sz="3600" kern="0" dirty="0">
              <a:sym typeface="Comforta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1CAA-ECCA-67BE-E832-9634477E4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b="1" kern="0" dirty="0"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Educational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Services</a:t>
            </a:r>
            <a:endParaRPr sz="3600" kern="0" dirty="0"/>
          </a:p>
        </p:txBody>
      </p:sp>
      <p:sp>
        <p:nvSpPr>
          <p:cNvPr id="197" name="Google Shape;197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Student—Teacher Relationship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Relevant </a:t>
            </a:r>
            <a:r>
              <a:rPr lang="en" sz="2400" dirty="0">
                <a:ea typeface="+mj-ea"/>
                <a:cs typeface="+mj-cs"/>
              </a:rPr>
              <a:t>to</a:t>
            </a:r>
            <a:r>
              <a:rPr lang="en" sz="2400" dirty="0"/>
              <a:t> the child’s needs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Address the child’s individual strengths and challenges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Support independence 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Early Intervention Programs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IEP in school programs</a:t>
            </a:r>
            <a:endParaRPr sz="2400" dirty="0"/>
          </a:p>
          <a:p>
            <a:pPr mar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Importance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of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br>
              <a:rPr lang="en" sz="3600" b="1" dirty="0">
                <a:solidFill>
                  <a:schemeClr val="tx1"/>
                </a:solidFill>
                <a:latin typeface="+mj-lt"/>
              </a:rPr>
            </a:br>
            <a:r>
              <a:rPr lang="en" sz="3600" kern="0" dirty="0"/>
              <a:t>Special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Education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Teacher</a:t>
            </a:r>
            <a:endParaRPr sz="3600" kern="0" dirty="0"/>
          </a:p>
        </p:txBody>
      </p:sp>
      <p:sp>
        <p:nvSpPr>
          <p:cNvPr id="203" name="Google Shape;203;p28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8731250" cy="43513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Responsible for designing and carrying out the individualized </a:t>
            </a:r>
            <a:br>
              <a:rPr lang="en" sz="2400" dirty="0"/>
            </a:br>
            <a:r>
              <a:rPr lang="en" sz="2400" dirty="0"/>
              <a:t>family service plan (IFSP) or individual education program (IEP).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Works collaboratively with other disciplines.</a:t>
            </a:r>
            <a:endParaRPr sz="2400" dirty="0"/>
          </a:p>
          <a:p>
            <a:pPr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Trained in both pedagogical techniques and behavior</a:t>
            </a:r>
            <a:br>
              <a:rPr lang="en" sz="2400" dirty="0"/>
            </a:br>
            <a:r>
              <a:rPr lang="en" sz="2400" dirty="0"/>
              <a:t>management for children with special education needs. 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Assesses the progress of the child.</a:t>
            </a: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ts val="2000"/>
            </a:pPr>
            <a:r>
              <a:rPr lang="en" sz="2400" dirty="0"/>
              <a:t>Revises the curriculum as needed to optimally serve the student.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Leisure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and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Recreational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Needs</a:t>
            </a:r>
            <a:endParaRPr sz="3600" kern="0" dirty="0"/>
          </a:p>
        </p:txBody>
      </p:sp>
      <p:sp>
        <p:nvSpPr>
          <p:cNvPr id="209" name="Google Shape;209;p29"/>
          <p:cNvSpPr txBox="1">
            <a:spLocks noGrp="1"/>
          </p:cNvSpPr>
          <p:nvPr>
            <p:ph idx="1"/>
          </p:nvPr>
        </p:nvSpPr>
        <p:spPr>
          <a:xfrm>
            <a:off x="628650" y="1690688"/>
            <a:ext cx="7886700" cy="43513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Peer socialization in play and recreational activities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Socialization competencies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endParaRPr sz="2400" dirty="0"/>
          </a:p>
          <a:p>
            <a:pPr marL="171450" lvl="2"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Dealing with social conflict, managing anger-making needs    known, and expressing affection or unhappiness</a:t>
            </a:r>
          </a:p>
          <a:p>
            <a:pPr marL="171450" lvl="2">
              <a:spcBef>
                <a:spcPts val="0"/>
              </a:spcBef>
              <a:spcAft>
                <a:spcPts val="450"/>
              </a:spcAft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SzPct val="125000"/>
            </a:pPr>
            <a:r>
              <a:rPr lang="en" sz="2400" dirty="0"/>
              <a:t>Age and skill-appropriate adaptive play equipment 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Leisure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and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Recreational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Needs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II</a:t>
            </a:r>
            <a:endParaRPr sz="3600" kern="0" dirty="0"/>
          </a:p>
        </p:txBody>
      </p:sp>
      <p:sp>
        <p:nvSpPr>
          <p:cNvPr id="209" name="Google Shape;209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kern="0" dirty="0"/>
              <a:t>Socially oriented play groups </a:t>
            </a:r>
            <a:endParaRPr sz="2400" kern="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kern="0" dirty="0"/>
              <a:t>Extracurricular sports and social activities</a:t>
            </a:r>
            <a:endParaRPr sz="2400" kern="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kern="0" dirty="0"/>
              <a:t>Social activities </a:t>
            </a:r>
            <a:endParaRPr sz="2400" kern="0" dirty="0"/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sz="2000" kern="0" dirty="0"/>
              <a:t>Summer camps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sz="2000" kern="0" dirty="0"/>
              <a:t>School dances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sz="2000" kern="0" dirty="0"/>
              <a:t>School or family trips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sz="2000" kern="0" dirty="0"/>
              <a:t>Dating or socialization in youth groups or school clubs</a:t>
            </a:r>
          </a:p>
          <a:p>
            <a:pPr marL="517525" lvl="2" indent="-342900">
              <a:lnSpc>
                <a:spcPct val="150000"/>
              </a:lnSpc>
              <a:spcBef>
                <a:spcPts val="0"/>
              </a:spcBef>
              <a:buSzPct val="125000"/>
              <a:buFont typeface="Calibri" panose="020F0502020204030204" pitchFamily="34" charset="0"/>
              <a:buChar char="₋"/>
            </a:pPr>
            <a:r>
              <a:rPr lang="en" sz="2000" kern="0" dirty="0"/>
              <a:t>Visits to movies and restaurants</a:t>
            </a:r>
            <a:endParaRPr sz="20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2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Behavioral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Needs</a:t>
            </a:r>
            <a:endParaRPr sz="3600" kern="0"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Behavior problems do occur with a greater frequency in this population </a:t>
            </a:r>
          </a:p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endParaRPr sz="2400" dirty="0"/>
          </a:p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May result from associated neurodevelopmental disorders (e.g., ADHD or sensory disorders) </a:t>
            </a:r>
          </a:p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endParaRPr sz="2400" dirty="0"/>
          </a:p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May result from primary or secondary psychiatric disorders (e.g., mood disorders)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Behavioral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Needs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II</a:t>
            </a:r>
            <a:endParaRPr sz="3600" kern="0" dirty="0"/>
          </a:p>
        </p:txBody>
      </p:sp>
      <p:sp>
        <p:nvSpPr>
          <p:cNvPr id="215" name="Google Shape;215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-US" sz="2400" dirty="0"/>
              <a:t>May result from unrealistic parental expectations; family, financial, or social difficulties; and school-related adjustment difficulties</a:t>
            </a:r>
          </a:p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Many behavior problems result from a mismatch between the demands of the situation and the child’s abilities</a:t>
            </a:r>
            <a:endParaRPr sz="2400" dirty="0"/>
          </a:p>
          <a:p>
            <a:pPr>
              <a:spcBef>
                <a:spcPts val="0"/>
              </a:spcBef>
              <a:spcAft>
                <a:spcPts val="900"/>
              </a:spcAft>
              <a:buSzPct val="125000"/>
            </a:pPr>
            <a:r>
              <a:rPr lang="en" sz="2400" dirty="0"/>
              <a:t>Represent attempts by the child to communicate, gain attention, or avoid performing a task</a:t>
            </a:r>
            <a:endParaRPr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1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F0DF5B-CBDE-44C2-8190-DF687DD2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kern="0" dirty="0"/>
              <a:t>How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/>
              <a:t>much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/>
              <a:t>do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/>
              <a:t>you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0" dirty="0"/>
              <a:t>know about intellectual disabilities?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5D03B6-34C8-A326-AB5F-984650E7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EE7E8-A10B-49AD-9277-614B84A65038}"/>
              </a:ext>
            </a:extLst>
          </p:cNvPr>
          <p:cNvSpPr txBox="1"/>
          <p:nvPr/>
        </p:nvSpPr>
        <p:spPr>
          <a:xfrm>
            <a:off x="2276685" y="5071581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3" name="Picture 2" descr="Screenshot of Ted x Vancouver talk given by Matthew Williams. Title of the talk is How much do you know about intellectual disabilities?">
            <a:extLst>
              <a:ext uri="{FF2B5EF4-FFF2-40B4-BE49-F238E27FC236}">
                <a16:creationId xmlns:a16="http://schemas.microsoft.com/office/drawing/2014/main" id="{31F61F6B-51A8-4DEF-B824-E5539AB4D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85" y="2156270"/>
            <a:ext cx="4242056" cy="23980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628650" y="1825625"/>
            <a:ext cx="78867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endParaRPr sz="3000" b="1" dirty="0">
              <a:solidFill>
                <a:schemeClr val="tx1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algn="ctr">
              <a:lnSpc>
                <a:spcPct val="150000"/>
              </a:lnSpc>
            </a:pPr>
            <a:r>
              <a:rPr lang="en" sz="4000" kern="0" dirty="0">
                <a:sym typeface="Comfortaa"/>
              </a:rPr>
              <a:t>Identifying Treatment &amp; </a:t>
            </a:r>
            <a:br>
              <a:rPr lang="en" sz="4000" kern="0" dirty="0">
                <a:sym typeface="Comfortaa"/>
              </a:rPr>
            </a:br>
            <a:r>
              <a:rPr lang="en" sz="4000" kern="0" dirty="0">
                <a:sym typeface="Comfortaa"/>
              </a:rPr>
              <a:t>Medication Options</a:t>
            </a:r>
            <a:endParaRPr sz="4000" kern="0" dirty="0">
              <a:sym typeface="Comforta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11B417-47E2-7465-6712-49AC55276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sz="2000" kern="0" dirty="0">
              <a:solidFill>
                <a:srgbClr val="5070A7"/>
              </a:solidFill>
              <a:ea typeface="Comfortaa"/>
              <a:cs typeface="Comfortaa"/>
              <a:sym typeface="Comforta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" sz="3600" kern="0" dirty="0">
                <a:ea typeface="Comfortaa"/>
                <a:cs typeface="Comfortaa"/>
                <a:sym typeface="Comfortaa"/>
              </a:rPr>
              <a:t>Characteristics, Classifications, </a:t>
            </a:r>
            <a:br>
              <a:rPr lang="en" sz="3600" kern="0" dirty="0">
                <a:ea typeface="Comfortaa"/>
                <a:cs typeface="Comfortaa"/>
                <a:sym typeface="Comfortaa"/>
              </a:rPr>
            </a:br>
            <a:r>
              <a:rPr lang="en" sz="3600" kern="0" dirty="0">
                <a:ea typeface="Comfortaa"/>
                <a:cs typeface="Comfortaa"/>
                <a:sym typeface="Comfortaa"/>
              </a:rPr>
              <a:t>and Prevalence </a:t>
            </a:r>
            <a:endParaRPr sz="3600" kern="0" dirty="0">
              <a:ea typeface="Comfortaa"/>
              <a:cs typeface="Comfortaa"/>
              <a:sym typeface="Comforta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09424-E3D4-0666-2E26-5162C4455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Co-Occurring Conditions</a:t>
            </a:r>
            <a:endParaRPr sz="3600" kern="0" dirty="0"/>
          </a:p>
        </p:txBody>
      </p:sp>
      <p:sp>
        <p:nvSpPr>
          <p:cNvPr id="231" name="Google Shape;231;p33"/>
          <p:cNvSpPr txBox="1">
            <a:spLocks noGrp="1"/>
          </p:cNvSpPr>
          <p:nvPr>
            <p:ph idx="1"/>
          </p:nvPr>
        </p:nvSpPr>
        <p:spPr>
          <a:xfrm>
            <a:off x="169920" y="2299763"/>
            <a:ext cx="6091179" cy="4351339"/>
          </a:xfrm>
          <a:prstGeom prst="rect">
            <a:avLst/>
          </a:prstGeom>
        </p:spPr>
        <p:txBody>
          <a:bodyPr spcFirstLastPara="1" vert="horz" wrap="square" lIns="91425" tIns="91425" rIns="91425" bIns="91425" numCol="2" rtlCol="0" anchor="t" anchorCtr="0">
            <a:noAutofit/>
          </a:bodyPr>
          <a:lstStyle/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Cerebral Palsy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Sensory Impairments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Seizure Disorders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Speech Disorders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ADHD</a:t>
            </a:r>
          </a:p>
          <a:p>
            <a:pPr marL="0" indent="0">
              <a:spcBef>
                <a:spcPts val="800"/>
              </a:spcBef>
              <a:buNone/>
            </a:pPr>
            <a:endParaRPr sz="2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endParaRPr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929DD-33E6-4532-8CA2-A81208584F55}"/>
              </a:ext>
            </a:extLst>
          </p:cNvPr>
          <p:cNvSpPr txBox="1"/>
          <p:nvPr/>
        </p:nvSpPr>
        <p:spPr>
          <a:xfrm>
            <a:off x="397588" y="1756037"/>
            <a:ext cx="530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Co-occurring conditions include: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D8543-C8C1-CD4F-9414-369624DBF36E}"/>
              </a:ext>
            </a:extLst>
          </p:cNvPr>
          <p:cNvSpPr txBox="1"/>
          <p:nvPr/>
        </p:nvSpPr>
        <p:spPr>
          <a:xfrm>
            <a:off x="2823546" y="2299763"/>
            <a:ext cx="6967221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 Anxiety Disorders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 D</a:t>
            </a:r>
            <a:r>
              <a:rPr lang="en" sz="2000" dirty="0"/>
              <a:t>epression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 ASD</a:t>
            </a:r>
          </a:p>
          <a:p>
            <a:pPr marL="342900"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" sz="2000" dirty="0"/>
              <a:t> Other disorders of language, behavior, or perception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Treatment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of Co-Occurring Conditions </a:t>
            </a:r>
            <a:endParaRPr sz="3600" kern="0" dirty="0"/>
          </a:p>
        </p:txBody>
      </p:sp>
      <p:sp>
        <p:nvSpPr>
          <p:cNvPr id="231" name="Google Shape;231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189" indent="-323842">
              <a:spcBef>
                <a:spcPts val="0"/>
              </a:spcBef>
              <a:buSzPct val="125000"/>
            </a:pPr>
            <a:r>
              <a:rPr lang="en" sz="2400" dirty="0"/>
              <a:t>Treatment of co-occurring conditions may require ongoing physical therapy, occupational therapy, speech-language therapy, behavioral therapy, adaptive equipment, eyeglasses, hearing aids, medication, and so forth</a:t>
            </a:r>
          </a:p>
          <a:p>
            <a:pPr marL="457189" indent="-323842">
              <a:spcBef>
                <a:spcPts val="0"/>
              </a:spcBef>
              <a:buSzPct val="125000"/>
            </a:pPr>
            <a:endParaRPr sz="2400" dirty="0"/>
          </a:p>
          <a:p>
            <a:pPr marL="457189" indent="-323842">
              <a:spcBef>
                <a:spcPts val="800"/>
              </a:spcBef>
              <a:buSzPct val="125000"/>
            </a:pPr>
            <a:r>
              <a:rPr lang="en" sz="2400" dirty="0"/>
              <a:t>Failure to adequately identify and treat these problems may negatively influence functional outcomes and result in difficulties in the home, school, or neighborhood environment</a:t>
            </a:r>
            <a:endParaRPr sz="2400" dirty="0"/>
          </a:p>
          <a:p>
            <a:pPr marL="0" indent="0">
              <a:spcBef>
                <a:spcPts val="800"/>
              </a:spcBef>
              <a:buNone/>
            </a:pPr>
            <a:endParaRPr sz="2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endParaRPr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2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Medication</a:t>
            </a:r>
            <a:endParaRPr sz="3600" kern="0" dirty="0"/>
          </a:p>
        </p:txBody>
      </p:sp>
      <p:sp>
        <p:nvSpPr>
          <p:cNvPr id="237" name="Google Shape;237;p34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8515350" cy="43513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Medication is not useful in treating the core symptoms of intellectual disability.</a:t>
            </a:r>
            <a:endParaRPr sz="2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No drug has been found to improve cognitive function.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Medication may be helpful in treating comorbid behavioral and emotional disorders.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25000"/>
            </a:pPr>
            <a:r>
              <a:rPr lang="en" sz="2000" dirty="0"/>
              <a:t>Generally directed at specific symptom complexes, including ADHD, self-injurious behavior or aggression, and mood or obsessive-compulsive disorders. 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3600" kern="0" dirty="0">
                <a:sym typeface="Comfortaa"/>
              </a:rPr>
              <a:t>Supporting the Family of a Child </a:t>
            </a:r>
            <a:br>
              <a:rPr lang="en" sz="3600" kern="0" dirty="0">
                <a:sym typeface="Comfortaa"/>
              </a:rPr>
            </a:br>
            <a:r>
              <a:rPr lang="en" sz="3600" kern="0" dirty="0">
                <a:sym typeface="Comfortaa"/>
              </a:rPr>
              <a:t>with Intellectual Disability</a:t>
            </a:r>
            <a:endParaRPr sz="3600" kern="0" dirty="0">
              <a:sym typeface="Comforta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23541-2945-CC31-E07F-6492AE781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Trusting</a:t>
            </a:r>
            <a:r>
              <a:rPr lang="en" sz="3600" b="1" dirty="0">
                <a:latin typeface="+mj-lt"/>
              </a:rPr>
              <a:t> </a:t>
            </a:r>
            <a:r>
              <a:rPr lang="en" sz="3600" kern="0" dirty="0"/>
              <a:t>Partnerships</a:t>
            </a:r>
            <a:endParaRPr sz="3600" kern="0" dirty="0"/>
          </a:p>
        </p:txBody>
      </p:sp>
      <p:sp>
        <p:nvSpPr>
          <p:cNvPr id="248" name="Google Shape;248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Ecological Systems Theory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Defining Family Partnerships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400" dirty="0"/>
              <a:t>Defining Trust</a:t>
            </a:r>
            <a:endParaRPr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Family</a:t>
            </a:r>
            <a:r>
              <a:rPr lang="en" sz="3600" b="1" dirty="0">
                <a:latin typeface="+mj-lt"/>
              </a:rPr>
              <a:t> </a:t>
            </a:r>
            <a:r>
              <a:rPr lang="en" sz="3600" kern="0" dirty="0"/>
              <a:t>Quality</a:t>
            </a:r>
            <a:r>
              <a:rPr lang="en" sz="3600" b="1" dirty="0">
                <a:latin typeface="+mj-lt"/>
              </a:rPr>
              <a:t> </a:t>
            </a:r>
            <a:r>
              <a:rPr lang="en" sz="3600" kern="0" dirty="0"/>
              <a:t>of Life</a:t>
            </a:r>
            <a:endParaRPr sz="3600" kern="0" dirty="0"/>
          </a:p>
        </p:txBody>
      </p:sp>
      <p:sp>
        <p:nvSpPr>
          <p:cNvPr id="254" name="Google Shape;254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Family Interaction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Parenting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lang="en"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Physical &amp; Material Well-Being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lang="en"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Emotional Well-Being</a:t>
            </a:r>
            <a:endParaRPr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endParaRPr lang="en" sz="2400" dirty="0"/>
          </a:p>
          <a:p>
            <a:pPr>
              <a:lnSpc>
                <a:spcPct val="100000"/>
              </a:lnSpc>
              <a:spcBef>
                <a:spcPts val="0"/>
              </a:spcBef>
              <a:buSzPct val="125000"/>
            </a:pPr>
            <a:r>
              <a:rPr lang="en" sz="2400" dirty="0"/>
              <a:t>Disability Related Supports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B769-BB7F-43ED-9AC5-4B659559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kern="0" dirty="0"/>
              <a:t>Parents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kern="0" dirty="0"/>
              <a:t>of Children with </a:t>
            </a:r>
            <a:br>
              <a:rPr lang="en-US" sz="3600" kern="0" dirty="0"/>
            </a:br>
            <a:r>
              <a:rPr lang="en-US" sz="3600" kern="0" dirty="0"/>
              <a:t>Special Needs Have Needs, Too </a:t>
            </a:r>
            <a:br>
              <a:rPr lang="en-US" sz="3600" kern="0" dirty="0"/>
            </a:br>
            <a:endParaRPr lang="en-US" sz="3600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FDD73-10D2-6136-EBFD-65B6DCEF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C1C39-5986-41C7-AEB2-12B4FB31AA9F}"/>
              </a:ext>
            </a:extLst>
          </p:cNvPr>
          <p:cNvSpPr txBox="1"/>
          <p:nvPr/>
        </p:nvSpPr>
        <p:spPr>
          <a:xfrm>
            <a:off x="2293708" y="5143501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Oak Park Salon talk given by Debra Vines. Title of the talk is Parents of children with special needs have needs, too.">
            <a:extLst>
              <a:ext uri="{FF2B5EF4-FFF2-40B4-BE49-F238E27FC236}">
                <a16:creationId xmlns:a16="http://schemas.microsoft.com/office/drawing/2014/main" id="{EFA2788F-E17C-45A3-8AF7-024A51C60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63" y="2039481"/>
            <a:ext cx="4493633" cy="2540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726C-CAA1-4D9B-8523-5F7C5C31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kern="0" dirty="0"/>
              <a:t>3 things I Learned from my </a:t>
            </a:r>
            <a:br>
              <a:rPr lang="en-US" sz="3600" kern="0" dirty="0"/>
            </a:br>
            <a:r>
              <a:rPr lang="en-US" sz="3600" kern="0" dirty="0"/>
              <a:t>Intellectually Disabled Son</a:t>
            </a:r>
            <a:br>
              <a:rPr lang="en-US" sz="3600" b="0" i="0" dirty="0">
                <a:effectLst/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2CCA-381F-1C64-2CC2-78CF74F3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A30AA-5E85-4CCB-9DA7-77D9EE2238A2}"/>
              </a:ext>
            </a:extLst>
          </p:cNvPr>
          <p:cNvSpPr txBox="1"/>
          <p:nvPr/>
        </p:nvSpPr>
        <p:spPr>
          <a:xfrm>
            <a:off x="2283436" y="511267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Institute talk given by Emilie Weight. Title of the talk is 3 things I learned from my intellectually disabled son.">
            <a:extLst>
              <a:ext uri="{FF2B5EF4-FFF2-40B4-BE49-F238E27FC236}">
                <a16:creationId xmlns:a16="http://schemas.microsoft.com/office/drawing/2014/main" id="{B11F0DC8-F6CB-48C5-BA84-0A0AFC062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43" y="1887588"/>
            <a:ext cx="4341114" cy="2454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4B00-7759-A1ED-9595-9C86A467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Video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4BE8-AD91-86DD-F97F-79138538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Emilie Weight shares personal insights from parenting her son with an intellectual disability. How can educators and professionals better understand and honor the lived experiences of families?</a:t>
            </a:r>
          </a:p>
          <a:p>
            <a:endParaRPr lang="en-US" dirty="0"/>
          </a:p>
          <a:p>
            <a:r>
              <a:rPr lang="en-US" dirty="0"/>
              <a:t>What role do families play in shaping inclusive practices and advocating for their children?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9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endParaRPr sz="3000" b="1" dirty="0">
              <a:solidFill>
                <a:schemeClr val="tx1"/>
              </a:solidFill>
              <a:latin typeface="Calibri" panose="020F0502020204030204" pitchFamily="34" charset="0"/>
              <a:ea typeface="Comfortaa"/>
              <a:cs typeface="Calibri" panose="020F0502020204030204" pitchFamily="34" charset="0"/>
              <a:sym typeface="Comfortaa"/>
            </a:endParaRPr>
          </a:p>
          <a:p>
            <a:pPr algn="ctr">
              <a:lnSpc>
                <a:spcPct val="100000"/>
              </a:lnSpc>
            </a:pPr>
            <a:r>
              <a:rPr lang="en" sz="4000" kern="0" dirty="0">
                <a:sym typeface="Comfortaa"/>
              </a:rPr>
              <a:t>Developing</a:t>
            </a:r>
            <a:r>
              <a:rPr lang="en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en" sz="4000" kern="0" dirty="0">
                <a:sym typeface="Comfortaa"/>
              </a:rPr>
              <a:t>a Plan of Support for a </a:t>
            </a:r>
            <a:br>
              <a:rPr lang="en" sz="4000" kern="0" dirty="0">
                <a:sym typeface="Comfortaa"/>
              </a:rPr>
            </a:br>
            <a:r>
              <a:rPr lang="en" sz="4000" kern="0" dirty="0">
                <a:sym typeface="Comfortaa"/>
              </a:rPr>
              <a:t>Child with Intellectual Disability</a:t>
            </a:r>
            <a:endParaRPr sz="4000" kern="0" dirty="0">
              <a:sym typeface="Comforta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DE980-F2BD-8B1D-FAFD-2D80FF12C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Defining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Intellectual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Disability</a:t>
            </a:r>
            <a:endParaRPr sz="3600" kern="0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rgbClr val="595959"/>
              </a:buClr>
              <a:buSzPct val="125000"/>
              <a:defRPr/>
            </a:pPr>
            <a:r>
              <a:rPr lang="en-US" sz="2400" kern="0" dirty="0">
                <a:ea typeface="Lato"/>
                <a:cs typeface="Lato"/>
                <a:sym typeface="Lato"/>
              </a:rPr>
              <a:t>2010 Rosa’s Law (Pub. L. 111-256) changed the term from mental retardation to intellectual disability</a:t>
            </a:r>
          </a:p>
          <a:p>
            <a:pPr>
              <a:lnSpc>
                <a:spcPct val="150000"/>
              </a:lnSpc>
              <a:buClr>
                <a:srgbClr val="595959"/>
              </a:buClr>
              <a:buSzPct val="125000"/>
              <a:defRPr/>
            </a:pPr>
            <a:endParaRPr lang="en-US" sz="2000" kern="0" dirty="0">
              <a:ea typeface="Lato"/>
              <a:cs typeface="Lato"/>
              <a:sym typeface="Lato"/>
            </a:endParaRPr>
          </a:p>
          <a:p>
            <a:pPr>
              <a:buClr>
                <a:srgbClr val="595959"/>
              </a:buClr>
              <a:buSzPct val="125000"/>
              <a:defRPr/>
            </a:pPr>
            <a:r>
              <a:rPr lang="en-US" sz="2400" kern="0" dirty="0">
                <a:ea typeface="Lato"/>
                <a:cs typeface="Lato"/>
                <a:sym typeface="Lato"/>
              </a:rPr>
              <a:t>IDEA 2004: “significantly sub-average general intellectual functioning, existing concurrently with deficits in adaptive behavior and manifested during the developmental period that adversely affects a child’s educational performance.”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4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kern="0" dirty="0"/>
              <a:t>Areas of Focus</a:t>
            </a:r>
            <a:endParaRPr sz="3600" kern="0" dirty="0"/>
          </a:p>
        </p:txBody>
      </p:sp>
      <p:sp>
        <p:nvSpPr>
          <p:cNvPr id="275" name="Google Shape;275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Abstract thinking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Executive function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Short-term memory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Functional academics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Communication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Conversation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Language</a:t>
            </a:r>
            <a:endParaRPr sz="2000" dirty="0"/>
          </a:p>
        </p:txBody>
      </p:sp>
      <p:sp>
        <p:nvSpPr>
          <p:cNvPr id="276" name="Google Shape;276;p41"/>
          <p:cNvSpPr txBox="1">
            <a:spLocks noGrp="1"/>
          </p:cNvSpPr>
          <p:nvPr>
            <p:ph sz="half" idx="4294967295"/>
          </p:nvPr>
        </p:nvSpPr>
        <p:spPr>
          <a:xfrm>
            <a:off x="5257800" y="1825625"/>
            <a:ext cx="38862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Social judgement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Risk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Adaptive abilities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Functional academics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Vocational skills 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Personal care</a:t>
            </a:r>
            <a:endParaRPr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Household tasks </a:t>
            </a:r>
            <a:endParaRPr sz="2000" dirty="0"/>
          </a:p>
          <a:p>
            <a:pPr marL="342892" indent="-342892">
              <a:spcBef>
                <a:spcPts val="600"/>
              </a:spcBef>
              <a:spcAft>
                <a:spcPts val="1200"/>
              </a:spcAft>
            </a:pPr>
            <a:endParaRPr sz="1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378A-92EC-4BBC-8CFA-1E790984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kern="0" dirty="0"/>
              <a:t>Finding Where You Belong: </a:t>
            </a:r>
            <a:br>
              <a:rPr lang="en-US" sz="3600" kern="0" dirty="0"/>
            </a:br>
            <a:r>
              <a:rPr lang="en-US" sz="3600" kern="0" dirty="0"/>
              <a:t>A Story of Disability and Education</a:t>
            </a:r>
            <a:br>
              <a:rPr lang="en-US" sz="3600" kern="0" dirty="0"/>
            </a:br>
            <a:endParaRPr lang="en-US" sz="3600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0CB8A-4050-F61D-B9D6-CAFE97222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384FC-452C-479B-9852-F1777354918A}"/>
              </a:ext>
            </a:extLst>
          </p:cNvPr>
          <p:cNvSpPr txBox="1"/>
          <p:nvPr/>
        </p:nvSpPr>
        <p:spPr>
          <a:xfrm>
            <a:off x="2273161" y="511267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Brighton talk given by Josh Perring. Title of the talk is Finding where you belong: a story of disability and education.">
            <a:extLst>
              <a:ext uri="{FF2B5EF4-FFF2-40B4-BE49-F238E27FC236}">
                <a16:creationId xmlns:a16="http://schemas.microsoft.com/office/drawing/2014/main" id="{2617DB7C-DBFA-45B7-AE5B-8605AA9E2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266" y="2145791"/>
            <a:ext cx="3915296" cy="22147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904F-EA2A-716D-3613-7E4B6E11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Video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E7E-A64E-F1BD-BBE8-1002ABE3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barriers to inclusion did Joss experience, and how do these reflect broader systemic issues in education?</a:t>
            </a:r>
          </a:p>
          <a:p>
            <a:endParaRPr lang="en-US" dirty="0"/>
          </a:p>
          <a:p>
            <a:r>
              <a:rPr lang="en-US" dirty="0"/>
              <a:t>How does Joss’s story highlight the importance of self-advocacy and listening to the voices of individuals with disabilities?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EECEB3-751E-4463-938B-335B7590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7684"/>
            <a:ext cx="7886700" cy="15001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</a:br>
            <a:r>
              <a:rPr lang="en-US" sz="3600" kern="0" dirty="0">
                <a:sym typeface="Comfortaa"/>
              </a:rPr>
              <a:t>Developing</a:t>
            </a:r>
            <a:r>
              <a:rPr lang="en-US" sz="3600" b="1" dirty="0">
                <a:solidFill>
                  <a:schemeClr val="tx1"/>
                </a:solidFill>
                <a:latin typeface="+mj-lt"/>
                <a:ea typeface="Comfortaa"/>
                <a:cs typeface="Calibri" panose="020F0502020204030204" pitchFamily="34" charset="0"/>
                <a:sym typeface="Comfortaa"/>
              </a:rPr>
              <a:t> </a:t>
            </a:r>
            <a:r>
              <a:rPr lang="en-US" sz="3600" kern="0" dirty="0">
                <a:sym typeface="Comfortaa"/>
              </a:rPr>
              <a:t>a Plan of Support </a:t>
            </a:r>
            <a:br>
              <a:rPr lang="en-US" sz="3600" kern="0" dirty="0">
                <a:sym typeface="Comfortaa"/>
              </a:rPr>
            </a:br>
            <a:r>
              <a:rPr lang="en-US" sz="3600" kern="0" dirty="0">
                <a:sym typeface="Comfortaa"/>
              </a:rPr>
              <a:t>for a Family of a Child </a:t>
            </a:r>
            <a:br>
              <a:rPr lang="en-US" sz="3600" kern="0" dirty="0">
                <a:sym typeface="Comfortaa"/>
              </a:rPr>
            </a:br>
            <a:r>
              <a:rPr lang="en-US" sz="3600" kern="0" dirty="0">
                <a:sym typeface="Comfortaa"/>
              </a:rPr>
              <a:t>with Intellectual Disability</a:t>
            </a:r>
            <a:br>
              <a:rPr lang="en-US" sz="3600" b="1" dirty="0">
                <a:latin typeface="+mj-lt"/>
                <a:ea typeface="Comfortaa"/>
                <a:cs typeface="Calibri" panose="020F0502020204030204" pitchFamily="34" charset="0"/>
                <a:sym typeface="Comfortaa"/>
              </a:rPr>
            </a:br>
            <a:endParaRPr lang="en-US" sz="3600" b="1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ED35E-A54B-B538-78C5-44185C0CE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B6B2C907-8D51-4119-B4C9-EDAC8D95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600" kern="0" dirty="0"/>
              <a:t>The</a:t>
            </a:r>
            <a:r>
              <a:rPr lang="en-US" altLang="en-US" sz="3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3600" kern="0" dirty="0"/>
              <a:t>Sunshine Model of Trusting </a:t>
            </a:r>
            <a:br>
              <a:rPr lang="en-US" altLang="en-US" sz="3600" kern="0" dirty="0"/>
            </a:br>
            <a:r>
              <a:rPr lang="en-US" altLang="en-US" sz="3600" kern="0" dirty="0"/>
              <a:t>Family-Professional Partnerships</a:t>
            </a:r>
          </a:p>
        </p:txBody>
      </p:sp>
      <p:pic>
        <p:nvPicPr>
          <p:cNvPr id="55299" name="Content Placeholder 4" descr="Seven-pointed sun with these labels on each point: Academic learning, Social-emotional learning, Behavior, Student assessment, Special meetings, Student transitions and School capacity enhancement. " title="Trusting Partnerships Diagram">
            <a:extLst>
              <a:ext uri="{FF2B5EF4-FFF2-40B4-BE49-F238E27FC236}">
                <a16:creationId xmlns:a16="http://schemas.microsoft.com/office/drawing/2014/main" id="{8369BBDC-BBC2-430D-8D08-19131560D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5" y="2062350"/>
            <a:ext cx="4355869" cy="387788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CAC8B-59DD-4F2F-8924-3FCEC68F5414}"/>
              </a:ext>
            </a:extLst>
          </p:cNvPr>
          <p:cNvSpPr txBox="1"/>
          <p:nvPr/>
        </p:nvSpPr>
        <p:spPr>
          <a:xfrm>
            <a:off x="6749934" y="5755571"/>
            <a:ext cx="219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Turnbull et al., 2021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860F-ED68-4338-B034-C63C944E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kern="0" dirty="0"/>
              <a:t>“We cannot ignore and exclude </a:t>
            </a:r>
            <a:br>
              <a:rPr lang="en-US" sz="3600" kern="0" dirty="0"/>
            </a:br>
            <a:r>
              <a:rPr lang="en-US" sz="3600" kern="0" dirty="0"/>
              <a:t>those with special needs.”</a:t>
            </a:r>
            <a:br>
              <a:rPr lang="en-US" sz="3600" kern="0" dirty="0"/>
            </a:br>
            <a:endParaRPr lang="en-US" sz="3600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7EB6-8518-5502-429A-623F98A54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731C8-82BF-4044-9818-0642B72B1FD3}"/>
              </a:ext>
            </a:extLst>
          </p:cNvPr>
          <p:cNvSpPr txBox="1"/>
          <p:nvPr/>
        </p:nvSpPr>
        <p:spPr>
          <a:xfrm>
            <a:off x="2286001" y="5112679"/>
            <a:ext cx="4587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Link to video</a:t>
            </a:r>
            <a:r>
              <a:rPr lang="en-US" sz="1400" dirty="0"/>
              <a:t> </a:t>
            </a:r>
          </a:p>
        </p:txBody>
      </p:sp>
      <p:pic>
        <p:nvPicPr>
          <p:cNvPr id="4" name="Picture 3" descr="Screenshot of Ted x Birmingham talk given by Drew Ann Long. Title of the talk is We cannot ignore and exclude those with special needs.">
            <a:extLst>
              <a:ext uri="{FF2B5EF4-FFF2-40B4-BE49-F238E27FC236}">
                <a16:creationId xmlns:a16="http://schemas.microsoft.com/office/drawing/2014/main" id="{FEF4F8CD-D0E5-44F2-9C9A-B156E8E41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45" y="2052701"/>
            <a:ext cx="4587411" cy="25866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ctr"/>
            <a:r>
              <a:rPr lang="en" sz="3600" kern="0" dirty="0">
                <a:sym typeface="Comfortaa"/>
              </a:rPr>
              <a:t>Putting It All Together</a:t>
            </a:r>
            <a:endParaRPr sz="3600" kern="0" dirty="0">
              <a:sym typeface="Comforta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87210-B17B-FFFB-3A60-92BC4424D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Case Study - Home</a:t>
            </a:r>
            <a:endParaRPr sz="3600" kern="0" dirty="0"/>
          </a:p>
        </p:txBody>
      </p:sp>
      <p:sp>
        <p:nvSpPr>
          <p:cNvPr id="308" name="Google Shape;308;p47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8350250" cy="43513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400" dirty="0"/>
              <a:t>In small groups, read the case study and accompanying materials.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" sz="2400" dirty="0"/>
          </a:p>
          <a:p>
            <a:pPr marL="0" indent="0">
              <a:spcBef>
                <a:spcPts val="0"/>
              </a:spcBef>
              <a:buNone/>
            </a:pPr>
            <a:r>
              <a:rPr lang="en" sz="2400" dirty="0"/>
              <a:t>Develop a plan of support for the child and family in their home environment. </a:t>
            </a:r>
            <a:endParaRPr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Case Study - School</a:t>
            </a:r>
            <a:endParaRPr sz="3600" kern="0" dirty="0"/>
          </a:p>
        </p:txBody>
      </p:sp>
      <p:sp>
        <p:nvSpPr>
          <p:cNvPr id="314" name="Google Shape;314;p48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8515350" cy="43513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In small groups, read the case study and accompanying materials.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Develop a plan of support for the child in the school environment, and include a plan for family partnership. </a:t>
            </a:r>
            <a:endParaRPr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F2020-E910-458D-954D-086F2E6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kern="0" dirty="0"/>
              <a:t>Disclaimer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26A4D-FDEE-4B62-A6D7-A15A62AF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product of the Early Childhood Intervention Doctoral Consortium (ECiDC), a project of the 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A.J. Pappanikou Center for Excellence in Developmental Disabilities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at 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UConn Health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Center is funded through cooperative agreement number H325H190004 from the 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Office of Special Education Programs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U.S. Department of Education. Materials and opinions expressed herein do not necessarily represent the Department of Education’s position or policy.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5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Defining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Intellectual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Disability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" sz="3600" kern="0" dirty="0"/>
              <a:t>continued</a:t>
            </a:r>
            <a:endParaRPr sz="3600" kern="0" dirty="0"/>
          </a:p>
        </p:txBody>
      </p:sp>
      <p:sp>
        <p:nvSpPr>
          <p:cNvPr id="98" name="Google Shape;98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SzPct val="125000"/>
            </a:pPr>
            <a:r>
              <a:rPr lang="en" sz="2400" dirty="0"/>
              <a:t>APA and AAIDD: 3 criteria- sub-average intellectual functioning, adapted behavior deficits, and onset during developmental period.</a:t>
            </a:r>
          </a:p>
          <a:p>
            <a:pPr>
              <a:lnSpc>
                <a:spcPct val="150000"/>
              </a:lnSpc>
              <a:buSzPct val="125000"/>
            </a:pPr>
            <a:endParaRPr sz="2000" dirty="0"/>
          </a:p>
          <a:p>
            <a:pPr>
              <a:buSzPct val="125000"/>
            </a:pPr>
            <a:r>
              <a:rPr lang="en" sz="2400" dirty="0"/>
              <a:t>WHO ICD-11: “a group of developmental conditions characterized by a significant impairment of cognitive functions which are limitations of learning, adapted behavior and skills.”</a:t>
            </a:r>
            <a:endParaRPr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8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Adaptive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Impairments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" name="Google Shape;104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>
              <a:buSzPct val="125000"/>
            </a:pPr>
            <a:r>
              <a:rPr lang="en" sz="2000" dirty="0"/>
              <a:t>Impairments interfering with the ability to adapt or function in daily life when compared to peers of </a:t>
            </a:r>
            <a:r>
              <a:rPr lang="en" sz="2000" b="1" dirty="0"/>
              <a:t>similar age and culture</a:t>
            </a:r>
            <a:r>
              <a:rPr lang="en" sz="2000" i="1" dirty="0"/>
              <a:t>. </a:t>
            </a:r>
          </a:p>
          <a:p>
            <a:pPr marL="0" indent="0">
              <a:lnSpc>
                <a:spcPct val="150000"/>
              </a:lnSpc>
              <a:buSzPct val="125000"/>
              <a:buNone/>
            </a:pPr>
            <a:endParaRPr sz="2000" i="1" dirty="0"/>
          </a:p>
          <a:p>
            <a:pPr>
              <a:buSzPct val="125000"/>
            </a:pPr>
            <a:r>
              <a:rPr lang="en" sz="2000" dirty="0"/>
              <a:t>Limitations may include: communication, social participation, function at work or school, or personal independence. 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5F42-61AA-335F-1474-331842B1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Activity: Adaptive Behavior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4F18-4FED-777F-F465-D650BF73A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Instructions:</a:t>
            </a:r>
          </a:p>
          <a:p>
            <a:r>
              <a:rPr lang="en-US" dirty="0"/>
              <a:t>Present 2–3 short scenarios describing children with varying adaptive behavior challenges (e.g., difficulty with self-care, communication, or social participation).</a:t>
            </a:r>
          </a:p>
          <a:p>
            <a:endParaRPr lang="en-US" dirty="0"/>
          </a:p>
          <a:p>
            <a:r>
              <a:rPr lang="en-US" dirty="0"/>
              <a:t>Ask students to:</a:t>
            </a:r>
          </a:p>
          <a:p>
            <a:pPr lvl="1"/>
            <a:r>
              <a:rPr lang="en-US" sz="2000" dirty="0"/>
              <a:t>Identify which adaptive domains are impacted.</a:t>
            </a:r>
          </a:p>
          <a:p>
            <a:pPr lvl="1"/>
            <a:r>
              <a:rPr lang="en-US" sz="2000" dirty="0"/>
              <a:t>Suggest strategies or supports that could be implemented in early childhood settings.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4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Intellectual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Functioning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:</a:t>
            </a:r>
            <a:br>
              <a:rPr lang="en" sz="3600" b="1" dirty="0">
                <a:solidFill>
                  <a:schemeClr val="tx1"/>
                </a:solidFill>
                <a:latin typeface="+mj-lt"/>
              </a:rPr>
            </a:br>
            <a:r>
              <a:rPr lang="en" sz="3600" kern="0" dirty="0"/>
              <a:t>Significantly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sub-average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endParaRPr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idx="1"/>
          </p:nvPr>
        </p:nvSpPr>
        <p:spPr>
          <a:xfrm>
            <a:off x="390524" y="1692276"/>
            <a:ext cx="8651875" cy="43513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" sz="2000" b="1" dirty="0"/>
              <a:t>Controversies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" sz="2000" dirty="0"/>
              <a:t>5-point variance in most psychometric IQ tests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Measured IQ may not be stable over time</a:t>
            </a:r>
            <a:endParaRPr sz="2000" dirty="0"/>
          </a:p>
          <a:p>
            <a:pPr>
              <a:spcBef>
                <a:spcPts val="0"/>
              </a:spcBef>
              <a:buSzPct val="125000"/>
            </a:pPr>
            <a:r>
              <a:rPr lang="en" sz="2000" dirty="0"/>
              <a:t>Flynn Effect: mean IQ has increased on every restandardization sample population for major IQ measures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Cognitive functioning is not consistent across neurodevelopmental domains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Intelligence may encompass wider abilities that IQ measures do not account for</a:t>
            </a:r>
            <a:endParaRPr sz="2000" dirty="0"/>
          </a:p>
          <a:p>
            <a:pPr>
              <a:lnSpc>
                <a:spcPct val="160000"/>
              </a:lnSpc>
              <a:spcBef>
                <a:spcPts val="0"/>
              </a:spcBef>
              <a:buSzPct val="125000"/>
            </a:pPr>
            <a:r>
              <a:rPr lang="en" sz="2000" dirty="0"/>
              <a:t>Predictive and cultural limitations of current IQ measures </a:t>
            </a:r>
            <a:endParaRPr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kern="0" dirty="0"/>
              <a:t>Classifications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of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Intellectual</a:t>
            </a:r>
            <a:r>
              <a:rPr lang="en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" sz="3600" kern="0" dirty="0"/>
              <a:t>Disability</a:t>
            </a:r>
            <a:endParaRPr sz="3600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4EA20-A937-9BC1-E993-81C9471F6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 descr="5 types of classification of intellectual disability: degree of intellectual impairment, adapted behavior, required supports, domains of disability, and etiology.">
            <a:extLst>
              <a:ext uri="{FF2B5EF4-FFF2-40B4-BE49-F238E27FC236}">
                <a16:creationId xmlns:a16="http://schemas.microsoft.com/office/drawing/2014/main" id="{42B861F8-4FEF-4394-B2F3-474C30F17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87653"/>
              </p:ext>
            </p:extLst>
          </p:nvPr>
        </p:nvGraphicFramePr>
        <p:xfrm>
          <a:off x="373225" y="857250"/>
          <a:ext cx="8397551" cy="500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OFFICE THEME" val="ONIQ7fOS"/>
  <p:tag name="ARTICULATE_DESIGN_ID_OFFICE THEME" val="nax6YQJf"/>
  <p:tag name="ARTICULATE_SLIDE_COUNT" val="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ECiDC Presentation Template_website</Template>
  <TotalTime>666</TotalTime>
  <Words>1881</Words>
  <Application>Microsoft Office PowerPoint</Application>
  <PresentationFormat>On-screen Show (4:3)</PresentationFormat>
  <Paragraphs>264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Comfortaa</vt:lpstr>
      <vt:lpstr>Courier New</vt:lpstr>
      <vt:lpstr>Lato</vt:lpstr>
      <vt:lpstr>Roboto</vt:lpstr>
      <vt:lpstr>Office Theme</vt:lpstr>
      <vt:lpstr>Characteristics and Etiology of Infants and Young Children with Disabilities</vt:lpstr>
      <vt:lpstr>Outline</vt:lpstr>
      <vt:lpstr> Characteristics, Classifications,  and Prevalence </vt:lpstr>
      <vt:lpstr>Defining Intellectual Disability</vt:lpstr>
      <vt:lpstr>Defining Intellectual Disability, continued</vt:lpstr>
      <vt:lpstr>Adaptive Impairments </vt:lpstr>
      <vt:lpstr>Activity: Adaptive Behavior Scenarios</vt:lpstr>
      <vt:lpstr>Intellectual Functioning: Significantly sub-average </vt:lpstr>
      <vt:lpstr>Classifications of Intellectual Disability</vt:lpstr>
      <vt:lpstr>Prevalence</vt:lpstr>
      <vt:lpstr>Etiology  </vt:lpstr>
      <vt:lpstr>Video on Intellectual Disability</vt:lpstr>
      <vt:lpstr>Process for Diagnosis, Clinical Manifestations, and Evaluations</vt:lpstr>
      <vt:lpstr>Clinical Manifestations:  Areas of Concern by Age </vt:lpstr>
      <vt:lpstr>Global Delay </vt:lpstr>
      <vt:lpstr>Activity: Diagnosis Decision Tree</vt:lpstr>
      <vt:lpstr>Evaluations: Medical Testing</vt:lpstr>
      <vt:lpstr>Evaluations: Psychological Testing </vt:lpstr>
      <vt:lpstr>Intellectual Disabilities</vt:lpstr>
      <vt:lpstr>Video Discussion</vt:lpstr>
      <vt:lpstr> Identifying Education,  Leisure, and Behavior Needs</vt:lpstr>
      <vt:lpstr>Educational Services</vt:lpstr>
      <vt:lpstr>Importance of  Special Education Teacher</vt:lpstr>
      <vt:lpstr>Leisure and Recreational Needs</vt:lpstr>
      <vt:lpstr>Leisure and Recreational Needs II</vt:lpstr>
      <vt:lpstr>Behavioral Needs</vt:lpstr>
      <vt:lpstr>Behavioral Needs II</vt:lpstr>
      <vt:lpstr>How much do you know about intellectual disabilities? </vt:lpstr>
      <vt:lpstr> Identifying Treatment &amp;  Medication Options</vt:lpstr>
      <vt:lpstr>Co-Occurring Conditions</vt:lpstr>
      <vt:lpstr>Treatment of Co-Occurring Conditions </vt:lpstr>
      <vt:lpstr>Medication</vt:lpstr>
      <vt:lpstr>Supporting the Family of a Child  with Intellectual Disability</vt:lpstr>
      <vt:lpstr>Trusting Partnerships</vt:lpstr>
      <vt:lpstr>Family Quality of Life</vt:lpstr>
      <vt:lpstr>Parents of Children with  Special Needs Have Needs, Too  </vt:lpstr>
      <vt:lpstr>3 things I Learned from my  Intellectually Disabled Son </vt:lpstr>
      <vt:lpstr>Video Discussion</vt:lpstr>
      <vt:lpstr> Developing a Plan of Support for a  Child with Intellectual Disability</vt:lpstr>
      <vt:lpstr>Areas of Focus</vt:lpstr>
      <vt:lpstr>Finding Where You Belong:  A Story of Disability and Education </vt:lpstr>
      <vt:lpstr>Video Discussion</vt:lpstr>
      <vt:lpstr> Developing a Plan of Support  for a Family of a Child  with Intellectual Disability </vt:lpstr>
      <vt:lpstr>The Sunshine Model of Trusting  Family-Professional Partnerships</vt:lpstr>
      <vt:lpstr>“We cannot ignore and exclude  those with special needs.” </vt:lpstr>
      <vt:lpstr>Putting It All Together</vt:lpstr>
      <vt:lpstr>Case Study - Home</vt:lpstr>
      <vt:lpstr>Case Study - School</vt:lpstr>
      <vt:lpstr>Disclaimer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Jozef,Christine</dc:creator>
  <cp:lastModifiedBy>Garvey,Amanda L.</cp:lastModifiedBy>
  <cp:revision>22</cp:revision>
  <dcterms:created xsi:type="dcterms:W3CDTF">2020-06-09T16:41:01Z</dcterms:created>
  <dcterms:modified xsi:type="dcterms:W3CDTF">2026-02-27T15:56:50Z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152BFE20-D321-4618-854B-F13CE8250387</vt:lpwstr>
  </property>
  <property fmtid="{D5CDD505-2E9C-101B-9397-08002B2CF9AE}" pid="3" name="ArticulatePath">
    <vt:lpwstr>1.1 ECiDC mod 2 chara Intellectual Disability</vt:lpwstr>
  </property>
</Properties>
</file>