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3.xml" ContentType="application/vnd.openxmlformats-officedocument.them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2.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7" r:id="rId1"/>
    <p:sldMasterId id="2147483689" r:id="rId2"/>
  </p:sldMasterIdLst>
  <p:notesMasterIdLst>
    <p:notesMasterId r:id="rId57"/>
  </p:notesMasterIdLst>
  <p:sldIdLst>
    <p:sldId id="306" r:id="rId3"/>
    <p:sldId id="257" r:id="rId4"/>
    <p:sldId id="258" r:id="rId5"/>
    <p:sldId id="307" r:id="rId6"/>
    <p:sldId id="259" r:id="rId7"/>
    <p:sldId id="260" r:id="rId8"/>
    <p:sldId id="261" r:id="rId9"/>
    <p:sldId id="262" r:id="rId10"/>
    <p:sldId id="308" r:id="rId11"/>
    <p:sldId id="263" r:id="rId12"/>
    <p:sldId id="264" r:id="rId13"/>
    <p:sldId id="265" r:id="rId14"/>
    <p:sldId id="266" r:id="rId15"/>
    <p:sldId id="267" r:id="rId16"/>
    <p:sldId id="269" r:id="rId17"/>
    <p:sldId id="311" r:id="rId18"/>
    <p:sldId id="1084" r:id="rId19"/>
    <p:sldId id="1085" r:id="rId20"/>
    <p:sldId id="1086" r:id="rId21"/>
    <p:sldId id="1087" r:id="rId22"/>
    <p:sldId id="268" r:id="rId23"/>
    <p:sldId id="273" r:id="rId24"/>
    <p:sldId id="314" r:id="rId25"/>
    <p:sldId id="315" r:id="rId26"/>
    <p:sldId id="275" r:id="rId27"/>
    <p:sldId id="276" r:id="rId28"/>
    <p:sldId id="1088" r:id="rId29"/>
    <p:sldId id="316" r:id="rId30"/>
    <p:sldId id="279" r:id="rId31"/>
    <p:sldId id="280" r:id="rId32"/>
    <p:sldId id="317" r:id="rId33"/>
    <p:sldId id="318" r:id="rId34"/>
    <p:sldId id="319" r:id="rId35"/>
    <p:sldId id="321" r:id="rId36"/>
    <p:sldId id="322" r:id="rId37"/>
    <p:sldId id="323" r:id="rId38"/>
    <p:sldId id="324" r:id="rId39"/>
    <p:sldId id="287" r:id="rId40"/>
    <p:sldId id="288" r:id="rId41"/>
    <p:sldId id="325" r:id="rId42"/>
    <p:sldId id="326" r:id="rId43"/>
    <p:sldId id="291" r:id="rId44"/>
    <p:sldId id="327" r:id="rId45"/>
    <p:sldId id="328" r:id="rId46"/>
    <p:sldId id="329" r:id="rId47"/>
    <p:sldId id="330" r:id="rId48"/>
    <p:sldId id="296" r:id="rId49"/>
    <p:sldId id="331" r:id="rId50"/>
    <p:sldId id="332" r:id="rId51"/>
    <p:sldId id="333" r:id="rId52"/>
    <p:sldId id="334" r:id="rId53"/>
    <p:sldId id="335" r:id="rId54"/>
    <p:sldId id="336" r:id="rId55"/>
    <p:sldId id="1083" r:id="rId56"/>
  </p:sldIdLst>
  <p:sldSz cx="9144000" cy="5143500" type="screen16x9"/>
  <p:notesSz cx="9144000" cy="51435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8"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E4B487"/>
    <a:srgbClr val="C9C585"/>
    <a:srgbClr val="A6C3D1"/>
    <a:srgbClr val="FFC18E"/>
    <a:srgbClr val="F0A8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50" autoAdjust="0"/>
    <p:restoredTop sz="86604" autoAdjust="0"/>
  </p:normalViewPr>
  <p:slideViewPr>
    <p:cSldViewPr>
      <p:cViewPr varScale="1">
        <p:scale>
          <a:sx n="118" d="100"/>
          <a:sy n="118" d="100"/>
        </p:scale>
        <p:origin x="1194" y="108"/>
      </p:cViewPr>
      <p:guideLst>
        <p:guide orient="horz" pos="708"/>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CB4E1DA8-BF53-4E43-AEFC-18A83F5CC3EA}" type="datetimeFigureOut">
              <a:rPr lang="en-US" smtClean="0"/>
              <a:t>2/27/2026</a:t>
            </a:fld>
            <a:endParaRPr lang="en-US"/>
          </a:p>
        </p:txBody>
      </p:sp>
      <p:sp>
        <p:nvSpPr>
          <p:cNvPr id="4" name="Slide Image Placeholder 3"/>
          <p:cNvSpPr>
            <a:spLocks noGrp="1" noRot="1" noChangeAspect="1"/>
          </p:cNvSpPr>
          <p:nvPr>
            <p:ph type="sldImg" idx="2"/>
          </p:nvPr>
        </p:nvSpPr>
        <p:spPr>
          <a:xfrm>
            <a:off x="3028950" y="642938"/>
            <a:ext cx="3086100" cy="1736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2474913"/>
            <a:ext cx="7315200" cy="20256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4886325"/>
            <a:ext cx="3962400" cy="2571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4886325"/>
            <a:ext cx="3962400" cy="257175"/>
          </a:xfrm>
          <a:prstGeom prst="rect">
            <a:avLst/>
          </a:prstGeom>
        </p:spPr>
        <p:txBody>
          <a:bodyPr vert="horz" lIns="91440" tIns="45720" rIns="91440" bIns="45720" rtlCol="0" anchor="b"/>
          <a:lstStyle>
            <a:lvl1pPr algn="r">
              <a:defRPr sz="1200"/>
            </a:lvl1pPr>
          </a:lstStyle>
          <a:p>
            <a:fld id="{029D760A-4A47-4436-978A-B6A6FD2AFD29}" type="slidenum">
              <a:rPr lang="en-US" smtClean="0"/>
              <a:t>‹#›</a:t>
            </a:fld>
            <a:endParaRPr lang="en-US"/>
          </a:p>
        </p:txBody>
      </p:sp>
    </p:spTree>
    <p:extLst>
      <p:ext uri="{BB962C8B-B14F-4D97-AF65-F5344CB8AC3E}">
        <p14:creationId xmlns:p14="http://schemas.microsoft.com/office/powerpoint/2010/main" val="4262425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Causation has not been specifically determined; however, there are risk factors associated with spina bifida and other neural tube defects.</a:t>
            </a:r>
          </a:p>
          <a:p>
            <a:endParaRPr lang="en-US" dirty="0"/>
          </a:p>
        </p:txBody>
      </p:sp>
      <p:sp>
        <p:nvSpPr>
          <p:cNvPr id="4" name="Slide Number Placeholder 3"/>
          <p:cNvSpPr>
            <a:spLocks noGrp="1"/>
          </p:cNvSpPr>
          <p:nvPr>
            <p:ph type="sldNum" sz="quarter" idx="5"/>
          </p:nvPr>
        </p:nvSpPr>
        <p:spPr/>
        <p:txBody>
          <a:bodyPr/>
          <a:lstStyle/>
          <a:p>
            <a:fld id="{029D760A-4A47-4436-978A-B6A6FD2AFD29}" type="slidenum">
              <a:rPr lang="en-US" smtClean="0"/>
              <a:t>23</a:t>
            </a:fld>
            <a:endParaRPr lang="en-US"/>
          </a:p>
        </p:txBody>
      </p:sp>
    </p:spTree>
    <p:extLst>
      <p:ext uri="{BB962C8B-B14F-4D97-AF65-F5344CB8AC3E}">
        <p14:creationId xmlns:p14="http://schemas.microsoft.com/office/powerpoint/2010/main" val="2391884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9D760A-4A47-4436-978A-B6A6FD2AFD29}" type="slidenum">
              <a:rPr lang="en-US" smtClean="0"/>
              <a:t>31</a:t>
            </a:fld>
            <a:endParaRPr lang="en-US"/>
          </a:p>
        </p:txBody>
      </p:sp>
    </p:spTree>
    <p:extLst>
      <p:ext uri="{BB962C8B-B14F-4D97-AF65-F5344CB8AC3E}">
        <p14:creationId xmlns:p14="http://schemas.microsoft.com/office/powerpoint/2010/main" val="40327456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1978362"/>
            <a:ext cx="9144000" cy="900834"/>
          </a:xfrm>
        </p:spPr>
        <p:txBody>
          <a:bodyPr anchor="ctr">
            <a:normAutofit/>
          </a:bodyPr>
          <a:lstStyle>
            <a:lvl1pPr algn="ctr">
              <a:defRPr sz="3038" b="1">
                <a:solidFill>
                  <a:srgbClr val="001F5F"/>
                </a:solidFill>
              </a:defRPr>
            </a:lvl1pPr>
          </a:lstStyle>
          <a:p>
            <a:r>
              <a:rPr lang="en-US" dirty="0"/>
              <a:t>Click To Edit Master Title Style</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0844" y="-38240"/>
            <a:ext cx="3664993" cy="845485"/>
          </a:xfrm>
          <a:prstGeom prst="rect">
            <a:avLst/>
          </a:prstGeom>
        </p:spPr>
      </p:pic>
      <p:grpSp>
        <p:nvGrpSpPr>
          <p:cNvPr id="20" name="Group 19"/>
          <p:cNvGrpSpPr/>
          <p:nvPr userDrawn="1"/>
        </p:nvGrpSpPr>
        <p:grpSpPr>
          <a:xfrm>
            <a:off x="1337" y="5014379"/>
            <a:ext cx="9144000" cy="92729"/>
            <a:chOff x="1783" y="6616562"/>
            <a:chExt cx="12192000" cy="123639"/>
          </a:xfrm>
        </p:grpSpPr>
        <p:cxnSp>
          <p:nvCxnSpPr>
            <p:cNvPr id="10" name="Straight Connector 9"/>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userDrawn="1"/>
        </p:nvCxnSpPr>
        <p:spPr>
          <a:xfrm>
            <a:off x="1337" y="824079"/>
            <a:ext cx="9144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744173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reserve="1">
  <p:cSld name="Section header">
    <p:spTree>
      <p:nvGrpSpPr>
        <p:cNvPr id="1" name="Shape 17"/>
        <p:cNvGrpSpPr/>
        <p:nvPr/>
      </p:nvGrpSpPr>
      <p:grpSpPr>
        <a:xfrm>
          <a:off x="0" y="0"/>
          <a:ext cx="0" cy="0"/>
          <a:chOff x="0" y="0"/>
          <a:chExt cx="0" cy="0"/>
        </a:xfrm>
      </p:grpSpPr>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2700">
                <a:solidFill>
                  <a:schemeClr val="tx1"/>
                </a:solidFill>
              </a:defRPr>
            </a:lvl1pPr>
            <a:lvl2pPr lvl="1">
              <a:spcBef>
                <a:spcPts val="0"/>
              </a:spcBef>
              <a:spcAft>
                <a:spcPts val="0"/>
              </a:spcAft>
              <a:buClr>
                <a:schemeClr val="lt1"/>
              </a:buClr>
              <a:buSzPts val="3600"/>
              <a:buNone/>
              <a:defRPr sz="2700">
                <a:solidFill>
                  <a:schemeClr val="lt1"/>
                </a:solidFill>
              </a:defRPr>
            </a:lvl2pPr>
            <a:lvl3pPr lvl="2">
              <a:spcBef>
                <a:spcPts val="0"/>
              </a:spcBef>
              <a:spcAft>
                <a:spcPts val="0"/>
              </a:spcAft>
              <a:buClr>
                <a:schemeClr val="lt1"/>
              </a:buClr>
              <a:buSzPts val="3600"/>
              <a:buNone/>
              <a:defRPr sz="2700">
                <a:solidFill>
                  <a:schemeClr val="lt1"/>
                </a:solidFill>
              </a:defRPr>
            </a:lvl3pPr>
            <a:lvl4pPr lvl="3">
              <a:spcBef>
                <a:spcPts val="0"/>
              </a:spcBef>
              <a:spcAft>
                <a:spcPts val="0"/>
              </a:spcAft>
              <a:buClr>
                <a:schemeClr val="lt1"/>
              </a:buClr>
              <a:buSzPts val="3600"/>
              <a:buNone/>
              <a:defRPr sz="2700">
                <a:solidFill>
                  <a:schemeClr val="lt1"/>
                </a:solidFill>
              </a:defRPr>
            </a:lvl4pPr>
            <a:lvl5pPr lvl="4">
              <a:spcBef>
                <a:spcPts val="0"/>
              </a:spcBef>
              <a:spcAft>
                <a:spcPts val="0"/>
              </a:spcAft>
              <a:buClr>
                <a:schemeClr val="lt1"/>
              </a:buClr>
              <a:buSzPts val="3600"/>
              <a:buNone/>
              <a:defRPr sz="2700">
                <a:solidFill>
                  <a:schemeClr val="lt1"/>
                </a:solidFill>
              </a:defRPr>
            </a:lvl5pPr>
            <a:lvl6pPr lvl="5">
              <a:spcBef>
                <a:spcPts val="0"/>
              </a:spcBef>
              <a:spcAft>
                <a:spcPts val="0"/>
              </a:spcAft>
              <a:buClr>
                <a:schemeClr val="lt1"/>
              </a:buClr>
              <a:buSzPts val="3600"/>
              <a:buNone/>
              <a:defRPr sz="2700">
                <a:solidFill>
                  <a:schemeClr val="lt1"/>
                </a:solidFill>
              </a:defRPr>
            </a:lvl6pPr>
            <a:lvl7pPr lvl="6">
              <a:spcBef>
                <a:spcPts val="0"/>
              </a:spcBef>
              <a:spcAft>
                <a:spcPts val="0"/>
              </a:spcAft>
              <a:buClr>
                <a:schemeClr val="lt1"/>
              </a:buClr>
              <a:buSzPts val="3600"/>
              <a:buNone/>
              <a:defRPr sz="2700">
                <a:solidFill>
                  <a:schemeClr val="lt1"/>
                </a:solidFill>
              </a:defRPr>
            </a:lvl7pPr>
            <a:lvl8pPr lvl="7">
              <a:spcBef>
                <a:spcPts val="0"/>
              </a:spcBef>
              <a:spcAft>
                <a:spcPts val="0"/>
              </a:spcAft>
              <a:buClr>
                <a:schemeClr val="lt1"/>
              </a:buClr>
              <a:buSzPts val="3600"/>
              <a:buNone/>
              <a:defRPr sz="2700">
                <a:solidFill>
                  <a:schemeClr val="lt1"/>
                </a:solidFill>
              </a:defRPr>
            </a:lvl8pPr>
            <a:lvl9pPr lvl="8">
              <a:spcBef>
                <a:spcPts val="0"/>
              </a:spcBef>
              <a:spcAft>
                <a:spcPts val="0"/>
              </a:spcAft>
              <a:buClr>
                <a:schemeClr val="lt1"/>
              </a:buClr>
              <a:buSzPts val="3600"/>
              <a:buNone/>
              <a:defRPr sz="2700">
                <a:solidFill>
                  <a:schemeClr val="lt1"/>
                </a:solidFill>
              </a:defRPr>
            </a:lvl9pPr>
          </a:lstStyle>
          <a:p>
            <a:endParaRPr dirty="0"/>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a:fld id="{00000000-1234-1234-1234-123412341234}" type="slidenum">
              <a:rPr lang="en" smtClean="0"/>
              <a:pPr algn="r"/>
              <a:t>‹#›</a:t>
            </a:fld>
            <a:endParaRPr lang="en"/>
          </a:p>
        </p:txBody>
      </p:sp>
    </p:spTree>
    <p:custDataLst>
      <p:tags r:id="rId1"/>
    </p:custDataLst>
    <p:extLst>
      <p:ext uri="{BB962C8B-B14F-4D97-AF65-F5344CB8AC3E}">
        <p14:creationId xmlns:p14="http://schemas.microsoft.com/office/powerpoint/2010/main" val="524578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F622-2E2E-90FD-48D2-17A406A4910D}"/>
              </a:ext>
            </a:extLst>
          </p:cNvPr>
          <p:cNvSpPr>
            <a:spLocks noGrp="1"/>
          </p:cNvSpPr>
          <p:nvPr>
            <p:ph type="title" hasCustomPrompt="1"/>
          </p:nvPr>
        </p:nvSpPr>
        <p:spPr>
          <a:xfrm>
            <a:off x="800100" y="1314450"/>
            <a:ext cx="7543800" cy="92511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4DF453F-E3A1-5CD5-5F66-432963FA3CFB}"/>
              </a:ext>
            </a:extLst>
          </p:cNvPr>
          <p:cNvSpPr>
            <a:spLocks noGrp="1"/>
          </p:cNvSpPr>
          <p:nvPr>
            <p:ph type="dt" sz="half" idx="10"/>
          </p:nvPr>
        </p:nvSpPr>
        <p:spPr>
          <a:xfrm>
            <a:off x="628650" y="4767264"/>
            <a:ext cx="2057400" cy="273844"/>
          </a:xfrm>
          <a:prstGeom prst="rect">
            <a:avLst/>
          </a:prstGeom>
        </p:spPr>
        <p:txBody>
          <a:bodyPr/>
          <a:lstStyle/>
          <a:p>
            <a:fld id="{B38C20D7-698E-4528-AFE4-38F6E054D6D5}" type="datetimeFigureOut">
              <a:rPr lang="en-US" smtClean="0"/>
              <a:t>2/27/2026</a:t>
            </a:fld>
            <a:endParaRPr lang="en-US"/>
          </a:p>
        </p:txBody>
      </p:sp>
      <p:sp>
        <p:nvSpPr>
          <p:cNvPr id="4" name="Footer Placeholder 3">
            <a:extLst>
              <a:ext uri="{FF2B5EF4-FFF2-40B4-BE49-F238E27FC236}">
                <a16:creationId xmlns:a16="http://schemas.microsoft.com/office/drawing/2014/main" id="{30B78BB8-F176-F625-8ECB-6C393A7B64FF}"/>
              </a:ext>
            </a:extLst>
          </p:cNvPr>
          <p:cNvSpPr>
            <a:spLocks noGrp="1"/>
          </p:cNvSpPr>
          <p:nvPr>
            <p:ph type="ftr" sz="quarter" idx="11"/>
          </p:nvPr>
        </p:nvSpPr>
        <p:spPr>
          <a:xfrm>
            <a:off x="3028950" y="4767264"/>
            <a:ext cx="3086100" cy="273844"/>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7731F7C-3FDA-80E9-D34E-B00AC8EEE7BA}"/>
              </a:ext>
            </a:extLst>
          </p:cNvPr>
          <p:cNvSpPr>
            <a:spLocks noGrp="1"/>
          </p:cNvSpPr>
          <p:nvPr>
            <p:ph type="sldNum" sz="quarter" idx="12"/>
          </p:nvPr>
        </p:nvSpPr>
        <p:spPr>
          <a:xfrm>
            <a:off x="6457950" y="4767264"/>
            <a:ext cx="2057400" cy="273844"/>
          </a:xfrm>
          <a:prstGeom prst="rect">
            <a:avLst/>
          </a:prstGeom>
        </p:spPr>
        <p:txBody>
          <a:bodyPr/>
          <a:lstStyle/>
          <a:p>
            <a:fld id="{0FE84A75-380D-49D2-A87F-182FC7068D9D}" type="slidenum">
              <a:rPr lang="en-US" smtClean="0"/>
              <a:t>‹#›</a:t>
            </a:fld>
            <a:endParaRPr lang="en-US"/>
          </a:p>
        </p:txBody>
      </p:sp>
    </p:spTree>
    <p:extLst>
      <p:ext uri="{BB962C8B-B14F-4D97-AF65-F5344CB8AC3E}">
        <p14:creationId xmlns:p14="http://schemas.microsoft.com/office/powerpoint/2010/main" val="1468267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7221C3D-AAD6-EDBA-FCB6-7B83E9303C89}"/>
              </a:ext>
            </a:extLst>
          </p:cNvPr>
          <p:cNvSpPr>
            <a:spLocks noGrp="1"/>
          </p:cNvSpPr>
          <p:nvPr>
            <p:ph type="title" hasCustomPrompt="1"/>
          </p:nvPr>
        </p:nvSpPr>
        <p:spPr>
          <a:xfrm>
            <a:off x="457200" y="342901"/>
            <a:ext cx="8229600" cy="394097"/>
          </a:xfrm>
          <a:prstGeom prst="rect">
            <a:avLst/>
          </a:prstGeom>
        </p:spPr>
        <p:txBody>
          <a:bodyPr/>
          <a:lstStyle>
            <a:lvl1pPr algn="ctr">
              <a:defRPr sz="2400" b="1">
                <a:latin typeface="Calibri Light" panose="020F0302020204030204" pitchFamily="34" charset="0"/>
                <a:cs typeface="Calibri Light" panose="020F0302020204030204" pitchFamily="34" charset="0"/>
              </a:defRPr>
            </a:lvl1pPr>
          </a:lstStyle>
          <a:p>
            <a:pPr algn="ctr"/>
            <a:r>
              <a:rPr lang="en-US" sz="2700" dirty="0">
                <a:latin typeface="+mj-lt"/>
              </a:rPr>
              <a:t>Title (Capitalize Each Word)</a:t>
            </a:r>
          </a:p>
        </p:txBody>
      </p:sp>
      <p:sp>
        <p:nvSpPr>
          <p:cNvPr id="5" name="Content Placeholder 2">
            <a:extLst>
              <a:ext uri="{FF2B5EF4-FFF2-40B4-BE49-F238E27FC236}">
                <a16:creationId xmlns:a16="http://schemas.microsoft.com/office/drawing/2014/main" id="{A9574A2B-29BA-B1A0-DC33-AAC784439D1B}"/>
              </a:ext>
            </a:extLst>
          </p:cNvPr>
          <p:cNvSpPr>
            <a:spLocks noGrp="1"/>
          </p:cNvSpPr>
          <p:nvPr>
            <p:ph idx="1"/>
          </p:nvPr>
        </p:nvSpPr>
        <p:spPr>
          <a:xfrm>
            <a:off x="457200" y="1143000"/>
            <a:ext cx="8229600" cy="3263504"/>
          </a:xfrm>
          <a:prstGeom prst="rect">
            <a:avLst/>
          </a:prstGeom>
        </p:spPr>
        <p:txBody>
          <a:bodyPr/>
          <a:lstStyle>
            <a:lvl1pPr marL="171450" indent="-171450">
              <a:defRPr sz="2100"/>
            </a:lvl1pPr>
            <a:lvl2pPr marL="600075" indent="-257175">
              <a:buFont typeface="Calibri" panose="020F0502020204030204" pitchFamily="34" charset="0"/>
              <a:buChar char="–"/>
              <a:defRPr sz="1800"/>
            </a:lvl2pPr>
            <a:lvl3pPr marL="940594" indent="-254794">
              <a:buSzPct val="80000"/>
              <a:buFont typeface="Courier New" panose="02070309020205020404" pitchFamily="49" charset="0"/>
              <a:buChar char="o"/>
              <a:defRPr sz="1500"/>
            </a:lvl3pPr>
            <a:lvl4pPr marL="1283494" indent="-254794">
              <a:buSzPct val="75000"/>
              <a:buFont typeface="Wingdings" panose="05000000000000000000" pitchFamily="2" charset="2"/>
              <a:buChar char="v"/>
              <a:defRPr sz="1350"/>
            </a:lvl4pPr>
            <a:lvl5pPr marL="1626394" indent="-25479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2">
            <a:extLst>
              <a:ext uri="{FF2B5EF4-FFF2-40B4-BE49-F238E27FC236}">
                <a16:creationId xmlns:a16="http://schemas.microsoft.com/office/drawing/2014/main" id="{E268EF05-3C62-A786-0055-47409E5D1B8D}"/>
              </a:ext>
            </a:extLst>
          </p:cNvPr>
          <p:cNvSpPr>
            <a:spLocks noGrp="1"/>
          </p:cNvSpPr>
          <p:nvPr>
            <p:ph idx="1"/>
          </p:nvPr>
        </p:nvSpPr>
        <p:spPr>
          <a:xfrm>
            <a:off x="628650" y="1369219"/>
            <a:ext cx="7886700" cy="3263504"/>
          </a:xfrm>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E55E09DE-2E03-4C95-8764-386CDE2BD6CF}"/>
              </a:ext>
            </a:extLst>
          </p:cNvPr>
          <p:cNvSpPr>
            <a:spLocks noGrp="1"/>
          </p:cNvSpPr>
          <p:nvPr>
            <p:ph type="title" hasCustomPrompt="1"/>
          </p:nvPr>
        </p:nvSpPr>
        <p:spPr>
          <a:xfrm>
            <a:off x="628650" y="273844"/>
            <a:ext cx="7886700" cy="994172"/>
          </a:xfrm>
        </p:spPr>
        <p:txBody>
          <a:bodyPr>
            <a:normAutofit/>
          </a:bodyPr>
          <a:lstStyle>
            <a:lvl1pPr algn="ctr">
              <a:defRPr sz="36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005930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userDrawn="1">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userDrawn="1">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61580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userDrawn="1">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373722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userDrawn="1">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48144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6" name="Content Placeholder 5"/>
          <p:cNvSpPr>
            <a:spLocks noGrp="1"/>
          </p:cNvSpPr>
          <p:nvPr userDrawn="1">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userDrawn="1">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userDrawn="1">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userDrawn="1">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userDrawn="1">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70647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userDrawn="1">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4743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1125141"/>
          </a:xfrm>
        </p:spPr>
        <p:txBody>
          <a:bodyPr anchor="b">
            <a:normAutofit/>
          </a:bodyPr>
          <a:lstStyle>
            <a:lvl1pPr algn="ctr">
              <a:defRPr sz="3038" b="1">
                <a:solidFill>
                  <a:srgbClr val="001F5F"/>
                </a:solidFill>
              </a:defRPr>
            </a:lvl1pPr>
          </a:lstStyle>
          <a:p>
            <a:r>
              <a:rPr lang="en-US" dirty="0"/>
              <a:t>Click to edit Master title style</a:t>
            </a:r>
          </a:p>
        </p:txBody>
      </p:sp>
      <p:sp>
        <p:nvSpPr>
          <p:cNvPr id="3" name="Text Placeholder 2"/>
          <p:cNvSpPr>
            <a:spLocks noGrp="1"/>
          </p:cNvSpPr>
          <p:nvPr>
            <p:ph type="body" idx="1" hasCustomPrompt="1"/>
          </p:nvPr>
        </p:nvSpPr>
        <p:spPr>
          <a:xfrm>
            <a:off x="628650" y="2458335"/>
            <a:ext cx="7886700" cy="1125140"/>
          </a:xfrm>
        </p:spPr>
        <p:txBody>
          <a:bodyPr/>
          <a:lstStyle>
            <a:lvl1pPr marL="0" indent="0" algn="ctr">
              <a:buNone/>
              <a:defRPr sz="1350">
                <a:solidFill>
                  <a:srgbClr val="001F5F"/>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dirty="0"/>
              <a:t>Edit Master text styles</a:t>
            </a:r>
          </a:p>
        </p:txBody>
      </p:sp>
      <p:grpSp>
        <p:nvGrpSpPr>
          <p:cNvPr id="7" name="Group 6">
            <a:extLst>
              <a:ext uri="{FF2B5EF4-FFF2-40B4-BE49-F238E27FC236}">
                <a16:creationId xmlns:a16="http://schemas.microsoft.com/office/drawing/2014/main" id="{E8232C32-8D8F-4F9F-B41A-77CD9E07A4BC}"/>
              </a:ext>
            </a:extLst>
          </p:cNvPr>
          <p:cNvGrpSpPr/>
          <p:nvPr userDrawn="1"/>
        </p:nvGrpSpPr>
        <p:grpSpPr>
          <a:xfrm>
            <a:off x="0" y="4606241"/>
            <a:ext cx="9144000" cy="92729"/>
            <a:chOff x="1783" y="6616562"/>
            <a:chExt cx="12192000" cy="123639"/>
          </a:xfrm>
        </p:grpSpPr>
        <p:cxnSp>
          <p:nvCxnSpPr>
            <p:cNvPr id="8" name="Straight Connector 7">
              <a:extLst>
                <a:ext uri="{FF2B5EF4-FFF2-40B4-BE49-F238E27FC236}">
                  <a16:creationId xmlns:a16="http://schemas.microsoft.com/office/drawing/2014/main" id="{41C92AE6-8701-4FCF-9D10-07774CE0296D}"/>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48164-CF84-430E-8AEC-A24EDB05F279}"/>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7C8A88-AF54-4151-9A6D-624A2FE1C90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13464017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ctr">
              <a:defRPr sz="3600" b="1">
                <a:solidFill>
                  <a:srgbClr val="001F5F"/>
                </a:solidFill>
              </a:defRPr>
            </a:lvl1pPr>
          </a:lstStyle>
          <a:p>
            <a:r>
              <a:rPr lang="en-US" dirty="0"/>
              <a:t>Click To Edit Master Title Style</a:t>
            </a:r>
          </a:p>
        </p:txBody>
      </p:sp>
      <p:sp>
        <p:nvSpPr>
          <p:cNvPr id="3" name="Content Placeholder 2"/>
          <p:cNvSpPr>
            <a:spLocks noGrp="1"/>
          </p:cNvSpPr>
          <p:nvPr>
            <p:ph idx="1" hasCustomPrompt="1"/>
          </p:nvPr>
        </p:nvSpPr>
        <p:spPr/>
        <p:txBody>
          <a:bodyPr>
            <a:normAutofit/>
          </a:bodyPr>
          <a:lstStyle>
            <a:lvl1pPr>
              <a:defRPr sz="2000"/>
            </a:lvl1pPr>
            <a:lvl2pPr marL="385763" indent="-128588">
              <a:buSzPct val="85000"/>
              <a:buFont typeface="Courier New" panose="02070309020205020404" pitchFamily="49" charset="0"/>
              <a:buChar char="o"/>
              <a:defRPr/>
            </a:lvl2pPr>
          </a:lstStyle>
          <a:p>
            <a:pPr lvl="0"/>
            <a:r>
              <a:rPr lang="en-US" dirty="0"/>
              <a:t>Edit Master text styles</a:t>
            </a:r>
          </a:p>
        </p:txBody>
      </p:sp>
      <p:grpSp>
        <p:nvGrpSpPr>
          <p:cNvPr id="7" name="Group 6">
            <a:extLst>
              <a:ext uri="{FF2B5EF4-FFF2-40B4-BE49-F238E27FC236}">
                <a16:creationId xmlns:a16="http://schemas.microsoft.com/office/drawing/2014/main" id="{FFC2DB5B-F96B-42E9-83EB-24378A12DBB2}"/>
              </a:ext>
            </a:extLst>
          </p:cNvPr>
          <p:cNvGrpSpPr/>
          <p:nvPr userDrawn="1"/>
        </p:nvGrpSpPr>
        <p:grpSpPr>
          <a:xfrm>
            <a:off x="0" y="4606241"/>
            <a:ext cx="9144000" cy="92729"/>
            <a:chOff x="1783" y="6616562"/>
            <a:chExt cx="12192000" cy="123639"/>
          </a:xfrm>
        </p:grpSpPr>
        <p:cxnSp>
          <p:nvCxnSpPr>
            <p:cNvPr id="8" name="Straight Connector 7">
              <a:extLst>
                <a:ext uri="{FF2B5EF4-FFF2-40B4-BE49-F238E27FC236}">
                  <a16:creationId xmlns:a16="http://schemas.microsoft.com/office/drawing/2014/main" id="{7DCAC36A-0FAD-4072-938B-0532D69DCFAC}"/>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1EB467-C1D2-4ECA-9A02-699D6D3EE102}"/>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E433A6-679F-4C4D-B48E-9EDF6F6DBDC0}"/>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13042178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025" b="1">
                <a:solidFill>
                  <a:srgbClr val="001F5F"/>
                </a:solidFill>
              </a:defRPr>
            </a:lvl1pPr>
          </a:lstStyle>
          <a:p>
            <a:r>
              <a:rPr lang="en-US" dirty="0"/>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45575C2B-F4A9-41E6-8811-4BE87716E0BB}"/>
              </a:ext>
            </a:extLst>
          </p:cNvPr>
          <p:cNvGrpSpPr/>
          <p:nvPr userDrawn="1"/>
        </p:nvGrpSpPr>
        <p:grpSpPr>
          <a:xfrm>
            <a:off x="0" y="4606241"/>
            <a:ext cx="9144000" cy="92729"/>
            <a:chOff x="1783" y="6616562"/>
            <a:chExt cx="12192000" cy="123639"/>
          </a:xfrm>
        </p:grpSpPr>
        <p:cxnSp>
          <p:nvCxnSpPr>
            <p:cNvPr id="9" name="Straight Connector 8">
              <a:extLst>
                <a:ext uri="{FF2B5EF4-FFF2-40B4-BE49-F238E27FC236}">
                  <a16:creationId xmlns:a16="http://schemas.microsoft.com/office/drawing/2014/main" id="{E3A9591E-6C0A-4C5B-A184-DF77777659B3}"/>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5774B3-B1A2-445D-9CA9-C137B34611EE}"/>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6805C7B-DABC-4073-9C97-80BA52E36631}"/>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9226496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normAutofit/>
          </a:bodyPr>
          <a:lstStyle>
            <a:lvl1pPr algn="ctr">
              <a:defRPr sz="2025"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350" b="1">
                <a:solidFill>
                  <a:srgbClr val="001F5F"/>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2" y="1260872"/>
            <a:ext cx="3887391" cy="617934"/>
          </a:xfrm>
        </p:spPr>
        <p:txBody>
          <a:bodyPr anchor="b"/>
          <a:lstStyle>
            <a:lvl1pPr marL="0" indent="0">
              <a:buNone/>
              <a:defRPr sz="1350" b="1">
                <a:solidFill>
                  <a:srgbClr val="001F5F"/>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Edit Master text styles</a:t>
            </a:r>
          </a:p>
        </p:txBody>
      </p:sp>
      <p:sp>
        <p:nvSpPr>
          <p:cNvPr id="6" name="Content Placeholder 5"/>
          <p:cNvSpPr>
            <a:spLocks noGrp="1"/>
          </p:cNvSpPr>
          <p:nvPr>
            <p:ph sz="quarter" idx="4"/>
          </p:nvPr>
        </p:nvSpPr>
        <p:spPr>
          <a:xfrm>
            <a:off x="4629152"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60CFDCE1-FC1B-42E0-8BE4-BC39B6BFE7F9}"/>
              </a:ext>
            </a:extLst>
          </p:cNvPr>
          <p:cNvGrpSpPr/>
          <p:nvPr userDrawn="1"/>
        </p:nvGrpSpPr>
        <p:grpSpPr>
          <a:xfrm>
            <a:off x="0" y="4606241"/>
            <a:ext cx="9144000" cy="92729"/>
            <a:chOff x="1783" y="6616562"/>
            <a:chExt cx="12192000" cy="123639"/>
          </a:xfrm>
        </p:grpSpPr>
        <p:cxnSp>
          <p:nvCxnSpPr>
            <p:cNvPr id="11" name="Straight Connector 10">
              <a:extLst>
                <a:ext uri="{FF2B5EF4-FFF2-40B4-BE49-F238E27FC236}">
                  <a16:creationId xmlns:a16="http://schemas.microsoft.com/office/drawing/2014/main" id="{87093197-F8E1-4AB2-8F3F-9C2EBA08DBF8}"/>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D25210-99B7-40E5-98E9-354F0C49C615}"/>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1D5643-B147-4FB1-AB69-EFF92B58820B}"/>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20666281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025" b="1">
                <a:solidFill>
                  <a:srgbClr val="001F5F"/>
                </a:solidFill>
              </a:defRPr>
            </a:lvl1pPr>
          </a:lstStyle>
          <a:p>
            <a:r>
              <a:rPr lang="en-US" dirty="0"/>
              <a:t>Click to edit Master title style</a:t>
            </a:r>
          </a:p>
        </p:txBody>
      </p:sp>
      <p:grpSp>
        <p:nvGrpSpPr>
          <p:cNvPr id="6" name="Group 5">
            <a:extLst>
              <a:ext uri="{FF2B5EF4-FFF2-40B4-BE49-F238E27FC236}">
                <a16:creationId xmlns:a16="http://schemas.microsoft.com/office/drawing/2014/main" id="{DBD6056B-1BA8-418C-A78A-07175BBD3BB6}"/>
              </a:ext>
            </a:extLst>
          </p:cNvPr>
          <p:cNvGrpSpPr/>
          <p:nvPr userDrawn="1"/>
        </p:nvGrpSpPr>
        <p:grpSpPr>
          <a:xfrm>
            <a:off x="0" y="4606241"/>
            <a:ext cx="9144000" cy="92729"/>
            <a:chOff x="1783" y="6616562"/>
            <a:chExt cx="12192000" cy="123639"/>
          </a:xfrm>
        </p:grpSpPr>
        <p:cxnSp>
          <p:nvCxnSpPr>
            <p:cNvPr id="7" name="Straight Connector 6">
              <a:extLst>
                <a:ext uri="{FF2B5EF4-FFF2-40B4-BE49-F238E27FC236}">
                  <a16:creationId xmlns:a16="http://schemas.microsoft.com/office/drawing/2014/main" id="{231B5928-1430-436B-B9B7-708D8EA35657}"/>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E2D395-5707-4990-BCB5-47D950B57D5C}"/>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939080-740B-4D85-BF1A-90DADB5811A5}"/>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5505626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2EE579-2948-4575-BDD3-80BEF68274CF}"/>
              </a:ext>
            </a:extLst>
          </p:cNvPr>
          <p:cNvGrpSpPr/>
          <p:nvPr userDrawn="1"/>
        </p:nvGrpSpPr>
        <p:grpSpPr>
          <a:xfrm>
            <a:off x="0" y="4606241"/>
            <a:ext cx="9144000" cy="92729"/>
            <a:chOff x="1783" y="6616562"/>
            <a:chExt cx="12192000" cy="123639"/>
          </a:xfrm>
        </p:grpSpPr>
        <p:cxnSp>
          <p:nvCxnSpPr>
            <p:cNvPr id="6" name="Straight Connector 5">
              <a:extLst>
                <a:ext uri="{FF2B5EF4-FFF2-40B4-BE49-F238E27FC236}">
                  <a16:creationId xmlns:a16="http://schemas.microsoft.com/office/drawing/2014/main" id="{74DD27DE-3E54-4274-BBC3-ACDBA4EE937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7CE46D-769F-4AC1-9632-943FA356FB8F}"/>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1996B2-EF6C-4477-8412-7FDF64D8FBE9}"/>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9539566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2475" b="1">
                <a:solidFill>
                  <a:schemeClr val="tx1"/>
                </a:solidFill>
                <a:latin typeface="+mn-lt"/>
              </a:defRPr>
            </a:lvl1pPr>
          </a:lstStyle>
          <a:p>
            <a:r>
              <a:rPr lang="en-US" dirty="0"/>
              <a:t>Click To Edit Master Title Style</a:t>
            </a:r>
          </a:p>
        </p:txBody>
      </p:sp>
      <p:grpSp>
        <p:nvGrpSpPr>
          <p:cNvPr id="13" name="Group 12">
            <a:extLst>
              <a:ext uri="{FF2B5EF4-FFF2-40B4-BE49-F238E27FC236}">
                <a16:creationId xmlns:a16="http://schemas.microsoft.com/office/drawing/2014/main" id="{3BC10DF9-BA31-4066-BE6A-A759AB4AE680}"/>
              </a:ext>
            </a:extLst>
          </p:cNvPr>
          <p:cNvGrpSpPr/>
          <p:nvPr userDrawn="1"/>
        </p:nvGrpSpPr>
        <p:grpSpPr>
          <a:xfrm>
            <a:off x="0" y="6141653"/>
            <a:ext cx="12192000" cy="123639"/>
            <a:chOff x="1783" y="6616562"/>
            <a:chExt cx="12192000" cy="123639"/>
          </a:xfrm>
        </p:grpSpPr>
        <p:cxnSp>
          <p:nvCxnSpPr>
            <p:cNvPr id="14" name="Straight Connector 13">
              <a:extLst>
                <a:ext uri="{FF2B5EF4-FFF2-40B4-BE49-F238E27FC236}">
                  <a16:creationId xmlns:a16="http://schemas.microsoft.com/office/drawing/2014/main" id="{E8B06840-44BD-40F1-8862-2FB20AD45AE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A856565-9A9F-4179-AEA3-E057FD448D57}"/>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2330C3A-7FA3-41F3-9DE9-0CB2D0B45FA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403619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385763" indent="-128588">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normAutofit/>
          </a:bodyPr>
          <a:lstStyle>
            <a:lvl1pPr>
              <a:defRPr sz="2025"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3236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12"/>
    </p:custDataLst>
    <p:extLst>
      <p:ext uri="{BB962C8B-B14F-4D97-AF65-F5344CB8AC3E}">
        <p14:creationId xmlns:p14="http://schemas.microsoft.com/office/powerpoint/2010/main" val="2286835613"/>
      </p:ext>
    </p:extLst>
  </p:cSld>
  <p:clrMap bg1="lt1" tx1="dk1" bg2="lt2" tx2="dk2" accent1="accent1" accent2="accent2" accent3="accent3" accent4="accent4" accent5="accent5" accent6="accent6" hlink="hlink" folHlink="folHlink"/>
  <p:sldLayoutIdLst>
    <p:sldLayoutId id="2147483698" r:id="rId1"/>
    <p:sldLayoutId id="2147483700" r:id="rId2"/>
    <p:sldLayoutId id="2147483699" r:id="rId3"/>
    <p:sldLayoutId id="2147483701" r:id="rId4"/>
    <p:sldLayoutId id="2147483702" r:id="rId5"/>
    <p:sldLayoutId id="2147483703" r:id="rId6"/>
    <p:sldLayoutId id="2147483704" r:id="rId7"/>
    <p:sldLayoutId id="2147483705" r:id="rId8"/>
    <p:sldLayoutId id="2147483706" r:id="rId9"/>
    <p:sldLayoutId id="2147483707" r:id="rId10"/>
  </p:sldLayoutIdLst>
  <p:txStyles>
    <p:titleStyle>
      <a:lvl1pPr algn="l" defTabSz="514350" rtl="0" eaLnBrk="1" latinLnBrk="0" hangingPunct="1">
        <a:lnSpc>
          <a:spcPct val="90000"/>
        </a:lnSpc>
        <a:spcBef>
          <a:spcPct val="0"/>
        </a:spcBef>
        <a:buNone/>
        <a:defRPr sz="2025" b="1" kern="1200">
          <a:solidFill>
            <a:schemeClr val="tx1"/>
          </a:solidFill>
          <a:latin typeface="+mn-lt"/>
          <a:ea typeface="+mj-ea"/>
          <a:cs typeface="+mj-cs"/>
        </a:defRPr>
      </a:lvl1pPr>
    </p:titleStyle>
    <p:bodyStyle>
      <a:lvl1pPr marL="128588" indent="-128588" algn="l" defTabSz="514350" rtl="0" eaLnBrk="1" latinLnBrk="0" hangingPunct="1">
        <a:lnSpc>
          <a:spcPct val="10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10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10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10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10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0100" y="1828800"/>
            <a:ext cx="7543800" cy="925117"/>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8" name="Rectangle 7"/>
          <p:cNvSpPr/>
          <p:nvPr/>
        </p:nvSpPr>
        <p:spPr>
          <a:xfrm>
            <a:off x="0" y="4437918"/>
            <a:ext cx="9144000" cy="705583"/>
          </a:xfrm>
          <a:prstGeom prst="rect">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Rectangle 6">
            <a:extLst>
              <a:ext uri="{FF2B5EF4-FFF2-40B4-BE49-F238E27FC236}">
                <a16:creationId xmlns:a16="http://schemas.microsoft.com/office/drawing/2014/main" id="{CAD8AABF-F7AD-2579-7EDE-AC509AA4465E}"/>
              </a:ext>
            </a:extLst>
          </p:cNvPr>
          <p:cNvSpPr/>
          <p:nvPr/>
        </p:nvSpPr>
        <p:spPr>
          <a:xfrm>
            <a:off x="0" y="4335523"/>
            <a:ext cx="9144000" cy="65027"/>
          </a:xfrm>
          <a:prstGeom prst="rect">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A black background with white text&#10;&#10;AI-generated content may be incorrect.">
            <a:extLst>
              <a:ext uri="{FF2B5EF4-FFF2-40B4-BE49-F238E27FC236}">
                <a16:creationId xmlns:a16="http://schemas.microsoft.com/office/drawing/2014/main" id="{3AE214BC-9579-20E9-C483-40C460418A2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81300" y="4414129"/>
            <a:ext cx="3581400" cy="729371"/>
          </a:xfrm>
          <a:prstGeom prst="rect">
            <a:avLst/>
          </a:prstGeom>
        </p:spPr>
      </p:pic>
    </p:spTree>
    <p:extLst>
      <p:ext uri="{BB962C8B-B14F-4D97-AF65-F5344CB8AC3E}">
        <p14:creationId xmlns:p14="http://schemas.microsoft.com/office/powerpoint/2010/main" val="263581887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txStyles>
    <p:titleStyle>
      <a:lvl1pPr algn="ctr" defTabSz="685800" rtl="0" eaLnBrk="1" latinLnBrk="0" hangingPunct="1">
        <a:lnSpc>
          <a:spcPct val="90000"/>
        </a:lnSpc>
        <a:spcBef>
          <a:spcPct val="0"/>
        </a:spcBef>
        <a:buNone/>
        <a:defRPr sz="495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p15:clr>
            <a:srgbClr val="F26B43"/>
          </p15:clr>
        </p15:guide>
        <p15:guide id="2" pos="2880">
          <p15:clr>
            <a:srgbClr val="F26B43"/>
          </p15:clr>
        </p15:guide>
        <p15:guide id="3" pos="5472">
          <p15:clr>
            <a:srgbClr val="F26B43"/>
          </p15:clr>
        </p15:guide>
        <p15:guide id="4" orient="horz" pos="2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4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8.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9.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3.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4.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5.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7.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9.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0.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1.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2.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4.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5.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7.xml"/></Relationships>
</file>

<file path=ppt/slides/_rels/slide51.xml.rels><?xml version="1.0" encoding="UTF-8" standalone="yes"?>
<Relationships xmlns="http://schemas.openxmlformats.org/package/2006/relationships"><Relationship Id="rId8" Type="http://schemas.openxmlformats.org/officeDocument/2006/relationships/hyperlink" Target="https://www.mayoclinic.org/diseases-conditions/spina-bifida/symptoms-causes/syc-20377860" TargetMode="External"/><Relationship Id="rId3" Type="http://schemas.openxmlformats.org/officeDocument/2006/relationships/hyperlink" Target="https://www.cdc.gov/ncbddd/spinabifida/facts.html" TargetMode="External"/><Relationship Id="rId7" Type="http://schemas.openxmlformats.org/officeDocument/2006/relationships/hyperlink" Target="https://www.parentcenterhub.org/spinabifida/" TargetMode="External"/><Relationship Id="rId2" Type="http://schemas.openxmlformats.org/officeDocument/2006/relationships/slideLayout" Target="../slideLayouts/slideLayout3.xml"/><Relationship Id="rId1" Type="http://schemas.openxmlformats.org/officeDocument/2006/relationships/tags" Target="../tags/tag68.xml"/><Relationship Id="rId6" Type="http://schemas.openxmlformats.org/officeDocument/2006/relationships/hyperlink" Target="https://www.cdc.gov/ncbddd/birthdefects/stories/spinabifida.html" TargetMode="External"/><Relationship Id="rId5" Type="http://schemas.openxmlformats.org/officeDocument/2006/relationships/hyperlink" Target="https://www.cdc.gov/ncbddd/spinabifida/toddler.html" TargetMode="External"/><Relationship Id="rId10" Type="http://schemas.openxmlformats.org/officeDocument/2006/relationships/hyperlink" Target="https://www.thesbrn.org/" TargetMode="External"/><Relationship Id="rId4" Type="http://schemas.openxmlformats.org/officeDocument/2006/relationships/hyperlink" Target="https://www.cdc.gov/ncbddd/spinabifida/infant.html" TargetMode="External"/><Relationship Id="rId9" Type="http://schemas.openxmlformats.org/officeDocument/2006/relationships/hyperlink" Target="https://www.spinabifidaassociation.org/" TargetMode="External"/></Relationships>
</file>

<file path=ppt/slides/_rels/slide52.xml.rels><?xml version="1.0" encoding="UTF-8" standalone="yes"?>
<Relationships xmlns="http://schemas.openxmlformats.org/package/2006/relationships"><Relationship Id="rId8" Type="http://schemas.openxmlformats.org/officeDocument/2006/relationships/hyperlink" Target="https://www.ninds.nih.gov/Disorders/All-Disorders/Muscular-Dystrophy-Information-Page" TargetMode="External"/><Relationship Id="rId3" Type="http://schemas.openxmlformats.org/officeDocument/2006/relationships/hyperlink" Target="https://www.cdc.gov/ncbddd/musculardystrophy/stories.html" TargetMode="External"/><Relationship Id="rId7" Type="http://schemas.openxmlformats.org/officeDocument/2006/relationships/hyperlink" Target="https://www.mdff.org/" TargetMode="External"/><Relationship Id="rId2" Type="http://schemas.openxmlformats.org/officeDocument/2006/relationships/slideLayout" Target="../slideLayouts/slideLayout3.xml"/><Relationship Id="rId1" Type="http://schemas.openxmlformats.org/officeDocument/2006/relationships/tags" Target="../tags/tag69.xml"/><Relationship Id="rId6" Type="http://schemas.openxmlformats.org/officeDocument/2006/relationships/hyperlink" Target="https://www.mda.org/care/mda-engage/community-webinars" TargetMode="External"/><Relationship Id="rId5" Type="http://schemas.openxmlformats.org/officeDocument/2006/relationships/hyperlink" Target="https://www.mda.org/disease/duchenne-muscular-dystrophy" TargetMode="External"/><Relationship Id="rId4" Type="http://schemas.openxmlformats.org/officeDocument/2006/relationships/hyperlink" Target="https://www.mda.org/" TargetMode="External"/><Relationship Id="rId9" Type="http://schemas.openxmlformats.org/officeDocument/2006/relationships/hyperlink" Target="https://www.parentprojectmd.org/"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s://doi.org/10.1038/nrdp.2015.7" TargetMode="External"/><Relationship Id="rId2" Type="http://schemas.openxmlformats.org/officeDocument/2006/relationships/slideLayout" Target="../slideLayouts/slideLayout3.xml"/><Relationship Id="rId1" Type="http://schemas.openxmlformats.org/officeDocument/2006/relationships/tags" Target="../tags/tag70.xml"/><Relationship Id="rId5" Type="http://schemas.openxmlformats.org/officeDocument/2006/relationships/hyperlink" Target="https://doi.10.1017/s0012162204000283" TargetMode="External"/><Relationship Id="rId4" Type="http://schemas.openxmlformats.org/officeDocument/2006/relationships/hyperlink" Target="https://doi.org/10.5435/00124635-200203000-00009" TargetMode="External"/></Relationships>
</file>

<file path=ppt/slides/_rels/slide54.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3.xml"/><Relationship Id="rId1" Type="http://schemas.openxmlformats.org/officeDocument/2006/relationships/tags" Target="../tags/tag71.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625B1D-9064-44FF-930A-3874D5550B2E}"/>
              </a:ext>
            </a:extLst>
          </p:cNvPr>
          <p:cNvSpPr>
            <a:spLocks noGrp="1"/>
          </p:cNvSpPr>
          <p:nvPr>
            <p:ph type="ctrTitle"/>
          </p:nvPr>
        </p:nvSpPr>
        <p:spPr/>
        <p:txBody>
          <a:bodyPr>
            <a:noAutofit/>
          </a:bodyPr>
          <a:lstStyle/>
          <a:p>
            <a:r>
              <a:rPr lang="en-US" sz="3600" dirty="0">
                <a:latin typeface="+mj-lt"/>
                <a:ea typeface="Comfortaa"/>
                <a:sym typeface="Comfortaa"/>
              </a:rPr>
              <a:t>Characteristics and Etiology of </a:t>
            </a:r>
            <a:br>
              <a:rPr lang="en-US" sz="3600" dirty="0">
                <a:latin typeface="+mj-lt"/>
                <a:ea typeface="Comfortaa"/>
                <a:sym typeface="Comfortaa"/>
              </a:rPr>
            </a:br>
            <a:r>
              <a:rPr lang="en-US" sz="3600" dirty="0">
                <a:latin typeface="+mj-lt"/>
                <a:ea typeface="Comfortaa"/>
                <a:sym typeface="Comfortaa"/>
              </a:rPr>
              <a:t>Infants and Young Children with Disabilities</a:t>
            </a:r>
            <a:endParaRPr lang="en-US" sz="3200" dirty="0">
              <a:latin typeface="+mj-lt"/>
            </a:endParaRPr>
          </a:p>
        </p:txBody>
      </p:sp>
      <p:sp>
        <p:nvSpPr>
          <p:cNvPr id="2" name="Subtitle 1">
            <a:extLst>
              <a:ext uri="{FF2B5EF4-FFF2-40B4-BE49-F238E27FC236}">
                <a16:creationId xmlns:a16="http://schemas.microsoft.com/office/drawing/2014/main" id="{AAC3D192-8D6C-4F46-9280-01A055F19D0A}"/>
              </a:ext>
            </a:extLst>
          </p:cNvPr>
          <p:cNvSpPr>
            <a:spLocks noGrp="1"/>
          </p:cNvSpPr>
          <p:nvPr>
            <p:ph type="subTitle" idx="4294967295"/>
          </p:nvPr>
        </p:nvSpPr>
        <p:spPr>
          <a:xfrm>
            <a:off x="1714500" y="3257550"/>
            <a:ext cx="5715000" cy="1390650"/>
          </a:xfrm>
        </p:spPr>
        <p:txBody>
          <a:bodyPr>
            <a:normAutofit/>
          </a:bodyPr>
          <a:lstStyle/>
          <a:p>
            <a:pPr marL="0" indent="0" algn="ctr">
              <a:buNone/>
            </a:pPr>
            <a:r>
              <a:rPr lang="en-US" sz="2400" b="1" dirty="0">
                <a:latin typeface="+mj-lt"/>
              </a:rPr>
              <a:t>Spina Bifida and Muscular Dystrophy</a:t>
            </a:r>
          </a:p>
        </p:txBody>
      </p:sp>
    </p:spTree>
    <p:custDataLst>
      <p:tags r:id="rId1"/>
    </p:custDataLst>
    <p:extLst>
      <p:ext uri="{BB962C8B-B14F-4D97-AF65-F5344CB8AC3E}">
        <p14:creationId xmlns:p14="http://schemas.microsoft.com/office/powerpoint/2010/main" val="42446187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pPr>
            <a:r>
              <a:rPr sz="3600" kern="0" dirty="0">
                <a:latin typeface="+mj-lt"/>
              </a:rPr>
              <a:t>Neural Tube</a:t>
            </a:r>
            <a:r>
              <a:rPr lang="en-US" sz="3600" kern="0" dirty="0">
                <a:latin typeface="+mj-lt"/>
              </a:rPr>
              <a:t> </a:t>
            </a:r>
            <a:r>
              <a:rPr sz="3600" kern="0" dirty="0">
                <a:latin typeface="+mj-lt"/>
              </a:rPr>
              <a:t>Development</a:t>
            </a:r>
          </a:p>
        </p:txBody>
      </p:sp>
      <p:sp>
        <p:nvSpPr>
          <p:cNvPr id="2" name="Content Placeholder 1">
            <a:extLst>
              <a:ext uri="{FF2B5EF4-FFF2-40B4-BE49-F238E27FC236}">
                <a16:creationId xmlns:a16="http://schemas.microsoft.com/office/drawing/2014/main" id="{66E80AF8-2BA2-6143-087F-93EBE2550B90}"/>
              </a:ext>
            </a:extLst>
          </p:cNvPr>
          <p:cNvSpPr>
            <a:spLocks noGrp="1"/>
          </p:cNvSpPr>
          <p:nvPr>
            <p:ph idx="1"/>
          </p:nvPr>
        </p:nvSpPr>
        <p:spPr/>
        <p:txBody>
          <a:bodyPr/>
          <a:lstStyle/>
          <a:p>
            <a:endParaRPr lang="en-US"/>
          </a:p>
        </p:txBody>
      </p:sp>
      <p:sp>
        <p:nvSpPr>
          <p:cNvPr id="5" name="object 5" descr="Illustration of normal neural tube development, a normal spine at birth, and a spina bifida spine. "/>
          <p:cNvSpPr/>
          <p:nvPr/>
        </p:nvSpPr>
        <p:spPr>
          <a:xfrm>
            <a:off x="3017120" y="1083383"/>
            <a:ext cx="3109761" cy="3247210"/>
          </a:xfrm>
          <a:prstGeom prst="rect">
            <a:avLst/>
          </a:prstGeom>
          <a:blipFill>
            <a:blip r:embed="rId3" cstate="print"/>
            <a:stretch>
              <a:fillRect/>
            </a:stretch>
          </a:blipFill>
        </p:spPr>
        <p:txBody>
          <a:bodyPr wrap="square" lIns="0" tIns="0" rIns="0" bIns="0" rtlCol="0"/>
          <a:lstStyle/>
          <a:p>
            <a:endParaRPr/>
          </a:p>
        </p:txBody>
      </p:sp>
      <p:sp>
        <p:nvSpPr>
          <p:cNvPr id="6" name="object 6"/>
          <p:cNvSpPr txBox="1"/>
          <p:nvPr/>
        </p:nvSpPr>
        <p:spPr>
          <a:xfrm>
            <a:off x="7086600" y="4095750"/>
            <a:ext cx="2057400" cy="228268"/>
          </a:xfrm>
          <a:prstGeom prst="rect">
            <a:avLst/>
          </a:prstGeom>
        </p:spPr>
        <p:txBody>
          <a:bodyPr vert="horz" wrap="square" lIns="0" tIns="12700" rIns="0" bIns="0" rtlCol="0">
            <a:spAutoFit/>
          </a:bodyPr>
          <a:lstStyle/>
          <a:p>
            <a:pPr marL="12700">
              <a:lnSpc>
                <a:spcPct val="100000"/>
              </a:lnSpc>
              <a:spcBef>
                <a:spcPts val="100"/>
              </a:spcBef>
            </a:pPr>
            <a:r>
              <a:rPr lang="en-US" sz="1400" dirty="0">
                <a:cs typeface="Times New Roman"/>
              </a:rPr>
              <a:t>Fleming et al., 2019, p. 662</a:t>
            </a:r>
            <a:endParaRPr sz="800" dirty="0">
              <a:cs typeface="Times New Roman"/>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Spina Bifida Prevalence</a:t>
            </a:r>
          </a:p>
        </p:txBody>
      </p:sp>
      <p:sp>
        <p:nvSpPr>
          <p:cNvPr id="5" name="Content Placeholder 4">
            <a:extLst>
              <a:ext uri="{FF2B5EF4-FFF2-40B4-BE49-F238E27FC236}">
                <a16:creationId xmlns:a16="http://schemas.microsoft.com/office/drawing/2014/main" id="{E5978602-7EAA-40F2-9626-57235F755F2C}"/>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1D5A0238-6731-93C0-F9E8-D7892370C336}"/>
              </a:ext>
            </a:extLst>
          </p:cNvPr>
          <p:cNvSpPr txBox="1"/>
          <p:nvPr/>
        </p:nvSpPr>
        <p:spPr>
          <a:xfrm>
            <a:off x="628650" y="1268016"/>
            <a:ext cx="7772400" cy="1938992"/>
          </a:xfrm>
          <a:prstGeom prst="rect">
            <a:avLst/>
          </a:prstGeom>
          <a:noFill/>
        </p:spPr>
        <p:txBody>
          <a:bodyPr wrap="square" rtlCol="0">
            <a:spAutoFit/>
          </a:bodyPr>
          <a:lstStyle/>
          <a:p>
            <a:pPr marL="297815" marR="5080" indent="-285750">
              <a:spcBef>
                <a:spcPts val="100"/>
              </a:spcBef>
              <a:buFont typeface="Arial" panose="020B0604020202020204" pitchFamily="34" charset="0"/>
              <a:buChar char="•"/>
              <a:tabLst>
                <a:tab pos="363855" algn="l"/>
                <a:tab pos="364490" algn="l"/>
              </a:tabLst>
            </a:pPr>
            <a:r>
              <a:rPr lang="en-US" sz="2000" kern="0" dirty="0">
                <a:cs typeface="Calibri"/>
              </a:rPr>
              <a:t>Spina Bifida is the most common congenital disability.</a:t>
            </a:r>
          </a:p>
          <a:p>
            <a:pPr marL="285750" indent="-285750">
              <a:spcBef>
                <a:spcPts val="10"/>
              </a:spcBef>
              <a:buFont typeface="Arial" panose="020B0604020202020204" pitchFamily="34" charset="0"/>
              <a:buChar char="•"/>
            </a:pPr>
            <a:endParaRPr lang="en-US" sz="2000" kern="0" dirty="0">
              <a:cs typeface="Calibri"/>
            </a:endParaRPr>
          </a:p>
          <a:p>
            <a:pPr marL="297815" marR="31750" indent="-285750">
              <a:buFont typeface="Arial" panose="020B0604020202020204" pitchFamily="34" charset="0"/>
              <a:buChar char="•"/>
              <a:tabLst>
                <a:tab pos="363855" algn="l"/>
                <a:tab pos="364490" algn="l"/>
              </a:tabLst>
            </a:pPr>
            <a:r>
              <a:rPr lang="en-US" sz="2000" kern="0" dirty="0">
                <a:cs typeface="Calibri"/>
              </a:rPr>
              <a:t>Prevalence (along with other neural tube defects) is approximately 0.5-0.8 per 1000 births in Europe and USA.</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469900" rIns="0" bIns="0" rtlCol="0">
            <a:spAutoFit/>
          </a:bodyPr>
          <a:lstStyle/>
          <a:p>
            <a:pPr marL="13335">
              <a:lnSpc>
                <a:spcPct val="100000"/>
              </a:lnSpc>
              <a:spcBef>
                <a:spcPts val="600"/>
              </a:spcBef>
              <a:tabLst>
                <a:tab pos="2235200" algn="l"/>
              </a:tabLst>
            </a:pPr>
            <a:r>
              <a:rPr sz="3600" kern="0" dirty="0">
                <a:latin typeface="+mj-lt"/>
              </a:rPr>
              <a:t>Spina Bifida</a:t>
            </a:r>
            <a:r>
              <a:rPr lang="en-US" sz="3600" kern="0" dirty="0">
                <a:latin typeface="+mj-lt"/>
              </a:rPr>
              <a:t> </a:t>
            </a:r>
            <a:r>
              <a:rPr sz="3600" kern="0" dirty="0">
                <a:uFill>
                  <a:solidFill>
                    <a:srgbClr val="40474B"/>
                  </a:solidFill>
                </a:uFill>
                <a:latin typeface="+mj-lt"/>
              </a:rPr>
              <a:t>Prenatal</a:t>
            </a:r>
            <a:r>
              <a:rPr sz="3600" kern="0" dirty="0">
                <a:latin typeface="+mj-lt"/>
              </a:rPr>
              <a:t> Diagnosis</a:t>
            </a:r>
          </a:p>
        </p:txBody>
      </p:sp>
      <p:sp>
        <p:nvSpPr>
          <p:cNvPr id="4" name="Content Placeholder 3">
            <a:extLst>
              <a:ext uri="{FF2B5EF4-FFF2-40B4-BE49-F238E27FC236}">
                <a16:creationId xmlns:a16="http://schemas.microsoft.com/office/drawing/2014/main" id="{2AF38B6A-E9ED-404A-B972-9A525251E4EA}"/>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D6A3C64A-A26C-A331-119F-F0F3E1791B0F}"/>
              </a:ext>
            </a:extLst>
          </p:cNvPr>
          <p:cNvSpPr txBox="1"/>
          <p:nvPr/>
        </p:nvSpPr>
        <p:spPr>
          <a:xfrm>
            <a:off x="628650" y="1369219"/>
            <a:ext cx="8210550" cy="3477875"/>
          </a:xfrm>
          <a:prstGeom prst="rect">
            <a:avLst/>
          </a:prstGeom>
          <a:noFill/>
        </p:spPr>
        <p:txBody>
          <a:bodyPr wrap="square" rtlCol="0">
            <a:spAutoFit/>
          </a:bodyPr>
          <a:lstStyle/>
          <a:p>
            <a:pPr marL="297815" marR="394970" indent="-285750">
              <a:spcBef>
                <a:spcPts val="0"/>
              </a:spcBef>
              <a:buFont typeface="Arial" panose="020B0604020202020204" pitchFamily="34" charset="0"/>
              <a:buChar char="•"/>
              <a:tabLst>
                <a:tab pos="363855" algn="l"/>
                <a:tab pos="364490" algn="l"/>
              </a:tabLst>
            </a:pPr>
            <a:r>
              <a:rPr lang="en-US" sz="2000" kern="0" dirty="0">
                <a:cs typeface="Calibri"/>
              </a:rPr>
              <a:t>Prenatal diagnosis often happens between the 15th and 20th weeks gestation during standard prenatal testing via blood testing.</a:t>
            </a:r>
          </a:p>
          <a:p>
            <a:pPr marL="297815" marR="394970"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When alpha-fetoprotein (AFP) is detected at high levels in the blood sample of the mother, it is a red flag for neural tube defects (or other developmental abnormalities).</a:t>
            </a:r>
          </a:p>
          <a:p>
            <a:pPr marL="297815" marR="5080"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356870" indent="-285750">
              <a:spcBef>
                <a:spcPts val="0"/>
              </a:spcBef>
              <a:buFont typeface="Arial" panose="020B0604020202020204" pitchFamily="34" charset="0"/>
              <a:buChar char="•"/>
              <a:tabLst>
                <a:tab pos="363855" algn="l"/>
                <a:tab pos="364490" algn="l"/>
              </a:tabLst>
            </a:pPr>
            <a:r>
              <a:rPr lang="en-US" sz="2000" kern="0" dirty="0">
                <a:cs typeface="Calibri"/>
              </a:rPr>
              <a:t>Additional tests may be ordered at that time, such as ultrasound and/or amniocentesis.</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600"/>
              </a:spcBef>
              <a:tabLst>
                <a:tab pos="2234565" algn="l"/>
              </a:tabLst>
            </a:pPr>
            <a:r>
              <a:rPr sz="3600" kern="0" dirty="0">
                <a:latin typeface="+mj-lt"/>
              </a:rPr>
              <a:t>Spina Bifida</a:t>
            </a:r>
            <a:r>
              <a:rPr lang="en-US" sz="3600" kern="0" dirty="0">
                <a:latin typeface="+mj-lt"/>
              </a:rPr>
              <a:t> </a:t>
            </a:r>
            <a:r>
              <a:rPr sz="3600" kern="0" dirty="0">
                <a:uFill>
                  <a:solidFill>
                    <a:srgbClr val="40474B"/>
                  </a:solidFill>
                </a:uFill>
                <a:latin typeface="+mj-lt"/>
              </a:rPr>
              <a:t>Prenatal</a:t>
            </a:r>
            <a:r>
              <a:rPr sz="3600" kern="0" dirty="0">
                <a:latin typeface="+mj-lt"/>
              </a:rPr>
              <a:t> Diagnosis:</a:t>
            </a:r>
            <a:r>
              <a:rPr lang="en-US" sz="3600" kern="0" dirty="0">
                <a:latin typeface="+mj-lt"/>
              </a:rPr>
              <a:t> </a:t>
            </a:r>
            <a:r>
              <a:rPr sz="3600" kern="0" dirty="0">
                <a:latin typeface="+mj-lt"/>
              </a:rPr>
              <a:t>Ultrasound</a:t>
            </a:r>
          </a:p>
        </p:txBody>
      </p:sp>
      <p:sp>
        <p:nvSpPr>
          <p:cNvPr id="3" name="Content Placeholder 2">
            <a:extLst>
              <a:ext uri="{FF2B5EF4-FFF2-40B4-BE49-F238E27FC236}">
                <a16:creationId xmlns:a16="http://schemas.microsoft.com/office/drawing/2014/main" id="{60AD4DE7-43E7-4A5F-A1F2-9418CF233F13}"/>
              </a:ext>
            </a:extLst>
          </p:cNvPr>
          <p:cNvSpPr>
            <a:spLocks noGrp="1"/>
          </p:cNvSpPr>
          <p:nvPr>
            <p:ph idx="1"/>
          </p:nvPr>
        </p:nvSpPr>
        <p:spPr/>
        <p:txBody>
          <a:bodyPr>
            <a:normAutofit/>
          </a:bodyPr>
          <a:lstStyle/>
          <a:p>
            <a:pPr marL="0" indent="0">
              <a:buNone/>
            </a:pPr>
            <a:r>
              <a:rPr lang="en-US" dirty="0"/>
              <a:t>   </a:t>
            </a:r>
          </a:p>
        </p:txBody>
      </p:sp>
      <p:sp>
        <p:nvSpPr>
          <p:cNvPr id="5" name="TextBox 4">
            <a:extLst>
              <a:ext uri="{FF2B5EF4-FFF2-40B4-BE49-F238E27FC236}">
                <a16:creationId xmlns:a16="http://schemas.microsoft.com/office/drawing/2014/main" id="{E5DE8072-170F-4B7A-8A8C-F00387353CF8}"/>
              </a:ext>
            </a:extLst>
          </p:cNvPr>
          <p:cNvSpPr txBox="1"/>
          <p:nvPr/>
        </p:nvSpPr>
        <p:spPr>
          <a:xfrm>
            <a:off x="381000" y="3486150"/>
            <a:ext cx="8382000" cy="506292"/>
          </a:xfrm>
          <a:prstGeom prst="rect">
            <a:avLst/>
          </a:prstGeom>
          <a:solidFill>
            <a:schemeClr val="accent1">
              <a:lumMod val="20000"/>
              <a:lumOff val="80000"/>
            </a:schemeClr>
          </a:solidFill>
        </p:spPr>
        <p:txBody>
          <a:bodyPr wrap="square" rtlCol="0">
            <a:spAutoFit/>
          </a:bodyPr>
          <a:lstStyle/>
          <a:p>
            <a:pPr algn="ctr">
              <a:lnSpc>
                <a:spcPct val="150000"/>
              </a:lnSpc>
            </a:pPr>
            <a:r>
              <a:rPr lang="en-US" sz="2000" kern="0" dirty="0">
                <a:cs typeface="Calibri"/>
              </a:rPr>
              <a:t>Ultrasound is also known as sonography and diagnostic medical sonography.</a:t>
            </a:r>
          </a:p>
        </p:txBody>
      </p:sp>
      <p:sp>
        <p:nvSpPr>
          <p:cNvPr id="4" name="TextBox 3">
            <a:extLst>
              <a:ext uri="{FF2B5EF4-FFF2-40B4-BE49-F238E27FC236}">
                <a16:creationId xmlns:a16="http://schemas.microsoft.com/office/drawing/2014/main" id="{8AD2CEA6-4B35-31D1-F17A-AF58F8E1CA2F}"/>
              </a:ext>
            </a:extLst>
          </p:cNvPr>
          <p:cNvSpPr txBox="1"/>
          <p:nvPr/>
        </p:nvSpPr>
        <p:spPr>
          <a:xfrm>
            <a:off x="381000" y="1268016"/>
            <a:ext cx="7162800" cy="1938992"/>
          </a:xfrm>
          <a:prstGeom prst="rect">
            <a:avLst/>
          </a:prstGeom>
          <a:noFill/>
        </p:spPr>
        <p:txBody>
          <a:bodyPr wrap="square" rtlCol="0">
            <a:spAutoFit/>
          </a:bodyPr>
          <a:lstStyle/>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An ultrasound transducer projects an image of the fetus onto a screen via high-frequency sound waves.</a:t>
            </a:r>
          </a:p>
          <a:p>
            <a:pPr marL="297815" marR="5080"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Effective, non-invasive diagnostic tool.</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Spina Bifida </a:t>
            </a:r>
            <a:r>
              <a:rPr sz="3600" kern="0" dirty="0">
                <a:uFill>
                  <a:solidFill>
                    <a:srgbClr val="40474B"/>
                  </a:solidFill>
                </a:uFill>
                <a:latin typeface="+mj-lt"/>
              </a:rPr>
              <a:t>Prenatal</a:t>
            </a:r>
            <a:r>
              <a:rPr sz="3600" kern="0" dirty="0">
                <a:latin typeface="+mj-lt"/>
              </a:rPr>
              <a:t> Diagnosis: Amniocentesis</a:t>
            </a:r>
          </a:p>
        </p:txBody>
      </p:sp>
      <p:sp>
        <p:nvSpPr>
          <p:cNvPr id="7" name="Content Placeholder 6">
            <a:extLst>
              <a:ext uri="{FF2B5EF4-FFF2-40B4-BE49-F238E27FC236}">
                <a16:creationId xmlns:a16="http://schemas.microsoft.com/office/drawing/2014/main" id="{E86C5455-4703-4BAD-9FF0-6A6EF4640642}"/>
              </a:ext>
            </a:extLst>
          </p:cNvPr>
          <p:cNvSpPr>
            <a:spLocks noGrp="1"/>
          </p:cNvSpPr>
          <p:nvPr>
            <p:ph idx="1"/>
          </p:nvPr>
        </p:nvSpPr>
        <p:spPr>
          <a:xfrm>
            <a:off x="628650" y="1268016"/>
            <a:ext cx="7886700" cy="3263504"/>
          </a:xfrm>
        </p:spPr>
        <p:txBody>
          <a:bodyPr>
            <a:noAutofit/>
          </a:bodyPr>
          <a:lstStyle/>
          <a:p>
            <a:pPr marL="297815" indent="-285750">
              <a:lnSpc>
                <a:spcPct val="100000"/>
              </a:lnSpc>
              <a:spcBef>
                <a:spcPts val="0"/>
              </a:spcBef>
              <a:buFont typeface="Arial" panose="020B0604020202020204" pitchFamily="34" charset="0"/>
              <a:buChar char="•"/>
              <a:tabLst>
                <a:tab pos="347980" algn="l"/>
                <a:tab pos="349250" algn="l"/>
              </a:tabLst>
            </a:pPr>
            <a:r>
              <a:rPr lang="en-US" sz="2000" kern="0" dirty="0">
                <a:cs typeface="Calibri"/>
              </a:rPr>
              <a:t>Viable test for diagnosing spina bifida</a:t>
            </a:r>
          </a:p>
          <a:p>
            <a:pPr marL="297815" indent="-285750">
              <a:lnSpc>
                <a:spcPct val="100000"/>
              </a:lnSpc>
              <a:spcBef>
                <a:spcPts val="0"/>
              </a:spcBef>
              <a:buFont typeface="Arial" panose="020B0604020202020204" pitchFamily="34" charset="0"/>
              <a:buChar char="•"/>
              <a:tabLst>
                <a:tab pos="347980" algn="l"/>
                <a:tab pos="349250" algn="l"/>
              </a:tabLst>
            </a:pPr>
            <a:r>
              <a:rPr lang="en-US" sz="2000" kern="0" dirty="0">
                <a:cs typeface="Calibri"/>
              </a:rPr>
              <a:t>Warranted when ultrasound is insufficient, generally secondary to maternal obesity</a:t>
            </a:r>
          </a:p>
          <a:p>
            <a:pPr marL="297815" indent="-285750">
              <a:lnSpc>
                <a:spcPct val="100000"/>
              </a:lnSpc>
              <a:spcBef>
                <a:spcPts val="0"/>
              </a:spcBef>
              <a:buFont typeface="Arial" panose="020B0604020202020204" pitchFamily="34" charset="0"/>
              <a:buChar char="•"/>
              <a:tabLst>
                <a:tab pos="348615" algn="l"/>
                <a:tab pos="349250" algn="l"/>
              </a:tabLst>
            </a:pPr>
            <a:r>
              <a:rPr lang="en-US" sz="2000" kern="0" dirty="0">
                <a:cs typeface="Calibri"/>
              </a:rPr>
              <a:t>Details:</a:t>
            </a:r>
            <a:endParaRPr lang="en-US" sz="1800" kern="0" dirty="0">
              <a:cs typeface="Calibri"/>
            </a:endParaRP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Ultrasound used to see the exact location of the fetus</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A hollow needle is inserted into the uterus through the abdominal wall to collect amniotic fluid</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The amniotic fluid is tested for levels of AFP</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Depending on the level of AFP detected, a diagnosis of spina bifida can be made</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Prenatal Surgery for Spina Bifida</a:t>
            </a:r>
          </a:p>
        </p:txBody>
      </p:sp>
      <p:sp>
        <p:nvSpPr>
          <p:cNvPr id="2" name="Content Placeholder 1">
            <a:extLst>
              <a:ext uri="{FF2B5EF4-FFF2-40B4-BE49-F238E27FC236}">
                <a16:creationId xmlns:a16="http://schemas.microsoft.com/office/drawing/2014/main" id="{B9FFBC7F-1C9B-42BB-8D41-B61E3EC4A564}"/>
              </a:ext>
            </a:extLst>
          </p:cNvPr>
          <p:cNvSpPr>
            <a:spLocks noGrp="1"/>
          </p:cNvSpPr>
          <p:nvPr>
            <p:ph idx="1"/>
          </p:nvPr>
        </p:nvSpPr>
        <p:spPr/>
        <p:txBody>
          <a:bodyPr>
            <a:normAutofit/>
          </a:bodyPr>
          <a:lstStyle/>
          <a:p>
            <a:pPr marL="0" marR="565785" indent="0">
              <a:spcBef>
                <a:spcPts val="0"/>
              </a:spcBef>
              <a:spcAft>
                <a:spcPts val="1200"/>
              </a:spcAft>
              <a:buNone/>
            </a:pPr>
            <a:r>
              <a:rPr lang="en-US" sz="2000" dirty="0"/>
              <a:t> </a:t>
            </a:r>
          </a:p>
        </p:txBody>
      </p:sp>
      <p:sp>
        <p:nvSpPr>
          <p:cNvPr id="3" name="TextBox 2">
            <a:extLst>
              <a:ext uri="{FF2B5EF4-FFF2-40B4-BE49-F238E27FC236}">
                <a16:creationId xmlns:a16="http://schemas.microsoft.com/office/drawing/2014/main" id="{6883CED9-12F0-55BF-81F8-D5C91FDA886B}"/>
              </a:ext>
            </a:extLst>
          </p:cNvPr>
          <p:cNvSpPr txBox="1"/>
          <p:nvPr/>
        </p:nvSpPr>
        <p:spPr>
          <a:xfrm>
            <a:off x="628650" y="1268016"/>
            <a:ext cx="8382000" cy="1846659"/>
          </a:xfrm>
          <a:prstGeom prst="rect">
            <a:avLst/>
          </a:prstGeom>
          <a:noFill/>
        </p:spPr>
        <p:txBody>
          <a:bodyPr wrap="square" rtlCol="0">
            <a:spAutoFit/>
          </a:bodyPr>
          <a:lstStyle/>
          <a:p>
            <a:pPr marR="565785">
              <a:spcAft>
                <a:spcPts val="1200"/>
              </a:spcAft>
            </a:pPr>
            <a:r>
              <a:rPr lang="en-US" sz="2000" b="1" kern="0" dirty="0">
                <a:cs typeface="Calibri"/>
              </a:rPr>
              <a:t>There are two common prenatal spinal repair surgeries:</a:t>
            </a:r>
            <a:endParaRPr lang="en-US" b="1" kern="0" dirty="0">
              <a:cs typeface="Calibri"/>
            </a:endParaRPr>
          </a:p>
          <a:p>
            <a:pPr marL="403860" marR="225425" indent="-285750">
              <a:lnSpc>
                <a:spcPct val="150000"/>
              </a:lnSpc>
              <a:spcBef>
                <a:spcPts val="0"/>
              </a:spcBef>
              <a:spcAft>
                <a:spcPts val="1200"/>
              </a:spcAft>
              <a:buFont typeface="Arial" panose="020B0604020202020204" pitchFamily="34" charset="0"/>
              <a:buChar char="•"/>
              <a:tabLst>
                <a:tab pos="469265" algn="l"/>
                <a:tab pos="469900" algn="l"/>
              </a:tabLst>
            </a:pPr>
            <a:r>
              <a:rPr lang="en-US" kern="0" dirty="0">
                <a:cs typeface="Calibri"/>
              </a:rPr>
              <a:t>“Open hysterectomy” surgery</a:t>
            </a:r>
          </a:p>
          <a:p>
            <a:pPr marL="469900" indent="-351790">
              <a:lnSpc>
                <a:spcPct val="150000"/>
              </a:lnSpc>
              <a:spcBef>
                <a:spcPts val="0"/>
              </a:spcBef>
              <a:buFont typeface="Arial" panose="020B0604020202020204" pitchFamily="34" charset="0"/>
              <a:buChar char="•"/>
              <a:tabLst>
                <a:tab pos="469265" algn="l"/>
                <a:tab pos="469900" algn="l"/>
              </a:tabLst>
            </a:pPr>
            <a:r>
              <a:rPr lang="en-US" kern="0" dirty="0" err="1">
                <a:cs typeface="Calibri"/>
              </a:rPr>
              <a:t>Fetoscopic</a:t>
            </a:r>
            <a:r>
              <a:rPr lang="en-US" kern="0" dirty="0">
                <a:cs typeface="Calibri"/>
              </a:rPr>
              <a:t> surgery</a:t>
            </a:r>
            <a:endParaRPr lang="en-US"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6CF835E-38EC-47A0-A1D4-6CD028E0172A}"/>
              </a:ext>
            </a:extLst>
          </p:cNvPr>
          <p:cNvSpPr>
            <a:spLocks noGrp="1"/>
          </p:cNvSpPr>
          <p:nvPr>
            <p:ph type="title"/>
          </p:nvPr>
        </p:nvSpPr>
        <p:spPr/>
        <p:txBody>
          <a:bodyPr>
            <a:normAutofit/>
          </a:bodyPr>
          <a:lstStyle/>
          <a:p>
            <a:pPr algn="ctr"/>
            <a:r>
              <a:rPr lang="en-US" kern="0" dirty="0">
                <a:latin typeface="+mj-lt"/>
              </a:rPr>
              <a:t>Benefits of Prenatal Surgery</a:t>
            </a:r>
          </a:p>
        </p:txBody>
      </p:sp>
      <p:sp>
        <p:nvSpPr>
          <p:cNvPr id="2" name="Content Placeholder 1">
            <a:extLst>
              <a:ext uri="{FF2B5EF4-FFF2-40B4-BE49-F238E27FC236}">
                <a16:creationId xmlns:a16="http://schemas.microsoft.com/office/drawing/2014/main" id="{B1911815-4E1D-426A-9207-BC01A8CC4941}"/>
              </a:ext>
            </a:extLst>
          </p:cNvPr>
          <p:cNvSpPr>
            <a:spLocks noGrp="1"/>
          </p:cNvSpPr>
          <p:nvPr>
            <p:ph idx="1"/>
          </p:nvPr>
        </p:nvSpPr>
        <p:spPr>
          <a:xfrm>
            <a:off x="433432" y="1720767"/>
            <a:ext cx="4165708" cy="3263504"/>
          </a:xfrm>
        </p:spPr>
        <p:txBody>
          <a:bodyPr>
            <a:noAutofit/>
          </a:bodyPr>
          <a:lstStyle/>
          <a:p>
            <a:pPr marL="397077" marR="71118"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Possible vaginal delivery in current and future pregnancies</a:t>
            </a:r>
          </a:p>
          <a:p>
            <a:pPr marL="397077"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Decreased uterine rupture risk</a:t>
            </a:r>
          </a:p>
          <a:p>
            <a:pPr marL="397077" marR="6773"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Greater chance to avoid complications with uterine scarring in future pregnancies</a:t>
            </a:r>
          </a:p>
          <a:p>
            <a:pPr marL="397077" marR="453802" indent="-380990">
              <a:lnSpc>
                <a:spcPct val="100000"/>
              </a:lnSpc>
              <a:spcBef>
                <a:spcPts val="0"/>
              </a:spcBef>
              <a:buClr>
                <a:srgbClr val="454545"/>
              </a:buClr>
              <a:buFont typeface="Arial" panose="020B0604020202020204" pitchFamily="34" charset="0"/>
              <a:buChar char="•"/>
              <a:tabLst>
                <a:tab pos="485128" algn="l"/>
                <a:tab pos="485975" algn="l"/>
              </a:tabLst>
            </a:pPr>
            <a:r>
              <a:rPr lang="en-US" sz="1600" kern="0" dirty="0">
                <a:latin typeface="Calibri"/>
                <a:cs typeface="Calibri"/>
              </a:rPr>
              <a:t>Increased gestational period of </a:t>
            </a:r>
            <a:br>
              <a:rPr lang="en-US" sz="1600" kern="0" dirty="0">
                <a:latin typeface="Calibri"/>
                <a:cs typeface="Calibri"/>
              </a:rPr>
            </a:br>
            <a:r>
              <a:rPr lang="en-US" sz="1600" kern="0" dirty="0">
                <a:latin typeface="Calibri"/>
                <a:cs typeface="Calibri"/>
              </a:rPr>
              <a:t>37-38 weeks</a:t>
            </a:r>
          </a:p>
          <a:p>
            <a:pPr>
              <a:lnSpc>
                <a:spcPct val="100000"/>
              </a:lnSpc>
            </a:pPr>
            <a:endParaRPr lang="en-US" sz="1800" dirty="0"/>
          </a:p>
        </p:txBody>
      </p:sp>
      <p:sp>
        <p:nvSpPr>
          <p:cNvPr id="3" name="Text Placeholder 2">
            <a:extLst>
              <a:ext uri="{FF2B5EF4-FFF2-40B4-BE49-F238E27FC236}">
                <a16:creationId xmlns:a16="http://schemas.microsoft.com/office/drawing/2014/main" id="{1438306D-2AAF-4468-8899-336D622FA763}"/>
              </a:ext>
            </a:extLst>
          </p:cNvPr>
          <p:cNvSpPr>
            <a:spLocks noGrp="1"/>
          </p:cNvSpPr>
          <p:nvPr>
            <p:ph type="body" sz="quarter" idx="4294967295"/>
          </p:nvPr>
        </p:nvSpPr>
        <p:spPr>
          <a:xfrm>
            <a:off x="4733506" y="1314660"/>
            <a:ext cx="4133850" cy="830263"/>
          </a:xfrm>
        </p:spPr>
        <p:txBody>
          <a:bodyPr>
            <a:normAutofit/>
          </a:bodyPr>
          <a:lstStyle/>
          <a:p>
            <a:pPr marL="0" indent="0">
              <a:buNone/>
            </a:pPr>
            <a:r>
              <a:rPr lang="en-US" sz="1600" b="1" dirty="0">
                <a:solidFill>
                  <a:schemeClr val="tx1">
                    <a:lumMod val="95000"/>
                    <a:lumOff val="5000"/>
                  </a:schemeClr>
                </a:solidFill>
              </a:rPr>
              <a:t>Additional benefits of fetoscopic surgery</a:t>
            </a:r>
          </a:p>
        </p:txBody>
      </p:sp>
      <p:sp>
        <p:nvSpPr>
          <p:cNvPr id="4" name="Content Placeholder 3">
            <a:extLst>
              <a:ext uri="{FF2B5EF4-FFF2-40B4-BE49-F238E27FC236}">
                <a16:creationId xmlns:a16="http://schemas.microsoft.com/office/drawing/2014/main" id="{E8C2F43E-5D5F-4594-B162-BAD8C9F45095}"/>
              </a:ext>
            </a:extLst>
          </p:cNvPr>
          <p:cNvSpPr>
            <a:spLocks noGrp="1"/>
          </p:cNvSpPr>
          <p:nvPr>
            <p:ph sz="half" idx="4294967295"/>
          </p:nvPr>
        </p:nvSpPr>
        <p:spPr>
          <a:xfrm>
            <a:off x="4599648" y="1729792"/>
            <a:ext cx="4267200" cy="2763837"/>
          </a:xfrm>
        </p:spPr>
        <p:txBody>
          <a:bodyPr>
            <a:noAutofit/>
          </a:bodyPr>
          <a:lstStyle/>
          <a:p>
            <a:pPr marL="397077" marR="6773"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Overall better outcomes by decreasing exposure of spinal nerves to deteriorating effects of amniotic fluid</a:t>
            </a:r>
          </a:p>
          <a:p>
            <a:pPr marL="397077" marR="6773"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Greater chance of preserving ambulation, bladder and bowel control</a:t>
            </a:r>
          </a:p>
          <a:p>
            <a:pPr marL="397077" marR="6773" indent="-380990">
              <a:lnSpc>
                <a:spcPct val="100000"/>
              </a:lnSpc>
              <a:spcBef>
                <a:spcPts val="0"/>
              </a:spcBef>
              <a:buFont typeface="Arial" panose="020B0604020202020204" pitchFamily="34" charset="0"/>
              <a:buChar char="•"/>
              <a:tabLst>
                <a:tab pos="485128" algn="l"/>
                <a:tab pos="485975" algn="l"/>
              </a:tabLst>
            </a:pPr>
            <a:r>
              <a:rPr lang="en-US" sz="1600" kern="0" dirty="0">
                <a:latin typeface="Calibri"/>
                <a:cs typeface="Calibri"/>
              </a:rPr>
              <a:t>Lower risk of hydrocephalus and brain shunt</a:t>
            </a:r>
          </a:p>
          <a:p>
            <a:pPr>
              <a:lnSpc>
                <a:spcPct val="100000"/>
              </a:lnSpc>
            </a:pPr>
            <a:endParaRPr lang="en-US" sz="1600" dirty="0"/>
          </a:p>
        </p:txBody>
      </p:sp>
      <p:sp>
        <p:nvSpPr>
          <p:cNvPr id="5" name="Text Placeholder 4">
            <a:extLst>
              <a:ext uri="{FF2B5EF4-FFF2-40B4-BE49-F238E27FC236}">
                <a16:creationId xmlns:a16="http://schemas.microsoft.com/office/drawing/2014/main" id="{0831ABD9-623C-4E04-B408-7D3100D5D850}"/>
              </a:ext>
            </a:extLst>
          </p:cNvPr>
          <p:cNvSpPr>
            <a:spLocks noGrp="1"/>
          </p:cNvSpPr>
          <p:nvPr>
            <p:ph type="body" idx="4294967295"/>
          </p:nvPr>
        </p:nvSpPr>
        <p:spPr>
          <a:xfrm>
            <a:off x="466306" y="1314660"/>
            <a:ext cx="4267200" cy="754063"/>
          </a:xfrm>
        </p:spPr>
        <p:txBody>
          <a:bodyPr>
            <a:normAutofit/>
          </a:bodyPr>
          <a:lstStyle/>
          <a:p>
            <a:pPr marL="0" indent="0">
              <a:buNone/>
            </a:pPr>
            <a:r>
              <a:rPr lang="en-US" sz="1600" b="1" dirty="0">
                <a:solidFill>
                  <a:schemeClr val="tx1">
                    <a:lumMod val="95000"/>
                    <a:lumOff val="5000"/>
                  </a:schemeClr>
                </a:solidFill>
              </a:rPr>
              <a:t>“Open hysterectomy” &amp; fetoscopic surgery</a:t>
            </a:r>
          </a:p>
        </p:txBody>
      </p:sp>
    </p:spTree>
    <p:custDataLst>
      <p:tags r:id="rId1"/>
    </p:custDataLst>
    <p:extLst>
      <p:ext uri="{BB962C8B-B14F-4D97-AF65-F5344CB8AC3E}">
        <p14:creationId xmlns:p14="http://schemas.microsoft.com/office/powerpoint/2010/main" val="12171967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33ECE2-0B88-9471-66B8-47B28D0394C3}"/>
              </a:ext>
            </a:extLst>
          </p:cNvPr>
          <p:cNvSpPr>
            <a:spLocks noGrp="1"/>
          </p:cNvSpPr>
          <p:nvPr>
            <p:ph type="title"/>
          </p:nvPr>
        </p:nvSpPr>
        <p:spPr/>
        <p:txBody>
          <a:bodyPr>
            <a:noAutofit/>
          </a:bodyPr>
          <a:lstStyle/>
          <a:p>
            <a:r>
              <a:rPr lang="en-US" dirty="0">
                <a:latin typeface="+mj-lt"/>
              </a:rPr>
              <a:t>Activity: Diagnostic Pathway Simulation</a:t>
            </a:r>
          </a:p>
        </p:txBody>
      </p:sp>
      <p:sp>
        <p:nvSpPr>
          <p:cNvPr id="4" name="Rectangle 1">
            <a:extLst>
              <a:ext uri="{FF2B5EF4-FFF2-40B4-BE49-F238E27FC236}">
                <a16:creationId xmlns:a16="http://schemas.microsoft.com/office/drawing/2014/main" id="{CA7EA34A-9993-23F1-07A2-C1EDF6E0F9FC}"/>
              </a:ext>
            </a:extLst>
          </p:cNvPr>
          <p:cNvSpPr>
            <a:spLocks noGrp="1" noChangeArrowheads="1"/>
          </p:cNvSpPr>
          <p:nvPr>
            <p:ph idx="1"/>
          </p:nvPr>
        </p:nvSpPr>
        <p:spPr bwMode="auto">
          <a:xfrm>
            <a:off x="628650" y="1268016"/>
            <a:ext cx="78867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Divide students into small groups. </a:t>
            </a:r>
          </a:p>
          <a:p>
            <a:pPr defTabSz="914400" eaLnBrk="0" fontAlgn="base" hangingPunct="0">
              <a:lnSpc>
                <a:spcPct val="100000"/>
              </a:lnSpc>
              <a:spcBef>
                <a:spcPct val="0"/>
              </a:spcBef>
              <a:spcAft>
                <a:spcPct val="0"/>
              </a:spcAft>
            </a:pPr>
            <a:endParaRPr kumimoji="0" lang="en-US" altLang="en-US" sz="2000" b="0" i="0" u="none" strike="noStrike" cap="none" normalizeH="0" baseline="0" dirty="0">
              <a:ln>
                <a:noFill/>
              </a:ln>
              <a:solidFill>
                <a:schemeClr val="tx1"/>
              </a:solidFill>
              <a:effectLst/>
            </a:endParaRP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Each group receives a fictional case (e.g., a pregnant woman with elevated AFP levels). </a:t>
            </a:r>
          </a:p>
          <a:p>
            <a:pPr defTabSz="914400" eaLnBrk="0" fontAlgn="base" hangingPunct="0">
              <a:lnSpc>
                <a:spcPct val="100000"/>
              </a:lnSpc>
              <a:spcBef>
                <a:spcPct val="0"/>
              </a:spcBef>
              <a:spcAft>
                <a:spcPct val="0"/>
              </a:spcAft>
            </a:pPr>
            <a:endParaRPr kumimoji="0" lang="en-US" altLang="en-US" sz="2000" b="0" i="0" u="none" strike="noStrike" cap="none" normalizeH="0" baseline="0" dirty="0">
              <a:ln>
                <a:noFill/>
              </a:ln>
              <a:solidFill>
                <a:schemeClr val="tx1"/>
              </a:solidFill>
              <a:effectLst/>
            </a:endParaRP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Students map out the diagnostic steps: blood test → ultrasound → amniocentesis → possible surgery. </a:t>
            </a:r>
          </a:p>
          <a:p>
            <a:pPr defTabSz="914400" eaLnBrk="0" fontAlgn="base" hangingPunct="0">
              <a:lnSpc>
                <a:spcPct val="100000"/>
              </a:lnSpc>
              <a:spcBef>
                <a:spcPct val="0"/>
              </a:spcBef>
              <a:spcAft>
                <a:spcPct val="0"/>
              </a:spcAft>
            </a:pPr>
            <a:endParaRPr kumimoji="0" lang="en-US" altLang="en-US" sz="2000" b="0" i="0" u="none" strike="noStrike" cap="none" normalizeH="0" baseline="0" dirty="0">
              <a:ln>
                <a:noFill/>
              </a:ln>
              <a:solidFill>
                <a:schemeClr val="tx1"/>
              </a:solidFill>
              <a:effectLst/>
            </a:endParaRP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Groups present their pathway and justify decisions. </a:t>
            </a:r>
          </a:p>
        </p:txBody>
      </p:sp>
    </p:spTree>
    <p:custDataLst>
      <p:tags r:id="rId1"/>
    </p:custDataLst>
    <p:extLst>
      <p:ext uri="{BB962C8B-B14F-4D97-AF65-F5344CB8AC3E}">
        <p14:creationId xmlns:p14="http://schemas.microsoft.com/office/powerpoint/2010/main" val="9396893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EFDB6D-DF50-D5FD-53E9-39D1F7E73FE9}"/>
              </a:ext>
            </a:extLst>
          </p:cNvPr>
          <p:cNvSpPr>
            <a:spLocks noGrp="1"/>
          </p:cNvSpPr>
          <p:nvPr>
            <p:ph type="title"/>
          </p:nvPr>
        </p:nvSpPr>
        <p:spPr/>
        <p:txBody>
          <a:bodyPr/>
          <a:lstStyle/>
          <a:p>
            <a:r>
              <a:rPr lang="en-US" dirty="0">
                <a:latin typeface="+mj-lt"/>
              </a:rPr>
              <a:t>Activity: Early Intervention Role Play</a:t>
            </a:r>
          </a:p>
        </p:txBody>
      </p:sp>
      <p:sp>
        <p:nvSpPr>
          <p:cNvPr id="2" name="Content Placeholder 1">
            <a:extLst>
              <a:ext uri="{FF2B5EF4-FFF2-40B4-BE49-F238E27FC236}">
                <a16:creationId xmlns:a16="http://schemas.microsoft.com/office/drawing/2014/main" id="{85C76D39-2192-F921-DBC1-2B816FDAE2ED}"/>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9EFACAAE-4AC2-9056-AB9A-3758039AF061}"/>
              </a:ext>
            </a:extLst>
          </p:cNvPr>
          <p:cNvSpPr txBox="1"/>
          <p:nvPr/>
        </p:nvSpPr>
        <p:spPr>
          <a:xfrm>
            <a:off x="609600" y="1160205"/>
            <a:ext cx="7086600" cy="2554545"/>
          </a:xfrm>
          <a:prstGeom prst="rect">
            <a:avLst/>
          </a:prstGeom>
          <a:noFill/>
        </p:spPr>
        <p:txBody>
          <a:bodyPr wrap="square" rtlCol="0">
            <a:spAutoFit/>
          </a:bodyPr>
          <a:lstStyle/>
          <a:p>
            <a:r>
              <a:rPr lang="en-US" sz="2000" b="1" dirty="0"/>
              <a:t>Instructions:</a:t>
            </a:r>
            <a:endParaRPr lang="en-US" sz="2000" dirty="0"/>
          </a:p>
          <a:p>
            <a:pPr marL="285750" indent="-285750">
              <a:buFont typeface="Arial" panose="020B0604020202020204" pitchFamily="34" charset="0"/>
              <a:buChar char="•"/>
            </a:pPr>
            <a:r>
              <a:rPr lang="en-US" sz="2000" dirty="0"/>
              <a:t>Assign roles: OT, PT, ST, educator, parent.</a:t>
            </a:r>
          </a:p>
          <a:p>
            <a:pPr marL="285750" indent="-285750">
              <a:buFont typeface="Arial" panose="020B0604020202020204" pitchFamily="34" charset="0"/>
              <a:buChar char="•"/>
            </a:pPr>
            <a:r>
              <a:rPr lang="en-US" sz="2000" dirty="0"/>
              <a:t>Present a child profile (e.g., a 2-year-old with myelomeningocele).</a:t>
            </a:r>
          </a:p>
          <a:p>
            <a:pPr marL="285750" indent="-285750">
              <a:buFont typeface="Arial" panose="020B0604020202020204" pitchFamily="34" charset="0"/>
              <a:buChar char="•"/>
            </a:pPr>
            <a:r>
              <a:rPr lang="en-US" sz="2000" dirty="0"/>
              <a:t>Each role contributes to an intervention plan.</a:t>
            </a:r>
          </a:p>
          <a:p>
            <a:pPr marL="285750" indent="-285750">
              <a:buFont typeface="Arial" panose="020B0604020202020204" pitchFamily="34" charset="0"/>
              <a:buChar char="•"/>
            </a:pPr>
            <a:r>
              <a:rPr lang="en-US" sz="2000" dirty="0"/>
              <a:t>Debrief on collaboration and family-centered care.</a:t>
            </a:r>
          </a:p>
          <a:p>
            <a:pPr marL="285750" indent="-285750">
              <a:buFont typeface="Arial" panose="020B0604020202020204" pitchFamily="34" charset="0"/>
              <a:buChar char="•"/>
            </a:pPr>
            <a:endParaRPr lang="en-US" sz="2000" dirty="0"/>
          </a:p>
          <a:p>
            <a:endParaRPr lang="en-US" sz="2000" dirty="0"/>
          </a:p>
        </p:txBody>
      </p:sp>
    </p:spTree>
    <p:custDataLst>
      <p:tags r:id="rId1"/>
    </p:custDataLst>
    <p:extLst>
      <p:ext uri="{BB962C8B-B14F-4D97-AF65-F5344CB8AC3E}">
        <p14:creationId xmlns:p14="http://schemas.microsoft.com/office/powerpoint/2010/main" val="26883140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F9B919-B25C-DF0C-AB63-B489D9CB5945}"/>
              </a:ext>
            </a:extLst>
          </p:cNvPr>
          <p:cNvSpPr>
            <a:spLocks noGrp="1"/>
          </p:cNvSpPr>
          <p:nvPr>
            <p:ph type="title"/>
          </p:nvPr>
        </p:nvSpPr>
        <p:spPr/>
        <p:txBody>
          <a:bodyPr/>
          <a:lstStyle/>
          <a:p>
            <a:r>
              <a:rPr lang="en-US" dirty="0">
                <a:latin typeface="+mj-lt"/>
              </a:rPr>
              <a:t>Discussion: </a:t>
            </a:r>
          </a:p>
        </p:txBody>
      </p:sp>
      <p:sp>
        <p:nvSpPr>
          <p:cNvPr id="2" name="Content Placeholder 1">
            <a:extLst>
              <a:ext uri="{FF2B5EF4-FFF2-40B4-BE49-F238E27FC236}">
                <a16:creationId xmlns:a16="http://schemas.microsoft.com/office/drawing/2014/main" id="{B71F70E9-8584-284A-C70F-C61FB015E7A0}"/>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46132A9B-6FF3-79AA-6CD1-2C90F71D3651}"/>
              </a:ext>
            </a:extLst>
          </p:cNvPr>
          <p:cNvSpPr txBox="1"/>
          <p:nvPr/>
        </p:nvSpPr>
        <p:spPr>
          <a:xfrm>
            <a:off x="628650" y="1369755"/>
            <a:ext cx="7543800" cy="1631216"/>
          </a:xfrm>
          <a:prstGeom prst="rect">
            <a:avLst/>
          </a:prstGeom>
          <a:noFill/>
        </p:spPr>
        <p:txBody>
          <a:bodyPr wrap="square" rtlCol="0">
            <a:spAutoFit/>
          </a:bodyPr>
          <a:lstStyle/>
          <a:p>
            <a:r>
              <a:rPr lang="en-US" sz="2000" dirty="0"/>
              <a:t>Think back to the last few slides: </a:t>
            </a:r>
          </a:p>
          <a:p>
            <a:endParaRPr lang="en-US" sz="2000" dirty="0"/>
          </a:p>
          <a:p>
            <a:r>
              <a:rPr lang="en-US" sz="2000" dirty="0"/>
              <a:t>How do early signs of Muscular Dystrophy impact developmental milestones in infancy and toddlerhood?</a:t>
            </a:r>
          </a:p>
          <a:p>
            <a:endParaRPr lang="en-US" sz="2000" dirty="0"/>
          </a:p>
        </p:txBody>
      </p:sp>
    </p:spTree>
    <p:custDataLst>
      <p:tags r:id="rId1"/>
    </p:custDataLst>
    <p:extLst>
      <p:ext uri="{BB962C8B-B14F-4D97-AF65-F5344CB8AC3E}">
        <p14:creationId xmlns:p14="http://schemas.microsoft.com/office/powerpoint/2010/main" val="37133812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p:txBody>
          <a:bodyPr>
            <a:normAutofit/>
          </a:bodyPr>
          <a:lstStyle/>
          <a:p>
            <a:pPr algn="ctr"/>
            <a:r>
              <a:rPr lang="en-US" sz="3600" dirty="0">
                <a:latin typeface="+mj-lt"/>
              </a:rPr>
              <a:t>Spina Bifida</a:t>
            </a:r>
          </a:p>
        </p:txBody>
      </p:sp>
      <p:sp>
        <p:nvSpPr>
          <p:cNvPr id="6" name="Content Placeholder 5">
            <a:extLst>
              <a:ext uri="{FF2B5EF4-FFF2-40B4-BE49-F238E27FC236}">
                <a16:creationId xmlns:a16="http://schemas.microsoft.com/office/drawing/2014/main" id="{8F432BAA-0B71-4257-9C3F-ACD6DF5D627B}"/>
              </a:ext>
            </a:extLst>
          </p:cNvPr>
          <p:cNvSpPr>
            <a:spLocks noGrp="1"/>
          </p:cNvSpPr>
          <p:nvPr>
            <p:ph type="body" idx="1"/>
          </p:nvPr>
        </p:nvSpPr>
        <p:spPr/>
        <p:txBody>
          <a:bodyPr>
            <a:normAutofit/>
          </a:bodyPr>
          <a:lstStyle/>
          <a:p>
            <a:pPr marL="0" indent="0">
              <a:buNone/>
            </a:pPr>
            <a:r>
              <a:rPr lang="en-US" sz="2200" b="1" dirty="0">
                <a:solidFill>
                  <a:schemeClr val="tx1"/>
                </a:solidFill>
                <a:latin typeface="+mj-lt"/>
              </a:rPr>
              <a:t>Prenatal to Early Childhood</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EA5EA7-6415-A722-CDC4-6DCD59FF2AF7}"/>
              </a:ext>
            </a:extLst>
          </p:cNvPr>
          <p:cNvSpPr>
            <a:spLocks noGrp="1"/>
          </p:cNvSpPr>
          <p:nvPr>
            <p:ph type="title"/>
          </p:nvPr>
        </p:nvSpPr>
        <p:spPr/>
        <p:txBody>
          <a:bodyPr/>
          <a:lstStyle/>
          <a:p>
            <a:r>
              <a:rPr lang="en-US" dirty="0">
                <a:latin typeface="+mj-lt"/>
              </a:rPr>
              <a:t>Activity: Discussion</a:t>
            </a:r>
          </a:p>
        </p:txBody>
      </p:sp>
      <p:sp>
        <p:nvSpPr>
          <p:cNvPr id="2" name="Content Placeholder 1">
            <a:extLst>
              <a:ext uri="{FF2B5EF4-FFF2-40B4-BE49-F238E27FC236}">
                <a16:creationId xmlns:a16="http://schemas.microsoft.com/office/drawing/2014/main" id="{FA4EF698-3E62-E27C-9DA9-C0D764925E3C}"/>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242E9998-D702-2FA3-74CE-60DB3E547462}"/>
              </a:ext>
            </a:extLst>
          </p:cNvPr>
          <p:cNvSpPr txBox="1"/>
          <p:nvPr/>
        </p:nvSpPr>
        <p:spPr>
          <a:xfrm>
            <a:off x="628650" y="1268016"/>
            <a:ext cx="8153400" cy="1600438"/>
          </a:xfrm>
          <a:prstGeom prst="rect">
            <a:avLst/>
          </a:prstGeom>
          <a:noFill/>
        </p:spPr>
        <p:txBody>
          <a:bodyPr wrap="square" rtlCol="0">
            <a:spAutoFit/>
          </a:bodyPr>
          <a:lstStyle/>
          <a:p>
            <a:r>
              <a:rPr lang="en-US" sz="2000" dirty="0"/>
              <a:t>In what ways can early intervention services be adapted to meet the unique needs of children with progressive conditions like Muscular Dystrophy?</a:t>
            </a:r>
          </a:p>
          <a:p>
            <a:endParaRPr lang="en-US" sz="2000" dirty="0"/>
          </a:p>
          <a:p>
            <a:pPr marL="742950" lvl="1" indent="-285750">
              <a:buFont typeface="Calibri" panose="020F0502020204030204" pitchFamily="34" charset="0"/>
              <a:buChar char="₋"/>
            </a:pPr>
            <a:r>
              <a:rPr lang="en-US" dirty="0"/>
              <a:t>Discuss flexibility, family support, and assistive technology.</a:t>
            </a:r>
          </a:p>
          <a:p>
            <a:endParaRPr lang="en-US" sz="2000" dirty="0"/>
          </a:p>
        </p:txBody>
      </p:sp>
    </p:spTree>
    <p:custDataLst>
      <p:tags r:id="rId1"/>
    </p:custDataLst>
    <p:extLst>
      <p:ext uri="{BB962C8B-B14F-4D97-AF65-F5344CB8AC3E}">
        <p14:creationId xmlns:p14="http://schemas.microsoft.com/office/powerpoint/2010/main" val="3959649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tabLst>
                <a:tab pos="2234565" algn="l"/>
                <a:tab pos="4044950" algn="l"/>
              </a:tabLst>
            </a:pPr>
            <a:r>
              <a:rPr sz="3600" kern="0" dirty="0">
                <a:latin typeface="+mj-lt"/>
              </a:rPr>
              <a:t>Spina Bifida</a:t>
            </a:r>
            <a:r>
              <a:rPr lang="en-US" sz="3600" kern="0" dirty="0">
                <a:latin typeface="+mj-lt"/>
              </a:rPr>
              <a:t> – </a:t>
            </a:r>
            <a:r>
              <a:rPr lang="en-US" sz="3600" kern="0" dirty="0">
                <a:uFill>
                  <a:solidFill>
                    <a:srgbClr val="40474B"/>
                  </a:solidFill>
                </a:uFill>
                <a:latin typeface="+mj-lt"/>
              </a:rPr>
              <a:t>Postnatal Diagnosis</a:t>
            </a:r>
            <a:endParaRPr sz="3600" kern="0" dirty="0">
              <a:latin typeface="+mj-lt"/>
            </a:endParaRPr>
          </a:p>
        </p:txBody>
      </p:sp>
      <p:sp>
        <p:nvSpPr>
          <p:cNvPr id="5" name="Content Placeholder 4">
            <a:extLst>
              <a:ext uri="{FF2B5EF4-FFF2-40B4-BE49-F238E27FC236}">
                <a16:creationId xmlns:a16="http://schemas.microsoft.com/office/drawing/2014/main" id="{ADB09479-048D-4E85-BFB2-88929402B986}"/>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02E54E69-C410-F1B0-99B7-AAB30B26223D}"/>
              </a:ext>
            </a:extLst>
          </p:cNvPr>
          <p:cNvSpPr txBox="1"/>
          <p:nvPr/>
        </p:nvSpPr>
        <p:spPr>
          <a:xfrm>
            <a:off x="533400" y="1268016"/>
            <a:ext cx="8610600" cy="3170099"/>
          </a:xfrm>
          <a:prstGeom prst="rect">
            <a:avLst/>
          </a:prstGeom>
          <a:noFill/>
        </p:spPr>
        <p:txBody>
          <a:bodyPr wrap="square" rtlCol="0">
            <a:spAutoFit/>
          </a:bodyPr>
          <a:lstStyle/>
          <a:p>
            <a:r>
              <a:rPr lang="en-US" sz="2000" b="1" dirty="0"/>
              <a:t>Postnatal diagnosis typically occurs when:</a:t>
            </a:r>
          </a:p>
          <a:p>
            <a:endParaRPr lang="en-US" sz="2000" b="1" dirty="0"/>
          </a:p>
          <a:p>
            <a:pPr marL="298450" indent="-285750">
              <a:spcBef>
                <a:spcPts val="0"/>
              </a:spcBef>
              <a:buFont typeface="Arial" panose="020B0604020202020204" pitchFamily="34" charset="0"/>
              <a:buChar char="•"/>
              <a:tabLst>
                <a:tab pos="440690" algn="l"/>
              </a:tabLst>
            </a:pPr>
            <a:r>
              <a:rPr lang="en-US" sz="2000" kern="0" dirty="0">
                <a:cs typeface="Calibri"/>
              </a:rPr>
              <a:t>Prenatal screening was not completed</a:t>
            </a:r>
          </a:p>
          <a:p>
            <a:pPr marL="298450" marR="5080" indent="-285750">
              <a:spcBef>
                <a:spcPts val="0"/>
              </a:spcBef>
              <a:buFont typeface="Arial" panose="020B0604020202020204" pitchFamily="34" charset="0"/>
              <a:buChar char="•"/>
              <a:tabLst>
                <a:tab pos="440690" algn="l"/>
              </a:tabLst>
            </a:pPr>
            <a:r>
              <a:rPr lang="en-US" sz="2000" kern="0" dirty="0">
                <a:cs typeface="Calibri"/>
              </a:rPr>
              <a:t>Prenatal screening was completed, but did not indicate high levels of AFP</a:t>
            </a:r>
          </a:p>
          <a:p>
            <a:pPr marL="298450" marR="370840" indent="-285750">
              <a:spcBef>
                <a:spcPts val="0"/>
              </a:spcBef>
              <a:buFont typeface="Arial" panose="020B0604020202020204" pitchFamily="34" charset="0"/>
              <a:buChar char="•"/>
              <a:tabLst>
                <a:tab pos="440690" algn="l"/>
              </a:tabLst>
            </a:pPr>
            <a:r>
              <a:rPr lang="en-US" sz="2000" kern="0" dirty="0">
                <a:cs typeface="Calibri"/>
              </a:rPr>
              <a:t>Ultrasound imaging did not demonstrate visual differences in the development of the spinal column</a:t>
            </a:r>
          </a:p>
          <a:p>
            <a:pPr marL="298450" marR="421640" indent="-285750">
              <a:spcBef>
                <a:spcPts val="0"/>
              </a:spcBef>
              <a:buFont typeface="Arial" panose="020B0604020202020204" pitchFamily="34" charset="0"/>
              <a:buChar char="•"/>
              <a:tabLst>
                <a:tab pos="440690" algn="l"/>
              </a:tabLst>
            </a:pPr>
            <a:r>
              <a:rPr lang="en-US" sz="2000" kern="0" dirty="0">
                <a:cs typeface="Calibri"/>
              </a:rPr>
              <a:t>Amniocentesis testing was not deemed necessary for conclusive diagnosis</a:t>
            </a:r>
          </a:p>
          <a:p>
            <a:pPr marL="298450" marR="6350" indent="-285750">
              <a:spcBef>
                <a:spcPts val="0"/>
              </a:spcBef>
              <a:buFont typeface="Arial" panose="020B0604020202020204" pitchFamily="34" charset="0"/>
              <a:buChar char="•"/>
              <a:tabLst>
                <a:tab pos="440690" algn="l"/>
              </a:tabLst>
            </a:pPr>
            <a:r>
              <a:rPr lang="en-US" sz="2000" kern="0" dirty="0">
                <a:cs typeface="Calibri"/>
              </a:rPr>
              <a:t>Postnatal diagnosis is most common with spina bifida occulta due to the spinal cord and spinal bones appearing intact</a:t>
            </a:r>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tabLst>
                <a:tab pos="1823085" algn="l"/>
              </a:tabLst>
            </a:pPr>
            <a:r>
              <a:rPr lang="en-US" sz="3600" kern="0" dirty="0">
                <a:latin typeface="+mj-lt"/>
              </a:rPr>
              <a:t>Postnatal </a:t>
            </a:r>
            <a:r>
              <a:rPr sz="3600" kern="0" dirty="0">
                <a:latin typeface="+mj-lt"/>
              </a:rPr>
              <a:t>Surgery for Spina Bifida</a:t>
            </a:r>
          </a:p>
        </p:txBody>
      </p:sp>
      <p:sp>
        <p:nvSpPr>
          <p:cNvPr id="6" name="Content Placeholder 5">
            <a:extLst>
              <a:ext uri="{FF2B5EF4-FFF2-40B4-BE49-F238E27FC236}">
                <a16:creationId xmlns:a16="http://schemas.microsoft.com/office/drawing/2014/main" id="{B6D8E501-7963-4C2E-9BBA-FB1F2DB21317}"/>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386D0A7A-9FFB-352A-934E-88834F4FB653}"/>
              </a:ext>
            </a:extLst>
          </p:cNvPr>
          <p:cNvSpPr txBox="1"/>
          <p:nvPr/>
        </p:nvSpPr>
        <p:spPr>
          <a:xfrm>
            <a:off x="632022" y="1271893"/>
            <a:ext cx="7978578" cy="1938992"/>
          </a:xfrm>
          <a:prstGeom prst="rect">
            <a:avLst/>
          </a:prstGeom>
          <a:noFill/>
        </p:spPr>
        <p:txBody>
          <a:bodyPr wrap="square" rtlCol="0">
            <a:spAutoFit/>
          </a:bodyPr>
          <a:lstStyle/>
          <a:p>
            <a:pPr marL="285750" marR="5080" indent="-285750">
              <a:spcBef>
                <a:spcPts val="0"/>
              </a:spcBef>
              <a:buFont typeface="Arial" panose="020B0604020202020204" pitchFamily="34" charset="0"/>
              <a:buChar char="•"/>
            </a:pPr>
            <a:r>
              <a:rPr lang="en-US" sz="2000" kern="0" dirty="0">
                <a:cs typeface="Calibri"/>
              </a:rPr>
              <a:t>Postnatal surgery is typically scheduled within 48 hours from birth.</a:t>
            </a:r>
          </a:p>
          <a:p>
            <a:pPr marL="285750" marR="5080" indent="-285750">
              <a:spcBef>
                <a:spcPts val="0"/>
              </a:spcBef>
              <a:buFont typeface="Arial" panose="020B0604020202020204" pitchFamily="34" charset="0"/>
              <a:buChar char="•"/>
            </a:pPr>
            <a:endParaRPr lang="en-US" sz="2000" kern="0" dirty="0">
              <a:cs typeface="Calibri"/>
            </a:endParaRPr>
          </a:p>
          <a:p>
            <a:pPr marL="285750" marR="135255" indent="-285750">
              <a:spcBef>
                <a:spcPts val="0"/>
              </a:spcBef>
              <a:buFont typeface="Arial" panose="020B0604020202020204" pitchFamily="34" charset="0"/>
              <a:buChar char="•"/>
            </a:pPr>
            <a:r>
              <a:rPr lang="en-US" sz="2000" kern="0" dirty="0">
                <a:cs typeface="Calibri"/>
              </a:rPr>
              <a:t>The timeline is imperative to reduce the risk of meningitis from developing following birth.</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92A88A-8A3D-4133-A38F-B0C960ED40F7}"/>
              </a:ext>
            </a:extLst>
          </p:cNvPr>
          <p:cNvSpPr>
            <a:spLocks noGrp="1"/>
          </p:cNvSpPr>
          <p:nvPr>
            <p:ph type="title"/>
          </p:nvPr>
        </p:nvSpPr>
        <p:spPr/>
        <p:txBody>
          <a:bodyPr/>
          <a:lstStyle/>
          <a:p>
            <a:r>
              <a:rPr lang="en-US" dirty="0">
                <a:latin typeface="+mj-lt"/>
              </a:rPr>
              <a:t>Etiology of Spina Bifida: Genetic Risks</a:t>
            </a:r>
          </a:p>
        </p:txBody>
      </p:sp>
      <p:sp>
        <p:nvSpPr>
          <p:cNvPr id="2" name="Content Placeholder 1">
            <a:extLst>
              <a:ext uri="{FF2B5EF4-FFF2-40B4-BE49-F238E27FC236}">
                <a16:creationId xmlns:a16="http://schemas.microsoft.com/office/drawing/2014/main" id="{775137D0-C5C4-432A-8FD4-D3E9FB51A9BC}"/>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03BC6319-3EDA-855D-8AC0-17A203E57E20}"/>
              </a:ext>
            </a:extLst>
          </p:cNvPr>
          <p:cNvSpPr txBox="1"/>
          <p:nvPr/>
        </p:nvSpPr>
        <p:spPr>
          <a:xfrm>
            <a:off x="628650" y="1268016"/>
            <a:ext cx="8362950" cy="3477875"/>
          </a:xfrm>
          <a:prstGeom prst="rect">
            <a:avLst/>
          </a:prstGeom>
          <a:noFill/>
        </p:spPr>
        <p:txBody>
          <a:bodyPr wrap="square" rtlCol="0">
            <a:spAutoFit/>
          </a:bodyPr>
          <a:lstStyle/>
          <a:p>
            <a:pPr marL="285750" indent="-285750">
              <a:spcBef>
                <a:spcPts val="0"/>
              </a:spcBef>
              <a:spcAft>
                <a:spcPts val="600"/>
              </a:spcAft>
              <a:buFont typeface="Arial" panose="020B0604020202020204" pitchFamily="34" charset="0"/>
              <a:buChar char="•"/>
            </a:pPr>
            <a:r>
              <a:rPr lang="en-US" sz="2000" dirty="0"/>
              <a:t>Heritability: After the first child with spina bifida, there is a 3% increased risk with the second pregnancy, and a 10% increased risk with 2 or more previous children with spina bifida.</a:t>
            </a:r>
          </a:p>
          <a:p>
            <a:pPr marL="285750" indent="-285750">
              <a:spcBef>
                <a:spcPts val="0"/>
              </a:spcBef>
              <a:spcAft>
                <a:spcPts val="600"/>
              </a:spcAft>
              <a:buFont typeface="Arial" panose="020B0604020202020204" pitchFamily="34" charset="0"/>
              <a:buChar char="•"/>
            </a:pPr>
            <a:endParaRPr lang="en-US" sz="2000" dirty="0"/>
          </a:p>
          <a:p>
            <a:pPr marL="285750" indent="-285750">
              <a:spcBef>
                <a:spcPts val="0"/>
              </a:spcBef>
              <a:spcAft>
                <a:spcPts val="600"/>
              </a:spcAft>
              <a:buFont typeface="Arial" panose="020B0604020202020204" pitchFamily="34" charset="0"/>
              <a:buChar char="•"/>
            </a:pPr>
            <a:r>
              <a:rPr lang="en-US" sz="2000" dirty="0"/>
              <a:t>Maternal history of a neural tube defect.</a:t>
            </a:r>
          </a:p>
          <a:p>
            <a:pPr marL="285750" indent="-285750">
              <a:spcBef>
                <a:spcPts val="0"/>
              </a:spcBef>
              <a:spcAft>
                <a:spcPts val="600"/>
              </a:spcAft>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Low comorbidity with chromosomal disorders, noted approximately less than 10% of the time.</a:t>
            </a:r>
          </a:p>
          <a:p>
            <a:endParaRPr lang="en-US" sz="2000" dirty="0"/>
          </a:p>
          <a:p>
            <a:endParaRPr lang="en-US" sz="2000" dirty="0"/>
          </a:p>
        </p:txBody>
      </p:sp>
    </p:spTree>
    <p:custDataLst>
      <p:tags r:id="rId1"/>
    </p:custDataLst>
    <p:extLst>
      <p:ext uri="{BB962C8B-B14F-4D97-AF65-F5344CB8AC3E}">
        <p14:creationId xmlns:p14="http://schemas.microsoft.com/office/powerpoint/2010/main" val="16578151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9BFE20-CA14-426B-BFFF-6CD04AA0E5B7}"/>
              </a:ext>
            </a:extLst>
          </p:cNvPr>
          <p:cNvSpPr>
            <a:spLocks noGrp="1"/>
          </p:cNvSpPr>
          <p:nvPr>
            <p:ph type="title"/>
          </p:nvPr>
        </p:nvSpPr>
        <p:spPr/>
        <p:txBody>
          <a:bodyPr>
            <a:normAutofit/>
          </a:bodyPr>
          <a:lstStyle/>
          <a:p>
            <a:r>
              <a:rPr lang="en-US" dirty="0">
                <a:latin typeface="+mj-lt"/>
              </a:rPr>
              <a:t>Etiology of Spina Bifida: Non-Genetic Risks</a:t>
            </a:r>
          </a:p>
        </p:txBody>
      </p:sp>
      <p:sp>
        <p:nvSpPr>
          <p:cNvPr id="2" name="Content Placeholder 1">
            <a:extLst>
              <a:ext uri="{FF2B5EF4-FFF2-40B4-BE49-F238E27FC236}">
                <a16:creationId xmlns:a16="http://schemas.microsoft.com/office/drawing/2014/main" id="{2D42CE13-BF39-41F3-9F95-9F0A4CB0D9C8}"/>
              </a:ext>
            </a:extLst>
          </p:cNvPr>
          <p:cNvSpPr>
            <a:spLocks noGrp="1"/>
          </p:cNvSpPr>
          <p:nvPr>
            <p:ph idx="1"/>
          </p:nvPr>
        </p:nvSpPr>
        <p:spPr>
          <a:xfrm>
            <a:off x="628650" y="1268016"/>
            <a:ext cx="7886700" cy="3263504"/>
          </a:xfrm>
        </p:spPr>
        <p:txBody>
          <a:bodyPr>
            <a:normAutofit lnSpcReduction="10000"/>
          </a:bodyPr>
          <a:lstStyle/>
          <a:p>
            <a:pPr>
              <a:lnSpc>
                <a:spcPct val="100000"/>
              </a:lnSpc>
              <a:spcBef>
                <a:spcPts val="0"/>
              </a:spcBef>
            </a:pPr>
            <a:r>
              <a:rPr lang="en-US" sz="2000" dirty="0"/>
              <a:t>Folate deficiency is the number one factor, but not always related.</a:t>
            </a:r>
          </a:p>
          <a:p>
            <a:pPr>
              <a:lnSpc>
                <a:spcPct val="100000"/>
              </a:lnSpc>
              <a:spcBef>
                <a:spcPts val="0"/>
              </a:spcBef>
            </a:pPr>
            <a:endParaRPr lang="en-US" sz="2000" dirty="0"/>
          </a:p>
          <a:p>
            <a:pPr>
              <a:lnSpc>
                <a:spcPct val="100000"/>
              </a:lnSpc>
              <a:spcBef>
                <a:spcPts val="0"/>
              </a:spcBef>
            </a:pPr>
            <a:r>
              <a:rPr lang="en-US" sz="2000" dirty="0"/>
              <a:t>Valproic acid (</a:t>
            </a:r>
            <a:r>
              <a:rPr lang="en-US" sz="2000" i="1" dirty="0"/>
              <a:t>Depakene</a:t>
            </a:r>
            <a:r>
              <a:rPr lang="en-US" sz="2000" dirty="0"/>
              <a:t>), an anti-seizure medication, may interfere with folate and folic acid uptake with pregnant women.</a:t>
            </a:r>
          </a:p>
          <a:p>
            <a:pPr>
              <a:lnSpc>
                <a:spcPct val="100000"/>
              </a:lnSpc>
              <a:spcBef>
                <a:spcPts val="0"/>
              </a:spcBef>
            </a:pPr>
            <a:endParaRPr lang="en-US" sz="2000" dirty="0"/>
          </a:p>
          <a:p>
            <a:pPr>
              <a:lnSpc>
                <a:spcPct val="100000"/>
              </a:lnSpc>
              <a:spcBef>
                <a:spcPts val="0"/>
              </a:spcBef>
            </a:pPr>
            <a:r>
              <a:rPr lang="en-US" sz="2000" dirty="0"/>
              <a:t>Maternal obesity to severe obesity.</a:t>
            </a:r>
          </a:p>
          <a:p>
            <a:pPr>
              <a:lnSpc>
                <a:spcPct val="100000"/>
              </a:lnSpc>
              <a:spcBef>
                <a:spcPts val="0"/>
              </a:spcBef>
            </a:pPr>
            <a:endParaRPr lang="en-US" sz="2000" dirty="0"/>
          </a:p>
          <a:p>
            <a:pPr>
              <a:lnSpc>
                <a:spcPct val="100000"/>
              </a:lnSpc>
              <a:spcBef>
                <a:spcPts val="0"/>
              </a:spcBef>
            </a:pPr>
            <a:r>
              <a:rPr lang="en-US" sz="2000" dirty="0"/>
              <a:t>Diabetes, particularly when blood sugar is not sufficiently controlled.</a:t>
            </a:r>
          </a:p>
          <a:p>
            <a:pPr>
              <a:lnSpc>
                <a:spcPct val="100000"/>
              </a:lnSpc>
              <a:spcBef>
                <a:spcPts val="0"/>
              </a:spcBef>
            </a:pPr>
            <a:endParaRPr lang="en-US" sz="2000" dirty="0"/>
          </a:p>
          <a:p>
            <a:pPr>
              <a:lnSpc>
                <a:spcPct val="100000"/>
              </a:lnSpc>
              <a:spcBef>
                <a:spcPts val="0"/>
              </a:spcBef>
            </a:pPr>
            <a:r>
              <a:rPr lang="en-US" sz="2000" dirty="0"/>
              <a:t>Elevated core body temperature during the first month of pregnancy, secondary to fever or the use of a sauna or hot tub.</a:t>
            </a:r>
          </a:p>
          <a:p>
            <a:pPr>
              <a:lnSpc>
                <a:spcPct val="100000"/>
              </a:lnSpc>
            </a:pPr>
            <a:endParaRPr lang="en-US" dirty="0"/>
          </a:p>
        </p:txBody>
      </p:sp>
    </p:spTree>
    <p:custDataLst>
      <p:tags r:id="rId1"/>
    </p:custDataLst>
    <p:extLst>
      <p:ext uri="{BB962C8B-B14F-4D97-AF65-F5344CB8AC3E}">
        <p14:creationId xmlns:p14="http://schemas.microsoft.com/office/powerpoint/2010/main" val="19107966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200"/>
              </a:spcBef>
            </a:pPr>
            <a:r>
              <a:rPr sz="3600" kern="0" dirty="0">
                <a:latin typeface="+mj-lt"/>
              </a:rPr>
              <a:t>Spina Bifida</a:t>
            </a:r>
            <a:r>
              <a:rPr lang="en-US" sz="3600" kern="0" dirty="0">
                <a:latin typeface="+mj-lt"/>
              </a:rPr>
              <a:t>:</a:t>
            </a:r>
            <a:r>
              <a:rPr sz="3600" kern="0" dirty="0">
                <a:latin typeface="+mj-lt"/>
              </a:rPr>
              <a:t> Long-Term Health</a:t>
            </a:r>
          </a:p>
        </p:txBody>
      </p:sp>
      <p:sp>
        <p:nvSpPr>
          <p:cNvPr id="4" name="Content Placeholder 3">
            <a:extLst>
              <a:ext uri="{FF2B5EF4-FFF2-40B4-BE49-F238E27FC236}">
                <a16:creationId xmlns:a16="http://schemas.microsoft.com/office/drawing/2014/main" id="{25563E9C-0B1A-418A-B8E6-9E2021791243}"/>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53E24681-711C-1A64-0908-A60ABF1D8365}"/>
              </a:ext>
            </a:extLst>
          </p:cNvPr>
          <p:cNvSpPr txBox="1"/>
          <p:nvPr/>
        </p:nvSpPr>
        <p:spPr>
          <a:xfrm>
            <a:off x="628650" y="1268016"/>
            <a:ext cx="8001000" cy="2554545"/>
          </a:xfrm>
          <a:prstGeom prst="rect">
            <a:avLst/>
          </a:prstGeom>
          <a:noFill/>
        </p:spPr>
        <p:txBody>
          <a:bodyPr wrap="square" rtlCol="0">
            <a:spAutoFit/>
          </a:bodyPr>
          <a:lstStyle/>
          <a:p>
            <a:pPr marL="298450" marR="5080" indent="-285750">
              <a:spcBef>
                <a:spcPts val="0"/>
              </a:spcBef>
              <a:spcAft>
                <a:spcPts val="1200"/>
              </a:spcAft>
              <a:buFont typeface="Arial" panose="020B0604020202020204" pitchFamily="34" charset="0"/>
              <a:buChar char="•"/>
            </a:pPr>
            <a:r>
              <a:rPr lang="en-US" sz="2000" kern="0" dirty="0">
                <a:cs typeface="Calibri"/>
              </a:rPr>
              <a:t>Depending on the variation of spina bifida and the level of spinal cord impact, long-term health trajectories differ significantly.</a:t>
            </a:r>
          </a:p>
          <a:p>
            <a:pPr marL="298450" marR="227329" indent="-285750">
              <a:spcBef>
                <a:spcPts val="0"/>
              </a:spcBef>
              <a:spcAft>
                <a:spcPts val="1200"/>
              </a:spcAft>
              <a:buFont typeface="Arial" panose="020B0604020202020204" pitchFamily="34" charset="0"/>
              <a:buChar char="•"/>
            </a:pPr>
            <a:r>
              <a:rPr lang="en-US" sz="2000" kern="0" dirty="0">
                <a:cs typeface="Calibri"/>
              </a:rPr>
              <a:t>Because the spinal cord is not impacted with </a:t>
            </a:r>
            <a:r>
              <a:rPr lang="en-US" sz="2000" b="1" kern="0" dirty="0">
                <a:cs typeface="Calibri"/>
              </a:rPr>
              <a:t>spina bifida occulta </a:t>
            </a:r>
            <a:r>
              <a:rPr lang="en-US" sz="2000" kern="0" dirty="0">
                <a:cs typeface="Calibri"/>
              </a:rPr>
              <a:t>or </a:t>
            </a:r>
            <a:r>
              <a:rPr lang="en-US" sz="2000" b="1" kern="0" dirty="0">
                <a:cs typeface="Calibri"/>
              </a:rPr>
              <a:t>meningocele</a:t>
            </a:r>
            <a:r>
              <a:rPr lang="en-US" sz="2000" kern="0" dirty="0">
                <a:cs typeface="Calibri"/>
              </a:rPr>
              <a:t>, individuals may not suffer any significant health-related issues as a result of the condition.</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R="5080" indent="12700">
              <a:lnSpc>
                <a:spcPct val="100000"/>
              </a:lnSpc>
              <a:spcBef>
                <a:spcPts val="800"/>
              </a:spcBef>
            </a:pPr>
            <a:r>
              <a:rPr lang="en-US" sz="3600" kern="0" dirty="0">
                <a:latin typeface="+mj-lt"/>
              </a:rPr>
              <a:t>Myelomeningocele: </a:t>
            </a:r>
            <a:r>
              <a:rPr sz="3600" kern="0" dirty="0">
                <a:latin typeface="+mj-lt"/>
              </a:rPr>
              <a:t>Long-Term Health</a:t>
            </a:r>
            <a:endParaRPr sz="3300" kern="0" dirty="0">
              <a:latin typeface="+mj-lt"/>
            </a:endParaRPr>
          </a:p>
        </p:txBody>
      </p:sp>
      <p:sp>
        <p:nvSpPr>
          <p:cNvPr id="4" name="object 4"/>
          <p:cNvSpPr txBox="1">
            <a:spLocks noGrp="1"/>
          </p:cNvSpPr>
          <p:nvPr>
            <p:ph idx="1"/>
          </p:nvPr>
        </p:nvSpPr>
        <p:spPr>
          <a:xfrm>
            <a:off x="628650" y="1369219"/>
            <a:ext cx="7886700" cy="2967479"/>
          </a:xfrm>
          <a:prstGeom prst="rect">
            <a:avLst/>
          </a:prstGeom>
        </p:spPr>
        <p:txBody>
          <a:bodyPr vert="horz" wrap="square" lIns="0" tIns="12700" rIns="0" bIns="0" rtlCol="0">
            <a:spAutoFit/>
          </a:bodyPr>
          <a:lstStyle/>
          <a:p>
            <a:pPr marL="298450" marR="652780" indent="-285750">
              <a:lnSpc>
                <a:spcPct val="100000"/>
              </a:lnSpc>
              <a:spcBef>
                <a:spcPts val="0"/>
              </a:spcBef>
              <a:buSzPct val="125000"/>
              <a:tabLst>
                <a:tab pos="421640" algn="l"/>
                <a:tab pos="422275" algn="l"/>
              </a:tabLst>
            </a:pPr>
            <a:r>
              <a:rPr sz="1600" kern="0" dirty="0"/>
              <a:t>Meningitis may develop with infants</a:t>
            </a:r>
            <a:r>
              <a:rPr lang="en-US" sz="1600" kern="0" dirty="0"/>
              <a:t> </a:t>
            </a:r>
            <a:r>
              <a:rPr sz="1600" kern="0" dirty="0"/>
              <a:t>resulting in brain injury</a:t>
            </a:r>
            <a:r>
              <a:rPr lang="en-US" sz="1600" kern="0" dirty="0"/>
              <a:t>.</a:t>
            </a:r>
          </a:p>
          <a:p>
            <a:pPr marL="298450" marR="652780" indent="-285750">
              <a:lnSpc>
                <a:spcPct val="100000"/>
              </a:lnSpc>
              <a:spcBef>
                <a:spcPts val="0"/>
              </a:spcBef>
              <a:buSzPct val="125000"/>
              <a:tabLst>
                <a:tab pos="421640" algn="l"/>
                <a:tab pos="422275" algn="l"/>
              </a:tabLst>
            </a:pPr>
            <a:endParaRPr sz="1600" kern="0" dirty="0"/>
          </a:p>
          <a:p>
            <a:pPr marL="298450" marR="5080" indent="-285750">
              <a:lnSpc>
                <a:spcPct val="100000"/>
              </a:lnSpc>
              <a:spcBef>
                <a:spcPts val="0"/>
              </a:spcBef>
              <a:buSzPct val="125000"/>
              <a:tabLst>
                <a:tab pos="421640" algn="l"/>
                <a:tab pos="422275" algn="l"/>
              </a:tabLst>
            </a:pPr>
            <a:r>
              <a:rPr sz="1600" kern="0" dirty="0"/>
              <a:t>Spinal cord tethering: spinal nerves attach to the scar tissue where the spinal opening was surgically closed, limiting growth of the spinal cord over time and leading to progressive loss of bowel and bladder control, and loss of lower extremity muscle strength</a:t>
            </a:r>
            <a:r>
              <a:rPr lang="en-US" sz="1600" kern="0" dirty="0"/>
              <a:t>.</a:t>
            </a:r>
          </a:p>
          <a:p>
            <a:pPr marL="298450" marR="5080" indent="-285750">
              <a:lnSpc>
                <a:spcPct val="100000"/>
              </a:lnSpc>
              <a:spcBef>
                <a:spcPts val="0"/>
              </a:spcBef>
              <a:buSzPct val="125000"/>
              <a:tabLst>
                <a:tab pos="421640" algn="l"/>
                <a:tab pos="422275" algn="l"/>
              </a:tabLst>
            </a:pPr>
            <a:endParaRPr sz="1600" kern="0" dirty="0"/>
          </a:p>
          <a:p>
            <a:pPr marL="298450" indent="-285750">
              <a:lnSpc>
                <a:spcPct val="100000"/>
              </a:lnSpc>
              <a:spcBef>
                <a:spcPts val="0"/>
              </a:spcBef>
              <a:buSzPct val="125000"/>
              <a:tabLst>
                <a:tab pos="421640" algn="l"/>
                <a:tab pos="422275" algn="l"/>
              </a:tabLst>
            </a:pPr>
            <a:r>
              <a:rPr sz="1600" kern="0" dirty="0"/>
              <a:t>Latex allergies and subsequent anaphylaxis</a:t>
            </a:r>
            <a:r>
              <a:rPr lang="en-US" sz="1600" kern="0" dirty="0"/>
              <a:t>.</a:t>
            </a:r>
          </a:p>
          <a:p>
            <a:pPr marL="298450" indent="-285750">
              <a:lnSpc>
                <a:spcPct val="100000"/>
              </a:lnSpc>
              <a:spcBef>
                <a:spcPts val="0"/>
              </a:spcBef>
              <a:buSzPct val="125000"/>
              <a:tabLst>
                <a:tab pos="421640" algn="l"/>
                <a:tab pos="422275" algn="l"/>
              </a:tabLst>
            </a:pPr>
            <a:endParaRPr sz="1600" kern="0" dirty="0"/>
          </a:p>
          <a:p>
            <a:pPr marL="298450" indent="-285750">
              <a:lnSpc>
                <a:spcPct val="100000"/>
              </a:lnSpc>
              <a:spcBef>
                <a:spcPts val="0"/>
              </a:spcBef>
              <a:buSzPct val="125000"/>
              <a:tabLst>
                <a:tab pos="421640" algn="l"/>
                <a:tab pos="422275" algn="l"/>
              </a:tabLst>
            </a:pPr>
            <a:r>
              <a:rPr sz="1600" kern="0" dirty="0"/>
              <a:t>Gastrointestinal disorders</a:t>
            </a:r>
            <a:r>
              <a:rPr lang="en-US" sz="1600" kern="0" dirty="0"/>
              <a:t>.</a:t>
            </a:r>
          </a:p>
          <a:p>
            <a:pPr marL="298450" indent="-285750">
              <a:lnSpc>
                <a:spcPct val="100000"/>
              </a:lnSpc>
              <a:spcBef>
                <a:spcPts val="0"/>
              </a:spcBef>
              <a:buSzPct val="125000"/>
              <a:tabLst>
                <a:tab pos="421640" algn="l"/>
                <a:tab pos="422275" algn="l"/>
              </a:tabLst>
            </a:pPr>
            <a:endParaRPr sz="1600" kern="0" dirty="0"/>
          </a:p>
          <a:p>
            <a:pPr marL="298450" marR="239395" indent="-285750">
              <a:lnSpc>
                <a:spcPct val="100000"/>
              </a:lnSpc>
              <a:spcBef>
                <a:spcPts val="0"/>
              </a:spcBef>
              <a:buSzPct val="125000"/>
              <a:tabLst>
                <a:tab pos="421640" algn="l"/>
                <a:tab pos="422275" algn="l"/>
              </a:tabLst>
            </a:pPr>
            <a:r>
              <a:rPr sz="1600" kern="0" dirty="0"/>
              <a:t>Clinical depression, especially as children age</a:t>
            </a:r>
            <a:r>
              <a:rPr lang="en-US" sz="1600" kern="0" dirty="0"/>
              <a:t>.</a:t>
            </a:r>
          </a:p>
          <a:p>
            <a:pPr marL="298450" marR="239395" indent="-285750">
              <a:lnSpc>
                <a:spcPct val="100000"/>
              </a:lnSpc>
              <a:spcBef>
                <a:spcPts val="0"/>
              </a:spcBef>
              <a:buSzPct val="125000"/>
              <a:tabLst>
                <a:tab pos="421640" algn="l"/>
                <a:tab pos="422275" algn="l"/>
              </a:tabLst>
            </a:pPr>
            <a:endParaRPr sz="1600" kern="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0388D-3DD0-655A-C8E6-C6149EB7A489}"/>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087E0C4D-2AED-37C0-3B30-61852EFDB383}"/>
              </a:ext>
            </a:extLst>
          </p:cNvPr>
          <p:cNvSpPr txBox="1">
            <a:spLocks noGrp="1"/>
          </p:cNvSpPr>
          <p:nvPr>
            <p:ph type="title"/>
          </p:nvPr>
        </p:nvSpPr>
        <p:spPr>
          <a:prstGeom prst="rect">
            <a:avLst/>
          </a:prstGeom>
        </p:spPr>
        <p:txBody>
          <a:bodyPr vert="horz" wrap="square" lIns="0" tIns="12700" rIns="0" bIns="0" rtlCol="0">
            <a:spAutoFit/>
          </a:bodyPr>
          <a:lstStyle/>
          <a:p>
            <a:pPr marR="5080" indent="12700">
              <a:lnSpc>
                <a:spcPct val="100000"/>
              </a:lnSpc>
              <a:spcBef>
                <a:spcPts val="800"/>
              </a:spcBef>
            </a:pPr>
            <a:r>
              <a:rPr lang="en-US" sz="3600" kern="0" dirty="0">
                <a:latin typeface="+mj-lt"/>
              </a:rPr>
              <a:t>Myelomeningocele: </a:t>
            </a:r>
            <a:r>
              <a:rPr sz="3600" kern="0" dirty="0">
                <a:latin typeface="+mj-lt"/>
              </a:rPr>
              <a:t>Long-Term Health</a:t>
            </a:r>
            <a:endParaRPr sz="3300" kern="0" dirty="0">
              <a:latin typeface="+mj-lt"/>
            </a:endParaRPr>
          </a:p>
        </p:txBody>
      </p:sp>
      <p:sp>
        <p:nvSpPr>
          <p:cNvPr id="2" name="object 2">
            <a:extLst>
              <a:ext uri="{FF2B5EF4-FFF2-40B4-BE49-F238E27FC236}">
                <a16:creationId xmlns:a16="http://schemas.microsoft.com/office/drawing/2014/main" id="{17CB557E-55AD-6A71-77AF-CF891A086E11}"/>
              </a:ext>
            </a:extLst>
          </p:cNvPr>
          <p:cNvSpPr txBox="1"/>
          <p:nvPr/>
        </p:nvSpPr>
        <p:spPr>
          <a:xfrm>
            <a:off x="628650" y="1268016"/>
            <a:ext cx="7391400" cy="3213700"/>
          </a:xfrm>
          <a:prstGeom prst="rect">
            <a:avLst/>
          </a:prstGeom>
        </p:spPr>
        <p:txBody>
          <a:bodyPr vert="horz" wrap="square" lIns="0" tIns="12700" rIns="0" bIns="0" rtlCol="0">
            <a:spAutoFit/>
          </a:bodyPr>
          <a:lstStyle/>
          <a:p>
            <a:pPr marL="298450" indent="-285750">
              <a:buSzPct val="125000"/>
              <a:buFont typeface="Arial" panose="020B0604020202020204" pitchFamily="34" charset="0"/>
              <a:buChar char="•"/>
              <a:tabLst>
                <a:tab pos="421640" algn="l"/>
                <a:tab pos="422275" algn="l"/>
              </a:tabLst>
            </a:pPr>
            <a:r>
              <a:rPr sz="1600" kern="0" dirty="0">
                <a:cs typeface="Calibri"/>
              </a:rPr>
              <a:t>Hydrocephalus and shunting</a:t>
            </a:r>
            <a:r>
              <a:rPr lang="en-US" sz="1600" kern="0" dirty="0">
                <a:cs typeface="Calibri"/>
              </a:rPr>
              <a:t>.</a:t>
            </a:r>
          </a:p>
          <a:p>
            <a:pPr marL="298450" indent="-285750">
              <a:buSzPct val="125000"/>
              <a:buFont typeface="Arial" panose="020B0604020202020204" pitchFamily="34" charset="0"/>
              <a:buChar char="•"/>
              <a:tabLst>
                <a:tab pos="421640" algn="l"/>
                <a:tab pos="422275" algn="l"/>
              </a:tabLst>
            </a:pPr>
            <a:endParaRPr sz="1600" kern="0" dirty="0">
              <a:cs typeface="Calibri"/>
            </a:endParaRPr>
          </a:p>
          <a:p>
            <a:pPr marL="298450" marR="36195" indent="-285750">
              <a:buSzPct val="125000"/>
              <a:buFont typeface="Arial" panose="020B0604020202020204" pitchFamily="34" charset="0"/>
              <a:buChar char="•"/>
              <a:tabLst>
                <a:tab pos="421640" algn="l"/>
                <a:tab pos="422275" algn="l"/>
              </a:tabLst>
            </a:pPr>
            <a:r>
              <a:rPr sz="1600" kern="0" dirty="0">
                <a:cs typeface="Calibri"/>
              </a:rPr>
              <a:t>Chiari II malformation with comorbid</a:t>
            </a:r>
            <a:r>
              <a:rPr lang="en-US" sz="1600" kern="0" dirty="0">
                <a:cs typeface="Calibri"/>
              </a:rPr>
              <a:t> </a:t>
            </a:r>
            <a:r>
              <a:rPr sz="1600" kern="0" dirty="0">
                <a:cs typeface="Calibri"/>
              </a:rPr>
              <a:t>breathing and swallowing difficulty; surgery</a:t>
            </a:r>
            <a:r>
              <a:rPr lang="en-US" sz="1600" kern="0" dirty="0">
                <a:cs typeface="Calibri"/>
              </a:rPr>
              <a:t> </a:t>
            </a:r>
            <a:r>
              <a:rPr sz="1600" kern="0" dirty="0">
                <a:cs typeface="Calibri"/>
              </a:rPr>
              <a:t>is sometimes necessary to alleviate compression at the brainstem</a:t>
            </a:r>
            <a:r>
              <a:rPr lang="en-US" sz="1600" kern="0" dirty="0">
                <a:cs typeface="Calibri"/>
              </a:rPr>
              <a:t>.</a:t>
            </a:r>
          </a:p>
          <a:p>
            <a:pPr marL="298450" marR="36195" indent="-285750">
              <a:buSzPct val="125000"/>
              <a:buFont typeface="Arial" panose="020B0604020202020204" pitchFamily="34" charset="0"/>
              <a:buChar char="•"/>
              <a:tabLst>
                <a:tab pos="421640" algn="l"/>
                <a:tab pos="422275" algn="l"/>
              </a:tabLst>
            </a:pPr>
            <a:endParaRPr sz="1600" kern="0" dirty="0">
              <a:cs typeface="Calibri"/>
            </a:endParaRPr>
          </a:p>
          <a:p>
            <a:pPr marL="298450" indent="-285750">
              <a:buSzPct val="125000"/>
              <a:buFont typeface="Arial" panose="020B0604020202020204" pitchFamily="34" charset="0"/>
              <a:buChar char="•"/>
              <a:tabLst>
                <a:tab pos="421640" algn="l"/>
                <a:tab pos="422275" algn="l"/>
              </a:tabLst>
            </a:pPr>
            <a:r>
              <a:rPr sz="1600" kern="0" dirty="0">
                <a:cs typeface="Calibri"/>
              </a:rPr>
              <a:t>Lower limb weakness or paralysis</a:t>
            </a:r>
            <a:r>
              <a:rPr lang="en-US" sz="1600" kern="0" dirty="0">
                <a:cs typeface="Calibri"/>
              </a:rPr>
              <a:t>.</a:t>
            </a:r>
          </a:p>
          <a:p>
            <a:pPr marL="298450" indent="-285750">
              <a:buSzPct val="125000"/>
              <a:buFont typeface="Arial" panose="020B0604020202020204" pitchFamily="34" charset="0"/>
              <a:buChar char="•"/>
              <a:tabLst>
                <a:tab pos="421640" algn="l"/>
                <a:tab pos="422275" algn="l"/>
              </a:tabLst>
            </a:pPr>
            <a:endParaRPr sz="1600" kern="0" dirty="0">
              <a:cs typeface="Calibri"/>
            </a:endParaRPr>
          </a:p>
          <a:p>
            <a:pPr marL="298450" marR="5080" indent="-285750">
              <a:buSzPct val="125000"/>
              <a:buFont typeface="Arial" panose="020B0604020202020204" pitchFamily="34" charset="0"/>
              <a:buChar char="•"/>
              <a:tabLst>
                <a:tab pos="421640" algn="l"/>
                <a:tab pos="422275" algn="l"/>
              </a:tabLst>
            </a:pPr>
            <a:r>
              <a:rPr sz="1600" kern="0" dirty="0">
                <a:cs typeface="Calibri"/>
              </a:rPr>
              <a:t>Deep pressure sores from back to feet that</a:t>
            </a:r>
            <a:r>
              <a:rPr lang="en-US" sz="1600" kern="0" dirty="0">
                <a:cs typeface="Calibri"/>
              </a:rPr>
              <a:t> </a:t>
            </a:r>
            <a:r>
              <a:rPr sz="1600" kern="0" dirty="0">
                <a:cs typeface="Calibri"/>
              </a:rPr>
              <a:t>are difficult to treat</a:t>
            </a:r>
            <a:r>
              <a:rPr lang="en-US" sz="1600" kern="0" dirty="0">
                <a:cs typeface="Calibri"/>
              </a:rPr>
              <a:t>.</a:t>
            </a:r>
          </a:p>
          <a:p>
            <a:pPr marL="298450" marR="5080" indent="-285750">
              <a:buSzPct val="125000"/>
              <a:buFont typeface="Arial" panose="020B0604020202020204" pitchFamily="34" charset="0"/>
              <a:buChar char="•"/>
              <a:tabLst>
                <a:tab pos="421640" algn="l"/>
                <a:tab pos="422275" algn="l"/>
              </a:tabLst>
            </a:pPr>
            <a:endParaRPr sz="1600" kern="0" dirty="0">
              <a:cs typeface="Calibri"/>
            </a:endParaRPr>
          </a:p>
          <a:p>
            <a:pPr marL="298450" marR="122555" indent="-285750">
              <a:buSzPct val="125000"/>
              <a:buFont typeface="Arial" panose="020B0604020202020204" pitchFamily="34" charset="0"/>
              <a:buChar char="•"/>
              <a:tabLst>
                <a:tab pos="421640" algn="l"/>
                <a:tab pos="422275" algn="l"/>
              </a:tabLst>
            </a:pPr>
            <a:r>
              <a:rPr sz="1600" kern="0" dirty="0">
                <a:cs typeface="Calibri"/>
              </a:rPr>
              <a:t>Urinary and fecal incontinence, and risk of</a:t>
            </a:r>
            <a:r>
              <a:rPr lang="en-US" sz="1600" kern="0" dirty="0">
                <a:cs typeface="Calibri"/>
              </a:rPr>
              <a:t> </a:t>
            </a:r>
            <a:r>
              <a:rPr sz="1600" kern="0" dirty="0">
                <a:cs typeface="Calibri"/>
              </a:rPr>
              <a:t>urinary tract infections</a:t>
            </a:r>
            <a:r>
              <a:rPr lang="en-US" sz="1600" kern="0" dirty="0">
                <a:cs typeface="Calibri"/>
              </a:rPr>
              <a:t>.</a:t>
            </a:r>
          </a:p>
          <a:p>
            <a:pPr marL="298450" marR="122555" indent="-285750">
              <a:buSzPct val="125000"/>
              <a:buFont typeface="Arial" panose="020B0604020202020204" pitchFamily="34" charset="0"/>
              <a:buChar char="•"/>
              <a:tabLst>
                <a:tab pos="421640" algn="l"/>
                <a:tab pos="422275" algn="l"/>
              </a:tabLst>
            </a:pPr>
            <a:endParaRPr sz="1600" kern="0" dirty="0">
              <a:cs typeface="Calibri"/>
            </a:endParaRPr>
          </a:p>
          <a:p>
            <a:pPr marL="298450" marR="396875" indent="-285750">
              <a:buSzPct val="125000"/>
              <a:buFont typeface="Arial" panose="020B0604020202020204" pitchFamily="34" charset="0"/>
              <a:buChar char="•"/>
              <a:tabLst>
                <a:tab pos="421640" algn="l"/>
                <a:tab pos="422275" algn="l"/>
              </a:tabLst>
            </a:pPr>
            <a:r>
              <a:rPr sz="1600" kern="0" dirty="0">
                <a:cs typeface="Calibri"/>
              </a:rPr>
              <a:t>Orthopedic abnormalities: talipes (club foot), contractures, hip dislocation, scoliosis, kyphosis</a:t>
            </a:r>
            <a:r>
              <a:rPr lang="en-US" sz="1600" kern="0" dirty="0">
                <a:cs typeface="Calibri"/>
              </a:rPr>
              <a:t>.</a:t>
            </a:r>
            <a:endParaRPr sz="1600" kern="0" dirty="0">
              <a:cs typeface="Calibri"/>
            </a:endParaRPr>
          </a:p>
        </p:txBody>
      </p:sp>
    </p:spTree>
    <p:custDataLst>
      <p:tags r:id="rId1"/>
    </p:custDataLst>
    <p:extLst>
      <p:ext uri="{BB962C8B-B14F-4D97-AF65-F5344CB8AC3E}">
        <p14:creationId xmlns:p14="http://schemas.microsoft.com/office/powerpoint/2010/main" val="4276894778"/>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628650" y="1282304"/>
            <a:ext cx="7886700" cy="1125141"/>
          </a:xfrm>
        </p:spPr>
        <p:txBody>
          <a:bodyPr>
            <a:normAutofit/>
          </a:bodyPr>
          <a:lstStyle/>
          <a:p>
            <a:pPr algn="ctr"/>
            <a:r>
              <a:rPr lang="en-US" sz="3600" dirty="0">
                <a:latin typeface="+mj-lt"/>
              </a:rPr>
              <a:t>Muscular Dystrophy</a:t>
            </a:r>
          </a:p>
        </p:txBody>
      </p:sp>
      <p:sp>
        <p:nvSpPr>
          <p:cNvPr id="6" name="Content Placeholder 5">
            <a:extLst>
              <a:ext uri="{FF2B5EF4-FFF2-40B4-BE49-F238E27FC236}">
                <a16:creationId xmlns:a16="http://schemas.microsoft.com/office/drawing/2014/main" id="{8F432BAA-0B71-4257-9C3F-ACD6DF5D627B}"/>
              </a:ext>
            </a:extLst>
          </p:cNvPr>
          <p:cNvSpPr>
            <a:spLocks noGrp="1"/>
          </p:cNvSpPr>
          <p:nvPr>
            <p:ph type="body" idx="1"/>
          </p:nvPr>
        </p:nvSpPr>
        <p:spPr>
          <a:xfrm>
            <a:off x="628650" y="2458335"/>
            <a:ext cx="7886700" cy="1125140"/>
          </a:xfrm>
        </p:spPr>
        <p:txBody>
          <a:bodyPr>
            <a:normAutofit/>
          </a:bodyPr>
          <a:lstStyle/>
          <a:p>
            <a:pPr marL="0" indent="0">
              <a:buNone/>
            </a:pPr>
            <a:r>
              <a:rPr lang="en-US" sz="2400" b="1" dirty="0">
                <a:solidFill>
                  <a:schemeClr val="tx1"/>
                </a:solidFill>
                <a:latin typeface="+mj-lt"/>
              </a:rPr>
              <a:t>Prenatal to Early Childhood</a:t>
            </a:r>
          </a:p>
        </p:txBody>
      </p:sp>
    </p:spTree>
    <p:custDataLst>
      <p:tags r:id="rId1"/>
    </p:custDataLst>
    <p:extLst>
      <p:ext uri="{BB962C8B-B14F-4D97-AF65-F5344CB8AC3E}">
        <p14:creationId xmlns:p14="http://schemas.microsoft.com/office/powerpoint/2010/main" val="27633233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gn="ctr">
              <a:lnSpc>
                <a:spcPct val="100000"/>
              </a:lnSpc>
              <a:spcBef>
                <a:spcPts val="100"/>
              </a:spcBef>
            </a:pPr>
            <a:r>
              <a:rPr sz="3600" kern="0" dirty="0">
                <a:latin typeface="+mj-lt"/>
              </a:rPr>
              <a:t>Types of Muscular Dystrophy</a:t>
            </a:r>
          </a:p>
        </p:txBody>
      </p:sp>
      <p:sp>
        <p:nvSpPr>
          <p:cNvPr id="2" name="Content Placeholder 1">
            <a:extLst>
              <a:ext uri="{FF2B5EF4-FFF2-40B4-BE49-F238E27FC236}">
                <a16:creationId xmlns:a16="http://schemas.microsoft.com/office/drawing/2014/main" id="{BDEEF2C3-7FC7-4484-B4E1-5C444F99839A}"/>
              </a:ext>
            </a:extLst>
          </p:cNvPr>
          <p:cNvSpPr>
            <a:spLocks noGrp="1"/>
          </p:cNvSpPr>
          <p:nvPr>
            <p:ph idx="1"/>
          </p:nvPr>
        </p:nvSpPr>
        <p:spPr/>
        <p:txBody>
          <a:bodyPr/>
          <a:lstStyle/>
          <a:p>
            <a:endParaRPr lang="en-US"/>
          </a:p>
        </p:txBody>
      </p:sp>
      <p:sp>
        <p:nvSpPr>
          <p:cNvPr id="6" name="object 6"/>
          <p:cNvSpPr txBox="1"/>
          <p:nvPr/>
        </p:nvSpPr>
        <p:spPr>
          <a:xfrm>
            <a:off x="906690" y="1650365"/>
            <a:ext cx="3325585" cy="2159822"/>
          </a:xfrm>
          <a:prstGeom prst="rect">
            <a:avLst/>
          </a:prstGeom>
          <a:solidFill>
            <a:schemeClr val="accent1">
              <a:lumMod val="20000"/>
              <a:lumOff val="80000"/>
            </a:schemeClr>
          </a:solidFill>
        </p:spPr>
        <p:txBody>
          <a:bodyPr vert="horz" wrap="square" lIns="0" tIns="12700" rIns="0" bIns="0" rtlCol="0">
            <a:spAutoFit/>
          </a:bodyPr>
          <a:lstStyle/>
          <a:p>
            <a:pPr marL="853440">
              <a:lnSpc>
                <a:spcPct val="100000"/>
              </a:lnSpc>
              <a:spcBef>
                <a:spcPts val="100"/>
              </a:spcBef>
            </a:pPr>
            <a:r>
              <a:rPr sz="2200" b="1" kern="0" dirty="0">
                <a:solidFill>
                  <a:schemeClr val="tx1">
                    <a:lumMod val="95000"/>
                    <a:lumOff val="5000"/>
                  </a:schemeClr>
                </a:solidFill>
                <a:cs typeface="Calibri"/>
              </a:rPr>
              <a:t>Duchenne</a:t>
            </a:r>
          </a:p>
          <a:p>
            <a:pPr marL="554990" marR="43688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Most common in early</a:t>
            </a:r>
            <a:r>
              <a:rPr lang="en-US" sz="1600" kern="0" dirty="0">
                <a:solidFill>
                  <a:schemeClr val="tx1">
                    <a:lumMod val="95000"/>
                    <a:lumOff val="5000"/>
                  </a:schemeClr>
                </a:solidFill>
                <a:cs typeface="Arial"/>
              </a:rPr>
              <a:t> </a:t>
            </a:r>
            <a:r>
              <a:rPr sz="1600" kern="0" dirty="0">
                <a:solidFill>
                  <a:schemeClr val="tx1">
                    <a:lumMod val="95000"/>
                    <a:lumOff val="5000"/>
                  </a:schemeClr>
                </a:solidFill>
                <a:cs typeface="Arial"/>
              </a:rPr>
              <a:t>childhood</a:t>
            </a:r>
          </a:p>
          <a:p>
            <a:pPr marL="55499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Only in boys</a:t>
            </a:r>
          </a:p>
          <a:p>
            <a:pPr marL="55499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Signs begin before age 2</a:t>
            </a:r>
            <a:endParaRPr lang="en-US" sz="1600" kern="0" dirty="0">
              <a:solidFill>
                <a:schemeClr val="tx1">
                  <a:lumMod val="95000"/>
                  <a:lumOff val="5000"/>
                </a:schemeClr>
              </a:solidFill>
              <a:cs typeface="Arial"/>
            </a:endParaRPr>
          </a:p>
          <a:p>
            <a:pPr marL="203200">
              <a:lnSpc>
                <a:spcPct val="150000"/>
              </a:lnSpc>
              <a:tabLst>
                <a:tab pos="554990" algn="l"/>
                <a:tab pos="555625" algn="l"/>
              </a:tabLst>
            </a:pPr>
            <a:endParaRPr sz="1600" kern="0" dirty="0">
              <a:solidFill>
                <a:schemeClr val="tx1">
                  <a:lumMod val="95000"/>
                  <a:lumOff val="5000"/>
                </a:schemeClr>
              </a:solidFill>
              <a:cs typeface="Arial"/>
            </a:endParaRPr>
          </a:p>
        </p:txBody>
      </p:sp>
      <p:sp>
        <p:nvSpPr>
          <p:cNvPr id="7" name="object 7"/>
          <p:cNvSpPr txBox="1"/>
          <p:nvPr/>
        </p:nvSpPr>
        <p:spPr>
          <a:xfrm>
            <a:off x="4599214" y="1650365"/>
            <a:ext cx="3325586" cy="2159822"/>
          </a:xfrm>
          <a:prstGeom prst="rect">
            <a:avLst/>
          </a:prstGeom>
          <a:solidFill>
            <a:schemeClr val="accent1">
              <a:lumMod val="20000"/>
              <a:lumOff val="80000"/>
            </a:schemeClr>
          </a:solidFill>
        </p:spPr>
        <p:txBody>
          <a:bodyPr vert="horz" wrap="square" lIns="0" tIns="12700" rIns="0" bIns="0" rtlCol="0">
            <a:spAutoFit/>
          </a:bodyPr>
          <a:lstStyle/>
          <a:p>
            <a:pPr marL="807085">
              <a:lnSpc>
                <a:spcPct val="100000"/>
              </a:lnSpc>
              <a:spcBef>
                <a:spcPts val="100"/>
              </a:spcBef>
            </a:pPr>
            <a:r>
              <a:rPr sz="2200" b="1" kern="0" dirty="0">
                <a:solidFill>
                  <a:schemeClr val="tx1">
                    <a:lumMod val="95000"/>
                    <a:lumOff val="5000"/>
                  </a:schemeClr>
                </a:solidFill>
                <a:cs typeface="Calibri"/>
              </a:rPr>
              <a:t>Congenital</a:t>
            </a:r>
          </a:p>
          <a:p>
            <a:pPr marL="571500" marR="394335"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Group of more than 30 types of muscular dystrophy</a:t>
            </a:r>
          </a:p>
          <a:p>
            <a:pPr marL="571500"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Boys </a:t>
            </a:r>
            <a:r>
              <a:rPr lang="en-US" sz="1600" kern="0" dirty="0">
                <a:solidFill>
                  <a:schemeClr val="tx1">
                    <a:lumMod val="95000"/>
                    <a:lumOff val="5000"/>
                  </a:schemeClr>
                </a:solidFill>
                <a:cs typeface="Arial"/>
              </a:rPr>
              <a:t>and</a:t>
            </a:r>
            <a:r>
              <a:rPr sz="1600" kern="0" dirty="0">
                <a:solidFill>
                  <a:schemeClr val="tx1">
                    <a:lumMod val="95000"/>
                    <a:lumOff val="5000"/>
                  </a:schemeClr>
                </a:solidFill>
                <a:cs typeface="Arial"/>
              </a:rPr>
              <a:t> girls</a:t>
            </a:r>
          </a:p>
          <a:p>
            <a:pPr marL="571500"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Signs begin before age 2</a:t>
            </a:r>
            <a:endParaRPr lang="en-US" sz="1600" kern="0" dirty="0">
              <a:solidFill>
                <a:schemeClr val="tx1">
                  <a:lumMod val="95000"/>
                  <a:lumOff val="5000"/>
                </a:schemeClr>
              </a:solidFill>
              <a:cs typeface="Arial"/>
            </a:endParaRPr>
          </a:p>
          <a:p>
            <a:pPr marL="219710">
              <a:lnSpc>
                <a:spcPct val="150000"/>
              </a:lnSpc>
              <a:tabLst>
                <a:tab pos="571500" algn="l"/>
                <a:tab pos="572135" algn="l"/>
              </a:tabLst>
            </a:pPr>
            <a:endParaRPr sz="1600" kern="0" dirty="0">
              <a:solidFill>
                <a:schemeClr val="tx1">
                  <a:lumMod val="95000"/>
                  <a:lumOff val="5000"/>
                </a:schemeClr>
              </a:solidFill>
              <a:cs typeface="Aria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txBox="1">
            <a:spLocks noGrp="1"/>
          </p:cNvSpPr>
          <p:nvPr>
            <p:ph type="title"/>
          </p:nvPr>
        </p:nvSpPr>
        <p:spPr>
          <a:prstGeom prst="rect">
            <a:avLst/>
          </a:prstGeom>
        </p:spPr>
        <p:txBody>
          <a:bodyPr vert="horz" wrap="square" lIns="0" tIns="12700" rIns="0" bIns="0" rtlCol="0">
            <a:spAutoFit/>
          </a:bodyPr>
          <a:lstStyle/>
          <a:p>
            <a:pPr marL="12700" algn="ctr">
              <a:lnSpc>
                <a:spcPct val="100000"/>
              </a:lnSpc>
              <a:spcBef>
                <a:spcPts val="100"/>
              </a:spcBef>
            </a:pPr>
            <a:r>
              <a:rPr sz="3600" kern="0" dirty="0">
                <a:latin typeface="+mj-lt"/>
              </a:rPr>
              <a:t>What is Spina Bifida?</a:t>
            </a:r>
          </a:p>
        </p:txBody>
      </p:sp>
      <p:sp>
        <p:nvSpPr>
          <p:cNvPr id="2" name="Content Placeholder 1">
            <a:extLst>
              <a:ext uri="{FF2B5EF4-FFF2-40B4-BE49-F238E27FC236}">
                <a16:creationId xmlns:a16="http://schemas.microsoft.com/office/drawing/2014/main" id="{4752E68E-EFF4-46B8-A171-C73558EC0982}"/>
              </a:ext>
            </a:extLst>
          </p:cNvPr>
          <p:cNvSpPr>
            <a:spLocks noGrp="1"/>
          </p:cNvSpPr>
          <p:nvPr>
            <p:ph idx="1"/>
          </p:nvPr>
        </p:nvSpPr>
        <p:spPr/>
        <p:txBody>
          <a:bodyPr>
            <a:normAutofit/>
          </a:bodyPr>
          <a:lstStyle/>
          <a:p>
            <a:pPr marL="0" marR="5080" indent="0">
              <a:lnSpc>
                <a:spcPct val="100000"/>
              </a:lnSpc>
              <a:spcBef>
                <a:spcPts val="600"/>
              </a:spcBef>
              <a:buNone/>
            </a:pPr>
            <a:r>
              <a:rPr lang="en-US" sz="2000" kern="0" dirty="0">
                <a:latin typeface="Calibri"/>
                <a:cs typeface="Calibri"/>
              </a:rPr>
              <a:t>Spina Bifida is a congenital disability of the central nervous system that is caused by a neural tube defect.</a:t>
            </a:r>
          </a:p>
          <a:p>
            <a:pPr marL="0" marR="5080" indent="0">
              <a:lnSpc>
                <a:spcPct val="100000"/>
              </a:lnSpc>
              <a:spcBef>
                <a:spcPts val="600"/>
              </a:spcBef>
              <a:buNone/>
            </a:pPr>
            <a:endParaRPr lang="en-US" sz="2000" kern="0" dirty="0">
              <a:latin typeface="Calibri"/>
              <a:cs typeface="Calibri"/>
            </a:endParaRPr>
          </a:p>
          <a:p>
            <a:pPr marL="0" indent="0">
              <a:lnSpc>
                <a:spcPct val="100000"/>
              </a:lnSpc>
              <a:spcBef>
                <a:spcPts val="600"/>
              </a:spcBef>
              <a:buNone/>
            </a:pPr>
            <a:r>
              <a:rPr lang="en-US" sz="2000" kern="0" dirty="0">
                <a:latin typeface="Calibri"/>
                <a:cs typeface="Calibri"/>
              </a:rPr>
              <a:t>It occurs when a portion of the spine does not close fully resulting in malformations of the spinal cord and, or spinal bones.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solidFill>
                  <a:schemeClr val="tx1">
                    <a:lumMod val="95000"/>
                    <a:lumOff val="5000"/>
                  </a:schemeClr>
                </a:solidFill>
                <a:latin typeface="+mj-lt"/>
              </a:rPr>
              <a:t>Etiology of Muscular Dystrophy</a:t>
            </a:r>
          </a:p>
        </p:txBody>
      </p:sp>
      <p:sp>
        <p:nvSpPr>
          <p:cNvPr id="4" name="Content Placeholder 3">
            <a:extLst>
              <a:ext uri="{FF2B5EF4-FFF2-40B4-BE49-F238E27FC236}">
                <a16:creationId xmlns:a16="http://schemas.microsoft.com/office/drawing/2014/main" id="{033220BD-3992-4B9C-B25A-B8BE1C95C1D7}"/>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404C167C-F9A2-97A1-15C0-B3E138E90495}"/>
              </a:ext>
            </a:extLst>
          </p:cNvPr>
          <p:cNvSpPr txBox="1"/>
          <p:nvPr/>
        </p:nvSpPr>
        <p:spPr>
          <a:xfrm>
            <a:off x="628650" y="1268016"/>
            <a:ext cx="8134350" cy="2554545"/>
          </a:xfrm>
          <a:prstGeom prst="rect">
            <a:avLst/>
          </a:prstGeom>
          <a:noFill/>
        </p:spPr>
        <p:txBody>
          <a:bodyPr wrap="square" rtlCol="0">
            <a:spAutoFit/>
          </a:bodyPr>
          <a:lstStyle/>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Inherited</a:t>
            </a:r>
          </a:p>
          <a:p>
            <a:pPr marL="297815" indent="-285750">
              <a:spcBef>
                <a:spcPts val="0"/>
              </a:spcBef>
              <a:buFont typeface="Arial" panose="020B0604020202020204" pitchFamily="34" charset="0"/>
              <a:buChar char="•"/>
              <a:tabLst>
                <a:tab pos="356235" algn="l"/>
                <a:tab pos="356870" algn="l"/>
              </a:tabLst>
            </a:pPr>
            <a:endParaRPr lang="en-US" sz="2000" kern="0" dirty="0">
              <a:solidFill>
                <a:schemeClr val="tx2">
                  <a:lumMod val="50000"/>
                </a:schemeClr>
              </a:solidFill>
              <a:cs typeface="Arial"/>
            </a:endParaRPr>
          </a:p>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Caused by a genetic mutation</a:t>
            </a:r>
          </a:p>
          <a:p>
            <a:pPr marL="297815" indent="-285750">
              <a:spcBef>
                <a:spcPts val="0"/>
              </a:spcBef>
              <a:buFont typeface="Arial" panose="020B0604020202020204" pitchFamily="34" charset="0"/>
              <a:buChar char="•"/>
              <a:tabLst>
                <a:tab pos="356235" algn="l"/>
                <a:tab pos="356870" algn="l"/>
              </a:tabLst>
            </a:pPr>
            <a:endParaRPr lang="en-US" sz="2000" kern="0" dirty="0">
              <a:solidFill>
                <a:schemeClr val="tx2">
                  <a:lumMod val="50000"/>
                </a:schemeClr>
              </a:solidFill>
              <a:cs typeface="Arial"/>
            </a:endParaRPr>
          </a:p>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Duchenne Muscular Dystrophy usually involves a deletion in the dystrophin gene</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gn="ctr">
              <a:lnSpc>
                <a:spcPct val="100000"/>
              </a:lnSpc>
              <a:spcBef>
                <a:spcPts val="100"/>
              </a:spcBef>
            </a:pPr>
            <a:r>
              <a:rPr lang="en-US" sz="3600" kern="0" dirty="0">
                <a:latin typeface="+mj-lt"/>
              </a:rPr>
              <a:t>Prevalence</a:t>
            </a:r>
            <a:r>
              <a:rPr sz="3600" kern="0" dirty="0">
                <a:latin typeface="+mj-lt"/>
              </a:rPr>
              <a:t> of Muscular Dystrophy</a:t>
            </a:r>
          </a:p>
        </p:txBody>
      </p:sp>
      <p:sp>
        <p:nvSpPr>
          <p:cNvPr id="2" name="Content Placeholder 1">
            <a:extLst>
              <a:ext uri="{FF2B5EF4-FFF2-40B4-BE49-F238E27FC236}">
                <a16:creationId xmlns:a16="http://schemas.microsoft.com/office/drawing/2014/main" id="{424ADA34-F2A3-C6F9-9FAF-4DDD4E8C4749}"/>
              </a:ext>
            </a:extLst>
          </p:cNvPr>
          <p:cNvSpPr>
            <a:spLocks noGrp="1"/>
          </p:cNvSpPr>
          <p:nvPr>
            <p:ph idx="1"/>
          </p:nvPr>
        </p:nvSpPr>
        <p:spPr/>
        <p:txBody>
          <a:bodyPr/>
          <a:lstStyle/>
          <a:p>
            <a:endParaRPr lang="en-US"/>
          </a:p>
        </p:txBody>
      </p:sp>
      <p:sp>
        <p:nvSpPr>
          <p:cNvPr id="6" name="object 6"/>
          <p:cNvSpPr txBox="1"/>
          <p:nvPr/>
        </p:nvSpPr>
        <p:spPr>
          <a:xfrm>
            <a:off x="906690" y="1650365"/>
            <a:ext cx="3325585" cy="1790490"/>
          </a:xfrm>
          <a:prstGeom prst="rect">
            <a:avLst/>
          </a:prstGeom>
          <a:solidFill>
            <a:schemeClr val="accent1">
              <a:lumMod val="20000"/>
              <a:lumOff val="80000"/>
            </a:schemeClr>
          </a:solidFill>
        </p:spPr>
        <p:txBody>
          <a:bodyPr vert="horz" wrap="square" lIns="0" tIns="12700" rIns="0" bIns="0" rtlCol="0">
            <a:spAutoFit/>
          </a:bodyPr>
          <a:lstStyle/>
          <a:p>
            <a:pPr marL="853440">
              <a:lnSpc>
                <a:spcPct val="100000"/>
              </a:lnSpc>
              <a:spcBef>
                <a:spcPts val="100"/>
              </a:spcBef>
            </a:pPr>
            <a:r>
              <a:rPr lang="en-US" sz="2200" b="1" kern="0" dirty="0">
                <a:solidFill>
                  <a:schemeClr val="tx1">
                    <a:lumMod val="95000"/>
                    <a:lumOff val="5000"/>
                  </a:schemeClr>
                </a:solidFill>
                <a:cs typeface="Calibri"/>
              </a:rPr>
              <a:t>  </a:t>
            </a:r>
            <a:r>
              <a:rPr sz="2200" b="1" kern="0" dirty="0">
                <a:solidFill>
                  <a:schemeClr val="tx1">
                    <a:lumMod val="95000"/>
                    <a:lumOff val="5000"/>
                  </a:schemeClr>
                </a:solidFill>
                <a:cs typeface="Calibri"/>
              </a:rPr>
              <a:t>Duchenne</a:t>
            </a:r>
          </a:p>
          <a:p>
            <a:pPr marL="554990" marR="436880" indent="-351790">
              <a:lnSpc>
                <a:spcPct val="150000"/>
              </a:lnSpc>
              <a:buFont typeface="Arial" panose="020B0604020202020204" pitchFamily="34" charset="0"/>
              <a:buChar char="•"/>
              <a:tabLst>
                <a:tab pos="554990" algn="l"/>
                <a:tab pos="555625" algn="l"/>
              </a:tabLst>
            </a:pPr>
            <a:r>
              <a:rPr lang="en-US" sz="1600" kern="0" dirty="0">
                <a:solidFill>
                  <a:schemeClr val="tx1">
                    <a:lumMod val="95000"/>
                    <a:lumOff val="5000"/>
                  </a:schemeClr>
                </a:solidFill>
                <a:cs typeface="Arial"/>
              </a:rPr>
              <a:t>About 1 in 3,300 – 3,500 male births</a:t>
            </a:r>
          </a:p>
          <a:p>
            <a:pPr marL="203200" marR="436880">
              <a:lnSpc>
                <a:spcPct val="150000"/>
              </a:lnSpc>
              <a:tabLst>
                <a:tab pos="554990" algn="l"/>
                <a:tab pos="555625" algn="l"/>
              </a:tabLst>
            </a:pPr>
            <a:endParaRPr lang="en-US" sz="1600" kern="0" dirty="0">
              <a:solidFill>
                <a:schemeClr val="tx1">
                  <a:lumMod val="95000"/>
                  <a:lumOff val="5000"/>
                </a:schemeClr>
              </a:solidFill>
              <a:cs typeface="Arial"/>
            </a:endParaRPr>
          </a:p>
          <a:p>
            <a:pPr marL="203200">
              <a:lnSpc>
                <a:spcPct val="150000"/>
              </a:lnSpc>
              <a:tabLst>
                <a:tab pos="554990" algn="l"/>
                <a:tab pos="555625" algn="l"/>
              </a:tabLst>
            </a:pPr>
            <a:endParaRPr sz="1600" kern="0" dirty="0">
              <a:solidFill>
                <a:schemeClr val="tx1">
                  <a:lumMod val="95000"/>
                  <a:lumOff val="5000"/>
                </a:schemeClr>
              </a:solidFill>
              <a:cs typeface="Arial"/>
            </a:endParaRPr>
          </a:p>
        </p:txBody>
      </p:sp>
      <p:sp>
        <p:nvSpPr>
          <p:cNvPr id="7" name="object 7"/>
          <p:cNvSpPr txBox="1"/>
          <p:nvPr/>
        </p:nvSpPr>
        <p:spPr>
          <a:xfrm>
            <a:off x="4599214" y="1650365"/>
            <a:ext cx="3325586" cy="1790490"/>
          </a:xfrm>
          <a:prstGeom prst="rect">
            <a:avLst/>
          </a:prstGeom>
          <a:solidFill>
            <a:schemeClr val="accent1">
              <a:lumMod val="20000"/>
              <a:lumOff val="80000"/>
            </a:schemeClr>
          </a:solidFill>
        </p:spPr>
        <p:txBody>
          <a:bodyPr vert="horz" wrap="square" lIns="0" tIns="12700" rIns="0" bIns="0" rtlCol="0">
            <a:spAutoFit/>
          </a:bodyPr>
          <a:lstStyle/>
          <a:p>
            <a:pPr marL="807085">
              <a:lnSpc>
                <a:spcPct val="100000"/>
              </a:lnSpc>
              <a:spcBef>
                <a:spcPts val="100"/>
              </a:spcBef>
            </a:pPr>
            <a:r>
              <a:rPr lang="en-US" sz="2200" b="1" kern="0" dirty="0">
                <a:solidFill>
                  <a:schemeClr val="tx1">
                    <a:lumMod val="95000"/>
                    <a:lumOff val="5000"/>
                  </a:schemeClr>
                </a:solidFill>
                <a:cs typeface="Calibri"/>
              </a:rPr>
              <a:t>    </a:t>
            </a:r>
            <a:r>
              <a:rPr sz="2200" b="1" kern="0" dirty="0">
                <a:solidFill>
                  <a:schemeClr val="tx1">
                    <a:lumMod val="95000"/>
                    <a:lumOff val="5000"/>
                  </a:schemeClr>
                </a:solidFill>
                <a:cs typeface="Calibri"/>
              </a:rPr>
              <a:t>Congenital</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Exact prevalence unknown.</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Italy: 1 in 125,000 births</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Sweden: 1 in 16,000 births</a:t>
            </a:r>
          </a:p>
          <a:p>
            <a:pPr marL="219710">
              <a:lnSpc>
                <a:spcPct val="150000"/>
              </a:lnSpc>
              <a:tabLst>
                <a:tab pos="571500" algn="l"/>
                <a:tab pos="572135" algn="l"/>
              </a:tabLst>
            </a:pPr>
            <a:endParaRPr sz="1600" kern="0" dirty="0">
              <a:solidFill>
                <a:schemeClr val="tx1">
                  <a:lumMod val="95000"/>
                  <a:lumOff val="5000"/>
                </a:schemeClr>
              </a:solidFill>
              <a:cs typeface="Arial"/>
            </a:endParaRPr>
          </a:p>
        </p:txBody>
      </p:sp>
    </p:spTree>
    <p:custDataLst>
      <p:tags r:id="rId1"/>
    </p:custDataLst>
    <p:extLst>
      <p:ext uri="{BB962C8B-B14F-4D97-AF65-F5344CB8AC3E}">
        <p14:creationId xmlns:p14="http://schemas.microsoft.com/office/powerpoint/2010/main" val="2195131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5531C6-EBBE-4C2D-A10D-0E1EE045754D}"/>
              </a:ext>
            </a:extLst>
          </p:cNvPr>
          <p:cNvSpPr>
            <a:spLocks noGrp="1"/>
          </p:cNvSpPr>
          <p:nvPr>
            <p:ph type="title"/>
          </p:nvPr>
        </p:nvSpPr>
        <p:spPr/>
        <p:txBody>
          <a:bodyPr>
            <a:normAutofit/>
          </a:bodyPr>
          <a:lstStyle/>
          <a:p>
            <a:r>
              <a:rPr lang="en-US" dirty="0">
                <a:latin typeface="+mj-lt"/>
              </a:rPr>
              <a:t>Characteristics of Muscular Dystrophy I</a:t>
            </a:r>
          </a:p>
        </p:txBody>
      </p:sp>
      <p:sp>
        <p:nvSpPr>
          <p:cNvPr id="2" name="Content Placeholder 1">
            <a:extLst>
              <a:ext uri="{FF2B5EF4-FFF2-40B4-BE49-F238E27FC236}">
                <a16:creationId xmlns:a16="http://schemas.microsoft.com/office/drawing/2014/main" id="{AF4A50B2-46EE-403C-8FF4-816A85B7D05C}"/>
              </a:ext>
            </a:extLst>
          </p:cNvPr>
          <p:cNvSpPr>
            <a:spLocks noGrp="1"/>
          </p:cNvSpPr>
          <p:nvPr>
            <p:ph idx="1"/>
          </p:nvPr>
        </p:nvSpPr>
        <p:spPr/>
        <p:txBody>
          <a:bodyPr>
            <a:normAutofit/>
          </a:bodyPr>
          <a:lstStyle/>
          <a:p>
            <a:pPr marL="0" indent="0">
              <a:lnSpc>
                <a:spcPct val="150000"/>
              </a:lnSpc>
              <a:spcBef>
                <a:spcPts val="0"/>
              </a:spcBef>
              <a:buNone/>
            </a:pPr>
            <a:r>
              <a:rPr lang="en-US" sz="2000" dirty="0"/>
              <a:t>   </a:t>
            </a:r>
          </a:p>
        </p:txBody>
      </p:sp>
      <p:sp>
        <p:nvSpPr>
          <p:cNvPr id="4" name="TextBox 3">
            <a:extLst>
              <a:ext uri="{FF2B5EF4-FFF2-40B4-BE49-F238E27FC236}">
                <a16:creationId xmlns:a16="http://schemas.microsoft.com/office/drawing/2014/main" id="{FF4CD1A0-CFE8-8C80-12F8-9EC52CFA9F59}"/>
              </a:ext>
            </a:extLst>
          </p:cNvPr>
          <p:cNvSpPr txBox="1"/>
          <p:nvPr/>
        </p:nvSpPr>
        <p:spPr>
          <a:xfrm>
            <a:off x="611792" y="1268016"/>
            <a:ext cx="6705600" cy="3170099"/>
          </a:xfrm>
          <a:prstGeom prst="rect">
            <a:avLst/>
          </a:prstGeom>
          <a:noFill/>
        </p:spPr>
        <p:txBody>
          <a:bodyPr wrap="square" rtlCol="0">
            <a:spAutoFit/>
          </a:bodyPr>
          <a:lstStyle/>
          <a:p>
            <a:r>
              <a:rPr lang="en-US" sz="2000" b="1" dirty="0"/>
              <a:t>Initial Signs &amp; Symptoms</a:t>
            </a:r>
          </a:p>
          <a:p>
            <a:pPr marL="285750" indent="-285750">
              <a:spcBef>
                <a:spcPts val="0"/>
              </a:spcBef>
              <a:buFont typeface="Arial" panose="020B0604020202020204" pitchFamily="34" charset="0"/>
              <a:buChar char="•"/>
            </a:pPr>
            <a:r>
              <a:rPr lang="en-US" sz="2000" dirty="0"/>
              <a:t>Frequent falls</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Delayed walking</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Tiptoe walking</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Pseudohypertrophy: apparent muscle enlargement due to overgrowth of connective tissue</a:t>
            </a:r>
          </a:p>
          <a:p>
            <a:endParaRPr lang="en-US" sz="2000" dirty="0"/>
          </a:p>
        </p:txBody>
      </p:sp>
    </p:spTree>
    <p:custDataLst>
      <p:tags r:id="rId1"/>
    </p:custDataLst>
    <p:extLst>
      <p:ext uri="{BB962C8B-B14F-4D97-AF65-F5344CB8AC3E}">
        <p14:creationId xmlns:p14="http://schemas.microsoft.com/office/powerpoint/2010/main" val="11622179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5531C6-EBBE-4C2D-A10D-0E1EE045754D}"/>
              </a:ext>
            </a:extLst>
          </p:cNvPr>
          <p:cNvSpPr>
            <a:spLocks noGrp="1"/>
          </p:cNvSpPr>
          <p:nvPr>
            <p:ph type="title"/>
          </p:nvPr>
        </p:nvSpPr>
        <p:spPr/>
        <p:txBody>
          <a:bodyPr>
            <a:normAutofit/>
          </a:bodyPr>
          <a:lstStyle/>
          <a:p>
            <a:r>
              <a:rPr lang="en-US" dirty="0">
                <a:latin typeface="+mj-lt"/>
              </a:rPr>
              <a:t>Characteristics of Muscular Dystrophy II</a:t>
            </a:r>
          </a:p>
        </p:txBody>
      </p:sp>
      <p:sp>
        <p:nvSpPr>
          <p:cNvPr id="2" name="Content Placeholder 1">
            <a:extLst>
              <a:ext uri="{FF2B5EF4-FFF2-40B4-BE49-F238E27FC236}">
                <a16:creationId xmlns:a16="http://schemas.microsoft.com/office/drawing/2014/main" id="{AF4A50B2-46EE-403C-8FF4-816A85B7D05C}"/>
              </a:ext>
            </a:extLst>
          </p:cNvPr>
          <p:cNvSpPr>
            <a:spLocks noGrp="1"/>
          </p:cNvSpPr>
          <p:nvPr>
            <p:ph idx="1"/>
          </p:nvPr>
        </p:nvSpPr>
        <p:spPr/>
        <p:txBody>
          <a:bodyPr>
            <a:normAutofit/>
          </a:bodyPr>
          <a:lstStyle/>
          <a:p>
            <a:pPr marL="0" indent="0">
              <a:lnSpc>
                <a:spcPct val="150000"/>
              </a:lnSpc>
              <a:spcBef>
                <a:spcPts val="0"/>
              </a:spcBef>
              <a:buNone/>
            </a:pPr>
            <a:r>
              <a:rPr lang="en-US" sz="2000" dirty="0"/>
              <a:t>  </a:t>
            </a:r>
          </a:p>
        </p:txBody>
      </p:sp>
      <p:sp>
        <p:nvSpPr>
          <p:cNvPr id="4" name="TextBox 3">
            <a:extLst>
              <a:ext uri="{FF2B5EF4-FFF2-40B4-BE49-F238E27FC236}">
                <a16:creationId xmlns:a16="http://schemas.microsoft.com/office/drawing/2014/main" id="{5EF42678-5D46-0251-8ABB-E871CD85DED1}"/>
              </a:ext>
            </a:extLst>
          </p:cNvPr>
          <p:cNvSpPr txBox="1"/>
          <p:nvPr/>
        </p:nvSpPr>
        <p:spPr>
          <a:xfrm>
            <a:off x="625278" y="1263801"/>
            <a:ext cx="6896100" cy="3170099"/>
          </a:xfrm>
          <a:prstGeom prst="rect">
            <a:avLst/>
          </a:prstGeom>
          <a:noFill/>
        </p:spPr>
        <p:txBody>
          <a:bodyPr wrap="square" rtlCol="0">
            <a:spAutoFit/>
          </a:bodyPr>
          <a:lstStyle/>
          <a:p>
            <a:r>
              <a:rPr lang="en-US" sz="2000" b="1" dirty="0"/>
              <a:t>Other Signs</a:t>
            </a:r>
          </a:p>
          <a:p>
            <a:pPr marL="285750" indent="-285750">
              <a:spcBef>
                <a:spcPts val="0"/>
              </a:spcBef>
              <a:buFont typeface="Arial" panose="020B0604020202020204" pitchFamily="34" charset="0"/>
              <a:buChar char="•"/>
            </a:pPr>
            <a:r>
              <a:rPr lang="en-US" sz="2000" dirty="0"/>
              <a:t>Hip muscle weakness: difficulty climbing on the playground, going up stairs, running</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Waddling gait: weakness in the gluteus medius muscles</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Gowers sign: weakness in the quadriceps and gluteus maximus muscles makes it hard to rise from the floor to a standing position</a:t>
            </a:r>
          </a:p>
          <a:p>
            <a:endParaRPr lang="en-US" sz="2000" dirty="0"/>
          </a:p>
        </p:txBody>
      </p:sp>
    </p:spTree>
    <p:custDataLst>
      <p:tags r:id="rId1"/>
    </p:custDataLst>
    <p:extLst>
      <p:ext uri="{BB962C8B-B14F-4D97-AF65-F5344CB8AC3E}">
        <p14:creationId xmlns:p14="http://schemas.microsoft.com/office/powerpoint/2010/main" val="262859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3CCCC8-3D54-4372-B3C1-3DB5DE147C4F}"/>
              </a:ext>
            </a:extLst>
          </p:cNvPr>
          <p:cNvSpPr>
            <a:spLocks noGrp="1"/>
          </p:cNvSpPr>
          <p:nvPr>
            <p:ph type="title"/>
          </p:nvPr>
        </p:nvSpPr>
        <p:spPr/>
        <p:txBody>
          <a:bodyPr/>
          <a:lstStyle/>
          <a:p>
            <a:r>
              <a:rPr lang="en-US" dirty="0">
                <a:latin typeface="+mj-lt"/>
              </a:rPr>
              <a:t>Diagnosis I</a:t>
            </a:r>
          </a:p>
        </p:txBody>
      </p:sp>
      <p:sp>
        <p:nvSpPr>
          <p:cNvPr id="2" name="Content Placeholder 1">
            <a:extLst>
              <a:ext uri="{FF2B5EF4-FFF2-40B4-BE49-F238E27FC236}">
                <a16:creationId xmlns:a16="http://schemas.microsoft.com/office/drawing/2014/main" id="{9BA46F8D-2401-4341-9934-8904B4FF3622}"/>
              </a:ext>
            </a:extLst>
          </p:cNvPr>
          <p:cNvSpPr>
            <a:spLocks noGrp="1"/>
          </p:cNvSpPr>
          <p:nvPr>
            <p:ph idx="1"/>
          </p:nvPr>
        </p:nvSpPr>
        <p:spPr/>
        <p:txBody>
          <a:bodyPr>
            <a:normAutofit/>
          </a:bodyPr>
          <a:lstStyle/>
          <a:p>
            <a:pPr marL="0" indent="0">
              <a:buNone/>
            </a:pPr>
            <a:r>
              <a:rPr lang="en-US" sz="2000" dirty="0"/>
              <a:t>  </a:t>
            </a:r>
          </a:p>
        </p:txBody>
      </p:sp>
      <p:sp>
        <p:nvSpPr>
          <p:cNvPr id="4" name="TextBox 3">
            <a:extLst>
              <a:ext uri="{FF2B5EF4-FFF2-40B4-BE49-F238E27FC236}">
                <a16:creationId xmlns:a16="http://schemas.microsoft.com/office/drawing/2014/main" id="{FE8ACB07-485F-987E-BB6D-EC412BD56ADF}"/>
              </a:ext>
            </a:extLst>
          </p:cNvPr>
          <p:cNvSpPr txBox="1"/>
          <p:nvPr/>
        </p:nvSpPr>
        <p:spPr>
          <a:xfrm>
            <a:off x="628650" y="1268016"/>
            <a:ext cx="7620000" cy="2246769"/>
          </a:xfrm>
          <a:prstGeom prst="rect">
            <a:avLst/>
          </a:prstGeom>
          <a:noFill/>
        </p:spPr>
        <p:txBody>
          <a:bodyPr wrap="square" rtlCol="0">
            <a:spAutoFit/>
          </a:bodyPr>
          <a:lstStyle/>
          <a:p>
            <a:r>
              <a:rPr lang="en-US" sz="2000" b="1" dirty="0"/>
              <a:t>Physical Exam</a:t>
            </a:r>
          </a:p>
          <a:p>
            <a:pPr marL="285750" indent="-285750">
              <a:buFont typeface="Arial" panose="020B0604020202020204" pitchFamily="34" charset="0"/>
              <a:buChar char="•"/>
            </a:pPr>
            <a:r>
              <a:rPr lang="en-US" sz="2000" dirty="0"/>
              <a:t>Active and passive range of motion of major joints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Abnormal muscle tone</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Abnormal curvature of the spine</a:t>
            </a:r>
          </a:p>
          <a:p>
            <a:endParaRPr lang="en-US" sz="2000" dirty="0"/>
          </a:p>
        </p:txBody>
      </p:sp>
    </p:spTree>
    <p:custDataLst>
      <p:tags r:id="rId1"/>
    </p:custDataLst>
    <p:extLst>
      <p:ext uri="{BB962C8B-B14F-4D97-AF65-F5344CB8AC3E}">
        <p14:creationId xmlns:p14="http://schemas.microsoft.com/office/powerpoint/2010/main" val="4001845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0AA89C-D0FB-4B91-B3F8-FB399C61069A}"/>
              </a:ext>
            </a:extLst>
          </p:cNvPr>
          <p:cNvSpPr>
            <a:spLocks noGrp="1"/>
          </p:cNvSpPr>
          <p:nvPr>
            <p:ph type="title"/>
          </p:nvPr>
        </p:nvSpPr>
        <p:spPr/>
        <p:txBody>
          <a:bodyPr/>
          <a:lstStyle/>
          <a:p>
            <a:r>
              <a:rPr lang="en-US" dirty="0">
                <a:latin typeface="+mj-lt"/>
              </a:rPr>
              <a:t>Diagnosis II</a:t>
            </a:r>
          </a:p>
        </p:txBody>
      </p:sp>
      <p:sp>
        <p:nvSpPr>
          <p:cNvPr id="2" name="Content Placeholder 1">
            <a:extLst>
              <a:ext uri="{FF2B5EF4-FFF2-40B4-BE49-F238E27FC236}">
                <a16:creationId xmlns:a16="http://schemas.microsoft.com/office/drawing/2014/main" id="{4EE6BDEE-A3EE-48D0-92BF-D4C6C459D89A}"/>
              </a:ext>
            </a:extLst>
          </p:cNvPr>
          <p:cNvSpPr>
            <a:spLocks noGrp="1"/>
          </p:cNvSpPr>
          <p:nvPr>
            <p:ph idx="1"/>
          </p:nvPr>
        </p:nvSpPr>
        <p:spPr/>
        <p:txBody>
          <a:bodyPr>
            <a:normAutofit/>
          </a:bodyPr>
          <a:lstStyle/>
          <a:p>
            <a:pPr marL="0" indent="0">
              <a:buNone/>
            </a:pPr>
            <a:r>
              <a:rPr lang="en-US" sz="2000" dirty="0"/>
              <a:t>   </a:t>
            </a:r>
          </a:p>
        </p:txBody>
      </p:sp>
      <p:sp>
        <p:nvSpPr>
          <p:cNvPr id="4" name="TextBox 3">
            <a:extLst>
              <a:ext uri="{FF2B5EF4-FFF2-40B4-BE49-F238E27FC236}">
                <a16:creationId xmlns:a16="http://schemas.microsoft.com/office/drawing/2014/main" id="{54DE95AB-82FD-78E1-5B89-C3543282304E}"/>
              </a:ext>
            </a:extLst>
          </p:cNvPr>
          <p:cNvSpPr txBox="1"/>
          <p:nvPr/>
        </p:nvSpPr>
        <p:spPr>
          <a:xfrm>
            <a:off x="642811" y="1268016"/>
            <a:ext cx="7620000" cy="2554545"/>
          </a:xfrm>
          <a:prstGeom prst="rect">
            <a:avLst/>
          </a:prstGeom>
          <a:noFill/>
        </p:spPr>
        <p:txBody>
          <a:bodyPr wrap="square" rtlCol="0">
            <a:spAutoFit/>
          </a:bodyPr>
          <a:lstStyle/>
          <a:p>
            <a:r>
              <a:rPr lang="en-US" sz="2000" b="1" dirty="0"/>
              <a:t>Family History</a:t>
            </a:r>
          </a:p>
          <a:p>
            <a:pPr marL="285750" indent="-285750">
              <a:buFont typeface="Arial" panose="020B0604020202020204" pitchFamily="34" charset="0"/>
              <a:buChar char="•"/>
            </a:pPr>
            <a:r>
              <a:rPr lang="en-US" sz="2000" dirty="0"/>
              <a:t>Other family members with muscular dystrophy</a:t>
            </a:r>
          </a:p>
          <a:p>
            <a:endParaRPr lang="en-US" sz="2000" dirty="0"/>
          </a:p>
          <a:p>
            <a:r>
              <a:rPr lang="en-US" sz="2000" b="1" dirty="0"/>
              <a:t>Medical/Diagnostic Tests</a:t>
            </a:r>
          </a:p>
          <a:p>
            <a:pPr marL="285750" indent="-285750">
              <a:buFont typeface="Arial" panose="020B0604020202020204" pitchFamily="34" charset="0"/>
              <a:buChar char="•"/>
            </a:pPr>
            <a:r>
              <a:rPr lang="en-US" sz="2000" dirty="0"/>
              <a:t>Muscle biopsy</a:t>
            </a:r>
          </a:p>
          <a:p>
            <a:pPr marL="285750" indent="-285750">
              <a:buFont typeface="Arial" panose="020B0604020202020204" pitchFamily="34" charset="0"/>
              <a:buChar char="•"/>
            </a:pPr>
            <a:r>
              <a:rPr lang="en-US" sz="2000" dirty="0"/>
              <a:t>Genetic testing</a:t>
            </a:r>
          </a:p>
          <a:p>
            <a:pPr marL="285750" indent="-285750">
              <a:buFont typeface="Arial" panose="020B0604020202020204" pitchFamily="34" charset="0"/>
              <a:buChar char="•"/>
            </a:pPr>
            <a:r>
              <a:rPr lang="en-US" sz="2000" dirty="0"/>
              <a:t>Blood enzyme tests</a:t>
            </a:r>
          </a:p>
          <a:p>
            <a:endParaRPr lang="en-US" sz="2000" dirty="0"/>
          </a:p>
        </p:txBody>
      </p:sp>
    </p:spTree>
    <p:custDataLst>
      <p:tags r:id="rId1"/>
    </p:custDataLst>
    <p:extLst>
      <p:ext uri="{BB962C8B-B14F-4D97-AF65-F5344CB8AC3E}">
        <p14:creationId xmlns:p14="http://schemas.microsoft.com/office/powerpoint/2010/main" val="30909396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2A72BA-45C8-4384-A132-33AB96DC83B6}"/>
              </a:ext>
            </a:extLst>
          </p:cNvPr>
          <p:cNvSpPr>
            <a:spLocks noGrp="1"/>
          </p:cNvSpPr>
          <p:nvPr>
            <p:ph type="title"/>
          </p:nvPr>
        </p:nvSpPr>
        <p:spPr/>
        <p:txBody>
          <a:bodyPr/>
          <a:lstStyle/>
          <a:p>
            <a:r>
              <a:rPr lang="en-US" dirty="0">
                <a:latin typeface="+mj-lt"/>
              </a:rPr>
              <a:t>Muscular Dystrophy: Treatments I</a:t>
            </a:r>
          </a:p>
        </p:txBody>
      </p:sp>
      <p:sp>
        <p:nvSpPr>
          <p:cNvPr id="2" name="Content Placeholder 1">
            <a:extLst>
              <a:ext uri="{FF2B5EF4-FFF2-40B4-BE49-F238E27FC236}">
                <a16:creationId xmlns:a16="http://schemas.microsoft.com/office/drawing/2014/main" id="{76C37395-8809-4E18-84B0-EB6FC869D82F}"/>
              </a:ext>
            </a:extLst>
          </p:cNvPr>
          <p:cNvSpPr>
            <a:spLocks noGrp="1"/>
          </p:cNvSpPr>
          <p:nvPr>
            <p:ph idx="1"/>
          </p:nvPr>
        </p:nvSpPr>
        <p:spPr/>
        <p:txBody>
          <a:bodyPr>
            <a:normAutofit/>
          </a:bodyPr>
          <a:lstStyle/>
          <a:p>
            <a:pPr marL="0" indent="0">
              <a:lnSpc>
                <a:spcPct val="150000"/>
              </a:lnSpc>
              <a:spcBef>
                <a:spcPts val="0"/>
              </a:spcBef>
              <a:buNone/>
            </a:pPr>
            <a:r>
              <a:rPr lang="en-US" sz="2000" dirty="0"/>
              <a:t>    </a:t>
            </a:r>
          </a:p>
        </p:txBody>
      </p:sp>
      <p:sp>
        <p:nvSpPr>
          <p:cNvPr id="4" name="TextBox 3">
            <a:extLst>
              <a:ext uri="{FF2B5EF4-FFF2-40B4-BE49-F238E27FC236}">
                <a16:creationId xmlns:a16="http://schemas.microsoft.com/office/drawing/2014/main" id="{B68A1305-9435-C507-3852-25EE8F4E91BC}"/>
              </a:ext>
            </a:extLst>
          </p:cNvPr>
          <p:cNvSpPr txBox="1"/>
          <p:nvPr/>
        </p:nvSpPr>
        <p:spPr>
          <a:xfrm>
            <a:off x="628650" y="1268016"/>
            <a:ext cx="6781800" cy="2246769"/>
          </a:xfrm>
          <a:prstGeom prst="rect">
            <a:avLst/>
          </a:prstGeom>
          <a:noFill/>
        </p:spPr>
        <p:txBody>
          <a:bodyPr wrap="square" rtlCol="0">
            <a:spAutoFit/>
          </a:bodyPr>
          <a:lstStyle/>
          <a:p>
            <a:r>
              <a:rPr lang="en-US" sz="2000" b="1" dirty="0"/>
              <a:t>Therapies</a:t>
            </a:r>
          </a:p>
          <a:p>
            <a:pPr marL="285750" indent="-285750">
              <a:spcBef>
                <a:spcPts val="0"/>
              </a:spcBef>
              <a:buFont typeface="Arial" panose="020B0604020202020204" pitchFamily="34" charset="0"/>
              <a:buChar char="•"/>
            </a:pPr>
            <a:r>
              <a:rPr lang="en-US" sz="2000" dirty="0"/>
              <a:t>Daily physical therapy &amp; occupational therapy</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Daily stretching</a:t>
            </a:r>
          </a:p>
          <a:p>
            <a:pPr marL="285750" indent="-285750">
              <a:spcBef>
                <a:spcPts val="0"/>
              </a:spcBef>
              <a:buFont typeface="Arial" panose="020B0604020202020204" pitchFamily="34" charset="0"/>
              <a:buChar char="•"/>
            </a:pPr>
            <a:endParaRPr lang="en-US" sz="2000" dirty="0"/>
          </a:p>
          <a:p>
            <a:pPr marL="285750" indent="-285750">
              <a:spcBef>
                <a:spcPts val="0"/>
              </a:spcBef>
              <a:buFont typeface="Arial" panose="020B0604020202020204" pitchFamily="34" charset="0"/>
              <a:buChar char="•"/>
            </a:pPr>
            <a:r>
              <a:rPr lang="en-US" sz="2000" dirty="0"/>
              <a:t>Maintaining flexibility and strength</a:t>
            </a:r>
          </a:p>
          <a:p>
            <a:endParaRPr lang="en-US" sz="2000" dirty="0"/>
          </a:p>
        </p:txBody>
      </p:sp>
    </p:spTree>
    <p:custDataLst>
      <p:tags r:id="rId1"/>
    </p:custDataLst>
    <p:extLst>
      <p:ext uri="{BB962C8B-B14F-4D97-AF65-F5344CB8AC3E}">
        <p14:creationId xmlns:p14="http://schemas.microsoft.com/office/powerpoint/2010/main" val="1337120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9A6EAD-381E-4668-8935-EE6D758DDDEC}"/>
              </a:ext>
            </a:extLst>
          </p:cNvPr>
          <p:cNvSpPr>
            <a:spLocks noGrp="1"/>
          </p:cNvSpPr>
          <p:nvPr>
            <p:ph type="title"/>
          </p:nvPr>
        </p:nvSpPr>
        <p:spPr/>
        <p:txBody>
          <a:bodyPr/>
          <a:lstStyle/>
          <a:p>
            <a:r>
              <a:rPr lang="en-US" dirty="0">
                <a:latin typeface="+mj-lt"/>
              </a:rPr>
              <a:t>Muscular Dystrophy: Treatments II</a:t>
            </a:r>
          </a:p>
        </p:txBody>
      </p:sp>
      <p:sp>
        <p:nvSpPr>
          <p:cNvPr id="2" name="Content Placeholder 1">
            <a:extLst>
              <a:ext uri="{FF2B5EF4-FFF2-40B4-BE49-F238E27FC236}">
                <a16:creationId xmlns:a16="http://schemas.microsoft.com/office/drawing/2014/main" id="{38A0E44F-BDA4-49DC-A299-7B23252028D8}"/>
              </a:ext>
            </a:extLst>
          </p:cNvPr>
          <p:cNvSpPr>
            <a:spLocks noGrp="1"/>
          </p:cNvSpPr>
          <p:nvPr>
            <p:ph idx="1"/>
          </p:nvPr>
        </p:nvSpPr>
        <p:spPr/>
        <p:txBody>
          <a:bodyPr>
            <a:normAutofit/>
          </a:bodyPr>
          <a:lstStyle/>
          <a:p>
            <a:pPr marL="0" indent="0">
              <a:lnSpc>
                <a:spcPct val="150000"/>
              </a:lnSpc>
              <a:spcBef>
                <a:spcPts val="0"/>
              </a:spcBef>
              <a:buNone/>
            </a:pPr>
            <a:r>
              <a:rPr lang="en-US" sz="2000" dirty="0"/>
              <a:t>  </a:t>
            </a:r>
          </a:p>
        </p:txBody>
      </p:sp>
      <p:sp>
        <p:nvSpPr>
          <p:cNvPr id="4" name="TextBox 3">
            <a:extLst>
              <a:ext uri="{FF2B5EF4-FFF2-40B4-BE49-F238E27FC236}">
                <a16:creationId xmlns:a16="http://schemas.microsoft.com/office/drawing/2014/main" id="{2C5045BF-D272-15D9-DFAF-5AFB4CEC0F0F}"/>
              </a:ext>
            </a:extLst>
          </p:cNvPr>
          <p:cNvSpPr txBox="1"/>
          <p:nvPr/>
        </p:nvSpPr>
        <p:spPr>
          <a:xfrm>
            <a:off x="628650" y="1268016"/>
            <a:ext cx="7315200" cy="2554545"/>
          </a:xfrm>
          <a:prstGeom prst="rect">
            <a:avLst/>
          </a:prstGeom>
          <a:noFill/>
        </p:spPr>
        <p:txBody>
          <a:bodyPr wrap="square" rtlCol="0">
            <a:spAutoFit/>
          </a:bodyPr>
          <a:lstStyle/>
          <a:p>
            <a:r>
              <a:rPr lang="en-US" sz="2000" b="1" dirty="0"/>
              <a:t>Medication</a:t>
            </a:r>
          </a:p>
          <a:p>
            <a:pPr marL="285750" indent="-285750">
              <a:spcBef>
                <a:spcPts val="0"/>
              </a:spcBef>
              <a:buFont typeface="Arial" panose="020B0604020202020204" pitchFamily="34" charset="0"/>
              <a:buChar char="•"/>
            </a:pPr>
            <a:r>
              <a:rPr lang="en-US" sz="2000" dirty="0"/>
              <a:t>Corticosteroids to stabilize muscle strength</a:t>
            </a:r>
          </a:p>
          <a:p>
            <a:pPr marL="285750" indent="-285750">
              <a:spcBef>
                <a:spcPts val="0"/>
              </a:spcBef>
              <a:buFont typeface="Arial" panose="020B0604020202020204" pitchFamily="34" charset="0"/>
              <a:buChar char="•"/>
            </a:pPr>
            <a:r>
              <a:rPr lang="en-US" sz="2000" dirty="0"/>
              <a:t>Botox may provide relief from muscle spasms, pain, and stiffness</a:t>
            </a:r>
          </a:p>
          <a:p>
            <a:pPr>
              <a:spcBef>
                <a:spcPts val="0"/>
              </a:spcBef>
            </a:pPr>
            <a:endParaRPr lang="en-US" sz="2000" dirty="0"/>
          </a:p>
          <a:p>
            <a:r>
              <a:rPr lang="en-US" sz="2000" b="1" dirty="0"/>
              <a:t>Assistive Technology</a:t>
            </a:r>
          </a:p>
          <a:p>
            <a:pPr marL="285750" indent="-285750">
              <a:spcBef>
                <a:spcPts val="0"/>
              </a:spcBef>
              <a:buFont typeface="Arial" panose="020B0604020202020204" pitchFamily="34" charset="0"/>
              <a:buChar char="•"/>
            </a:pPr>
            <a:r>
              <a:rPr lang="en-US" sz="2000" dirty="0"/>
              <a:t>Wheelchair or mobility device</a:t>
            </a:r>
          </a:p>
          <a:p>
            <a:pPr marL="285750" indent="-285750">
              <a:spcBef>
                <a:spcPts val="0"/>
              </a:spcBef>
              <a:buFont typeface="Arial" panose="020B0604020202020204" pitchFamily="34" charset="0"/>
              <a:buChar char="•"/>
            </a:pPr>
            <a:r>
              <a:rPr lang="en-US" sz="2000" dirty="0"/>
              <a:t>Adaptive equipment (i.e., grab bar in bathtub/shower)</a:t>
            </a:r>
          </a:p>
          <a:p>
            <a:endParaRPr lang="en-US" sz="2000" dirty="0"/>
          </a:p>
        </p:txBody>
      </p:sp>
    </p:spTree>
    <p:custDataLst>
      <p:tags r:id="rId1"/>
    </p:custDataLst>
    <p:extLst>
      <p:ext uri="{BB962C8B-B14F-4D97-AF65-F5344CB8AC3E}">
        <p14:creationId xmlns:p14="http://schemas.microsoft.com/office/powerpoint/2010/main" val="37129420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28650" y="1123950"/>
            <a:ext cx="8267700" cy="3367589"/>
          </a:xfrm>
          <a:prstGeom prst="rect">
            <a:avLst/>
          </a:prstGeom>
        </p:spPr>
        <p:txBody>
          <a:bodyPr vert="horz" wrap="square" lIns="0" tIns="12700" rIns="0" bIns="0" rtlCol="0">
            <a:spAutoFit/>
          </a:bodyPr>
          <a:lstStyle/>
          <a:p>
            <a:pPr marL="12700">
              <a:lnSpc>
                <a:spcPct val="100000"/>
              </a:lnSpc>
              <a:spcBef>
                <a:spcPts val="600"/>
              </a:spcBef>
            </a:pPr>
            <a:r>
              <a:rPr sz="1600" b="1" kern="0" dirty="0">
                <a:cs typeface="Arial"/>
              </a:rPr>
              <a:t>Stage 1: Diagnostic Stage (Birth</a:t>
            </a:r>
            <a:r>
              <a:rPr lang="en-US" sz="1600" b="1" kern="0" dirty="0">
                <a:cs typeface="Arial"/>
              </a:rPr>
              <a:t> </a:t>
            </a:r>
            <a:r>
              <a:rPr sz="1600" b="1" kern="0" dirty="0">
                <a:cs typeface="Arial"/>
              </a:rPr>
              <a:t>-</a:t>
            </a:r>
            <a:r>
              <a:rPr lang="en-US" sz="1600" b="1" kern="0" dirty="0">
                <a:cs typeface="Arial"/>
              </a:rPr>
              <a:t> </a:t>
            </a:r>
            <a:r>
              <a:rPr sz="1600" b="1" kern="0" dirty="0">
                <a:cs typeface="Arial"/>
              </a:rPr>
              <a:t>5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solidFill>
                  <a:schemeClr val="tx1">
                    <a:lumMod val="95000"/>
                    <a:lumOff val="5000"/>
                  </a:schemeClr>
                </a:solidFill>
                <a:cs typeface="Arial"/>
              </a:rPr>
              <a:t>Diagnosis is generally not made until 18-24 months of age</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solidFill>
                  <a:schemeClr val="tx1">
                    <a:lumMod val="95000"/>
                    <a:lumOff val="5000"/>
                  </a:schemeClr>
                </a:solidFill>
                <a:cs typeface="Arial"/>
              </a:rPr>
              <a:t>Growing gap between peers</a:t>
            </a:r>
            <a:br>
              <a:rPr lang="en-US" sz="1600" kern="0" dirty="0">
                <a:cs typeface="Arial"/>
              </a:rPr>
            </a:br>
            <a:endParaRPr sz="1600" kern="0" dirty="0">
              <a:cs typeface="Arial"/>
            </a:endParaRPr>
          </a:p>
          <a:p>
            <a:pPr marL="12700">
              <a:lnSpc>
                <a:spcPct val="100000"/>
              </a:lnSpc>
              <a:spcBef>
                <a:spcPts val="600"/>
              </a:spcBef>
            </a:pPr>
            <a:r>
              <a:rPr sz="1600" b="1" kern="0" dirty="0">
                <a:cs typeface="Arial"/>
              </a:rPr>
              <a:t>Stage 2: Quiescent Phase (5</a:t>
            </a:r>
            <a:r>
              <a:rPr lang="en-US" sz="1600" b="1" kern="0" dirty="0">
                <a:cs typeface="Arial"/>
              </a:rPr>
              <a:t> </a:t>
            </a:r>
            <a:r>
              <a:rPr sz="1600" b="1" kern="0" dirty="0">
                <a:cs typeface="Arial"/>
              </a:rPr>
              <a:t>-</a:t>
            </a:r>
            <a:r>
              <a:rPr lang="en-US" sz="1600" b="1" kern="0" dirty="0">
                <a:cs typeface="Arial"/>
              </a:rPr>
              <a:t> </a:t>
            </a:r>
            <a:r>
              <a:rPr sz="1600" b="1" kern="0" dirty="0">
                <a:cs typeface="Arial"/>
              </a:rPr>
              <a:t>8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Noticeable gap of skill between peers</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Trouble running, going upstairs and downstairs independently</a:t>
            </a:r>
            <a:br>
              <a:rPr lang="en-US" sz="1600" kern="0" dirty="0">
                <a:cs typeface="Arial"/>
              </a:rPr>
            </a:br>
            <a:endParaRPr sz="1600" kern="0" dirty="0">
              <a:cs typeface="Arial"/>
            </a:endParaRPr>
          </a:p>
          <a:p>
            <a:pPr marL="12700">
              <a:lnSpc>
                <a:spcPct val="100000"/>
              </a:lnSpc>
              <a:spcBef>
                <a:spcPts val="600"/>
              </a:spcBef>
            </a:pPr>
            <a:r>
              <a:rPr sz="1600" b="1" kern="0" dirty="0">
                <a:cs typeface="Arial"/>
              </a:rPr>
              <a:t>Stage 3: Loss of Ambulation (9</a:t>
            </a:r>
            <a:r>
              <a:rPr lang="en-US" sz="1600" b="1" kern="0" dirty="0">
                <a:cs typeface="Arial"/>
              </a:rPr>
              <a:t> </a:t>
            </a:r>
            <a:r>
              <a:rPr sz="1600" b="1" kern="0" dirty="0">
                <a:cs typeface="Arial"/>
              </a:rPr>
              <a:t>-</a:t>
            </a:r>
            <a:r>
              <a:rPr lang="en-US" sz="1600" b="1" kern="0" dirty="0">
                <a:cs typeface="Arial"/>
              </a:rPr>
              <a:t> </a:t>
            </a:r>
            <a:r>
              <a:rPr sz="1600" b="1" kern="0" dirty="0">
                <a:cs typeface="Arial"/>
              </a:rPr>
              <a:t>12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Increased muscle weakness leads to difficulties walking and standing</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Fatigue</a:t>
            </a:r>
            <a:r>
              <a:rPr lang="en-US" sz="1600" kern="0" dirty="0">
                <a:cs typeface="Arial"/>
              </a:rPr>
              <a:t>s</a:t>
            </a:r>
            <a:r>
              <a:rPr sz="1600" kern="0" dirty="0">
                <a:cs typeface="Arial"/>
              </a:rPr>
              <a:t> quickly</a:t>
            </a: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044575" marR="5080" indent="-1032510">
              <a:lnSpc>
                <a:spcPct val="100000"/>
              </a:lnSpc>
              <a:spcBef>
                <a:spcPts val="600"/>
              </a:spcBef>
            </a:pPr>
            <a:r>
              <a:rPr lang="en-US" sz="3600" kern="0" dirty="0">
                <a:latin typeface="+mj-lt"/>
              </a:rPr>
              <a:t>Muscular Dystrophy: </a:t>
            </a:r>
            <a:r>
              <a:rPr sz="3600" kern="0" dirty="0">
                <a:latin typeface="+mj-lt"/>
              </a:rPr>
              <a:t>Long-Term Health</a:t>
            </a:r>
            <a:r>
              <a:rPr lang="en-US" sz="3600" kern="0" dirty="0">
                <a:latin typeface="+mj-lt"/>
              </a:rPr>
              <a:t> I</a:t>
            </a:r>
            <a:endParaRPr sz="3600" kern="0" dirty="0">
              <a:latin typeface="+mj-lt"/>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044575" marR="5080" indent="-1032510">
              <a:lnSpc>
                <a:spcPct val="100000"/>
              </a:lnSpc>
              <a:spcBef>
                <a:spcPts val="600"/>
              </a:spcBef>
            </a:pPr>
            <a:r>
              <a:rPr lang="en-US" kern="0" dirty="0">
                <a:latin typeface="+mj-lt"/>
              </a:rPr>
              <a:t>Muscular Dystrophy: Long-Term Health II</a:t>
            </a:r>
            <a:endParaRPr sz="3600" kern="0" dirty="0">
              <a:latin typeface="+mj-lt"/>
            </a:endParaRPr>
          </a:p>
        </p:txBody>
      </p:sp>
      <p:sp>
        <p:nvSpPr>
          <p:cNvPr id="4" name="Content Placeholder 3">
            <a:extLst>
              <a:ext uri="{FF2B5EF4-FFF2-40B4-BE49-F238E27FC236}">
                <a16:creationId xmlns:a16="http://schemas.microsoft.com/office/drawing/2014/main" id="{BA9C53CC-CB3E-D0B1-F2C5-92DAF39AFBF6}"/>
              </a:ext>
            </a:extLst>
          </p:cNvPr>
          <p:cNvSpPr>
            <a:spLocks noGrp="1"/>
          </p:cNvSpPr>
          <p:nvPr>
            <p:ph idx="1"/>
          </p:nvPr>
        </p:nvSpPr>
        <p:spPr/>
        <p:txBody>
          <a:bodyPr/>
          <a:lstStyle/>
          <a:p>
            <a:endParaRPr lang="en-US" dirty="0"/>
          </a:p>
        </p:txBody>
      </p:sp>
      <p:sp>
        <p:nvSpPr>
          <p:cNvPr id="2" name="object 2"/>
          <p:cNvSpPr txBox="1"/>
          <p:nvPr/>
        </p:nvSpPr>
        <p:spPr>
          <a:xfrm>
            <a:off x="628650" y="1268016"/>
            <a:ext cx="8001000" cy="2536592"/>
          </a:xfrm>
          <a:prstGeom prst="rect">
            <a:avLst/>
          </a:prstGeom>
        </p:spPr>
        <p:txBody>
          <a:bodyPr vert="horz" wrap="square" lIns="0" tIns="12700" rIns="0" bIns="0" rtlCol="0">
            <a:spAutoFit/>
          </a:bodyPr>
          <a:lstStyle/>
          <a:p>
            <a:pPr marL="12700">
              <a:lnSpc>
                <a:spcPct val="100000"/>
              </a:lnSpc>
              <a:spcBef>
                <a:spcPts val="600"/>
              </a:spcBef>
            </a:pPr>
            <a:r>
              <a:rPr sz="1600" b="1" kern="0" dirty="0">
                <a:cs typeface="Arial"/>
              </a:rPr>
              <a:t>Stage 4: Full-Time Sitting/Development of Spinal Deformity (12</a:t>
            </a:r>
            <a:r>
              <a:rPr lang="en-US" sz="1600" b="1" kern="0" dirty="0">
                <a:cs typeface="Arial"/>
              </a:rPr>
              <a:t> </a:t>
            </a:r>
            <a:r>
              <a:rPr sz="1600" b="1" kern="0" dirty="0">
                <a:cs typeface="Arial"/>
              </a:rPr>
              <a:t>-</a:t>
            </a:r>
            <a:r>
              <a:rPr lang="en-US" sz="1600" b="1" kern="0" dirty="0">
                <a:cs typeface="Arial"/>
              </a:rPr>
              <a:t> </a:t>
            </a:r>
            <a:r>
              <a:rPr sz="1600" b="1" kern="0" dirty="0">
                <a:cs typeface="Arial"/>
              </a:rPr>
              <a:t>1</a:t>
            </a:r>
            <a:r>
              <a:rPr lang="en-US" sz="1600" b="1" kern="0" dirty="0">
                <a:cs typeface="Arial"/>
              </a:rPr>
              <a:t>5</a:t>
            </a:r>
            <a:r>
              <a:rPr sz="1600" b="1" kern="0" dirty="0">
                <a:cs typeface="Arial"/>
              </a:rPr>
              <a:t>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Weakness in the trunk and muscles around the spine lead to full-time sitting</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Severe scoliosis causes painful sitting</a:t>
            </a:r>
            <a:br>
              <a:rPr lang="en-US" sz="1600" kern="0" dirty="0">
                <a:cs typeface="Arial"/>
              </a:rPr>
            </a:br>
            <a:endParaRPr sz="1600" kern="0" dirty="0">
              <a:cs typeface="Arial"/>
            </a:endParaRPr>
          </a:p>
          <a:p>
            <a:pPr marL="12700" marR="206375">
              <a:lnSpc>
                <a:spcPct val="100000"/>
              </a:lnSpc>
              <a:spcBef>
                <a:spcPts val="600"/>
              </a:spcBef>
            </a:pPr>
            <a:r>
              <a:rPr sz="1600" b="1" kern="0" dirty="0">
                <a:cs typeface="Arial"/>
              </a:rPr>
              <a:t>Stage 5: Complete Dependence and Development of Respiratory Insufficiency</a:t>
            </a:r>
            <a:r>
              <a:rPr lang="en-US" sz="1600" b="1" kern="0" dirty="0">
                <a:cs typeface="Arial"/>
              </a:rPr>
              <a:t> </a:t>
            </a:r>
            <a:r>
              <a:rPr sz="1600" b="1" kern="0" dirty="0">
                <a:cs typeface="Arial"/>
              </a:rPr>
              <a:t>(15 years</a:t>
            </a:r>
            <a:r>
              <a:rPr lang="en-US" sz="1600" b="1" kern="0" dirty="0">
                <a:cs typeface="Arial"/>
              </a:rPr>
              <a:t> </a:t>
            </a:r>
            <a:r>
              <a:rPr sz="1600" b="1" kern="0" dirty="0">
                <a:cs typeface="Arial"/>
              </a:rPr>
              <a:t>+)</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Limited upper limb function, no lower limb function</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Eating soft foods</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Weakened lung functioning</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txBox="1">
            <a:spLocks noGrp="1"/>
          </p:cNvSpPr>
          <p:nvPr>
            <p:ph type="title"/>
          </p:nvPr>
        </p:nvSpPr>
        <p:spPr>
          <a:prstGeom prst="rect">
            <a:avLst/>
          </a:prstGeom>
        </p:spPr>
        <p:txBody>
          <a:bodyPr vert="horz" wrap="square" lIns="0" tIns="12700" rIns="0" bIns="0" rtlCol="0">
            <a:spAutoFit/>
          </a:bodyPr>
          <a:lstStyle/>
          <a:p>
            <a:pPr marL="12700" algn="ctr">
              <a:lnSpc>
                <a:spcPct val="100000"/>
              </a:lnSpc>
              <a:spcBef>
                <a:spcPts val="100"/>
              </a:spcBef>
            </a:pPr>
            <a:r>
              <a:rPr lang="en-US" sz="3600" kern="0" dirty="0">
                <a:latin typeface="+mj-lt"/>
              </a:rPr>
              <a:t>Variations of Spina Bifida</a:t>
            </a:r>
            <a:endParaRPr sz="3600" kern="0" dirty="0">
              <a:latin typeface="+mj-lt"/>
            </a:endParaRPr>
          </a:p>
        </p:txBody>
      </p:sp>
      <p:sp>
        <p:nvSpPr>
          <p:cNvPr id="2" name="Content Placeholder 1">
            <a:extLst>
              <a:ext uri="{FF2B5EF4-FFF2-40B4-BE49-F238E27FC236}">
                <a16:creationId xmlns:a16="http://schemas.microsoft.com/office/drawing/2014/main" id="{18C524D1-3323-49AF-91B3-808E9AA30983}"/>
              </a:ext>
            </a:extLst>
          </p:cNvPr>
          <p:cNvSpPr>
            <a:spLocks noGrp="1"/>
          </p:cNvSpPr>
          <p:nvPr>
            <p:ph idx="1"/>
          </p:nvPr>
        </p:nvSpPr>
        <p:spPr/>
        <p:txBody>
          <a:bodyPr/>
          <a:lstStyle/>
          <a:p>
            <a:pPr marL="0" indent="0">
              <a:lnSpc>
                <a:spcPct val="100000"/>
              </a:lnSpc>
              <a:spcBef>
                <a:spcPts val="600"/>
              </a:spcBef>
              <a:buNone/>
            </a:pPr>
            <a:r>
              <a:rPr lang="en-US" sz="2000" kern="0" dirty="0">
                <a:latin typeface="Calibri"/>
                <a:cs typeface="Calibri"/>
              </a:rPr>
              <a:t>There are three variations:</a:t>
            </a:r>
          </a:p>
          <a:p>
            <a:pPr marL="0" indent="0">
              <a:lnSpc>
                <a:spcPct val="100000"/>
              </a:lnSpc>
              <a:spcBef>
                <a:spcPts val="600"/>
              </a:spcBef>
              <a:buNone/>
            </a:pPr>
            <a:endParaRPr lang="en-US" sz="2000" kern="0" dirty="0">
              <a:latin typeface="Calibri"/>
              <a:cs typeface="Calibri"/>
            </a:endParaRP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Spina bifida occulta</a:t>
            </a: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Myelomeningocele</a:t>
            </a: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Meningocele</a:t>
            </a:r>
          </a:p>
          <a:p>
            <a:pPr>
              <a:lnSpc>
                <a:spcPct val="100000"/>
              </a:lnSpc>
              <a:spcBef>
                <a:spcPts val="600"/>
              </a:spcBef>
            </a:pPr>
            <a:endParaRPr lang="en-US" sz="2000" kern="0" dirty="0">
              <a:latin typeface="Calibri"/>
              <a:cs typeface="Calibri"/>
            </a:endParaRPr>
          </a:p>
          <a:p>
            <a:pPr marL="0" indent="0">
              <a:lnSpc>
                <a:spcPct val="100000"/>
              </a:lnSpc>
              <a:buNone/>
            </a:pPr>
            <a:endParaRPr lang="en-US" dirty="0"/>
          </a:p>
        </p:txBody>
      </p:sp>
    </p:spTree>
    <p:custDataLst>
      <p:tags r:id="rId1"/>
    </p:custDataLst>
    <p:extLst>
      <p:ext uri="{BB962C8B-B14F-4D97-AF65-F5344CB8AC3E}">
        <p14:creationId xmlns:p14="http://schemas.microsoft.com/office/powerpoint/2010/main" val="16288821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425DE9-1104-40FE-99B4-7715E22CA155}"/>
              </a:ext>
            </a:extLst>
          </p:cNvPr>
          <p:cNvSpPr>
            <a:spLocks noGrp="1"/>
          </p:cNvSpPr>
          <p:nvPr>
            <p:ph type="title"/>
          </p:nvPr>
        </p:nvSpPr>
        <p:spPr/>
        <p:txBody>
          <a:bodyPr>
            <a:normAutofit/>
          </a:bodyPr>
          <a:lstStyle/>
          <a:p>
            <a:r>
              <a:rPr lang="en-US" dirty="0">
                <a:latin typeface="+mj-lt"/>
              </a:rPr>
              <a:t>Muscular Dystrophy: Health Complications</a:t>
            </a:r>
          </a:p>
        </p:txBody>
      </p:sp>
      <p:sp>
        <p:nvSpPr>
          <p:cNvPr id="2" name="Content Placeholder 1">
            <a:extLst>
              <a:ext uri="{FF2B5EF4-FFF2-40B4-BE49-F238E27FC236}">
                <a16:creationId xmlns:a16="http://schemas.microsoft.com/office/drawing/2014/main" id="{247BC781-B21D-4939-8A28-083CADDBD767}"/>
              </a:ext>
            </a:extLst>
          </p:cNvPr>
          <p:cNvSpPr>
            <a:spLocks noGrp="1"/>
          </p:cNvSpPr>
          <p:nvPr>
            <p:ph idx="1"/>
          </p:nvPr>
        </p:nvSpPr>
        <p:spPr/>
        <p:txBody>
          <a:bodyPr>
            <a:normAutofit/>
          </a:bodyPr>
          <a:lstStyle/>
          <a:p>
            <a:pPr marL="0" indent="0">
              <a:lnSpc>
                <a:spcPct val="160000"/>
              </a:lnSpc>
              <a:spcBef>
                <a:spcPts val="0"/>
              </a:spcBef>
              <a:buNone/>
            </a:pPr>
            <a:r>
              <a:rPr lang="en-US" sz="2000" dirty="0"/>
              <a:t>  </a:t>
            </a:r>
          </a:p>
        </p:txBody>
      </p:sp>
      <p:sp>
        <p:nvSpPr>
          <p:cNvPr id="4" name="TextBox 3">
            <a:extLst>
              <a:ext uri="{FF2B5EF4-FFF2-40B4-BE49-F238E27FC236}">
                <a16:creationId xmlns:a16="http://schemas.microsoft.com/office/drawing/2014/main" id="{08A52F31-C2CB-C4AA-D85A-8D3E3FD0FCF2}"/>
              </a:ext>
            </a:extLst>
          </p:cNvPr>
          <p:cNvSpPr txBox="1"/>
          <p:nvPr/>
        </p:nvSpPr>
        <p:spPr>
          <a:xfrm>
            <a:off x="628650" y="1268016"/>
            <a:ext cx="8458200" cy="2554545"/>
          </a:xfrm>
          <a:prstGeom prst="rect">
            <a:avLst/>
          </a:prstGeom>
          <a:noFill/>
        </p:spPr>
        <p:txBody>
          <a:bodyPr wrap="square" rtlCol="0">
            <a:spAutoFit/>
          </a:bodyPr>
          <a:lstStyle/>
          <a:p>
            <a:r>
              <a:rPr lang="en-US" sz="2000" b="1" dirty="0"/>
              <a:t>Cardiovascular health</a:t>
            </a:r>
          </a:p>
          <a:p>
            <a:pPr>
              <a:spcBef>
                <a:spcPts val="0"/>
              </a:spcBef>
            </a:pPr>
            <a:r>
              <a:rPr lang="en-US" sz="2000" dirty="0"/>
              <a:t>Muscles around the heart can weaken, which prevents the heart from pumping blood efficiently</a:t>
            </a:r>
          </a:p>
          <a:p>
            <a:endParaRPr lang="en-US" sz="2000" dirty="0"/>
          </a:p>
          <a:p>
            <a:r>
              <a:rPr lang="en-US" sz="2000" b="1" dirty="0"/>
              <a:t>Respiratory health</a:t>
            </a:r>
          </a:p>
          <a:p>
            <a:pPr>
              <a:spcBef>
                <a:spcPts val="0"/>
              </a:spcBef>
            </a:pPr>
            <a:r>
              <a:rPr lang="en-US" sz="2000" dirty="0"/>
              <a:t>Decreased pulmonary function leads to shortness of breath and headaches</a:t>
            </a:r>
          </a:p>
          <a:p>
            <a:pPr>
              <a:spcBef>
                <a:spcPts val="0"/>
              </a:spcBef>
            </a:pPr>
            <a:r>
              <a:rPr lang="en-US" sz="2000" dirty="0"/>
              <a:t>Artificial ventilation machines will be needed to support breathing</a:t>
            </a:r>
          </a:p>
          <a:p>
            <a:endParaRPr lang="en-US" sz="2000" dirty="0"/>
          </a:p>
        </p:txBody>
      </p:sp>
    </p:spTree>
    <p:custDataLst>
      <p:tags r:id="rId1"/>
    </p:custDataLst>
    <p:extLst>
      <p:ext uri="{BB962C8B-B14F-4D97-AF65-F5344CB8AC3E}">
        <p14:creationId xmlns:p14="http://schemas.microsoft.com/office/powerpoint/2010/main" val="34799847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p:txBody>
          <a:bodyPr>
            <a:normAutofit/>
          </a:bodyPr>
          <a:lstStyle/>
          <a:p>
            <a:pPr algn="ctr"/>
            <a:r>
              <a:rPr lang="en-US" sz="3600" dirty="0">
                <a:latin typeface="+mj-lt"/>
              </a:rPr>
              <a:t>Early Intervention Services</a:t>
            </a:r>
          </a:p>
        </p:txBody>
      </p:sp>
      <p:sp>
        <p:nvSpPr>
          <p:cNvPr id="3" name="Text Placeholder 2">
            <a:extLst>
              <a:ext uri="{FF2B5EF4-FFF2-40B4-BE49-F238E27FC236}">
                <a16:creationId xmlns:a16="http://schemas.microsoft.com/office/drawing/2014/main" id="{15F9E9A0-EA1A-3B9E-A3D6-ACF862590CE2}"/>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17074164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What is Early Intervention</a:t>
            </a:r>
            <a:r>
              <a:rPr lang="en-US" sz="3600" kern="0" dirty="0">
                <a:latin typeface="+mj-lt"/>
              </a:rPr>
              <a:t> (EI)</a:t>
            </a:r>
            <a:r>
              <a:rPr sz="3600" kern="0" dirty="0">
                <a:latin typeface="+mj-lt"/>
              </a:rPr>
              <a:t>?</a:t>
            </a:r>
          </a:p>
        </p:txBody>
      </p:sp>
      <p:sp>
        <p:nvSpPr>
          <p:cNvPr id="2" name="object 2"/>
          <p:cNvSpPr txBox="1">
            <a:spLocks noGrp="1"/>
          </p:cNvSpPr>
          <p:nvPr>
            <p:ph idx="1"/>
          </p:nvPr>
        </p:nvSpPr>
        <p:spPr>
          <a:prstGeom prst="rect">
            <a:avLst/>
          </a:prstGeom>
        </p:spPr>
        <p:txBody>
          <a:bodyPr vert="horz" wrap="square" lIns="0" tIns="12700" rIns="0" bIns="0" rtlCol="0">
            <a:spAutoFit/>
          </a:bodyPr>
          <a:lstStyle/>
          <a:p>
            <a:pPr marL="358775" indent="-342900">
              <a:lnSpc>
                <a:spcPct val="100000"/>
              </a:lnSpc>
              <a:spcBef>
                <a:spcPts val="0"/>
              </a:spcBef>
              <a:spcAft>
                <a:spcPts val="1200"/>
              </a:spcAft>
              <a:tabLst>
                <a:tab pos="360045" algn="l"/>
                <a:tab pos="360680" algn="l"/>
              </a:tabLst>
            </a:pPr>
            <a:r>
              <a:rPr sz="2000" kern="0" dirty="0"/>
              <a:t>Federal program under Individuals with Disabilities Education Act (IDEA) Part C</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Early Intervention programs vary by state</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Supposed to occur in natural environments (home, daycare, park)</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Focuses on family-centered, functional outcomes</a:t>
            </a:r>
            <a:r>
              <a:rPr lang="en-US" sz="2000" kern="0" dirty="0"/>
              <a:t>.</a:t>
            </a:r>
          </a:p>
          <a:p>
            <a:pPr marL="358775" indent="-342900">
              <a:lnSpc>
                <a:spcPct val="100000"/>
              </a:lnSpc>
              <a:spcBef>
                <a:spcPts val="0"/>
              </a:spcBef>
              <a:spcAft>
                <a:spcPts val="1200"/>
              </a:spcAft>
              <a:tabLst>
                <a:tab pos="360045" algn="l"/>
                <a:tab pos="360680" algn="l"/>
              </a:tabLst>
            </a:pPr>
            <a:r>
              <a:rPr lang="en-US" sz="2000" kern="0" dirty="0"/>
              <a:t>Individualized to meet each child’s unique needs.</a:t>
            </a:r>
            <a:endParaRPr sz="2000" kern="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954D62-7B4D-4F04-85B2-FF8259FD603B}"/>
              </a:ext>
            </a:extLst>
          </p:cNvPr>
          <p:cNvSpPr>
            <a:spLocks noGrp="1"/>
          </p:cNvSpPr>
          <p:nvPr>
            <p:ph type="title"/>
          </p:nvPr>
        </p:nvSpPr>
        <p:spPr/>
        <p:txBody>
          <a:bodyPr/>
          <a:lstStyle/>
          <a:p>
            <a:r>
              <a:rPr lang="en-US" dirty="0">
                <a:latin typeface="+mj-lt"/>
              </a:rPr>
              <a:t>EI Services I</a:t>
            </a:r>
          </a:p>
        </p:txBody>
      </p:sp>
      <p:sp>
        <p:nvSpPr>
          <p:cNvPr id="2" name="Content Placeholder 1">
            <a:extLst>
              <a:ext uri="{FF2B5EF4-FFF2-40B4-BE49-F238E27FC236}">
                <a16:creationId xmlns:a16="http://schemas.microsoft.com/office/drawing/2014/main" id="{9D2292B9-5777-4492-B472-A1518ED76F2B}"/>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6E1F0570-B9A4-799D-7318-D3E46A1A5195}"/>
              </a:ext>
            </a:extLst>
          </p:cNvPr>
          <p:cNvSpPr txBox="1"/>
          <p:nvPr/>
        </p:nvSpPr>
        <p:spPr>
          <a:xfrm>
            <a:off x="628650" y="1268016"/>
            <a:ext cx="6096000" cy="3170099"/>
          </a:xfrm>
          <a:prstGeom prst="rect">
            <a:avLst/>
          </a:prstGeom>
          <a:noFill/>
        </p:spPr>
        <p:txBody>
          <a:bodyPr wrap="square" rtlCol="0">
            <a:spAutoFit/>
          </a:bodyPr>
          <a:lstStyle/>
          <a:p>
            <a:r>
              <a:rPr lang="en-US" sz="2000" b="1" dirty="0"/>
              <a:t>Occupational Therapy (OT)</a:t>
            </a:r>
          </a:p>
          <a:p>
            <a:r>
              <a:rPr lang="en-US" sz="2000" dirty="0"/>
              <a:t>OT uses child-centered activities to facilitate development:</a:t>
            </a:r>
          </a:p>
          <a:p>
            <a:pPr marL="304792" indent="-304792">
              <a:spcBef>
                <a:spcPts val="0"/>
              </a:spcBef>
              <a:buFont typeface="Arial" panose="020B0604020202020204" pitchFamily="34" charset="0"/>
              <a:buChar char="•"/>
            </a:pPr>
            <a:r>
              <a:rPr lang="en-US" sz="2000" kern="0" dirty="0">
                <a:cs typeface="Arial"/>
              </a:rPr>
              <a:t>Self-care </a:t>
            </a:r>
          </a:p>
          <a:p>
            <a:pPr marL="304792" indent="-304792">
              <a:spcBef>
                <a:spcPts val="0"/>
              </a:spcBef>
              <a:buFont typeface="Arial" panose="020B0604020202020204" pitchFamily="34" charset="0"/>
              <a:buChar char="•"/>
            </a:pPr>
            <a:r>
              <a:rPr lang="en-US" sz="2000" kern="0" dirty="0">
                <a:cs typeface="Arial"/>
              </a:rPr>
              <a:t>Fine motor skills</a:t>
            </a:r>
          </a:p>
          <a:p>
            <a:pPr marL="304792" indent="-304792">
              <a:spcBef>
                <a:spcPts val="0"/>
              </a:spcBef>
              <a:buFont typeface="Arial" panose="020B0604020202020204" pitchFamily="34" charset="0"/>
              <a:buChar char="•"/>
            </a:pPr>
            <a:r>
              <a:rPr lang="en-US" sz="2000" kern="0" dirty="0">
                <a:cs typeface="Arial"/>
              </a:rPr>
              <a:t>Gross motor skills</a:t>
            </a:r>
          </a:p>
          <a:p>
            <a:pPr marL="304792" indent="-304792">
              <a:spcBef>
                <a:spcPts val="0"/>
              </a:spcBef>
              <a:buFont typeface="Arial" panose="020B0604020202020204" pitchFamily="34" charset="0"/>
              <a:buChar char="•"/>
            </a:pPr>
            <a:r>
              <a:rPr lang="en-US" sz="2000" kern="0" dirty="0">
                <a:cs typeface="Arial"/>
              </a:rPr>
              <a:t>Sensory processing</a:t>
            </a:r>
          </a:p>
          <a:p>
            <a:pPr marL="304792" marR="529153" indent="-304792">
              <a:spcBef>
                <a:spcPts val="0"/>
              </a:spcBef>
              <a:buFont typeface="Arial" panose="020B0604020202020204" pitchFamily="34" charset="0"/>
              <a:buChar char="•"/>
            </a:pPr>
            <a:r>
              <a:rPr lang="en-US" sz="2000" kern="0" dirty="0">
                <a:cs typeface="Arial"/>
              </a:rPr>
              <a:t>Feeding &amp; swallowing</a:t>
            </a:r>
          </a:p>
          <a:p>
            <a:endParaRPr lang="en-US" sz="2000" dirty="0"/>
          </a:p>
          <a:p>
            <a:endParaRPr lang="en-US" sz="2000" dirty="0"/>
          </a:p>
        </p:txBody>
      </p:sp>
    </p:spTree>
    <p:custDataLst>
      <p:tags r:id="rId1"/>
    </p:custDataLst>
    <p:extLst>
      <p:ext uri="{BB962C8B-B14F-4D97-AF65-F5344CB8AC3E}">
        <p14:creationId xmlns:p14="http://schemas.microsoft.com/office/powerpoint/2010/main" val="2910573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903DB2-76EB-4378-8724-AE12643B96BB}"/>
              </a:ext>
            </a:extLst>
          </p:cNvPr>
          <p:cNvSpPr>
            <a:spLocks noGrp="1"/>
          </p:cNvSpPr>
          <p:nvPr>
            <p:ph type="title"/>
          </p:nvPr>
        </p:nvSpPr>
        <p:spPr/>
        <p:txBody>
          <a:bodyPr/>
          <a:lstStyle/>
          <a:p>
            <a:r>
              <a:rPr lang="en-US" dirty="0">
                <a:latin typeface="+mj-lt"/>
              </a:rPr>
              <a:t>EI Services II</a:t>
            </a:r>
          </a:p>
        </p:txBody>
      </p:sp>
      <p:sp>
        <p:nvSpPr>
          <p:cNvPr id="2" name="Content Placeholder 1">
            <a:extLst>
              <a:ext uri="{FF2B5EF4-FFF2-40B4-BE49-F238E27FC236}">
                <a16:creationId xmlns:a16="http://schemas.microsoft.com/office/drawing/2014/main" id="{57CDFF6C-5256-4C17-904D-17694881266F}"/>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BD3B8DB8-3A69-D7FD-C326-4CF93126A3B0}"/>
              </a:ext>
            </a:extLst>
          </p:cNvPr>
          <p:cNvSpPr txBox="1"/>
          <p:nvPr/>
        </p:nvSpPr>
        <p:spPr>
          <a:xfrm>
            <a:off x="628650" y="1268016"/>
            <a:ext cx="6324600" cy="2862322"/>
          </a:xfrm>
          <a:prstGeom prst="rect">
            <a:avLst/>
          </a:prstGeom>
          <a:noFill/>
        </p:spPr>
        <p:txBody>
          <a:bodyPr wrap="square" rtlCol="0">
            <a:spAutoFit/>
          </a:bodyPr>
          <a:lstStyle/>
          <a:p>
            <a:r>
              <a:rPr lang="en-US" sz="2000" b="1" dirty="0"/>
              <a:t>Physical Therapy (PT)</a:t>
            </a:r>
          </a:p>
          <a:p>
            <a:r>
              <a:rPr lang="en-US" sz="2000" dirty="0"/>
              <a:t>PT focuses on gross motor development:</a:t>
            </a:r>
          </a:p>
          <a:p>
            <a:pPr marL="304792" indent="-289977">
              <a:spcBef>
                <a:spcPts val="0"/>
              </a:spcBef>
              <a:buFont typeface="Arial" panose="020B0604020202020204" pitchFamily="34" charset="0"/>
              <a:buChar char="•"/>
              <a:tabLst>
                <a:tab pos="690016" algn="l"/>
              </a:tabLst>
            </a:pPr>
            <a:r>
              <a:rPr lang="en-US" sz="2000" kern="0" dirty="0">
                <a:cs typeface="Arial"/>
              </a:rPr>
              <a:t>Postural stability</a:t>
            </a:r>
          </a:p>
          <a:p>
            <a:pPr marL="304792" indent="-289977">
              <a:spcBef>
                <a:spcPts val="0"/>
              </a:spcBef>
              <a:buFont typeface="Arial" panose="020B0604020202020204" pitchFamily="34" charset="0"/>
              <a:buChar char="•"/>
              <a:tabLst>
                <a:tab pos="690016" algn="l"/>
              </a:tabLst>
            </a:pPr>
            <a:r>
              <a:rPr lang="en-US" sz="2000" kern="0" dirty="0">
                <a:cs typeface="Arial"/>
              </a:rPr>
              <a:t>Gait</a:t>
            </a:r>
          </a:p>
          <a:p>
            <a:pPr marL="304792" marR="312412" indent="-289977">
              <a:spcBef>
                <a:spcPts val="0"/>
              </a:spcBef>
              <a:buFont typeface="Arial" panose="020B0604020202020204" pitchFamily="34" charset="0"/>
              <a:buChar char="•"/>
              <a:tabLst>
                <a:tab pos="690016" algn="l"/>
              </a:tabLst>
            </a:pPr>
            <a:r>
              <a:rPr lang="en-US" sz="2000" kern="0" dirty="0">
                <a:cs typeface="Arial"/>
              </a:rPr>
              <a:t>Dynamic &amp; static balance</a:t>
            </a:r>
          </a:p>
          <a:p>
            <a:pPr marL="304792" indent="-289977">
              <a:spcBef>
                <a:spcPts val="0"/>
              </a:spcBef>
              <a:buFont typeface="Arial" panose="020B0604020202020204" pitchFamily="34" charset="0"/>
              <a:buChar char="•"/>
              <a:tabLst>
                <a:tab pos="690016" algn="l"/>
              </a:tabLst>
            </a:pPr>
            <a:r>
              <a:rPr lang="en-US" sz="2000" kern="0" dirty="0">
                <a:cs typeface="Arial"/>
              </a:rPr>
              <a:t>Head &amp; neck control</a:t>
            </a:r>
          </a:p>
          <a:p>
            <a:pPr marL="304792" indent="-289977">
              <a:spcBef>
                <a:spcPts val="0"/>
              </a:spcBef>
              <a:buFont typeface="Arial" panose="020B0604020202020204" pitchFamily="34" charset="0"/>
              <a:buChar char="•"/>
              <a:tabLst>
                <a:tab pos="690016" algn="l"/>
              </a:tabLst>
            </a:pPr>
            <a:r>
              <a:rPr lang="en-US" sz="2000" kern="0" dirty="0">
                <a:cs typeface="Arial"/>
              </a:rPr>
              <a:t>Prone posturing</a:t>
            </a:r>
          </a:p>
          <a:p>
            <a:endParaRPr lang="en-US" sz="2000" dirty="0"/>
          </a:p>
          <a:p>
            <a:endParaRPr lang="en-US" sz="2000" dirty="0"/>
          </a:p>
        </p:txBody>
      </p:sp>
    </p:spTree>
    <p:custDataLst>
      <p:tags r:id="rId1"/>
    </p:custDataLst>
    <p:extLst>
      <p:ext uri="{BB962C8B-B14F-4D97-AF65-F5344CB8AC3E}">
        <p14:creationId xmlns:p14="http://schemas.microsoft.com/office/powerpoint/2010/main" val="16544862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6913AE8-745E-4BD4-8656-F15F2E44B6CF}"/>
              </a:ext>
            </a:extLst>
          </p:cNvPr>
          <p:cNvSpPr>
            <a:spLocks noGrp="1"/>
          </p:cNvSpPr>
          <p:nvPr>
            <p:ph type="title"/>
          </p:nvPr>
        </p:nvSpPr>
        <p:spPr/>
        <p:txBody>
          <a:bodyPr/>
          <a:lstStyle/>
          <a:p>
            <a:r>
              <a:rPr lang="en-US" dirty="0">
                <a:latin typeface="+mj-lt"/>
              </a:rPr>
              <a:t>EI Services III</a:t>
            </a:r>
          </a:p>
        </p:txBody>
      </p:sp>
      <p:sp>
        <p:nvSpPr>
          <p:cNvPr id="2" name="Content Placeholder 1">
            <a:extLst>
              <a:ext uri="{FF2B5EF4-FFF2-40B4-BE49-F238E27FC236}">
                <a16:creationId xmlns:a16="http://schemas.microsoft.com/office/drawing/2014/main" id="{74B3A638-F91F-481E-8D8E-B4EB935A93A8}"/>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51AFD782-BAD2-7D62-4AF3-0B375D8B207C}"/>
              </a:ext>
            </a:extLst>
          </p:cNvPr>
          <p:cNvSpPr txBox="1"/>
          <p:nvPr/>
        </p:nvSpPr>
        <p:spPr>
          <a:xfrm>
            <a:off x="628650" y="1268016"/>
            <a:ext cx="8667750" cy="2862322"/>
          </a:xfrm>
          <a:prstGeom prst="rect">
            <a:avLst/>
          </a:prstGeom>
          <a:noFill/>
        </p:spPr>
        <p:txBody>
          <a:bodyPr wrap="square" rtlCol="0">
            <a:spAutoFit/>
          </a:bodyPr>
          <a:lstStyle/>
          <a:p>
            <a:r>
              <a:rPr lang="en-US" sz="2000" b="1" dirty="0"/>
              <a:t>Speech or Speech-Language Therapy (ST)</a:t>
            </a:r>
          </a:p>
          <a:p>
            <a:r>
              <a:rPr lang="en-US" sz="2000" dirty="0"/>
              <a:t>ST emphasizes communication:</a:t>
            </a:r>
          </a:p>
          <a:p>
            <a:pPr marL="304792" marR="1155671" indent="-289977">
              <a:spcBef>
                <a:spcPts val="0"/>
              </a:spcBef>
              <a:buFont typeface="Arial" panose="020B0604020202020204" pitchFamily="34" charset="0"/>
              <a:buChar char="•"/>
              <a:tabLst>
                <a:tab pos="833946" algn="l"/>
              </a:tabLst>
            </a:pPr>
            <a:r>
              <a:rPr lang="en-US" sz="2000" kern="0" dirty="0">
                <a:cs typeface="Arial"/>
              </a:rPr>
              <a:t>Non-verbal &amp; verbal receptive/expressive communication</a:t>
            </a:r>
          </a:p>
          <a:p>
            <a:pPr marL="304792" indent="-289977">
              <a:spcBef>
                <a:spcPts val="0"/>
              </a:spcBef>
              <a:buFont typeface="Arial" panose="020B0604020202020204" pitchFamily="34" charset="0"/>
              <a:buChar char="•"/>
              <a:tabLst>
                <a:tab pos="833946" algn="l"/>
              </a:tabLst>
            </a:pPr>
            <a:r>
              <a:rPr lang="en-US" sz="2000" kern="0" dirty="0">
                <a:cs typeface="Arial"/>
              </a:rPr>
              <a:t>Speech &amp; articulation</a:t>
            </a:r>
          </a:p>
          <a:p>
            <a:pPr marL="304792" indent="-289977">
              <a:spcBef>
                <a:spcPts val="0"/>
              </a:spcBef>
              <a:buFont typeface="Arial" panose="020B0604020202020204" pitchFamily="34" charset="0"/>
              <a:buChar char="•"/>
              <a:tabLst>
                <a:tab pos="833946" algn="l"/>
              </a:tabLst>
            </a:pPr>
            <a:r>
              <a:rPr lang="en-US" sz="2000" kern="0" dirty="0">
                <a:cs typeface="Arial"/>
              </a:rPr>
              <a:t>Pragmatic &amp; conversation ability</a:t>
            </a:r>
          </a:p>
          <a:p>
            <a:pPr marL="304792" marR="542698" indent="-289977">
              <a:spcBef>
                <a:spcPts val="0"/>
              </a:spcBef>
              <a:buFont typeface="Arial" panose="020B0604020202020204" pitchFamily="34" charset="0"/>
              <a:buChar char="•"/>
              <a:tabLst>
                <a:tab pos="833946" algn="l"/>
              </a:tabLst>
            </a:pPr>
            <a:r>
              <a:rPr lang="en-US" sz="2000" kern="0" dirty="0">
                <a:cs typeface="Arial"/>
              </a:rPr>
              <a:t>Social skills, play &amp; ideation development</a:t>
            </a:r>
          </a:p>
          <a:p>
            <a:pPr marL="304792" marR="575719" indent="-289977">
              <a:spcBef>
                <a:spcPts val="0"/>
              </a:spcBef>
              <a:buFont typeface="Arial" panose="020B0604020202020204" pitchFamily="34" charset="0"/>
              <a:buChar char="•"/>
              <a:tabLst>
                <a:tab pos="833946" algn="l"/>
              </a:tabLst>
            </a:pPr>
            <a:r>
              <a:rPr lang="en-US" sz="2000" kern="0" dirty="0">
                <a:cs typeface="Arial"/>
              </a:rPr>
              <a:t>Swallowing and oral-motor feeding skills</a:t>
            </a:r>
          </a:p>
          <a:p>
            <a:endParaRPr lang="en-US" sz="2000" dirty="0"/>
          </a:p>
          <a:p>
            <a:endParaRPr lang="en-US" sz="2000" dirty="0"/>
          </a:p>
        </p:txBody>
      </p:sp>
    </p:spTree>
    <p:custDataLst>
      <p:tags r:id="rId1"/>
    </p:custDataLst>
    <p:extLst>
      <p:ext uri="{BB962C8B-B14F-4D97-AF65-F5344CB8AC3E}">
        <p14:creationId xmlns:p14="http://schemas.microsoft.com/office/powerpoint/2010/main" val="10589256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ctrTitle"/>
          </p:nvPr>
        </p:nvSpPr>
        <p:spPr/>
        <p:txBody>
          <a:bodyPr>
            <a:normAutofit/>
          </a:bodyPr>
          <a:lstStyle/>
          <a:p>
            <a:pPr algn="ctr"/>
            <a:r>
              <a:rPr lang="en-US" sz="3600" dirty="0">
                <a:latin typeface="+mj-lt"/>
              </a:rPr>
              <a:t>Early Childhood Special Education</a:t>
            </a:r>
          </a:p>
        </p:txBody>
      </p:sp>
    </p:spTree>
    <p:custDataLst>
      <p:tags r:id="rId1"/>
    </p:custDataLst>
    <p:extLst>
      <p:ext uri="{BB962C8B-B14F-4D97-AF65-F5344CB8AC3E}">
        <p14:creationId xmlns:p14="http://schemas.microsoft.com/office/powerpoint/2010/main" val="1525551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R="5080" indent="12700">
              <a:lnSpc>
                <a:spcPct val="100000"/>
              </a:lnSpc>
              <a:spcBef>
                <a:spcPts val="100"/>
              </a:spcBef>
            </a:pPr>
            <a:r>
              <a:rPr lang="en-US" kern="0" dirty="0">
                <a:latin typeface="+mj-lt"/>
              </a:rPr>
              <a:t>Preschool </a:t>
            </a:r>
            <a:r>
              <a:rPr kern="0" dirty="0">
                <a:latin typeface="+mj-lt"/>
              </a:rPr>
              <a:t>Special Education </a:t>
            </a:r>
            <a:r>
              <a:rPr lang="en-US" kern="0" dirty="0">
                <a:latin typeface="+mj-lt"/>
              </a:rPr>
              <a:t>I</a:t>
            </a:r>
            <a:endParaRPr kern="0" dirty="0">
              <a:latin typeface="+mj-lt"/>
            </a:endParaRPr>
          </a:p>
        </p:txBody>
      </p:sp>
      <p:sp>
        <p:nvSpPr>
          <p:cNvPr id="2" name="object 2"/>
          <p:cNvSpPr txBox="1">
            <a:spLocks noGrp="1"/>
          </p:cNvSpPr>
          <p:nvPr>
            <p:ph idx="1"/>
          </p:nvPr>
        </p:nvSpPr>
        <p:spPr>
          <a:xfrm>
            <a:off x="628650" y="1269196"/>
            <a:ext cx="7886700" cy="3105978"/>
          </a:xfrm>
          <a:prstGeom prst="rect">
            <a:avLst/>
          </a:prstGeom>
        </p:spPr>
        <p:txBody>
          <a:bodyPr vert="horz" wrap="square" lIns="0" tIns="12700" rIns="0" bIns="0" rtlCol="0">
            <a:spAutoFit/>
          </a:bodyPr>
          <a:lstStyle/>
          <a:p>
            <a:pPr marL="0" marR="221615" indent="0">
              <a:lnSpc>
                <a:spcPct val="100000"/>
              </a:lnSpc>
              <a:spcBef>
                <a:spcPts val="0"/>
              </a:spcBef>
              <a:buNone/>
            </a:pPr>
            <a:r>
              <a:rPr sz="2000" kern="0" dirty="0"/>
              <a:t>Children with myelomeningocele may receive specialized services including therapeutic supports and special education.</a:t>
            </a:r>
            <a:r>
              <a:rPr lang="en-US" sz="2000" kern="0" dirty="0"/>
              <a:t> They may also </a:t>
            </a:r>
            <a:r>
              <a:rPr sz="2000" kern="0" dirty="0"/>
              <a:t>have </a:t>
            </a:r>
            <a:r>
              <a:rPr lang="en-US" sz="2000" kern="0" dirty="0"/>
              <a:t>learning and/or intellectual </a:t>
            </a:r>
            <a:r>
              <a:rPr sz="2000" kern="0" dirty="0"/>
              <a:t>disabilities, such as:</a:t>
            </a:r>
            <a:endParaRPr lang="en-US" sz="2000" kern="0" dirty="0"/>
          </a:p>
          <a:p>
            <a:pPr marL="0" marR="221615" indent="0">
              <a:lnSpc>
                <a:spcPct val="100000"/>
              </a:lnSpc>
              <a:spcBef>
                <a:spcPts val="0"/>
              </a:spcBef>
              <a:buNone/>
            </a:pPr>
            <a:endParaRPr sz="2000" kern="0" dirty="0"/>
          </a:p>
          <a:p>
            <a:pPr marL="434975" indent="-285750">
              <a:lnSpc>
                <a:spcPct val="100000"/>
              </a:lnSpc>
              <a:spcBef>
                <a:spcPts val="0"/>
              </a:spcBef>
              <a:tabLst>
                <a:tab pos="469265" algn="l"/>
                <a:tab pos="469900" algn="l"/>
              </a:tabLst>
            </a:pPr>
            <a:r>
              <a:rPr sz="2000" kern="0" dirty="0"/>
              <a:t>Low cognitive function</a:t>
            </a:r>
          </a:p>
          <a:p>
            <a:pPr marL="434975" indent="-285750">
              <a:lnSpc>
                <a:spcPct val="100000"/>
              </a:lnSpc>
              <a:spcBef>
                <a:spcPts val="0"/>
              </a:spcBef>
              <a:tabLst>
                <a:tab pos="469265" algn="l"/>
                <a:tab pos="469900" algn="l"/>
              </a:tabLst>
            </a:pPr>
            <a:r>
              <a:rPr sz="2000" kern="0" dirty="0"/>
              <a:t>Attention deficits</a:t>
            </a:r>
          </a:p>
          <a:p>
            <a:pPr marL="434975" marR="144145" indent="-285750">
              <a:lnSpc>
                <a:spcPct val="100000"/>
              </a:lnSpc>
              <a:spcBef>
                <a:spcPts val="0"/>
              </a:spcBef>
              <a:tabLst>
                <a:tab pos="469265" algn="l"/>
                <a:tab pos="469900" algn="l"/>
              </a:tabLst>
            </a:pPr>
            <a:r>
              <a:rPr sz="2000" kern="0" dirty="0"/>
              <a:t>Difficulty with language comprehension and pragmatics</a:t>
            </a:r>
          </a:p>
          <a:p>
            <a:pPr marL="434975" marR="5080" indent="-285750">
              <a:lnSpc>
                <a:spcPct val="100000"/>
              </a:lnSpc>
              <a:spcBef>
                <a:spcPts val="0"/>
              </a:spcBef>
              <a:tabLst>
                <a:tab pos="469265" algn="l"/>
                <a:tab pos="469900" algn="l"/>
              </a:tabLst>
            </a:pPr>
            <a:r>
              <a:rPr sz="2000" kern="0" dirty="0"/>
              <a:t>Challenges learning to read and compute math</a:t>
            </a:r>
          </a:p>
          <a:p>
            <a:pPr marL="434975" indent="-285750">
              <a:lnSpc>
                <a:spcPct val="100000"/>
              </a:lnSpc>
              <a:spcBef>
                <a:spcPts val="0"/>
              </a:spcBef>
              <a:tabLst>
                <a:tab pos="469265" algn="l"/>
                <a:tab pos="469900" algn="l"/>
              </a:tabLst>
            </a:pPr>
            <a:r>
              <a:rPr sz="2000" kern="0" dirty="0"/>
              <a:t>Hypersociability</a:t>
            </a:r>
            <a:endParaRPr lang="en-US" sz="2000" kern="0" dirty="0"/>
          </a:p>
          <a:p>
            <a:pPr marL="434975" indent="-285750">
              <a:lnSpc>
                <a:spcPct val="100000"/>
              </a:lnSpc>
              <a:spcBef>
                <a:spcPts val="600"/>
              </a:spcBef>
              <a:tabLst>
                <a:tab pos="469265" algn="l"/>
                <a:tab pos="469900" algn="l"/>
              </a:tabLst>
            </a:pPr>
            <a:endParaRPr sz="1600" kern="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R="5080" indent="12700">
              <a:lnSpc>
                <a:spcPct val="100000"/>
              </a:lnSpc>
              <a:spcBef>
                <a:spcPts val="100"/>
              </a:spcBef>
            </a:pPr>
            <a:r>
              <a:rPr lang="en-US" kern="0" dirty="0">
                <a:latin typeface="+mj-lt"/>
              </a:rPr>
              <a:t>Preschool </a:t>
            </a:r>
            <a:r>
              <a:rPr kern="0" dirty="0">
                <a:latin typeface="+mj-lt"/>
              </a:rPr>
              <a:t>Special Education</a:t>
            </a:r>
            <a:r>
              <a:rPr lang="en-US" kern="0" dirty="0">
                <a:latin typeface="+mj-lt"/>
              </a:rPr>
              <a:t> II</a:t>
            </a:r>
            <a:endParaRPr kern="0" dirty="0">
              <a:latin typeface="+mj-lt"/>
            </a:endParaRPr>
          </a:p>
        </p:txBody>
      </p:sp>
      <p:sp>
        <p:nvSpPr>
          <p:cNvPr id="2" name="object 2"/>
          <p:cNvSpPr txBox="1">
            <a:spLocks noGrp="1"/>
          </p:cNvSpPr>
          <p:nvPr>
            <p:ph idx="1"/>
          </p:nvPr>
        </p:nvSpPr>
        <p:spPr>
          <a:xfrm>
            <a:off x="628650" y="1268016"/>
            <a:ext cx="7886700" cy="2182649"/>
          </a:xfrm>
          <a:prstGeom prst="rect">
            <a:avLst/>
          </a:prstGeom>
        </p:spPr>
        <p:txBody>
          <a:bodyPr vert="horz" wrap="square" lIns="0" tIns="12700" rIns="0" bIns="0" rtlCol="0">
            <a:spAutoFit/>
          </a:bodyPr>
          <a:lstStyle/>
          <a:p>
            <a:pPr marL="0" marR="221615" indent="0">
              <a:lnSpc>
                <a:spcPct val="100000"/>
              </a:lnSpc>
              <a:spcBef>
                <a:spcPts val="0"/>
              </a:spcBef>
              <a:buNone/>
            </a:pPr>
            <a:r>
              <a:rPr sz="2000" kern="0" dirty="0"/>
              <a:t>Children with </a:t>
            </a:r>
            <a:r>
              <a:rPr lang="en-US" sz="2000" kern="0" dirty="0"/>
              <a:t>muscular dystrophy may have specialized therapeutic and special education services. They may have challenges with</a:t>
            </a:r>
            <a:r>
              <a:rPr sz="2000" kern="0" dirty="0"/>
              <a:t>:</a:t>
            </a:r>
            <a:endParaRPr lang="en-US" sz="2000" kern="0" dirty="0"/>
          </a:p>
          <a:p>
            <a:pPr marL="0" marR="221615" indent="0">
              <a:lnSpc>
                <a:spcPct val="100000"/>
              </a:lnSpc>
              <a:spcBef>
                <a:spcPts val="0"/>
              </a:spcBef>
              <a:buNone/>
            </a:pPr>
            <a:endParaRPr sz="2000" kern="0" dirty="0"/>
          </a:p>
          <a:p>
            <a:pPr marL="434975" indent="-285750">
              <a:lnSpc>
                <a:spcPct val="100000"/>
              </a:lnSpc>
              <a:spcBef>
                <a:spcPts val="0"/>
              </a:spcBef>
              <a:tabLst>
                <a:tab pos="469265" algn="l"/>
                <a:tab pos="469900" algn="l"/>
              </a:tabLst>
            </a:pPr>
            <a:r>
              <a:rPr lang="en-US" sz="2000" kern="0" dirty="0"/>
              <a:t>Executive functioning</a:t>
            </a:r>
          </a:p>
          <a:p>
            <a:pPr marL="434975" indent="-285750">
              <a:lnSpc>
                <a:spcPct val="100000"/>
              </a:lnSpc>
              <a:spcBef>
                <a:spcPts val="0"/>
              </a:spcBef>
              <a:tabLst>
                <a:tab pos="469265" algn="l"/>
                <a:tab pos="469900" algn="l"/>
              </a:tabLst>
            </a:pPr>
            <a:r>
              <a:rPr lang="en-US" sz="2000" kern="0" dirty="0"/>
              <a:t>Learning</a:t>
            </a:r>
          </a:p>
          <a:p>
            <a:pPr marL="434975" indent="-285750">
              <a:lnSpc>
                <a:spcPct val="100000"/>
              </a:lnSpc>
              <a:spcBef>
                <a:spcPts val="0"/>
              </a:spcBef>
              <a:tabLst>
                <a:tab pos="469265" algn="l"/>
                <a:tab pos="469900" algn="l"/>
              </a:tabLst>
            </a:pPr>
            <a:r>
              <a:rPr lang="en-US" sz="2000" kern="0" dirty="0"/>
              <a:t>Short-term memory</a:t>
            </a:r>
          </a:p>
          <a:p>
            <a:pPr marL="434975" indent="-285750">
              <a:lnSpc>
                <a:spcPct val="100000"/>
              </a:lnSpc>
              <a:spcBef>
                <a:spcPts val="600"/>
              </a:spcBef>
              <a:tabLst>
                <a:tab pos="469265" algn="l"/>
                <a:tab pos="469900" algn="l"/>
              </a:tabLst>
            </a:pPr>
            <a:endParaRPr sz="1600" kern="0" dirty="0"/>
          </a:p>
        </p:txBody>
      </p:sp>
    </p:spTree>
    <p:custDataLst>
      <p:tags r:id="rId1"/>
    </p:custDataLst>
    <p:extLst>
      <p:ext uri="{BB962C8B-B14F-4D97-AF65-F5344CB8AC3E}">
        <p14:creationId xmlns:p14="http://schemas.microsoft.com/office/powerpoint/2010/main" val="17129663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AF9378-8325-4952-88B9-B3D68D9BE114}"/>
              </a:ext>
            </a:extLst>
          </p:cNvPr>
          <p:cNvSpPr>
            <a:spLocks noGrp="1"/>
          </p:cNvSpPr>
          <p:nvPr>
            <p:ph type="title"/>
          </p:nvPr>
        </p:nvSpPr>
        <p:spPr/>
        <p:txBody>
          <a:bodyPr/>
          <a:lstStyle/>
          <a:p>
            <a:r>
              <a:rPr lang="en-US" dirty="0">
                <a:latin typeface="+mj-lt"/>
              </a:rPr>
              <a:t>In-Classroom Therapeutic Services</a:t>
            </a:r>
          </a:p>
        </p:txBody>
      </p:sp>
      <p:sp>
        <p:nvSpPr>
          <p:cNvPr id="2" name="Content Placeholder 1">
            <a:extLst>
              <a:ext uri="{FF2B5EF4-FFF2-40B4-BE49-F238E27FC236}">
                <a16:creationId xmlns:a16="http://schemas.microsoft.com/office/drawing/2014/main" id="{21F33DBF-C15C-4842-9921-7FB9C725101B}"/>
              </a:ext>
            </a:extLst>
          </p:cNvPr>
          <p:cNvSpPr>
            <a:spLocks noGrp="1"/>
          </p:cNvSpPr>
          <p:nvPr>
            <p:ph idx="1"/>
          </p:nvPr>
        </p:nvSpPr>
        <p:spPr/>
        <p:txBody>
          <a:bodyPr>
            <a:normAutofit/>
          </a:bodyPr>
          <a:lstStyle/>
          <a:p>
            <a:pPr marL="0" indent="0">
              <a:lnSpc>
                <a:spcPct val="150000"/>
              </a:lnSpc>
              <a:spcBef>
                <a:spcPts val="0"/>
              </a:spcBef>
              <a:buNone/>
            </a:pPr>
            <a:r>
              <a:rPr lang="en-US" sz="2000" dirty="0"/>
              <a:t> </a:t>
            </a:r>
          </a:p>
        </p:txBody>
      </p:sp>
      <p:sp>
        <p:nvSpPr>
          <p:cNvPr id="4" name="TextBox 3">
            <a:extLst>
              <a:ext uri="{FF2B5EF4-FFF2-40B4-BE49-F238E27FC236}">
                <a16:creationId xmlns:a16="http://schemas.microsoft.com/office/drawing/2014/main" id="{ED25A838-6A48-518D-7C29-E10FDE3D23B7}"/>
              </a:ext>
            </a:extLst>
          </p:cNvPr>
          <p:cNvSpPr txBox="1"/>
          <p:nvPr/>
        </p:nvSpPr>
        <p:spPr>
          <a:xfrm>
            <a:off x="628650" y="1268016"/>
            <a:ext cx="7543800" cy="3277820"/>
          </a:xfrm>
          <a:prstGeom prst="rect">
            <a:avLst/>
          </a:prstGeom>
          <a:noFill/>
        </p:spPr>
        <p:txBody>
          <a:bodyPr wrap="square" rtlCol="0">
            <a:spAutoFit/>
          </a:bodyPr>
          <a:lstStyle/>
          <a:p>
            <a:pPr>
              <a:lnSpc>
                <a:spcPct val="150000"/>
              </a:lnSpc>
            </a:pPr>
            <a:r>
              <a:rPr lang="en-US" dirty="0"/>
              <a:t>Integration in classrooms may include:</a:t>
            </a:r>
          </a:p>
          <a:p>
            <a:pPr marL="285750" indent="-285750">
              <a:lnSpc>
                <a:spcPct val="150000"/>
              </a:lnSpc>
              <a:spcBef>
                <a:spcPts val="0"/>
              </a:spcBef>
              <a:buFont typeface="Arial" panose="020B0604020202020204" pitchFamily="34" charset="0"/>
              <a:buChar char="•"/>
            </a:pPr>
            <a:r>
              <a:rPr lang="en-US" b="1" dirty="0"/>
              <a:t>PT: </a:t>
            </a:r>
            <a:r>
              <a:rPr lang="en-US" dirty="0"/>
              <a:t>stretching, encouraging mobility, using assistive technology for mobility</a:t>
            </a:r>
          </a:p>
          <a:p>
            <a:pPr marL="285750" indent="-285750">
              <a:lnSpc>
                <a:spcPct val="150000"/>
              </a:lnSpc>
              <a:spcBef>
                <a:spcPts val="0"/>
              </a:spcBef>
              <a:buFont typeface="Arial" panose="020B0604020202020204" pitchFamily="34" charset="0"/>
              <a:buChar char="•"/>
            </a:pPr>
            <a:r>
              <a:rPr lang="en-US" b="1" dirty="0"/>
              <a:t>OT: </a:t>
            </a:r>
            <a:r>
              <a:rPr lang="en-US" dirty="0"/>
              <a:t>using assistive technology for fine motor and self-care, modifying the classroom setting, building independence in routine activities, sensory-based strategies to increase attention and engagement</a:t>
            </a:r>
          </a:p>
          <a:p>
            <a:pPr marL="285750" indent="-285750">
              <a:lnSpc>
                <a:spcPct val="150000"/>
              </a:lnSpc>
              <a:spcBef>
                <a:spcPts val="0"/>
              </a:spcBef>
              <a:buFont typeface="Arial" panose="020B0604020202020204" pitchFamily="34" charset="0"/>
              <a:buChar char="•"/>
            </a:pPr>
            <a:r>
              <a:rPr lang="en-US" b="1" dirty="0"/>
              <a:t>ST: </a:t>
            </a:r>
            <a:r>
              <a:rPr lang="en-US" dirty="0"/>
              <a:t>using strategies to improve receptive and expressive communication; using visual supports and tactile cues </a:t>
            </a:r>
          </a:p>
          <a:p>
            <a:endParaRPr lang="en-US" dirty="0"/>
          </a:p>
        </p:txBody>
      </p:sp>
    </p:spTree>
    <p:custDataLst>
      <p:tags r:id="rId1"/>
    </p:custDataLst>
    <p:extLst>
      <p:ext uri="{BB962C8B-B14F-4D97-AF65-F5344CB8AC3E}">
        <p14:creationId xmlns:p14="http://schemas.microsoft.com/office/powerpoint/2010/main" val="28179322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1. </a:t>
            </a:r>
            <a:r>
              <a:rPr sz="3600" kern="0" dirty="0">
                <a:latin typeface="+mj-lt"/>
              </a:rPr>
              <a:t>Spina Bifida Occulta</a:t>
            </a:r>
          </a:p>
        </p:txBody>
      </p:sp>
      <p:sp>
        <p:nvSpPr>
          <p:cNvPr id="3" name="Content Placeholder 2">
            <a:extLst>
              <a:ext uri="{FF2B5EF4-FFF2-40B4-BE49-F238E27FC236}">
                <a16:creationId xmlns:a16="http://schemas.microsoft.com/office/drawing/2014/main" id="{91ABE70E-E35B-4E11-9D00-919E7C865471}"/>
              </a:ext>
            </a:extLst>
          </p:cNvPr>
          <p:cNvSpPr>
            <a:spLocks noGrp="1"/>
          </p:cNvSpPr>
          <p:nvPr>
            <p:ph idx="1"/>
          </p:nvPr>
        </p:nvSpPr>
        <p:spPr/>
        <p:txBody>
          <a:bodyPr>
            <a:noAutofit/>
          </a:bodyPr>
          <a:lstStyle/>
          <a:p>
            <a:pPr marL="0" indent="0">
              <a:buNone/>
            </a:pPr>
            <a:r>
              <a:rPr lang="en-US" sz="1400" dirty="0"/>
              <a:t>  </a:t>
            </a:r>
          </a:p>
        </p:txBody>
      </p:sp>
      <p:sp>
        <p:nvSpPr>
          <p:cNvPr id="2" name="TextBox 1">
            <a:extLst>
              <a:ext uri="{FF2B5EF4-FFF2-40B4-BE49-F238E27FC236}">
                <a16:creationId xmlns:a16="http://schemas.microsoft.com/office/drawing/2014/main" id="{8394275F-7269-2C10-2829-967E092FC418}"/>
              </a:ext>
            </a:extLst>
          </p:cNvPr>
          <p:cNvSpPr txBox="1"/>
          <p:nvPr/>
        </p:nvSpPr>
        <p:spPr>
          <a:xfrm>
            <a:off x="533400" y="1267847"/>
            <a:ext cx="7891272" cy="3264408"/>
          </a:xfrm>
          <a:prstGeom prst="rect">
            <a:avLst/>
          </a:prstGeom>
          <a:noFill/>
        </p:spPr>
        <p:txBody>
          <a:bodyPr wrap="square" rtlCol="0" anchor="t">
            <a:spAutoFit/>
          </a:bodyPr>
          <a:lstStyle/>
          <a:p>
            <a:pPr marL="297815" indent="-285750">
              <a:spcBef>
                <a:spcPts val="0"/>
              </a:spcBef>
              <a:buFont typeface="Arial" panose="020B0604020202020204" pitchFamily="34" charset="0"/>
              <a:buChar char="•"/>
              <a:tabLst>
                <a:tab pos="356235" algn="l"/>
                <a:tab pos="356870" algn="l"/>
              </a:tabLst>
            </a:pPr>
            <a:r>
              <a:rPr lang="en-US" sz="1900" kern="0" dirty="0">
                <a:cs typeface="Calibri"/>
              </a:rPr>
              <a:t>Least impacted and most common form of spina bifida.</a:t>
            </a:r>
          </a:p>
          <a:p>
            <a:pPr marL="297815" indent="-285750">
              <a:spcBef>
                <a:spcPts val="0"/>
              </a:spcBef>
              <a:buFont typeface="Arial" panose="020B0604020202020204" pitchFamily="34" charset="0"/>
              <a:buChar char="•"/>
              <a:tabLst>
                <a:tab pos="356235" algn="l"/>
                <a:tab pos="356870" algn="l"/>
              </a:tabLst>
            </a:pPr>
            <a:endParaRPr lang="en-US" sz="1900" kern="0" dirty="0">
              <a:cs typeface="Calibri"/>
            </a:endParaRPr>
          </a:p>
          <a:p>
            <a:pPr marL="297815" marR="5080" indent="-285750">
              <a:spcBef>
                <a:spcPts val="0"/>
              </a:spcBef>
              <a:buFont typeface="Arial" panose="020B0604020202020204" pitchFamily="34" charset="0"/>
              <a:buChar char="•"/>
              <a:tabLst>
                <a:tab pos="356235" algn="l"/>
                <a:tab pos="356870" algn="l"/>
              </a:tabLst>
            </a:pPr>
            <a:r>
              <a:rPr lang="en-US" sz="1900" kern="0" dirty="0">
                <a:cs typeface="Calibri"/>
              </a:rPr>
              <a:t>Presents with a gap between at least one vertebrae without involvement of spinal nerves.</a:t>
            </a:r>
          </a:p>
          <a:p>
            <a:pPr marL="297815" marR="5080" indent="-285750">
              <a:spcBef>
                <a:spcPts val="0"/>
              </a:spcBef>
              <a:buFont typeface="Arial" panose="020B0604020202020204" pitchFamily="34" charset="0"/>
              <a:buChar char="•"/>
              <a:tabLst>
                <a:tab pos="356235" algn="l"/>
                <a:tab pos="356870" algn="l"/>
              </a:tabLst>
            </a:pPr>
            <a:endParaRPr lang="en-US" sz="1900" kern="0" dirty="0">
              <a:cs typeface="Calibri"/>
            </a:endParaRPr>
          </a:p>
          <a:p>
            <a:pPr marL="297815" indent="-285750">
              <a:spcBef>
                <a:spcPts val="0"/>
              </a:spcBef>
              <a:buFont typeface="Arial" panose="020B0604020202020204" pitchFamily="34" charset="0"/>
              <a:buChar char="•"/>
              <a:tabLst>
                <a:tab pos="356235" algn="l"/>
                <a:tab pos="356870" algn="l"/>
              </a:tabLst>
            </a:pPr>
            <a:r>
              <a:rPr lang="en-US" sz="1900" kern="0" dirty="0">
                <a:cs typeface="Calibri"/>
              </a:rPr>
              <a:t>Asymptomatic and often goes unnoticed until imaging of the spinal region is needed for unrelated reasons. </a:t>
            </a:r>
          </a:p>
          <a:p>
            <a:pPr marL="297815" indent="-285750">
              <a:spcBef>
                <a:spcPts val="0"/>
              </a:spcBef>
              <a:buFont typeface="Arial" panose="020B0604020202020204" pitchFamily="34" charset="0"/>
              <a:buChar char="•"/>
              <a:tabLst>
                <a:tab pos="356235" algn="l"/>
                <a:tab pos="356870" algn="l"/>
              </a:tabLst>
            </a:pPr>
            <a:endParaRPr lang="en-US" sz="1900" kern="0" dirty="0">
              <a:cs typeface="Calibri"/>
            </a:endParaRPr>
          </a:p>
          <a:p>
            <a:pPr marL="297815" indent="-285750">
              <a:spcBef>
                <a:spcPts val="0"/>
              </a:spcBef>
              <a:buFont typeface="Arial" panose="020B0604020202020204" pitchFamily="34" charset="0"/>
              <a:buChar char="•"/>
              <a:tabLst>
                <a:tab pos="356235" algn="l"/>
                <a:tab pos="356870" algn="l"/>
              </a:tabLst>
            </a:pPr>
            <a:r>
              <a:rPr lang="en-US" sz="1900" kern="0" dirty="0">
                <a:cs typeface="Calibri"/>
              </a:rPr>
              <a:t>Diagnosis is sometimes observed in infants who have a dimple, tuft of hair, or birthmark at the vertebral gap, which is confirmed with imaging via MRI or ultrasound.</a:t>
            </a:r>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ctrTitle"/>
          </p:nvPr>
        </p:nvSpPr>
        <p:spPr/>
        <p:txBody>
          <a:bodyPr>
            <a:normAutofit/>
          </a:bodyPr>
          <a:lstStyle/>
          <a:p>
            <a:pPr algn="ctr"/>
            <a:r>
              <a:rPr lang="en-US" sz="3600" dirty="0">
                <a:latin typeface="+mj-lt"/>
              </a:rPr>
              <a:t>Family Supports</a:t>
            </a:r>
          </a:p>
        </p:txBody>
      </p:sp>
    </p:spTree>
    <p:custDataLst>
      <p:tags r:id="rId1"/>
    </p:custDataLst>
    <p:extLst>
      <p:ext uri="{BB962C8B-B14F-4D97-AF65-F5344CB8AC3E}">
        <p14:creationId xmlns:p14="http://schemas.microsoft.com/office/powerpoint/2010/main" val="3287559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1A3E75-F44C-48EC-8F66-224EBB82BC0F}"/>
              </a:ext>
            </a:extLst>
          </p:cNvPr>
          <p:cNvSpPr>
            <a:spLocks noGrp="1"/>
          </p:cNvSpPr>
          <p:nvPr>
            <p:ph type="title"/>
          </p:nvPr>
        </p:nvSpPr>
        <p:spPr/>
        <p:txBody>
          <a:bodyPr>
            <a:normAutofit/>
          </a:bodyPr>
          <a:lstStyle/>
          <a:p>
            <a:r>
              <a:rPr lang="en-US" dirty="0">
                <a:latin typeface="+mj-lt"/>
              </a:rPr>
              <a:t>Resources and Organizations: Spina Bifida</a:t>
            </a:r>
          </a:p>
        </p:txBody>
      </p:sp>
      <p:sp>
        <p:nvSpPr>
          <p:cNvPr id="5" name="Content Placeholder 4">
            <a:extLst>
              <a:ext uri="{FF2B5EF4-FFF2-40B4-BE49-F238E27FC236}">
                <a16:creationId xmlns:a16="http://schemas.microsoft.com/office/drawing/2014/main" id="{D6CF4C8B-209E-4D60-AAB7-BB51F98567F3}"/>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88FDC807-0830-3D25-2486-0ECCA4BCB5FC}"/>
              </a:ext>
            </a:extLst>
          </p:cNvPr>
          <p:cNvSpPr txBox="1"/>
          <p:nvPr/>
        </p:nvSpPr>
        <p:spPr>
          <a:xfrm>
            <a:off x="628650" y="1268016"/>
            <a:ext cx="6858000" cy="3170099"/>
          </a:xfrm>
          <a:prstGeom prst="rect">
            <a:avLst/>
          </a:prstGeom>
          <a:noFill/>
        </p:spPr>
        <p:txBody>
          <a:bodyPr wrap="square" rtlCol="0">
            <a:spAutoFit/>
          </a:bodyPr>
          <a:lstStyle/>
          <a:p>
            <a:pPr marL="285750" indent="-285750">
              <a:spcBef>
                <a:spcPts val="0"/>
              </a:spcBef>
              <a:buClr>
                <a:schemeClr val="tx1"/>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3"/>
              </a:rPr>
              <a:t>CDC: Facts about Spina Bifida</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4"/>
              </a:rPr>
              <a:t>CDC: Living with Spina Bifida: Infants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5"/>
              </a:rPr>
              <a:t>CDC: Living with Spina Bifida: Toddlers and Preschoolers</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6"/>
              </a:rPr>
              <a:t>CDC: Real Stories: Living with Spina Bifida</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7"/>
              </a:rPr>
              <a:t>Center for Parent Information and Resources: Spina Bifida</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8"/>
              </a:rPr>
              <a:t>Mayo Clinic: Spina Bifida</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9"/>
              </a:rPr>
              <a:t>Spina Bifida Association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10"/>
              </a:rPr>
              <a:t>Spina Bifida Resource Network</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p>
          <a:p>
            <a:endParaRPr lang="en-US" sz="2000" dirty="0"/>
          </a:p>
        </p:txBody>
      </p:sp>
    </p:spTree>
    <p:custDataLst>
      <p:tags r:id="rId1"/>
    </p:custDataLst>
    <p:extLst>
      <p:ext uri="{BB962C8B-B14F-4D97-AF65-F5344CB8AC3E}">
        <p14:creationId xmlns:p14="http://schemas.microsoft.com/office/powerpoint/2010/main" val="20312514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FB5B3C-8CE8-4430-93B3-EB97469B9B31}"/>
              </a:ext>
            </a:extLst>
          </p:cNvPr>
          <p:cNvSpPr>
            <a:spLocks noGrp="1"/>
          </p:cNvSpPr>
          <p:nvPr>
            <p:ph type="title"/>
          </p:nvPr>
        </p:nvSpPr>
        <p:spPr/>
        <p:txBody>
          <a:bodyPr>
            <a:noAutofit/>
          </a:bodyPr>
          <a:lstStyle/>
          <a:p>
            <a:r>
              <a:rPr lang="en-US" dirty="0">
                <a:latin typeface="+mj-lt"/>
              </a:rPr>
              <a:t>Resources and Organizations: </a:t>
            </a:r>
            <a:br>
              <a:rPr lang="en-US" dirty="0">
                <a:latin typeface="+mj-lt"/>
              </a:rPr>
            </a:br>
            <a:r>
              <a:rPr lang="en-US" dirty="0">
                <a:latin typeface="+mj-lt"/>
              </a:rPr>
              <a:t>Muscular Dystrophy</a:t>
            </a:r>
          </a:p>
        </p:txBody>
      </p:sp>
      <p:sp>
        <p:nvSpPr>
          <p:cNvPr id="2" name="Content Placeholder 1">
            <a:extLst>
              <a:ext uri="{FF2B5EF4-FFF2-40B4-BE49-F238E27FC236}">
                <a16:creationId xmlns:a16="http://schemas.microsoft.com/office/drawing/2014/main" id="{E881316C-5E38-4524-A6A7-848CF40E7C0D}"/>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632064FC-51C7-2B5C-45C9-8704B11B0931}"/>
              </a:ext>
            </a:extLst>
          </p:cNvPr>
          <p:cNvSpPr txBox="1"/>
          <p:nvPr/>
        </p:nvSpPr>
        <p:spPr>
          <a:xfrm>
            <a:off x="628650" y="1340728"/>
            <a:ext cx="6248400" cy="3447098"/>
          </a:xfrm>
          <a:prstGeom prst="rect">
            <a:avLst/>
          </a:prstGeom>
          <a:noFill/>
        </p:spPr>
        <p:txBody>
          <a:bodyPr wrap="square" rtlCol="0">
            <a:spAutoFit/>
          </a:bodyPr>
          <a:lstStyle/>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3"/>
              </a:rPr>
              <a:t>CDC: Living with Muscular Dystrophy</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4"/>
              </a:rPr>
              <a:t>Muscular Dystrophy Association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5"/>
              </a:rPr>
              <a:t>Muscular Dystrophy Association: About Duchenne muscular dystrophy</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6"/>
              </a:rPr>
              <a:t>Muscular Dystrophy Association: Webinars</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7"/>
              </a:rPr>
              <a:t>Muscular Dystrophy Family Foundation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8"/>
              </a:rPr>
              <a:t>NIH National Institute of Neurological Disorders and Stroke: Muscular Dystrophy</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9"/>
              </a:rPr>
              <a:t>Parent Project Muscular Dystrophy</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p:txBody>
      </p:sp>
    </p:spTree>
    <p:custDataLst>
      <p:tags r:id="rId1"/>
    </p:custDataLst>
    <p:extLst>
      <p:ext uri="{BB962C8B-B14F-4D97-AF65-F5344CB8AC3E}">
        <p14:creationId xmlns:p14="http://schemas.microsoft.com/office/powerpoint/2010/main" val="17518233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DA5DDE-6317-43D5-B8A2-425E4457BD32}"/>
              </a:ext>
            </a:extLst>
          </p:cNvPr>
          <p:cNvSpPr>
            <a:spLocks noGrp="1"/>
          </p:cNvSpPr>
          <p:nvPr>
            <p:ph type="title"/>
          </p:nvPr>
        </p:nvSpPr>
        <p:spPr/>
        <p:txBody>
          <a:bodyPr/>
          <a:lstStyle/>
          <a:p>
            <a:r>
              <a:rPr lang="en-US" dirty="0">
                <a:latin typeface="+mj-lt"/>
              </a:rPr>
              <a:t>References</a:t>
            </a:r>
          </a:p>
        </p:txBody>
      </p:sp>
      <p:sp>
        <p:nvSpPr>
          <p:cNvPr id="2" name="Content Placeholder 1">
            <a:extLst>
              <a:ext uri="{FF2B5EF4-FFF2-40B4-BE49-F238E27FC236}">
                <a16:creationId xmlns:a16="http://schemas.microsoft.com/office/drawing/2014/main" id="{432F187E-4C30-46EF-84AE-B104EC619B27}"/>
              </a:ext>
            </a:extLst>
          </p:cNvPr>
          <p:cNvSpPr>
            <a:spLocks noGrp="1"/>
          </p:cNvSpPr>
          <p:nvPr>
            <p:ph idx="1"/>
          </p:nvPr>
        </p:nvSpPr>
        <p:spPr/>
        <p:txBody>
          <a:bodyPr>
            <a:normAutofit/>
          </a:bodyPr>
          <a:lstStyle/>
          <a:p>
            <a:pPr marL="0" indent="0">
              <a:lnSpc>
                <a:spcPct val="120000"/>
              </a:lnSpc>
              <a:buNone/>
            </a:pPr>
            <a:r>
              <a:rPr lang="en-US" dirty="0"/>
              <a:t>   </a:t>
            </a:r>
          </a:p>
        </p:txBody>
      </p:sp>
      <p:sp>
        <p:nvSpPr>
          <p:cNvPr id="4" name="TextBox 3">
            <a:extLst>
              <a:ext uri="{FF2B5EF4-FFF2-40B4-BE49-F238E27FC236}">
                <a16:creationId xmlns:a16="http://schemas.microsoft.com/office/drawing/2014/main" id="{A78A9CAD-11C4-805D-1B0B-0EE0B31120BB}"/>
              </a:ext>
            </a:extLst>
          </p:cNvPr>
          <p:cNvSpPr txBox="1"/>
          <p:nvPr/>
        </p:nvSpPr>
        <p:spPr>
          <a:xfrm>
            <a:off x="628650" y="1268016"/>
            <a:ext cx="8210550" cy="3339376"/>
          </a:xfrm>
          <a:prstGeom prst="rect">
            <a:avLst/>
          </a:prstGeom>
          <a:noFill/>
        </p:spPr>
        <p:txBody>
          <a:bodyPr wrap="square" rtlCol="0">
            <a:spAutoFit/>
          </a:bodyPr>
          <a:lstStyle/>
          <a:p>
            <a:pPr marR="0">
              <a:spcBef>
                <a:spcPts val="0"/>
              </a:spcBef>
              <a:spcAft>
                <a:spcPts val="600"/>
              </a:spcAft>
            </a:pPr>
            <a:r>
              <a:rPr lang="en-US" sz="1400" dirty="0">
                <a:solidFill>
                  <a:srgbClr val="000000"/>
                </a:solidFill>
                <a:ea typeface="Times New Roman" panose="02020603050405020304" pitchFamily="18" charset="0"/>
                <a:cs typeface="Times New Roman" panose="02020603050405020304" pitchFamily="18" charset="0"/>
              </a:rPr>
              <a:t>Batshaw, M. L., Roizen, N. J., &amp; Pellegrino, L. (Eds.). (2019). </a:t>
            </a:r>
            <a:r>
              <a:rPr lang="en-US" sz="1400" i="1" dirty="0">
                <a:solidFill>
                  <a:srgbClr val="000000"/>
                </a:solidFill>
                <a:ea typeface="Times New Roman" panose="02020603050405020304" pitchFamily="18" charset="0"/>
                <a:cs typeface="Times New Roman" panose="02020603050405020304" pitchFamily="18" charset="0"/>
              </a:rPr>
              <a:t>Children with disabilities</a:t>
            </a:r>
            <a:r>
              <a:rPr lang="en-US" sz="1400" dirty="0">
                <a:solidFill>
                  <a:srgbClr val="000000"/>
                </a:solidFill>
                <a:ea typeface="Times New Roman" panose="02020603050405020304" pitchFamily="18" charset="0"/>
                <a:cs typeface="Times New Roman" panose="02020603050405020304" pitchFamily="18" charset="0"/>
              </a:rPr>
              <a:t> (8</a:t>
            </a:r>
            <a:r>
              <a:rPr lang="en-US" sz="1400" baseline="30000" dirty="0">
                <a:solidFill>
                  <a:srgbClr val="000000"/>
                </a:solidFill>
                <a:ea typeface="Times New Roman" panose="02020603050405020304" pitchFamily="18" charset="0"/>
                <a:cs typeface="Times New Roman" panose="02020603050405020304" pitchFamily="18" charset="0"/>
              </a:rPr>
              <a:t>th</a:t>
            </a:r>
            <a:r>
              <a:rPr lang="en-US" sz="1400" dirty="0">
                <a:solidFill>
                  <a:srgbClr val="000000"/>
                </a:solidFill>
                <a:ea typeface="Times New Roman" panose="02020603050405020304" pitchFamily="18" charset="0"/>
                <a:cs typeface="Times New Roman" panose="02020603050405020304" pitchFamily="18" charset="0"/>
              </a:rPr>
              <a:t> ed.) Paul H. Brookes.</a:t>
            </a:r>
            <a:endParaRPr lang="en-US" sz="1400" dirty="0">
              <a:ea typeface="Times New Roman" panose="02020603050405020304" pitchFamily="18" charset="0"/>
              <a:cs typeface="Times New Roman" panose="02020603050405020304" pitchFamily="18" charset="0"/>
            </a:endParaRPr>
          </a:p>
          <a:p>
            <a:pPr marR="0">
              <a:spcBef>
                <a:spcPts val="0"/>
              </a:spcBef>
              <a:spcAft>
                <a:spcPts val="600"/>
              </a:spcAft>
            </a:pPr>
            <a:r>
              <a:rPr lang="en-US" sz="1400" dirty="0">
                <a:solidFill>
                  <a:srgbClr val="000000"/>
                </a:solidFill>
                <a:ea typeface="Times New Roman" panose="02020603050405020304" pitchFamily="18" charset="0"/>
              </a:rPr>
              <a:t>Copp, A. J., </a:t>
            </a:r>
            <a:r>
              <a:rPr lang="en-US" sz="1400" dirty="0" err="1">
                <a:solidFill>
                  <a:srgbClr val="000000"/>
                </a:solidFill>
                <a:ea typeface="Times New Roman" panose="02020603050405020304" pitchFamily="18" charset="0"/>
              </a:rPr>
              <a:t>Adzick</a:t>
            </a:r>
            <a:r>
              <a:rPr lang="en-US" sz="1400" dirty="0">
                <a:solidFill>
                  <a:srgbClr val="000000"/>
                </a:solidFill>
                <a:ea typeface="Times New Roman" panose="02020603050405020304" pitchFamily="18" charset="0"/>
              </a:rPr>
              <a:t>, N. S., Chitty, L. S., Fletcher, J. M., Holmbeck, G. N., &amp; Shaw, G. M. (2015). Spina bifida. 	</a:t>
            </a:r>
            <a:r>
              <a:rPr lang="en-US" sz="1400" i="1" dirty="0">
                <a:solidFill>
                  <a:srgbClr val="000000"/>
                </a:solidFill>
                <a:ea typeface="Times New Roman" panose="02020603050405020304" pitchFamily="18" charset="0"/>
              </a:rPr>
              <a:t>Nature Reviews Disease Primers</a:t>
            </a:r>
            <a:r>
              <a:rPr lang="en-US" sz="1400" dirty="0">
                <a:solidFill>
                  <a:srgbClr val="000000"/>
                </a:solidFill>
                <a:ea typeface="Times New Roman" panose="02020603050405020304" pitchFamily="18" charset="0"/>
              </a:rPr>
              <a:t>, </a:t>
            </a:r>
            <a:r>
              <a:rPr lang="en-US" sz="1400" i="1" dirty="0">
                <a:solidFill>
                  <a:srgbClr val="000000"/>
                </a:solidFill>
                <a:ea typeface="Times New Roman" panose="02020603050405020304" pitchFamily="18" charset="0"/>
              </a:rPr>
              <a:t>1</a:t>
            </a:r>
            <a:r>
              <a:rPr lang="en-US" sz="1400" dirty="0">
                <a:solidFill>
                  <a:srgbClr val="000000"/>
                </a:solidFill>
                <a:ea typeface="Times New Roman" panose="02020603050405020304" pitchFamily="18" charset="0"/>
              </a:rPr>
              <a:t>, 15007. </a:t>
            </a:r>
            <a:r>
              <a:rPr lang="en-US" sz="1400" u="sng" dirty="0">
                <a:solidFill>
                  <a:srgbClr val="0563C1"/>
                </a:solidFill>
                <a:ea typeface="Times New Roman" panose="02020603050405020304" pitchFamily="18" charset="0"/>
                <a:hlinkClick r:id="rId3"/>
              </a:rPr>
              <a:t>https://doi.org/10.1038/nrdp.2015.7</a:t>
            </a:r>
            <a:r>
              <a:rPr lang="en-US" sz="1400" u="sng" dirty="0">
                <a:solidFill>
                  <a:srgbClr val="0563C1"/>
                </a:solidFill>
                <a:ea typeface="Times New Roman" panose="02020603050405020304" pitchFamily="18" charset="0"/>
              </a:rPr>
              <a:t> </a:t>
            </a:r>
          </a:p>
          <a:p>
            <a:pPr marR="0">
              <a:spcBef>
                <a:spcPts val="0"/>
              </a:spcBef>
              <a:spcAft>
                <a:spcPts val="600"/>
              </a:spcAft>
            </a:pPr>
            <a:r>
              <a:rPr lang="en-US" sz="1400" dirty="0"/>
              <a:t>Fleming, M., Birkmeier, M., Brown, M., Burton, J. M., Garg, S., &amp; Evans, S. H. (2019). </a:t>
            </a:r>
            <a:r>
              <a:rPr lang="en-US" sz="1400" i="1" dirty="0"/>
              <a:t>Rehabilitative Services. </a:t>
            </a:r>
            <a:r>
              <a:rPr lang="en-US" sz="1400" dirty="0"/>
              <a:t>I	n M. L. Batshaw, N. J. </a:t>
            </a:r>
            <a:r>
              <a:rPr lang="en-US" sz="1400" dirty="0" err="1"/>
              <a:t>Rozien</a:t>
            </a:r>
            <a:r>
              <a:rPr lang="en-US" sz="1400" dirty="0"/>
              <a:t>, &amp; L. Pellegrino (Eds.), </a:t>
            </a:r>
            <a:r>
              <a:rPr lang="en-US" sz="1400" i="1" dirty="0"/>
              <a:t>Children with disabilities</a:t>
            </a:r>
            <a:r>
              <a:rPr lang="en-US" sz="1400" dirty="0"/>
              <a:t> (pp. 649-685). 	Paul H. Brookes.</a:t>
            </a:r>
            <a:endParaRPr lang="en-US" sz="1400" dirty="0">
              <a:solidFill>
                <a:srgbClr val="000000"/>
              </a:solidFill>
              <a:ea typeface="Times New Roman" panose="02020603050405020304" pitchFamily="18" charset="0"/>
              <a:cs typeface="Times New Roman" panose="02020603050405020304" pitchFamily="18" charset="0"/>
            </a:endParaRPr>
          </a:p>
          <a:p>
            <a:pPr>
              <a:spcBef>
                <a:spcPts val="0"/>
              </a:spcBef>
            </a:pPr>
            <a:r>
              <a:rPr lang="en-US" sz="1400" dirty="0">
                <a:solidFill>
                  <a:srgbClr val="000000"/>
                </a:solidFill>
                <a:ea typeface="Times New Roman" panose="02020603050405020304" pitchFamily="18" charset="0"/>
                <a:cs typeface="Times New Roman" panose="02020603050405020304" pitchFamily="18" charset="0"/>
              </a:rPr>
              <a:t>Sussman, A. (2002). Duchenne muscular dystrophy. </a:t>
            </a:r>
            <a:r>
              <a:rPr lang="en-US" sz="1400" i="1" dirty="0">
                <a:solidFill>
                  <a:srgbClr val="000000"/>
                </a:solidFill>
                <a:ea typeface="Times New Roman" panose="02020603050405020304" pitchFamily="18" charset="0"/>
                <a:cs typeface="Times New Roman" panose="02020603050405020304" pitchFamily="18" charset="0"/>
              </a:rPr>
              <a:t>Journal of the American Academy of 	</a:t>
            </a:r>
            <a:r>
              <a:rPr lang="en-US" sz="1400" i="1" dirty="0" err="1">
                <a:solidFill>
                  <a:srgbClr val="000000"/>
                </a:solidFill>
                <a:ea typeface="Times New Roman" panose="02020603050405020304" pitchFamily="18" charset="0"/>
                <a:cs typeface="Times New Roman" panose="02020603050405020304" pitchFamily="18" charset="0"/>
              </a:rPr>
              <a:t>Orthopaedic</a:t>
            </a:r>
            <a:r>
              <a:rPr lang="en-US" sz="1400" i="1" dirty="0">
                <a:solidFill>
                  <a:srgbClr val="000000"/>
                </a:solidFill>
                <a:ea typeface="Times New Roman" panose="02020603050405020304" pitchFamily="18" charset="0"/>
                <a:cs typeface="Times New Roman" panose="02020603050405020304" pitchFamily="18" charset="0"/>
              </a:rPr>
              <a:t> 	Surgeons, 10</a:t>
            </a:r>
            <a:r>
              <a:rPr lang="en-US" sz="1400" dirty="0">
                <a:solidFill>
                  <a:srgbClr val="000000"/>
                </a:solidFill>
                <a:ea typeface="Times New Roman" panose="02020603050405020304" pitchFamily="18" charset="0"/>
                <a:cs typeface="Times New Roman" panose="02020603050405020304" pitchFamily="18" charset="0"/>
              </a:rPr>
              <a:t>(2), 138-151. </a:t>
            </a:r>
            <a:r>
              <a:rPr lang="en-US" sz="1400" u="sng" dirty="0">
                <a:solidFill>
                  <a:srgbClr val="000000"/>
                </a:solidFill>
                <a:ea typeface="Times New Roman" panose="02020603050405020304" pitchFamily="18" charset="0"/>
                <a:cs typeface="Times New Roman" panose="02020603050405020304" pitchFamily="18" charset="0"/>
                <a:hlinkClick r:id="rId4"/>
              </a:rPr>
              <a:t>https://doi.org/</a:t>
            </a:r>
            <a:r>
              <a:rPr lang="en-US" sz="1400" u="sng" kern="100" dirty="0">
                <a:solidFill>
                  <a:srgbClr val="000000"/>
                </a:solidFill>
                <a:ea typeface="Times New Roman" panose="02020603050405020304" pitchFamily="18" charset="0"/>
                <a:cs typeface="Times New Roman" panose="02020603050405020304" pitchFamily="18" charset="0"/>
                <a:hlinkClick r:id="rId4"/>
              </a:rPr>
              <a:t>10.5435/00124635-200203000-00009</a:t>
            </a:r>
            <a:endParaRPr lang="en-US" sz="1400" u="sng" kern="100" dirty="0">
              <a:solidFill>
                <a:srgbClr val="0563C1"/>
              </a:solidFill>
              <a:ea typeface="Times New Roman" panose="02020603050405020304" pitchFamily="18" charset="0"/>
            </a:endParaRPr>
          </a:p>
          <a:p>
            <a:pPr marR="0">
              <a:spcAft>
                <a:spcPts val="0"/>
              </a:spcAft>
            </a:pPr>
            <a:endParaRPr lang="en-US" sz="1400" dirty="0">
              <a:ea typeface="Times New Roman" panose="02020603050405020304" pitchFamily="18" charset="0"/>
              <a:cs typeface="Times New Roman" panose="02020603050405020304" pitchFamily="18" charset="0"/>
            </a:endParaRPr>
          </a:p>
          <a:p>
            <a:pPr marR="0">
              <a:spcAft>
                <a:spcPts val="0"/>
              </a:spcAft>
            </a:pPr>
            <a:r>
              <a:rPr lang="en-US" sz="1400" dirty="0" err="1">
                <a:ea typeface="Times New Roman" panose="02020603050405020304" pitchFamily="18" charset="0"/>
                <a:cs typeface="Times New Roman" panose="02020603050405020304" pitchFamily="18" charset="0"/>
              </a:rPr>
              <a:t>Wicksel</a:t>
            </a:r>
            <a:r>
              <a:rPr lang="en-US" sz="1400" dirty="0">
                <a:ea typeface="Times New Roman" panose="02020603050405020304" pitchFamily="18" charset="0"/>
                <a:cs typeface="Times New Roman" panose="02020603050405020304" pitchFamily="18" charset="0"/>
              </a:rPr>
              <a:t>, R. K., Kihlgren, M., Melin, L., </a:t>
            </a:r>
            <a:r>
              <a:rPr lang="en-US" sz="1400" dirty="0" err="1">
                <a:ea typeface="Times New Roman" panose="02020603050405020304" pitchFamily="18" charset="0"/>
                <a:cs typeface="Times New Roman" panose="02020603050405020304" pitchFamily="18" charset="0"/>
              </a:rPr>
              <a:t>Eeg</a:t>
            </a:r>
            <a:r>
              <a:rPr lang="en-US" sz="1400" dirty="0">
                <a:ea typeface="Times New Roman" panose="02020603050405020304" pitchFamily="18" charset="0"/>
                <a:cs typeface="Times New Roman" panose="02020603050405020304" pitchFamily="18" charset="0"/>
              </a:rPr>
              <a:t>-Olofsson, O. (2004). Specific cognitive deficits are common in 	children with Duchenne muscular dystrophy. </a:t>
            </a:r>
            <a:r>
              <a:rPr lang="en-US" sz="1400" i="1" dirty="0">
                <a:ea typeface="Times New Roman" panose="02020603050405020304" pitchFamily="18" charset="0"/>
                <a:cs typeface="Times New Roman" panose="02020603050405020304" pitchFamily="18" charset="0"/>
              </a:rPr>
              <a:t>Developmental Medicine and Child Neurology, 	46</a:t>
            </a:r>
            <a:r>
              <a:rPr lang="en-US" sz="1400" dirty="0">
                <a:ea typeface="Times New Roman" panose="02020603050405020304" pitchFamily="18" charset="0"/>
                <a:cs typeface="Times New Roman" panose="02020603050405020304" pitchFamily="18" charset="0"/>
              </a:rPr>
              <a:t>(3). </a:t>
            </a:r>
            <a:r>
              <a:rPr lang="en-US" sz="1400" u="sng" dirty="0">
                <a:solidFill>
                  <a:srgbClr val="0563C1"/>
                </a:solidFill>
                <a:ea typeface="Times New Roman" panose="02020603050405020304" pitchFamily="18" charset="0"/>
                <a:cs typeface="Times New Roman" panose="02020603050405020304" pitchFamily="18" charset="0"/>
                <a:hlinkClick r:id="rId5"/>
              </a:rPr>
              <a:t>https://doi.10.1017/s0012162204000283</a:t>
            </a:r>
            <a:r>
              <a:rPr lang="en-US" sz="1400" dirty="0">
                <a:ea typeface="Times New Roman" panose="02020603050405020304" pitchFamily="18" charset="0"/>
                <a:cs typeface="Times New Roman" panose="02020603050405020304" pitchFamily="18" charset="0"/>
              </a:rPr>
              <a:t> </a:t>
            </a:r>
            <a:endParaRPr lang="en-US" sz="1400"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p:txBody>
      </p:sp>
    </p:spTree>
    <p:custDataLst>
      <p:tags r:id="rId1"/>
    </p:custDataLst>
    <p:extLst>
      <p:ext uri="{BB962C8B-B14F-4D97-AF65-F5344CB8AC3E}">
        <p14:creationId xmlns:p14="http://schemas.microsoft.com/office/powerpoint/2010/main" val="953023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dirty="0">
                <a:latin typeface="+mj-lt"/>
              </a:rPr>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normAutofit/>
          </a:bodyPr>
          <a:lstStyle/>
          <a:p>
            <a:pPr marL="0" indent="0">
              <a:buNone/>
            </a:pPr>
            <a:r>
              <a:rPr lang="en-US" dirty="0"/>
              <a:t> </a:t>
            </a:r>
          </a:p>
        </p:txBody>
      </p:sp>
      <p:sp>
        <p:nvSpPr>
          <p:cNvPr id="4" name="TextBox 3">
            <a:extLst>
              <a:ext uri="{FF2B5EF4-FFF2-40B4-BE49-F238E27FC236}">
                <a16:creationId xmlns:a16="http://schemas.microsoft.com/office/drawing/2014/main" id="{1121D7F1-555B-197D-0250-57FBA75EC28C}"/>
              </a:ext>
            </a:extLst>
          </p:cNvPr>
          <p:cNvSpPr txBox="1"/>
          <p:nvPr/>
        </p:nvSpPr>
        <p:spPr>
          <a:xfrm>
            <a:off x="800100" y="935834"/>
            <a:ext cx="6781800" cy="3554819"/>
          </a:xfrm>
          <a:prstGeom prst="rect">
            <a:avLst/>
          </a:prstGeom>
          <a:noFill/>
        </p:spPr>
        <p:txBody>
          <a:bodyPr wrap="square" rtlCol="0">
            <a:spAutoFit/>
          </a:bodyPr>
          <a:lstStyle/>
          <a:p>
            <a:pPr>
              <a:lnSpc>
                <a:spcPct val="150000"/>
              </a:lnSpc>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This is a product of the Early Childhood Intervention Doctoral Consortium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ECiDC</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 project of the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A.J. </a:t>
            </a:r>
            <a:r>
              <a:rPr lang="en-US" u="sng" dirty="0" err="1">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Pappanikou</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 Center for Excellence in Developmental Disabilities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UConn Health</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The Center is funded through cooperative agreement number H325H190004 from the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5"/>
              </a:rPr>
              <a:t>Office of Special Education Programs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2. </a:t>
            </a:r>
            <a:r>
              <a:rPr sz="3600" kern="0" dirty="0">
                <a:latin typeface="+mj-lt"/>
              </a:rPr>
              <a:t>Myelomeningocele</a:t>
            </a:r>
          </a:p>
        </p:txBody>
      </p:sp>
      <p:sp>
        <p:nvSpPr>
          <p:cNvPr id="2" name="Content Placeholder 1">
            <a:extLst>
              <a:ext uri="{FF2B5EF4-FFF2-40B4-BE49-F238E27FC236}">
                <a16:creationId xmlns:a16="http://schemas.microsoft.com/office/drawing/2014/main" id="{89984728-7160-4615-9813-B3D0B44A734C}"/>
              </a:ext>
            </a:extLst>
          </p:cNvPr>
          <p:cNvSpPr>
            <a:spLocks noGrp="1"/>
          </p:cNvSpPr>
          <p:nvPr>
            <p:ph idx="1"/>
          </p:nvPr>
        </p:nvSpPr>
        <p:spPr/>
        <p:txBody>
          <a:bodyPr>
            <a:normAutofit/>
          </a:bodyPr>
          <a:lstStyle/>
          <a:p>
            <a:pPr marL="0" indent="0">
              <a:buNone/>
            </a:pPr>
            <a:r>
              <a:rPr lang="en-US" dirty="0"/>
              <a:t>   </a:t>
            </a:r>
          </a:p>
        </p:txBody>
      </p:sp>
      <p:sp>
        <p:nvSpPr>
          <p:cNvPr id="3" name="TextBox 2">
            <a:extLst>
              <a:ext uri="{FF2B5EF4-FFF2-40B4-BE49-F238E27FC236}">
                <a16:creationId xmlns:a16="http://schemas.microsoft.com/office/drawing/2014/main" id="{328C58A7-737C-8FB6-7DF0-A9E1519950EB}"/>
              </a:ext>
            </a:extLst>
          </p:cNvPr>
          <p:cNvSpPr txBox="1"/>
          <p:nvPr/>
        </p:nvSpPr>
        <p:spPr>
          <a:xfrm>
            <a:off x="628650" y="1369219"/>
            <a:ext cx="8382000" cy="2554545"/>
          </a:xfrm>
          <a:prstGeom prst="rect">
            <a:avLst/>
          </a:prstGeom>
          <a:noFill/>
        </p:spPr>
        <p:txBody>
          <a:bodyPr wrap="square" rtlCol="0" anchor="ctr">
            <a:spAutoFit/>
          </a:bodyPr>
          <a:lstStyle/>
          <a:p>
            <a:pPr marL="297815" indent="-285750">
              <a:spcBef>
                <a:spcPts val="0"/>
              </a:spcBef>
              <a:buFont typeface="Arial" panose="020B0604020202020204" pitchFamily="34" charset="0"/>
              <a:buChar char="•"/>
              <a:tabLst>
                <a:tab pos="356235" algn="l"/>
                <a:tab pos="356870" algn="l"/>
              </a:tabLst>
            </a:pPr>
            <a:r>
              <a:rPr lang="en-US" sz="2000" kern="0" dirty="0">
                <a:cs typeface="Calibri"/>
              </a:rPr>
              <a:t>Most impacted form of spina bifida.</a:t>
            </a:r>
          </a:p>
          <a:p>
            <a:pPr marL="297815" marR="5080" indent="-285750">
              <a:spcBef>
                <a:spcPts val="0"/>
              </a:spcBef>
              <a:buFont typeface="Arial" panose="020B0604020202020204" pitchFamily="34" charset="0"/>
              <a:buChar char="•"/>
              <a:tabLst>
                <a:tab pos="356235" algn="l"/>
                <a:tab pos="356870" algn="l"/>
              </a:tabLst>
            </a:pPr>
            <a:r>
              <a:rPr lang="en-US" sz="2000" kern="0" dirty="0">
                <a:cs typeface="Calibri"/>
              </a:rPr>
              <a:t>Presents with a protruding fluid filled sac at spine exposing spinal nerves and membranes.</a:t>
            </a:r>
          </a:p>
          <a:p>
            <a:pPr marL="297815" indent="-285750">
              <a:spcBef>
                <a:spcPts val="0"/>
              </a:spcBef>
              <a:buFont typeface="Arial" panose="020B0604020202020204" pitchFamily="34" charset="0"/>
              <a:buChar char="•"/>
              <a:tabLst>
                <a:tab pos="356235" algn="l"/>
                <a:tab pos="356870" algn="l"/>
              </a:tabLst>
            </a:pPr>
            <a:r>
              <a:rPr lang="en-US" sz="2000" kern="0" dirty="0">
                <a:cs typeface="Calibri"/>
              </a:rPr>
              <a:t>Typically in the lower to mid back.</a:t>
            </a:r>
          </a:p>
          <a:p>
            <a:pPr marL="297815" marR="129539" indent="-285750">
              <a:spcBef>
                <a:spcPts val="0"/>
              </a:spcBef>
              <a:buFont typeface="Arial" panose="020B0604020202020204" pitchFamily="34" charset="0"/>
              <a:buChar char="•"/>
              <a:tabLst>
                <a:tab pos="356235" algn="l"/>
                <a:tab pos="356870" algn="l"/>
              </a:tabLst>
            </a:pPr>
            <a:r>
              <a:rPr lang="en-US" sz="2000" kern="0" dirty="0">
                <a:cs typeface="Calibri"/>
              </a:rPr>
              <a:t>In utero amniotic fluid degenerates the exposed neural tissue.</a:t>
            </a:r>
          </a:p>
          <a:p>
            <a:pPr marL="297815" marR="317500" indent="-285750">
              <a:spcBef>
                <a:spcPts val="0"/>
              </a:spcBef>
              <a:buFont typeface="Arial" panose="020B0604020202020204" pitchFamily="34" charset="0"/>
              <a:buChar char="•"/>
              <a:tabLst>
                <a:tab pos="356235" algn="l"/>
                <a:tab pos="356870" algn="l"/>
              </a:tabLst>
            </a:pPr>
            <a:r>
              <a:rPr lang="en-US" sz="2000" kern="0" dirty="0">
                <a:cs typeface="Calibri"/>
              </a:rPr>
              <a:t>Results in varying neurological impairments according to the level of spinal cord involvement.</a:t>
            </a:r>
          </a:p>
          <a:p>
            <a:pPr marL="297815" marR="494665" indent="-285750">
              <a:spcBef>
                <a:spcPts val="0"/>
              </a:spcBef>
              <a:buFont typeface="Arial" panose="020B0604020202020204" pitchFamily="34" charset="0"/>
              <a:buChar char="•"/>
              <a:tabLst>
                <a:tab pos="356235" algn="l"/>
                <a:tab pos="356870" algn="l"/>
              </a:tabLst>
            </a:pPr>
            <a:r>
              <a:rPr lang="en-US" sz="2000" kern="0" dirty="0">
                <a:cs typeface="Calibri"/>
              </a:rPr>
              <a:t>Typically, spinal nerves do not grow below the site of the spinal lesion.</a:t>
            </a:r>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3. </a:t>
            </a:r>
            <a:r>
              <a:rPr sz="3600" kern="0" dirty="0">
                <a:latin typeface="+mj-lt"/>
              </a:rPr>
              <a:t>Meningocele</a:t>
            </a:r>
          </a:p>
        </p:txBody>
      </p:sp>
      <p:sp>
        <p:nvSpPr>
          <p:cNvPr id="2" name="Content Placeholder 1">
            <a:extLst>
              <a:ext uri="{FF2B5EF4-FFF2-40B4-BE49-F238E27FC236}">
                <a16:creationId xmlns:a16="http://schemas.microsoft.com/office/drawing/2014/main" id="{3CC659AE-34FC-4F63-90DD-CFE40C5B163B}"/>
              </a:ext>
            </a:extLst>
          </p:cNvPr>
          <p:cNvSpPr>
            <a:spLocks noGrp="1"/>
          </p:cNvSpPr>
          <p:nvPr>
            <p:ph idx="1"/>
          </p:nvPr>
        </p:nvSpPr>
        <p:spPr/>
        <p:txBody>
          <a:bodyPr>
            <a:normAutofit/>
          </a:bodyPr>
          <a:lstStyle/>
          <a:p>
            <a:pPr marL="0" indent="0">
              <a:buNone/>
            </a:pPr>
            <a:r>
              <a:rPr lang="en-US" dirty="0"/>
              <a:t>  </a:t>
            </a:r>
          </a:p>
        </p:txBody>
      </p:sp>
      <p:sp>
        <p:nvSpPr>
          <p:cNvPr id="3" name="TextBox 2">
            <a:extLst>
              <a:ext uri="{FF2B5EF4-FFF2-40B4-BE49-F238E27FC236}">
                <a16:creationId xmlns:a16="http://schemas.microsoft.com/office/drawing/2014/main" id="{E1EC5297-6CF6-6C23-245D-9160DD18582F}"/>
              </a:ext>
            </a:extLst>
          </p:cNvPr>
          <p:cNvSpPr txBox="1"/>
          <p:nvPr/>
        </p:nvSpPr>
        <p:spPr>
          <a:xfrm>
            <a:off x="628650" y="1265150"/>
            <a:ext cx="7829550" cy="3170099"/>
          </a:xfrm>
          <a:prstGeom prst="rect">
            <a:avLst/>
          </a:prstGeom>
          <a:noFill/>
        </p:spPr>
        <p:txBody>
          <a:bodyPr wrap="square" rtlCol="0">
            <a:spAutoFit/>
          </a:bodyPr>
          <a:lstStyle/>
          <a:p>
            <a:pPr marL="297815" indent="-285750">
              <a:spcBef>
                <a:spcPts val="0"/>
              </a:spcBef>
              <a:buFont typeface="Arial" panose="020B0604020202020204" pitchFamily="34" charset="0"/>
              <a:buChar char="•"/>
              <a:tabLst>
                <a:tab pos="363855" algn="l"/>
                <a:tab pos="364490" algn="l"/>
              </a:tabLst>
            </a:pPr>
            <a:r>
              <a:rPr lang="en-US" sz="2000" kern="0" dirty="0">
                <a:cs typeface="Calibri"/>
              </a:rPr>
              <a:t>Least common form of spina bifida.</a:t>
            </a:r>
          </a:p>
          <a:p>
            <a:pPr marL="297815"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127635" indent="-285750">
              <a:spcBef>
                <a:spcPts val="0"/>
              </a:spcBef>
              <a:buFont typeface="Arial" panose="020B0604020202020204" pitchFamily="34" charset="0"/>
              <a:buChar char="•"/>
              <a:tabLst>
                <a:tab pos="363855" algn="l"/>
                <a:tab pos="364490" algn="l"/>
              </a:tabLst>
            </a:pPr>
            <a:r>
              <a:rPr lang="en-US" sz="2000" kern="0" dirty="0">
                <a:cs typeface="Calibri"/>
              </a:rPr>
              <a:t>Presents with a fluid-filled sac protruding through an opening in the vertebrae of the spine.</a:t>
            </a:r>
          </a:p>
          <a:p>
            <a:pPr marL="297815" marR="127635"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445770" indent="-285750">
              <a:spcBef>
                <a:spcPts val="0"/>
              </a:spcBef>
              <a:buFont typeface="Arial" panose="020B0604020202020204" pitchFamily="34" charset="0"/>
              <a:buChar char="•"/>
              <a:tabLst>
                <a:tab pos="363855" algn="l"/>
                <a:tab pos="364490" algn="l"/>
              </a:tabLst>
            </a:pPr>
            <a:r>
              <a:rPr lang="en-US" sz="2000" kern="0" dirty="0">
                <a:cs typeface="Calibri"/>
              </a:rPr>
              <a:t>Spinal cord is intact and does not reside in the sac.</a:t>
            </a:r>
          </a:p>
          <a:p>
            <a:pPr marL="297815" marR="445770" indent="-285750">
              <a:spcBef>
                <a:spcPts val="0"/>
              </a:spcBef>
              <a:buFont typeface="Arial" panose="020B0604020202020204" pitchFamily="34" charset="0"/>
              <a:buChar char="•"/>
              <a:tabLst>
                <a:tab pos="363855" algn="l"/>
                <a:tab pos="364490" algn="l"/>
              </a:tabLst>
            </a:pPr>
            <a:endParaRPr lang="en-US" sz="2000" kern="0" dirty="0">
              <a:cs typeface="Calibri"/>
            </a:endParaRP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Because spinal nerves are not impacted, minimal disability may result.</a:t>
            </a:r>
          </a:p>
          <a:p>
            <a:endParaRPr lang="en-US" sz="2000" dirty="0"/>
          </a:p>
          <a:p>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The Neural Tube</a:t>
            </a:r>
          </a:p>
        </p:txBody>
      </p:sp>
      <p:sp>
        <p:nvSpPr>
          <p:cNvPr id="5" name="Content Placeholder 4">
            <a:extLst>
              <a:ext uri="{FF2B5EF4-FFF2-40B4-BE49-F238E27FC236}">
                <a16:creationId xmlns:a16="http://schemas.microsoft.com/office/drawing/2014/main" id="{8CEB975D-82FC-49AE-B825-564FE41FE3EB}"/>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1F999539-B1AF-A89F-6F2A-A99FE5D452A9}"/>
              </a:ext>
            </a:extLst>
          </p:cNvPr>
          <p:cNvSpPr txBox="1"/>
          <p:nvPr/>
        </p:nvSpPr>
        <p:spPr>
          <a:xfrm>
            <a:off x="628650" y="1200150"/>
            <a:ext cx="8286750" cy="2862322"/>
          </a:xfrm>
          <a:prstGeom prst="rect">
            <a:avLst/>
          </a:prstGeom>
          <a:noFill/>
        </p:spPr>
        <p:txBody>
          <a:bodyPr wrap="square" rtlCol="0">
            <a:spAutoFit/>
          </a:bodyPr>
          <a:lstStyle/>
          <a:p>
            <a:pPr marL="476885" indent="-285750">
              <a:spcBef>
                <a:spcPts val="0"/>
              </a:spcBef>
              <a:buFont typeface="Arial" panose="020B0604020202020204" pitchFamily="34" charset="0"/>
              <a:buChar char="•"/>
              <a:tabLst>
                <a:tab pos="542290" algn="l"/>
                <a:tab pos="542925" algn="l"/>
              </a:tabLst>
            </a:pPr>
            <a:r>
              <a:rPr lang="en-US" sz="2000" kern="0" dirty="0">
                <a:cs typeface="Calibri"/>
              </a:rPr>
              <a:t>Early in embryonic development, the neural plate is formed.</a:t>
            </a:r>
          </a:p>
          <a:p>
            <a:pPr marL="476885" indent="-285750">
              <a:spcBef>
                <a:spcPts val="0"/>
              </a:spcBef>
              <a:buFont typeface="Arial" panose="020B0604020202020204" pitchFamily="34" charset="0"/>
              <a:buChar char="•"/>
              <a:tabLst>
                <a:tab pos="542290" algn="l"/>
                <a:tab pos="542925" algn="l"/>
              </a:tabLst>
            </a:pPr>
            <a:endParaRPr lang="en-US" sz="2000" kern="0" dirty="0">
              <a:cs typeface="Calibri"/>
            </a:endParaRPr>
          </a:p>
          <a:p>
            <a:pPr marL="476885" marR="189865" indent="-285750">
              <a:spcBef>
                <a:spcPts val="0"/>
              </a:spcBef>
              <a:buFont typeface="Arial" panose="020B0604020202020204" pitchFamily="34" charset="0"/>
              <a:buChar char="•"/>
              <a:tabLst>
                <a:tab pos="542290" algn="l"/>
                <a:tab pos="542925" algn="l"/>
              </a:tabLst>
            </a:pPr>
            <a:r>
              <a:rPr lang="en-US" sz="2000" kern="0" dirty="0">
                <a:cs typeface="Calibri"/>
              </a:rPr>
              <a:t>The neural plate develops to form a neural fold, then a groove, and finally a tube by the 4th week following conception.</a:t>
            </a:r>
          </a:p>
          <a:p>
            <a:pPr marL="476885" marR="189865" indent="-285750">
              <a:spcBef>
                <a:spcPts val="0"/>
              </a:spcBef>
              <a:buFont typeface="Arial" panose="020B0604020202020204" pitchFamily="34" charset="0"/>
              <a:buChar char="•"/>
              <a:tabLst>
                <a:tab pos="542290" algn="l"/>
                <a:tab pos="542925" algn="l"/>
              </a:tabLst>
            </a:pPr>
            <a:endParaRPr lang="en-US" sz="2000" kern="0" dirty="0">
              <a:cs typeface="Calibri"/>
            </a:endParaRPr>
          </a:p>
          <a:p>
            <a:pPr marL="476885" indent="-285750">
              <a:spcBef>
                <a:spcPts val="0"/>
              </a:spcBef>
              <a:buFont typeface="Arial" panose="020B0604020202020204" pitchFamily="34" charset="0"/>
              <a:buChar char="•"/>
              <a:tabLst>
                <a:tab pos="542290" algn="l"/>
                <a:tab pos="542925" algn="l"/>
              </a:tabLst>
            </a:pPr>
            <a:r>
              <a:rPr lang="en-US" sz="2000" kern="0" dirty="0">
                <a:cs typeface="Calibri"/>
              </a:rPr>
              <a:t>The neural tube closes by the 28th day following conception.</a:t>
            </a:r>
          </a:p>
          <a:p>
            <a:pPr marL="476885" indent="-285750">
              <a:spcBef>
                <a:spcPts val="0"/>
              </a:spcBef>
              <a:buFont typeface="Arial" panose="020B0604020202020204" pitchFamily="34" charset="0"/>
              <a:buChar char="•"/>
              <a:tabLst>
                <a:tab pos="542290" algn="l"/>
                <a:tab pos="542925" algn="l"/>
              </a:tabLst>
            </a:pPr>
            <a:endParaRPr lang="en-US" sz="2000" kern="0" dirty="0">
              <a:cs typeface="Calibri"/>
            </a:endParaRPr>
          </a:p>
          <a:p>
            <a:pPr marL="476885" marR="475615" indent="-285750">
              <a:spcBef>
                <a:spcPts val="0"/>
              </a:spcBef>
              <a:buFont typeface="Arial" panose="020B0604020202020204" pitchFamily="34" charset="0"/>
              <a:buChar char="•"/>
              <a:tabLst>
                <a:tab pos="542290" algn="l"/>
                <a:tab pos="542925" algn="l"/>
              </a:tabLst>
            </a:pPr>
            <a:r>
              <a:rPr lang="en-US" sz="2000" kern="0" dirty="0">
                <a:cs typeface="Calibri"/>
              </a:rPr>
              <a:t>The neural tube goes on to develop the central nervous system, brain, and spinal cord.</a:t>
            </a:r>
            <a:endParaRPr lang="en-US"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US" kern="0" dirty="0">
                <a:latin typeface="+mj-lt"/>
              </a:rPr>
              <a:t>Neural Tube and Spina Bifida</a:t>
            </a:r>
            <a:endParaRPr sz="3600" kern="0" dirty="0">
              <a:latin typeface="+mj-lt"/>
            </a:endParaRPr>
          </a:p>
        </p:txBody>
      </p:sp>
      <p:sp>
        <p:nvSpPr>
          <p:cNvPr id="5" name="Content Placeholder 4">
            <a:extLst>
              <a:ext uri="{FF2B5EF4-FFF2-40B4-BE49-F238E27FC236}">
                <a16:creationId xmlns:a16="http://schemas.microsoft.com/office/drawing/2014/main" id="{8CEB975D-82FC-49AE-B825-564FE41FE3EB}"/>
              </a:ext>
            </a:extLst>
          </p:cNvPr>
          <p:cNvSpPr>
            <a:spLocks noGrp="1"/>
          </p:cNvSpPr>
          <p:nvPr>
            <p:ph idx="1"/>
          </p:nvPr>
        </p:nvSpPr>
        <p:spPr/>
        <p:txBody>
          <a:bodyPr>
            <a:normAutofit/>
          </a:bodyPr>
          <a:lstStyle/>
          <a:p>
            <a:pPr marL="0" indent="0">
              <a:buNone/>
            </a:pPr>
            <a:r>
              <a:rPr lang="en-US" dirty="0"/>
              <a:t>  </a:t>
            </a:r>
          </a:p>
        </p:txBody>
      </p:sp>
      <p:sp>
        <p:nvSpPr>
          <p:cNvPr id="2" name="TextBox 1">
            <a:extLst>
              <a:ext uri="{FF2B5EF4-FFF2-40B4-BE49-F238E27FC236}">
                <a16:creationId xmlns:a16="http://schemas.microsoft.com/office/drawing/2014/main" id="{77ECB4E3-6B9B-0E0C-49AA-63EDD4C90DF4}"/>
              </a:ext>
            </a:extLst>
          </p:cNvPr>
          <p:cNvSpPr txBox="1"/>
          <p:nvPr/>
        </p:nvSpPr>
        <p:spPr>
          <a:xfrm>
            <a:off x="1143000" y="1273674"/>
            <a:ext cx="6858000" cy="1015663"/>
          </a:xfrm>
          <a:prstGeom prst="rect">
            <a:avLst/>
          </a:prstGeom>
          <a:noFill/>
        </p:spPr>
        <p:txBody>
          <a:bodyPr wrap="square" rtlCol="0">
            <a:spAutoFit/>
          </a:bodyPr>
          <a:lstStyle/>
          <a:p>
            <a:pPr algn="ctr"/>
            <a:r>
              <a:rPr lang="en-US" sz="2000" kern="0" dirty="0">
                <a:cs typeface="Calibri"/>
              </a:rPr>
              <a:t>Neural tube defects related to spina bifida occur at the 4th week of gestation when the neural tube fails to close fully.</a:t>
            </a:r>
          </a:p>
          <a:p>
            <a:pPr algn="ctr"/>
            <a:endParaRPr lang="en-US" sz="2000" dirty="0"/>
          </a:p>
        </p:txBody>
      </p:sp>
    </p:spTree>
    <p:custDataLst>
      <p:tags r:id="rId1"/>
    </p:custDataLst>
    <p:extLst>
      <p:ext uri="{BB962C8B-B14F-4D97-AF65-F5344CB8AC3E}">
        <p14:creationId xmlns:p14="http://schemas.microsoft.com/office/powerpoint/2010/main" val="3861867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1nhkwJXG"/>
  <p:tag name="ARTICULATE_DESIGN_ID_1_OFFICE THEME" val="0ACygKGH"/>
  <p:tag name="ARTICULATE_SLIDE_THUMBNAIL_REFRESH" val="1"/>
  <p:tag name="ARTICULATE_PROJECT_OPEN" val="0"/>
  <p:tag name="ARTICULATE_DESIGN_ID_2_OFFICE THEME" val="PpQZ3jX7"/>
  <p:tag name="ARTICULATE_SLIDE_COUNT" val="5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758</TotalTime>
  <Words>2621</Words>
  <Application>Microsoft Office PowerPoint</Application>
  <PresentationFormat>On-screen Show (16:9)</PresentationFormat>
  <Paragraphs>369</Paragraphs>
  <Slides>54</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54</vt:i4>
      </vt:variant>
    </vt:vector>
  </HeadingPairs>
  <TitlesOfParts>
    <vt:vector size="62" baseType="lpstr">
      <vt:lpstr>Arial</vt:lpstr>
      <vt:lpstr>Calibri</vt:lpstr>
      <vt:lpstr>Calibri Light</vt:lpstr>
      <vt:lpstr>Courier New</vt:lpstr>
      <vt:lpstr>Times New Roman</vt:lpstr>
      <vt:lpstr>Wingdings</vt:lpstr>
      <vt:lpstr>Office Theme</vt:lpstr>
      <vt:lpstr>2_Office Theme</vt:lpstr>
      <vt:lpstr>Characteristics and Etiology of  Infants and Young Children with Disabilities</vt:lpstr>
      <vt:lpstr>Spina Bifida</vt:lpstr>
      <vt:lpstr>What is Spina Bifida?</vt:lpstr>
      <vt:lpstr>Variations of Spina Bifida</vt:lpstr>
      <vt:lpstr>1. Spina Bifida Occulta</vt:lpstr>
      <vt:lpstr>2. Myelomeningocele</vt:lpstr>
      <vt:lpstr>3. Meningocele</vt:lpstr>
      <vt:lpstr>The Neural Tube</vt:lpstr>
      <vt:lpstr>Neural Tube and Spina Bifida</vt:lpstr>
      <vt:lpstr>Neural Tube Development</vt:lpstr>
      <vt:lpstr>Spina Bifida Prevalence</vt:lpstr>
      <vt:lpstr>Spina Bifida Prenatal Diagnosis</vt:lpstr>
      <vt:lpstr>Spina Bifida Prenatal Diagnosis: Ultrasound</vt:lpstr>
      <vt:lpstr>Spina Bifida Prenatal Diagnosis: Amniocentesis</vt:lpstr>
      <vt:lpstr>Prenatal Surgery for Spina Bifida</vt:lpstr>
      <vt:lpstr>Benefits of Prenatal Surgery</vt:lpstr>
      <vt:lpstr>Activity: Diagnostic Pathway Simulation</vt:lpstr>
      <vt:lpstr>Activity: Early Intervention Role Play</vt:lpstr>
      <vt:lpstr>Discussion: </vt:lpstr>
      <vt:lpstr>Activity: Discussion</vt:lpstr>
      <vt:lpstr>Spina Bifida – Postnatal Diagnosis</vt:lpstr>
      <vt:lpstr>Postnatal Surgery for Spina Bifida</vt:lpstr>
      <vt:lpstr>Etiology of Spina Bifida: Genetic Risks</vt:lpstr>
      <vt:lpstr>Etiology of Spina Bifida: Non-Genetic Risks</vt:lpstr>
      <vt:lpstr>Spina Bifida: Long-Term Health</vt:lpstr>
      <vt:lpstr>Myelomeningocele: Long-Term Health</vt:lpstr>
      <vt:lpstr>Myelomeningocele: Long-Term Health</vt:lpstr>
      <vt:lpstr>Muscular Dystrophy</vt:lpstr>
      <vt:lpstr>Types of Muscular Dystrophy</vt:lpstr>
      <vt:lpstr>Etiology of Muscular Dystrophy</vt:lpstr>
      <vt:lpstr>Prevalence of Muscular Dystrophy</vt:lpstr>
      <vt:lpstr>Characteristics of Muscular Dystrophy I</vt:lpstr>
      <vt:lpstr>Characteristics of Muscular Dystrophy II</vt:lpstr>
      <vt:lpstr>Diagnosis I</vt:lpstr>
      <vt:lpstr>Diagnosis II</vt:lpstr>
      <vt:lpstr>Muscular Dystrophy: Treatments I</vt:lpstr>
      <vt:lpstr>Muscular Dystrophy: Treatments II</vt:lpstr>
      <vt:lpstr>Muscular Dystrophy: Long-Term Health I</vt:lpstr>
      <vt:lpstr>Muscular Dystrophy: Long-Term Health II</vt:lpstr>
      <vt:lpstr>Muscular Dystrophy: Health Complications</vt:lpstr>
      <vt:lpstr>Early Intervention Services</vt:lpstr>
      <vt:lpstr>What is Early Intervention (EI)?</vt:lpstr>
      <vt:lpstr>EI Services I</vt:lpstr>
      <vt:lpstr>EI Services II</vt:lpstr>
      <vt:lpstr>EI Services III</vt:lpstr>
      <vt:lpstr>Early Childhood Special Education</vt:lpstr>
      <vt:lpstr>Preschool Special Education I</vt:lpstr>
      <vt:lpstr>Preschool Special Education II</vt:lpstr>
      <vt:lpstr>In-Classroom Therapeutic Services</vt:lpstr>
      <vt:lpstr>Family Supports</vt:lpstr>
      <vt:lpstr>Resources and Organizations: Spina Bifida</vt:lpstr>
      <vt:lpstr>Resources and Organizations:  Muscular Dystrophy</vt:lpstr>
      <vt:lpstr>References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 Bifida &amp; Muscular Dystrophy</dc:title>
  <dc:creator>Lutz,Tara</dc:creator>
  <cp:lastModifiedBy>Garvey,Amanda L.</cp:lastModifiedBy>
  <cp:revision>32</cp:revision>
  <dcterms:created xsi:type="dcterms:W3CDTF">2022-08-31T14:33:13Z</dcterms:created>
  <dcterms:modified xsi:type="dcterms:W3CDTF">2026-02-27T17:02:39Z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ArticulateGUID">
    <vt:lpwstr>6432760B-F78F-4745-BC77-494A2E278B78</vt:lpwstr>
  </property>
  <property fmtid="{D5CDD505-2E9C-101B-9397-08002B2CF9AE}" pid="4" name="ArticulatePath">
    <vt:lpwstr>Spina Bifida _ Muscular Dystrophy(covertedPDF)</vt:lpwstr>
  </property>
</Properties>
</file>