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notesSlides/notesSlide22.xml" ContentType="application/vnd.openxmlformats-officedocument.presentationml.notesSlide+xml"/>
  <Override PartName="/ppt/tags/tag38.xml" ContentType="application/vnd.openxmlformats-officedocument.presentationml.tags+xml"/>
  <Override PartName="/ppt/notesSlides/notesSlide23.xml" ContentType="application/vnd.openxmlformats-officedocument.presentationml.notesSlide+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notesSlides/notesSlide25.xml" ContentType="application/vnd.openxmlformats-officedocument.presentationml.notesSlide+xml"/>
  <Override PartName="/ppt/tags/tag41.xml" ContentType="application/vnd.openxmlformats-officedocument.presentationml.tags+xml"/>
  <Override PartName="/ppt/notesSlides/notesSlide26.xml" ContentType="application/vnd.openxmlformats-officedocument.presentationml.notesSlide+xml"/>
  <Override PartName="/ppt/tags/tag42.xml" ContentType="application/vnd.openxmlformats-officedocument.presentationml.tags+xml"/>
  <Override PartName="/ppt/notesSlides/notesSlide27.xml" ContentType="application/vnd.openxmlformats-officedocument.presentationml.notesSlide+xml"/>
  <Override PartName="/ppt/tags/tag43.xml" ContentType="application/vnd.openxmlformats-officedocument.presentationml.tags+xml"/>
  <Override PartName="/ppt/notesSlides/notesSlide28.xml" ContentType="application/vnd.openxmlformats-officedocument.presentationml.notesSlide+xml"/>
  <Override PartName="/ppt/tags/tag44.xml" ContentType="application/vnd.openxmlformats-officedocument.presentationml.tags+xml"/>
  <Override PartName="/ppt/notesSlides/notesSlide29.xml" ContentType="application/vnd.openxmlformats-officedocument.presentationml.notesSlide+xml"/>
  <Override PartName="/ppt/tags/tag45.xml" ContentType="application/vnd.openxmlformats-officedocument.presentationml.tags+xml"/>
  <Override PartName="/ppt/notesSlides/notesSlide30.xml" ContentType="application/vnd.openxmlformats-officedocument.presentationml.notesSlide+xml"/>
  <Override PartName="/ppt/tags/tag46.xml" ContentType="application/vnd.openxmlformats-officedocument.presentationml.tags+xml"/>
  <Override PartName="/ppt/notesSlides/notesSlide31.xml" ContentType="application/vnd.openxmlformats-officedocument.presentationml.notesSlide+xml"/>
  <Override PartName="/ppt/tags/tag47.xml" ContentType="application/vnd.openxmlformats-officedocument.presentationml.tags+xml"/>
  <Override PartName="/ppt/notesSlides/notesSlide32.xml" ContentType="application/vnd.openxmlformats-officedocument.presentationml.notesSlide+xml"/>
  <Override PartName="/ppt/tags/tag48.xml" ContentType="application/vnd.openxmlformats-officedocument.presentationml.tags+xml"/>
  <Override PartName="/ppt/notesSlides/notesSlide33.xml" ContentType="application/vnd.openxmlformats-officedocument.presentationml.notesSlide+xml"/>
  <Override PartName="/ppt/tags/tag49.xml" ContentType="application/vnd.openxmlformats-officedocument.presentationml.tags+xml"/>
  <Override PartName="/ppt/notesSlides/notesSlide34.xml" ContentType="application/vnd.openxmlformats-officedocument.presentationml.notesSlide+xml"/>
  <Override PartName="/ppt/tags/tag50.xml" ContentType="application/vnd.openxmlformats-officedocument.presentationml.tags+xml"/>
  <Override PartName="/ppt/notesSlides/notesSlide35.xml" ContentType="application/vnd.openxmlformats-officedocument.presentationml.notesSlide+xml"/>
  <Override PartName="/ppt/tags/tag51.xml" ContentType="application/vnd.openxmlformats-officedocument.presentationml.tags+xml"/>
  <Override PartName="/ppt/notesSlides/notesSlide3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7.xml" ContentType="application/vnd.openxmlformats-officedocument.presentationml.notesSlide+xml"/>
  <Override PartName="/ppt/tags/tag54.xml" ContentType="application/vnd.openxmlformats-officedocument.presentationml.tags+xml"/>
  <Override PartName="/ppt/notesSlides/notesSlide38.xml" ContentType="application/vnd.openxmlformats-officedocument.presentationml.notesSlide+xml"/>
  <Override PartName="/ppt/tags/tag55.xml" ContentType="application/vnd.openxmlformats-officedocument.presentationml.tags+xml"/>
  <Override PartName="/ppt/notesSlides/notesSlide39.xml" ContentType="application/vnd.openxmlformats-officedocument.presentationml.notesSlide+xml"/>
  <Override PartName="/ppt/tags/tag56.xml" ContentType="application/vnd.openxmlformats-officedocument.presentationml.tags+xml"/>
  <Override PartName="/ppt/notesSlides/notesSlide40.xml" ContentType="application/vnd.openxmlformats-officedocument.presentationml.notesSlide+xml"/>
  <Override PartName="/ppt/tags/tag57.xml" ContentType="application/vnd.openxmlformats-officedocument.presentationml.tags+xml"/>
  <Override PartName="/ppt/notesSlides/notesSlide41.xml" ContentType="application/vnd.openxmlformats-officedocument.presentationml.notesSlide+xml"/>
  <Override PartName="/ppt/tags/tag58.xml" ContentType="application/vnd.openxmlformats-officedocument.presentationml.tags+xml"/>
  <Override PartName="/ppt/notesSlides/notesSlide42.xml" ContentType="application/vnd.openxmlformats-officedocument.presentationml.notesSlide+xml"/>
  <Override PartName="/ppt/tags/tag59.xml" ContentType="application/vnd.openxmlformats-officedocument.presentationml.tags+xml"/>
  <Override PartName="/ppt/notesSlides/notesSlide43.xml" ContentType="application/vnd.openxmlformats-officedocument.presentationml.notesSlide+xml"/>
  <Override PartName="/ppt/tags/tag60.xml" ContentType="application/vnd.openxmlformats-officedocument.presentationml.tags+xml"/>
  <Override PartName="/ppt/notesSlides/notesSlide44.xml" ContentType="application/vnd.openxmlformats-officedocument.presentationml.notesSlide+xml"/>
  <Override PartName="/ppt/tags/tag61.xml" ContentType="application/vnd.openxmlformats-officedocument.presentationml.tags+xml"/>
  <Override PartName="/ppt/notesSlides/notesSlide45.xml" ContentType="application/vnd.openxmlformats-officedocument.presentationml.notesSlide+xml"/>
  <Override PartName="/ppt/tags/tag62.xml" ContentType="application/vnd.openxmlformats-officedocument.presentationml.tags+xml"/>
  <Override PartName="/ppt/notesSlides/notesSlide46.xml" ContentType="application/vnd.openxmlformats-officedocument.presentationml.notesSlide+xml"/>
  <Override PartName="/ppt/tags/tag63.xml" ContentType="application/vnd.openxmlformats-officedocument.presentationml.tags+xml"/>
  <Override PartName="/ppt/notesSlides/notesSlide47.xml" ContentType="application/vnd.openxmlformats-officedocument.presentationml.notesSlide+xml"/>
  <Override PartName="/ppt/tags/tag64.xml" ContentType="application/vnd.openxmlformats-officedocument.presentationml.tags+xml"/>
  <Override PartName="/ppt/notesSlides/notesSlide48.xml" ContentType="application/vnd.openxmlformats-officedocument.presentationml.notesSlide+xml"/>
  <Override PartName="/ppt/tags/tag65.xml" ContentType="application/vnd.openxmlformats-officedocument.presentationml.tags+xml"/>
  <Override PartName="/ppt/notesSlides/notesSlide49.xml" ContentType="application/vnd.openxmlformats-officedocument.presentationml.notesSlide+xml"/>
  <Override PartName="/ppt/tags/tag66.xml" ContentType="application/vnd.openxmlformats-officedocument.presentationml.tags+xml"/>
  <Override PartName="/ppt/notesSlides/notesSlide50.xml" ContentType="application/vnd.openxmlformats-officedocument.presentationml.notesSlide+xml"/>
  <Override PartName="/ppt/tags/tag67.xml" ContentType="application/vnd.openxmlformats-officedocument.presentationml.tags+xml"/>
  <Override PartName="/ppt/notesSlides/notesSlide51.xml" ContentType="application/vnd.openxmlformats-officedocument.presentationml.notesSlide+xml"/>
  <Override PartName="/ppt/tags/tag68.xml" ContentType="application/vnd.openxmlformats-officedocument.presentationml.tags+xml"/>
  <Override PartName="/ppt/notesSlides/notesSlide52.xml" ContentType="application/vnd.openxmlformats-officedocument.presentationml.notesSlide+xml"/>
  <Override PartName="/ppt/tags/tag69.xml" ContentType="application/vnd.openxmlformats-officedocument.presentationml.tags+xml"/>
  <Override PartName="/ppt/notesSlides/notesSlide53.xml" ContentType="application/vnd.openxmlformats-officedocument.presentationml.notesSlide+xml"/>
  <Override PartName="/ppt/tags/tag70.xml" ContentType="application/vnd.openxmlformats-officedocument.presentationml.tags+xml"/>
  <Override PartName="/ppt/notesSlides/notesSlide54.xml" ContentType="application/vnd.openxmlformats-officedocument.presentationml.notesSlide+xml"/>
  <Override PartName="/ppt/tags/tag71.xml" ContentType="application/vnd.openxmlformats-officedocument.presentationml.tags+xml"/>
  <Override PartName="/ppt/notesSlides/notesSlide55.xml" ContentType="application/vnd.openxmlformats-officedocument.presentationml.notesSlide+xml"/>
  <Override PartName="/ppt/tags/tag72.xml" ContentType="application/vnd.openxmlformats-officedocument.presentationml.tags+xml"/>
  <Override PartName="/ppt/notesSlides/notesSlide56.xml" ContentType="application/vnd.openxmlformats-officedocument.presentationml.notesSlide+xml"/>
  <Override PartName="/ppt/tags/tag73.xml" ContentType="application/vnd.openxmlformats-officedocument.presentationml.tags+xml"/>
  <Override PartName="/ppt/notesSlides/notesSlide57.xml" ContentType="application/vnd.openxmlformats-officedocument.presentationml.notesSlide+xml"/>
  <Override PartName="/ppt/tags/tag74.xml" ContentType="application/vnd.openxmlformats-officedocument.presentationml.tags+xml"/>
  <Override PartName="/ppt/notesSlides/notesSlide58.xml" ContentType="application/vnd.openxmlformats-officedocument.presentationml.notesSlide+xml"/>
  <Override PartName="/ppt/tags/tag75.xml" ContentType="application/vnd.openxmlformats-officedocument.presentationml.tags+xml"/>
  <Override PartName="/ppt/notesSlides/notesSlide59.xml" ContentType="application/vnd.openxmlformats-officedocument.presentationml.notesSlide+xml"/>
  <Override PartName="/ppt/tags/tag7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407" r:id="rId1"/>
  </p:sldMasterIdLst>
  <p:notesMasterIdLst>
    <p:notesMasterId r:id="rId66"/>
  </p:notesMasterIdLst>
  <p:handoutMasterIdLst>
    <p:handoutMasterId r:id="rId67"/>
  </p:handoutMasterIdLst>
  <p:sldIdLst>
    <p:sldId id="312" r:id="rId2"/>
    <p:sldId id="257" r:id="rId3"/>
    <p:sldId id="258" r:id="rId4"/>
    <p:sldId id="328" r:id="rId5"/>
    <p:sldId id="313" r:id="rId6"/>
    <p:sldId id="260" r:id="rId7"/>
    <p:sldId id="314" r:id="rId8"/>
    <p:sldId id="261" r:id="rId9"/>
    <p:sldId id="262" r:id="rId10"/>
    <p:sldId id="263" r:id="rId11"/>
    <p:sldId id="315" r:id="rId12"/>
    <p:sldId id="264" r:id="rId13"/>
    <p:sldId id="318" r:id="rId14"/>
    <p:sldId id="265" r:id="rId15"/>
    <p:sldId id="266" r:id="rId16"/>
    <p:sldId id="267" r:id="rId17"/>
    <p:sldId id="321" r:id="rId18"/>
    <p:sldId id="268" r:id="rId19"/>
    <p:sldId id="269" r:id="rId20"/>
    <p:sldId id="270" r:id="rId21"/>
    <p:sldId id="271" r:id="rId22"/>
    <p:sldId id="272" r:id="rId23"/>
    <p:sldId id="273" r:id="rId24"/>
    <p:sldId id="274" r:id="rId25"/>
    <p:sldId id="275" r:id="rId26"/>
    <p:sldId id="319" r:id="rId27"/>
    <p:sldId id="276" r:id="rId28"/>
    <p:sldId id="277" r:id="rId29"/>
    <p:sldId id="320" r:id="rId30"/>
    <p:sldId id="280" r:id="rId31"/>
    <p:sldId id="279" r:id="rId32"/>
    <p:sldId id="281" r:id="rId33"/>
    <p:sldId id="282" r:id="rId34"/>
    <p:sldId id="325" r:id="rId35"/>
    <p:sldId id="284" r:id="rId36"/>
    <p:sldId id="285" r:id="rId37"/>
    <p:sldId id="322" r:id="rId38"/>
    <p:sldId id="286" r:id="rId39"/>
    <p:sldId id="287" r:id="rId40"/>
    <p:sldId id="311" r:id="rId41"/>
    <p:sldId id="288" r:id="rId42"/>
    <p:sldId id="289" r:id="rId43"/>
    <p:sldId id="290" r:id="rId44"/>
    <p:sldId id="291" r:id="rId45"/>
    <p:sldId id="292" r:id="rId46"/>
    <p:sldId id="293" r:id="rId47"/>
    <p:sldId id="294" r:id="rId48"/>
    <p:sldId id="327" r:id="rId49"/>
    <p:sldId id="295" r:id="rId50"/>
    <p:sldId id="317" r:id="rId51"/>
    <p:sldId id="297" r:id="rId52"/>
    <p:sldId id="298" r:id="rId53"/>
    <p:sldId id="323" r:id="rId54"/>
    <p:sldId id="299" r:id="rId55"/>
    <p:sldId id="326" r:id="rId56"/>
    <p:sldId id="301" r:id="rId57"/>
    <p:sldId id="302" r:id="rId58"/>
    <p:sldId id="303" r:id="rId59"/>
    <p:sldId id="324" r:id="rId60"/>
    <p:sldId id="304" r:id="rId61"/>
    <p:sldId id="306" r:id="rId62"/>
    <p:sldId id="307" r:id="rId63"/>
    <p:sldId id="308" r:id="rId64"/>
    <p:sldId id="1083" r:id="rId65"/>
  </p:sldIdLst>
  <p:sldSz cx="9144000" cy="6858000" type="screen4x3"/>
  <p:notesSz cx="7023100" cy="9309100"/>
  <p:custDataLst>
    <p:tags r:id="rId68"/>
  </p:custDataLst>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7ABB0A-F846-4D71-F14C-FA46C0B166D2}" name="Reichow,Terrell E." initials="RE" userId="S::treichow@uchc.edu::e74ed322-9769-4ab1-8b0e-5c42041a40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001F5F"/>
    <a:srgbClr val="FF0000"/>
    <a:srgbClr val="00B45A"/>
    <a:srgbClr val="006699"/>
    <a:srgbClr val="0000CC"/>
    <a:srgbClr val="CCECFF"/>
    <a:srgbClr val="99CCFF"/>
    <a:srgbClr val="0033CC"/>
    <a:srgbClr val="FF5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8" autoAdjust="0"/>
    <p:restoredTop sz="79211" autoAdjust="0"/>
  </p:normalViewPr>
  <p:slideViewPr>
    <p:cSldViewPr>
      <p:cViewPr varScale="1">
        <p:scale>
          <a:sx n="81" d="100"/>
          <a:sy n="81" d="100"/>
        </p:scale>
        <p:origin x="1620" y="90"/>
      </p:cViewPr>
      <p:guideLst>
        <p:guide orient="horz" pos="2160"/>
        <p:guide pos="2880"/>
      </p:guideLst>
    </p:cSldViewPr>
  </p:slideViewPr>
  <p:outlineViewPr>
    <p:cViewPr>
      <p:scale>
        <a:sx n="33" d="100"/>
        <a:sy n="33" d="100"/>
      </p:scale>
      <p:origin x="0" y="-21931"/>
    </p:cViewPr>
  </p:outlineViewPr>
  <p:notesTextViewPr>
    <p:cViewPr>
      <p:scale>
        <a:sx n="3" d="2"/>
        <a:sy n="3" d="2"/>
      </p:scale>
      <p:origin x="0" y="0"/>
    </p:cViewPr>
  </p:notesTextViewPr>
  <p:sorterViewPr>
    <p:cViewPr varScale="1">
      <p:scale>
        <a:sx n="1" d="1"/>
        <a:sy n="1" d="1"/>
      </p:scale>
      <p:origin x="0" y="-8388"/>
    </p:cViewPr>
  </p:sorterViewPr>
  <p:notesViewPr>
    <p:cSldViewPr>
      <p:cViewPr varScale="1">
        <p:scale>
          <a:sx n="79" d="100"/>
          <a:sy n="79" d="100"/>
        </p:scale>
        <p:origin x="3162"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F3EF6CC9-6FCE-4A17-8E50-C01311D8B896}"/>
              </a:ext>
            </a:extLst>
          </p:cNvPr>
          <p:cNvSpPr>
            <a:spLocks noGrp="1" noChangeArrowheads="1"/>
          </p:cNvSpPr>
          <p:nvPr>
            <p:ph type="hdr" sz="quarter"/>
          </p:nvPr>
        </p:nvSpPr>
        <p:spPr bwMode="auto">
          <a:xfrm>
            <a:off x="1"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20835" name="Rectangle 3">
            <a:extLst>
              <a:ext uri="{FF2B5EF4-FFF2-40B4-BE49-F238E27FC236}">
                <a16:creationId xmlns:a16="http://schemas.microsoft.com/office/drawing/2014/main" id="{7C6D0273-A8B3-45EB-9359-052719FAEB18}"/>
              </a:ext>
            </a:extLst>
          </p:cNvPr>
          <p:cNvSpPr>
            <a:spLocks noGrp="1" noChangeArrowheads="1"/>
          </p:cNvSpPr>
          <p:nvPr>
            <p:ph type="dt" sz="quarter" idx="1"/>
          </p:nvPr>
        </p:nvSpPr>
        <p:spPr bwMode="auto">
          <a:xfrm>
            <a:off x="3977769"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120836" name="Rectangle 4">
            <a:extLst>
              <a:ext uri="{FF2B5EF4-FFF2-40B4-BE49-F238E27FC236}">
                <a16:creationId xmlns:a16="http://schemas.microsoft.com/office/drawing/2014/main" id="{DD1978C2-374C-488E-9AF0-48A261829BE8}"/>
              </a:ext>
            </a:extLst>
          </p:cNvPr>
          <p:cNvSpPr>
            <a:spLocks noGrp="1" noChangeArrowheads="1"/>
          </p:cNvSpPr>
          <p:nvPr>
            <p:ph type="ftr" sz="quarter" idx="2"/>
          </p:nvPr>
        </p:nvSpPr>
        <p:spPr bwMode="auto">
          <a:xfrm>
            <a:off x="1"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20837" name="Rectangle 5">
            <a:extLst>
              <a:ext uri="{FF2B5EF4-FFF2-40B4-BE49-F238E27FC236}">
                <a16:creationId xmlns:a16="http://schemas.microsoft.com/office/drawing/2014/main" id="{B94F9D9D-094C-4A06-A89F-8B3AA4C320A5}"/>
              </a:ext>
            </a:extLst>
          </p:cNvPr>
          <p:cNvSpPr>
            <a:spLocks noGrp="1" noChangeArrowheads="1"/>
          </p:cNvSpPr>
          <p:nvPr>
            <p:ph type="sldNum" sz="quarter" idx="3"/>
          </p:nvPr>
        </p:nvSpPr>
        <p:spPr bwMode="auto">
          <a:xfrm>
            <a:off x="3977769"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algn="r" eaLnBrk="1" hangingPunct="1">
              <a:defRPr sz="1200">
                <a:latin typeface="Calibri" panose="020F0502020204030204" pitchFamily="34" charset="0"/>
              </a:defRPr>
            </a:lvl1pPr>
          </a:lstStyle>
          <a:p>
            <a:fld id="{3028EFD9-2E42-4FBC-B09E-065294B4E16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47B493DF-C8F2-4F1E-BD91-84DF30D94227}"/>
              </a:ext>
            </a:extLst>
          </p:cNvPr>
          <p:cNvSpPr>
            <a:spLocks noGrp="1" noChangeArrowheads="1"/>
          </p:cNvSpPr>
          <p:nvPr>
            <p:ph type="hdr" sz="quarter"/>
          </p:nvPr>
        </p:nvSpPr>
        <p:spPr bwMode="auto">
          <a:xfrm>
            <a:off x="1"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64867" name="Rectangle 3">
            <a:extLst>
              <a:ext uri="{FF2B5EF4-FFF2-40B4-BE49-F238E27FC236}">
                <a16:creationId xmlns:a16="http://schemas.microsoft.com/office/drawing/2014/main" id="{9B2626A6-25A1-49D3-95D5-E3F85E986D0F}"/>
              </a:ext>
            </a:extLst>
          </p:cNvPr>
          <p:cNvSpPr>
            <a:spLocks noGrp="1" noChangeArrowheads="1"/>
          </p:cNvSpPr>
          <p:nvPr>
            <p:ph type="dt" idx="1"/>
          </p:nvPr>
        </p:nvSpPr>
        <p:spPr bwMode="auto">
          <a:xfrm>
            <a:off x="3977769" y="0"/>
            <a:ext cx="3043762" cy="465927"/>
          </a:xfrm>
          <a:prstGeom prst="rect">
            <a:avLst/>
          </a:prstGeom>
          <a:noFill/>
          <a:ln>
            <a:noFill/>
          </a:ln>
          <a:effectLst/>
        </p:spPr>
        <p:txBody>
          <a:bodyPr vert="horz" wrap="square" lIns="93307" tIns="46654" rIns="93307" bIns="46654"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15364" name="Rectangle 4">
            <a:extLst>
              <a:ext uri="{FF2B5EF4-FFF2-40B4-BE49-F238E27FC236}">
                <a16:creationId xmlns:a16="http://schemas.microsoft.com/office/drawing/2014/main" id="{A4827961-D112-4F8A-84E3-DBE4861CDBA3}"/>
              </a:ext>
            </a:extLst>
          </p:cNvPr>
          <p:cNvSpPr>
            <a:spLocks noGrp="1" noRot="1" noChangeAspect="1" noChangeArrowheads="1" noTextEdit="1"/>
          </p:cNvSpPr>
          <p:nvPr>
            <p:ph type="sldImg" idx="2"/>
          </p:nvPr>
        </p:nvSpPr>
        <p:spPr bwMode="auto">
          <a:xfrm>
            <a:off x="1184275" y="696913"/>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a:extLst>
              <a:ext uri="{FF2B5EF4-FFF2-40B4-BE49-F238E27FC236}">
                <a16:creationId xmlns:a16="http://schemas.microsoft.com/office/drawing/2014/main" id="{01896E6C-72BF-47E6-8208-991FCE356D71}"/>
              </a:ext>
            </a:extLst>
          </p:cNvPr>
          <p:cNvSpPr>
            <a:spLocks noGrp="1" noChangeArrowheads="1"/>
          </p:cNvSpPr>
          <p:nvPr>
            <p:ph type="body" sz="quarter" idx="3"/>
          </p:nvPr>
        </p:nvSpPr>
        <p:spPr bwMode="auto">
          <a:xfrm>
            <a:off x="703252" y="4423161"/>
            <a:ext cx="5616596" cy="4188623"/>
          </a:xfrm>
          <a:prstGeom prst="rect">
            <a:avLst/>
          </a:prstGeom>
          <a:noFill/>
          <a:ln>
            <a:noFill/>
          </a:ln>
          <a:effectLst/>
        </p:spPr>
        <p:txBody>
          <a:bodyPr vert="horz" wrap="square" lIns="93307" tIns="46654" rIns="93307" bIns="466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4870" name="Rectangle 6">
            <a:extLst>
              <a:ext uri="{FF2B5EF4-FFF2-40B4-BE49-F238E27FC236}">
                <a16:creationId xmlns:a16="http://schemas.microsoft.com/office/drawing/2014/main" id="{95D3F85F-A071-4B5C-86D9-13DADAB7EF72}"/>
              </a:ext>
            </a:extLst>
          </p:cNvPr>
          <p:cNvSpPr>
            <a:spLocks noGrp="1" noChangeArrowheads="1"/>
          </p:cNvSpPr>
          <p:nvPr>
            <p:ph type="ftr" sz="quarter" idx="4"/>
          </p:nvPr>
        </p:nvSpPr>
        <p:spPr bwMode="auto">
          <a:xfrm>
            <a:off x="1"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164871" name="Rectangle 7">
            <a:extLst>
              <a:ext uri="{FF2B5EF4-FFF2-40B4-BE49-F238E27FC236}">
                <a16:creationId xmlns:a16="http://schemas.microsoft.com/office/drawing/2014/main" id="{29814BBE-55DD-465F-B360-CED92AA1C83D}"/>
              </a:ext>
            </a:extLst>
          </p:cNvPr>
          <p:cNvSpPr>
            <a:spLocks noGrp="1" noChangeArrowheads="1"/>
          </p:cNvSpPr>
          <p:nvPr>
            <p:ph type="sldNum" sz="quarter" idx="5"/>
          </p:nvPr>
        </p:nvSpPr>
        <p:spPr bwMode="auto">
          <a:xfrm>
            <a:off x="3977769" y="8841599"/>
            <a:ext cx="3043762" cy="465927"/>
          </a:xfrm>
          <a:prstGeom prst="rect">
            <a:avLst/>
          </a:prstGeom>
          <a:noFill/>
          <a:ln>
            <a:noFill/>
          </a:ln>
          <a:effectLst/>
        </p:spPr>
        <p:txBody>
          <a:bodyPr vert="horz" wrap="square" lIns="93307" tIns="46654" rIns="93307" bIns="46654" numCol="1" anchor="b" anchorCtr="0" compatLnSpc="1">
            <a:prstTxWarp prst="textNoShape">
              <a:avLst/>
            </a:prstTxWarp>
          </a:bodyPr>
          <a:lstStyle>
            <a:lvl1pPr algn="r" eaLnBrk="1" hangingPunct="1">
              <a:defRPr sz="1200">
                <a:latin typeface="Calibri" panose="020F0502020204030204" pitchFamily="34" charset="0"/>
              </a:defRPr>
            </a:lvl1pPr>
          </a:lstStyle>
          <a:p>
            <a:fld id="{245EF60D-D31F-449C-A5F6-5878BE93FC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indresources.co.uk/the-syndromes/prader-willi/skin-pickin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meo.com/10852014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27a8706c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027a8706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Chromosomes are the tiny structures that are present in nearly all of our body cells and are composed of tightly coiled DNA (double helix) which contain our genes are located and contain the specific information that instructs our cells to produce things such as proteins and enzymes and other Essentials substances.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27a8706c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027a8706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Chromosomes are the tiny structures that are present in nearly all of our body cells and are composed of tightly coiled DNA (double helix) which contain our genes are located and contain the specific information that instructs our cells to produce things such as proteins and enzymes and other Essentials substances. </a:t>
            </a:r>
            <a:endParaRPr/>
          </a:p>
        </p:txBody>
      </p:sp>
    </p:spTree>
    <p:extLst>
      <p:ext uri="{BB962C8B-B14F-4D97-AF65-F5344CB8AC3E}">
        <p14:creationId xmlns:p14="http://schemas.microsoft.com/office/powerpoint/2010/main" val="3821074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33d5dd8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033d5dd8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diagram visually showing chromosomes are located in the nuclei of cells and that within the chromosomes are genes that make up DNA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721e8d06a_2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f721e8d06a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the majority of genes, alleles from both the father and mother are expressed. However, there are a small number of genes on certain chromosomes that are subject to </a:t>
            </a:r>
            <a:r>
              <a:rPr lang="en" b="1" dirty="0"/>
              <a:t>genomic imprinting.</a:t>
            </a:r>
            <a:endParaRPr b="1" dirty="0"/>
          </a:p>
          <a:p>
            <a:pPr marL="0" lvl="0" indent="0" algn="l" rtl="0">
              <a:spcBef>
                <a:spcPts val="0"/>
              </a:spcBef>
              <a:spcAft>
                <a:spcPts val="0"/>
              </a:spcAft>
              <a:buNone/>
            </a:pPr>
            <a:r>
              <a:rPr lang="en" b="1" dirty="0"/>
              <a:t>Genomic imprinting </a:t>
            </a:r>
            <a:r>
              <a:rPr lang="en" dirty="0"/>
              <a:t>results in certain genes being turned off and therefore only one active allele it left (either maternal or paternal)</a:t>
            </a:r>
            <a:endParaRPr dirty="0"/>
          </a:p>
          <a:p>
            <a:pPr marL="457200" lvl="0" indent="-298450" algn="l" rtl="0">
              <a:spcBef>
                <a:spcPts val="0"/>
              </a:spcBef>
              <a:spcAft>
                <a:spcPts val="0"/>
              </a:spcAft>
              <a:buSzPts val="1100"/>
              <a:buChar char="-"/>
            </a:pPr>
            <a:r>
              <a:rPr lang="en" dirty="0"/>
              <a:t>B/C genomic imprinting affects some genes, genetic information is needed from both a mother and a father for normal development of offspring. interference with genomic imprinting can result in developmental disorders such as Prader-Willi and Angelman syndromes.</a:t>
            </a: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05ec782e80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05ec782e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is a diagram illustrating that both PWS and AS </a:t>
            </a:r>
            <a:r>
              <a:rPr lang="en" dirty="0">
                <a:solidFill>
                  <a:schemeClr val="dk1"/>
                </a:solidFill>
              </a:rPr>
              <a:t>are caused by the lack of expression of the chromosomal region’s imprinted genes 15q11-q13. </a:t>
            </a:r>
            <a:endParaRPr dirty="0">
              <a:solidFill>
                <a:schemeClr val="dk1"/>
              </a:solidFill>
            </a:endParaRPr>
          </a:p>
          <a:p>
            <a:pPr marL="0" lvl="0" indent="0" algn="l" rtl="0">
              <a:spcBef>
                <a:spcPts val="0"/>
              </a:spcBef>
              <a:spcAft>
                <a:spcPts val="0"/>
              </a:spcAft>
              <a:buNone/>
            </a:pPr>
            <a:r>
              <a:rPr lang="en" dirty="0">
                <a:solidFill>
                  <a:schemeClr val="dk1"/>
                </a:solidFill>
              </a:rPr>
              <a:t>In the case of PWS the silencing occurs in the chromosome coming from the father whereas in AS the loss of information takes place in the maternal chromosome </a:t>
            </a:r>
            <a:endParaRPr dirty="0">
              <a:highlight>
                <a:schemeClr val="lt1"/>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721e8d06a_2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721e8d06a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9ba736cf8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f9ba736cf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f99e032d05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f99e032d0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99e032d05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99e032d0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35dac20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35dac20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https://www.youtube.com/watch?v=BasXYtKOjSs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721e8d06a_2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721e8d06a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9abb7cc0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9abb7cc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b75d00e2a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fb75d00e2a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highlight>
                  <a:srgbClr val="FFFFFF"/>
                </a:highlight>
              </a:rPr>
              <a:t>This slide displays the 3 ways in which PWS can occur</a:t>
            </a:r>
            <a:endParaRPr dirty="0">
              <a:highlight>
                <a:srgbClr val="FFFFFF"/>
              </a:highlight>
            </a:endParaRPr>
          </a:p>
          <a:p>
            <a:pPr marL="457200" lvl="0" indent="-298450" algn="l" rtl="0">
              <a:lnSpc>
                <a:spcPct val="100000"/>
              </a:lnSpc>
              <a:spcBef>
                <a:spcPts val="800"/>
              </a:spcBef>
              <a:spcAft>
                <a:spcPts val="0"/>
              </a:spcAft>
              <a:buSzPts val="1100"/>
              <a:buChar char="●"/>
            </a:pPr>
            <a:r>
              <a:rPr lang="en" dirty="0">
                <a:highlight>
                  <a:srgbClr val="FFFFFF"/>
                </a:highlight>
              </a:rPr>
              <a:t>Approximately 70% of cases are due to a deletion at 15q11-13 of the paternal chromosome. </a:t>
            </a:r>
            <a:endParaRPr dirty="0">
              <a:highlight>
                <a:srgbClr val="FFFFFF"/>
              </a:highlight>
            </a:endParaRPr>
          </a:p>
          <a:p>
            <a:pPr marL="457200" lvl="0" indent="-298450" algn="l" rtl="0">
              <a:lnSpc>
                <a:spcPct val="100000"/>
              </a:lnSpc>
              <a:spcBef>
                <a:spcPts val="0"/>
              </a:spcBef>
              <a:spcAft>
                <a:spcPts val="0"/>
              </a:spcAft>
              <a:buSzPts val="1100"/>
              <a:buChar char="●"/>
            </a:pPr>
            <a:r>
              <a:rPr lang="en" dirty="0">
                <a:highlight>
                  <a:srgbClr val="FFFFFF"/>
                </a:highlight>
              </a:rPr>
              <a:t>Approximately 25% of individuals have a uniparental disomy -  that both copies of chromosome 15 have been inherited from the mother (inactive) </a:t>
            </a:r>
            <a:endParaRPr dirty="0">
              <a:highlight>
                <a:srgbClr val="FFFFFF"/>
              </a:highlight>
            </a:endParaRPr>
          </a:p>
          <a:p>
            <a:pPr marL="457200" lvl="0" indent="-298450" algn="l" rtl="0">
              <a:lnSpc>
                <a:spcPct val="100000"/>
              </a:lnSpc>
              <a:spcBef>
                <a:spcPts val="0"/>
              </a:spcBef>
              <a:spcAft>
                <a:spcPts val="0"/>
              </a:spcAft>
              <a:buSzPts val="1100"/>
              <a:buChar char="●"/>
            </a:pPr>
            <a:r>
              <a:rPr lang="en" dirty="0">
                <a:highlight>
                  <a:srgbClr val="FFFFFF"/>
                </a:highlight>
              </a:rPr>
              <a:t>​Translocation, mutation or other defects: occasionally caused by a translocation which is where the chromosomes are rearranged. It can also be caused by a defect of the imprinting mechanism which means that some of the genes on the paternal copy of 15q11-13 become inactive or ‘silenced’ when they are supposed to be active.</a:t>
            </a:r>
            <a:endParaRPr dirty="0">
              <a:highlight>
                <a:srgbClr val="FFFFFF"/>
              </a:highlight>
            </a:endParaRPr>
          </a:p>
          <a:p>
            <a:pPr marL="0" lvl="0" indent="0" algn="l" rtl="0">
              <a:spcBef>
                <a:spcPts val="80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27a8706c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027a8706c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27a8706c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027a8706c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875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019fc4e581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019fc4e58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diagram that really nicely illustrates how PWS affects multiple systems including the neural, endocrine, respiratory, and reproductive systems.</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multiple issues with </a:t>
            </a:r>
            <a:r>
              <a:rPr lang="en" sz="1000">
                <a:solidFill>
                  <a:schemeClr val="dk1"/>
                </a:solidFill>
                <a:highlight>
                  <a:srgbClr val="FFFFFF"/>
                </a:highlight>
                <a:latin typeface="Verdana"/>
                <a:ea typeface="Verdana"/>
                <a:cs typeface="Verdana"/>
                <a:sym typeface="Verdana"/>
              </a:rPr>
              <a:t>hypothalamic functioning contribut to hypogonadism, short stature, central obesity,and osteoporosis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b67509264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b6750926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b67509264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b6750926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2139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b67509264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fb6750926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FFFFFF"/>
                </a:highlight>
              </a:rPr>
              <a:t>Intellectual</a:t>
            </a:r>
            <a:r>
              <a:rPr lang="en">
                <a:highlight>
                  <a:srgbClr val="FFFFFF"/>
                </a:highlight>
              </a:rPr>
              <a:t> - Individuals with PWS tend to have mild to moderate intellectual disability; around 40% have a mild intellectual disability and around 20% have a moderate intellectual disability. IQs are estimated to fall between 50 and 85 with a mean of 60. This means that some individuals with Prader-Willi syndrome have borderline intellectual dis</a:t>
            </a:r>
            <a:r>
              <a:rPr lang="en">
                <a:solidFill>
                  <a:srgbClr val="234367"/>
                </a:solidFill>
                <a:highlight>
                  <a:srgbClr val="FFFFFF"/>
                </a:highlight>
              </a:rPr>
              <a:t>abilities</a:t>
            </a:r>
            <a:r>
              <a:rPr lang="en">
                <a:solidFill>
                  <a:srgbClr val="4F5052"/>
                </a:solidFill>
                <a:highlight>
                  <a:srgbClr val="FFFFFF"/>
                </a:highlight>
              </a:rPr>
              <a:t>.</a:t>
            </a:r>
            <a:endParaRPr>
              <a:solidFill>
                <a:srgbClr val="4F5052"/>
              </a:solidFill>
              <a:highlight>
                <a:srgbClr val="FFFFFF"/>
              </a:highlight>
            </a:endParaRPr>
          </a:p>
          <a:p>
            <a:pPr marL="0" lvl="0" indent="0" algn="l" rtl="0">
              <a:lnSpc>
                <a:spcPct val="114285"/>
              </a:lnSpc>
              <a:spcBef>
                <a:spcPts val="0"/>
              </a:spcBef>
              <a:spcAft>
                <a:spcPts val="0"/>
              </a:spcAft>
              <a:buNone/>
            </a:pPr>
            <a:r>
              <a:rPr lang="en">
                <a:solidFill>
                  <a:srgbClr val="4F5052"/>
                </a:solidFill>
                <a:highlight>
                  <a:srgbClr val="FFFFFF"/>
                </a:highlight>
              </a:rPr>
              <a:t> Some children are able to </a:t>
            </a:r>
            <a:r>
              <a:rPr lang="en">
                <a:solidFill>
                  <a:srgbClr val="234367"/>
                </a:solidFill>
                <a:highlight>
                  <a:srgbClr val="FFFFFF"/>
                </a:highlight>
              </a:rPr>
              <a:t>attend mainstream education </a:t>
            </a:r>
            <a:r>
              <a:rPr lang="en">
                <a:solidFill>
                  <a:srgbClr val="4F5052"/>
                </a:solidFill>
                <a:highlight>
                  <a:srgbClr val="FFFFFF"/>
                </a:highlight>
              </a:rPr>
              <a:t>with the right level of support; however many have multiple learning difficulties that can</a:t>
            </a:r>
            <a:r>
              <a:rPr lang="en">
                <a:solidFill>
                  <a:srgbClr val="234367"/>
                </a:solidFill>
                <a:highlight>
                  <a:srgbClr val="FFFFFF"/>
                </a:highlight>
              </a:rPr>
              <a:t> impact their academic performance</a:t>
            </a:r>
            <a:r>
              <a:rPr lang="en">
                <a:solidFill>
                  <a:srgbClr val="4F5052"/>
                </a:solidFill>
                <a:highlight>
                  <a:srgbClr val="FFFFFF"/>
                </a:highlight>
              </a:rPr>
              <a:t>. </a:t>
            </a:r>
            <a:r>
              <a:rPr lang="en">
                <a:solidFill>
                  <a:srgbClr val="234367"/>
                </a:solidFill>
                <a:highlight>
                  <a:srgbClr val="FFFFFF"/>
                </a:highlight>
              </a:rPr>
              <a:t>Long term memory</a:t>
            </a:r>
            <a:r>
              <a:rPr lang="en">
                <a:solidFill>
                  <a:srgbClr val="4F5052"/>
                </a:solidFill>
                <a:highlight>
                  <a:srgbClr val="FFFFFF"/>
                </a:highlight>
              </a:rPr>
              <a:t> is usually good, although some may have difficulty with their short term memory</a:t>
            </a:r>
            <a:endParaRPr>
              <a:highlight>
                <a:srgbClr val="FFFFFF"/>
              </a:highlight>
            </a:endParaRPr>
          </a:p>
          <a:p>
            <a:pPr marL="0" lvl="0" indent="0" algn="l" rtl="0">
              <a:spcBef>
                <a:spcPts val="800"/>
              </a:spcBef>
              <a:spcAft>
                <a:spcPts val="0"/>
              </a:spcAft>
              <a:buNone/>
            </a:pPr>
            <a:r>
              <a:rPr lang="en" b="1">
                <a:highlight>
                  <a:srgbClr val="FFFFFF"/>
                </a:highlight>
              </a:rPr>
              <a:t>Motor</a:t>
            </a:r>
            <a:r>
              <a:rPr lang="en">
                <a:highlight>
                  <a:srgbClr val="FFFFFF"/>
                </a:highlight>
              </a:rPr>
              <a:t> - as noted previously </a:t>
            </a:r>
            <a:r>
              <a:rPr lang="en">
                <a:solidFill>
                  <a:srgbClr val="4F5052"/>
                </a:solidFill>
                <a:highlight>
                  <a:srgbClr val="FFFFFF"/>
                </a:highlight>
              </a:rPr>
              <a:t>hypotonia.ininfacy contributes to poor reflexes, a weak cry, and inability to suck properly which causes them to be underweight in their first year. Hypotonia generally </a:t>
            </a:r>
            <a:r>
              <a:rPr lang="en">
                <a:solidFill>
                  <a:srgbClr val="234367"/>
                </a:solidFill>
                <a:highlight>
                  <a:srgbClr val="FFFFFF"/>
                </a:highlight>
              </a:rPr>
              <a:t>improves with age</a:t>
            </a:r>
            <a:r>
              <a:rPr lang="en">
                <a:solidFill>
                  <a:srgbClr val="4F5052"/>
                </a:solidFill>
                <a:highlight>
                  <a:srgbClr val="FFFFFF"/>
                </a:highlight>
              </a:rPr>
              <a:t>, with most adults with Prader-Willi syndrome only showing decreased muscle tone and bulk</a:t>
            </a:r>
            <a:endParaRPr>
              <a:solidFill>
                <a:srgbClr val="4F5052"/>
              </a:solidFill>
              <a:highlight>
                <a:srgbClr val="FFFFFF"/>
              </a:highlight>
            </a:endParaRPr>
          </a:p>
          <a:p>
            <a:pPr marL="0" lvl="0" indent="0" algn="l" rtl="0">
              <a:spcBef>
                <a:spcPts val="0"/>
              </a:spcBef>
              <a:spcAft>
                <a:spcPts val="0"/>
              </a:spcAft>
              <a:buNone/>
            </a:pPr>
            <a:r>
              <a:rPr lang="en" b="1">
                <a:solidFill>
                  <a:srgbClr val="4F5052"/>
                </a:solidFill>
                <a:highlight>
                  <a:srgbClr val="FFFFFF"/>
                </a:highlight>
              </a:rPr>
              <a:t>Speech</a:t>
            </a:r>
            <a:r>
              <a:rPr lang="en">
                <a:solidFill>
                  <a:srgbClr val="4F5052"/>
                </a:solidFill>
                <a:highlight>
                  <a:srgbClr val="FFFFFF"/>
                </a:highlight>
              </a:rPr>
              <a:t> - verbal ability can be a strength but many have impaired language</a:t>
            </a:r>
            <a:endParaRPr>
              <a:solidFill>
                <a:srgbClr val="4F5052"/>
              </a:solidFill>
              <a:highlight>
                <a:srgbClr val="FFFFFF"/>
              </a:highlight>
            </a:endParaRPr>
          </a:p>
          <a:p>
            <a:pPr marL="0" lvl="0" indent="0" algn="l" rtl="0">
              <a:spcBef>
                <a:spcPts val="0"/>
              </a:spcBef>
              <a:spcAft>
                <a:spcPts val="0"/>
              </a:spcAft>
              <a:buNone/>
            </a:pPr>
            <a:r>
              <a:rPr lang="en" b="1">
                <a:highlight>
                  <a:srgbClr val="FFFFFF"/>
                </a:highlight>
              </a:rPr>
              <a:t>Bx- </a:t>
            </a:r>
            <a:r>
              <a:rPr lang="en">
                <a:highlight>
                  <a:srgbClr val="FFFFFF"/>
                </a:highlight>
              </a:rPr>
              <a:t>When people have a diagnosis of Prader-Willi syndrome it means that they are more likely to engage in certain behaviours than people without this syndrome. This is known as a ‘behavioural phenotype.’ However, this does not mean that everyone with Prader-Willi syndrome will show this behaviour and it is extremely important to remember that everyone with Prader-Willi syndrome is an individual.</a:t>
            </a:r>
            <a:endParaRPr b="1">
              <a:highlight>
                <a:srgbClr val="FFFFFF"/>
              </a:highligh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019fc4e581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019fc4e58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DIAGRAM Depicting how PWS continues to impact multiple system throughout life. For example, puberty may be delayed leading to need for hormone therapy. </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Continuing with hypothalamic functioning from infants and toddlers - in children and adolescents this continues to result in</a:t>
            </a:r>
            <a:r>
              <a:rPr lang="en" sz="1000">
                <a:solidFill>
                  <a:schemeClr val="dk1"/>
                </a:solidFill>
                <a:highlight>
                  <a:srgbClr val="FFFFFF"/>
                </a:highlight>
                <a:latin typeface="Verdana"/>
                <a:ea typeface="Verdana"/>
                <a:cs typeface="Verdana"/>
                <a:sym typeface="Verdana"/>
              </a:rPr>
              <a:t> short stature, central obesity, as well as low bone density and hypothyroidism</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019fc4e581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019fc4e58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721e8d06a_2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721e8d06a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fd6ba52440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fd6ba5244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https://www.youtube.com/watch?v=yYebPiA0IjM</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b67509264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fb6750926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highlight>
                  <a:srgbClr val="FFFFFF"/>
                </a:highlight>
              </a:rPr>
              <a:t>A number of complications and co-occuring difficulties</a:t>
            </a:r>
            <a:r>
              <a:rPr lang="en" dirty="0">
                <a:solidFill>
                  <a:schemeClr val="dk1"/>
                </a:solidFill>
                <a:highlight>
                  <a:srgbClr val="FFFFFF"/>
                </a:highlight>
              </a:rPr>
              <a:t> may be present among individuals with PWS</a:t>
            </a:r>
            <a:endParaRPr dirty="0">
              <a:solidFill>
                <a:schemeClr val="dk1"/>
              </a:solidFill>
              <a:highlight>
                <a:srgbClr val="FFFFFF"/>
              </a:highlight>
            </a:endParaRPr>
          </a:p>
          <a:p>
            <a:pPr marL="0" lvl="0" indent="0" algn="l" rtl="0">
              <a:lnSpc>
                <a:spcPct val="100000"/>
              </a:lnSpc>
              <a:spcBef>
                <a:spcPts val="0"/>
              </a:spcBef>
              <a:spcAft>
                <a:spcPts val="0"/>
              </a:spcAft>
              <a:buNone/>
            </a:pPr>
            <a:r>
              <a:rPr lang="en" b="1" dirty="0">
                <a:solidFill>
                  <a:schemeClr val="dk1"/>
                </a:solidFill>
                <a:highlight>
                  <a:srgbClr val="FFFFFF"/>
                </a:highlight>
              </a:rPr>
              <a:t>Obesity  and low metabolic rate lead to </a:t>
            </a:r>
            <a:r>
              <a:rPr lang="en" dirty="0">
                <a:solidFill>
                  <a:srgbClr val="233A44"/>
                </a:solidFill>
                <a:highlight>
                  <a:srgbClr val="FFFFFF"/>
                </a:highlight>
              </a:rPr>
              <a:t>Most common genetic cause of life-threatening childhood obesity</a:t>
            </a:r>
            <a:r>
              <a:rPr lang="en" dirty="0">
                <a:solidFill>
                  <a:schemeClr val="dk1"/>
                </a:solidFill>
                <a:highlight>
                  <a:srgbClr val="FFFFFF"/>
                </a:highlight>
              </a:rPr>
              <a:t> and type II diabetes</a:t>
            </a:r>
            <a:endParaRPr b="1" dirty="0">
              <a:solidFill>
                <a:schemeClr val="dk1"/>
              </a:solidFill>
              <a:highlight>
                <a:srgbClr val="FFFFFF"/>
              </a:highlight>
            </a:endParaRPr>
          </a:p>
          <a:p>
            <a:pPr marL="0" lvl="0" indent="0" algn="l" rtl="0">
              <a:lnSpc>
                <a:spcPct val="100000"/>
              </a:lnSpc>
              <a:spcBef>
                <a:spcPts val="0"/>
              </a:spcBef>
              <a:spcAft>
                <a:spcPts val="0"/>
              </a:spcAft>
              <a:buNone/>
            </a:pPr>
            <a:r>
              <a:rPr lang="en" b="1" dirty="0">
                <a:solidFill>
                  <a:schemeClr val="dk1"/>
                </a:solidFill>
                <a:highlight>
                  <a:srgbClr val="FFFFFF"/>
                </a:highlight>
              </a:rPr>
              <a:t>Sleep apnea </a:t>
            </a:r>
            <a:endParaRPr b="1" dirty="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highlight>
                  <a:srgbClr val="FFFFFF"/>
                </a:highlight>
              </a:rPr>
              <a:t>Scoliosis</a:t>
            </a:r>
            <a:endParaRPr b="1" dirty="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highlight>
                  <a:srgbClr val="FFFFFF"/>
                </a:highlight>
              </a:rPr>
              <a:t>Scoliosis is where the spine curves abnormally and is present in 40-80% of individuals with Prader-Willi syndrome. The age of onset and severity of the curvature varies greatly; therefore it is important that it is regularly monitored in children and adults.</a:t>
            </a:r>
            <a:endParaRPr dirty="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highlight>
                  <a:srgbClr val="FFFFFF"/>
                </a:highlight>
              </a:rPr>
              <a:t>Skin Picking</a:t>
            </a:r>
            <a:endParaRPr b="1" dirty="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highlight>
                  <a:srgbClr val="FFFFFF"/>
                </a:highlight>
                <a:uFill>
                  <a:noFill/>
                </a:uFill>
                <a:hlinkClick r:id="rId3">
                  <a:extLst>
                    <a:ext uri="{A12FA001-AC4F-418D-AE19-62706E023703}">
                      <ahyp:hlinkClr xmlns:ahyp="http://schemas.microsoft.com/office/drawing/2018/hyperlinkcolor" val="tx"/>
                    </a:ext>
                  </a:extLst>
                </a:hlinkClick>
              </a:rPr>
              <a:t>Skin picking</a:t>
            </a:r>
            <a:r>
              <a:rPr lang="en" dirty="0">
                <a:solidFill>
                  <a:schemeClr val="dk1"/>
                </a:solidFill>
                <a:highlight>
                  <a:srgbClr val="FFFFFF"/>
                </a:highlight>
              </a:rPr>
              <a:t> is common in individuals and found in around four out of five children.  It can range from scratching, pulling at the skin or using tools such as tweezers to pierce it. This can result in sores, infection and scars. </a:t>
            </a:r>
            <a:endParaRPr dirty="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highlight>
                  <a:srgbClr val="FFFFFF"/>
                </a:highlight>
              </a:rPr>
              <a:t>Mental Health</a:t>
            </a:r>
            <a:endParaRPr b="1" dirty="0">
              <a:solidFill>
                <a:schemeClr val="dk1"/>
              </a:solidFill>
              <a:highlight>
                <a:srgbClr val="FFFFFF"/>
              </a:highlight>
            </a:endParaRPr>
          </a:p>
          <a:p>
            <a:pPr marL="0" lvl="0" indent="0" algn="l" rtl="0">
              <a:lnSpc>
                <a:spcPct val="100000"/>
              </a:lnSpc>
              <a:spcBef>
                <a:spcPts val="0"/>
              </a:spcBef>
              <a:spcAft>
                <a:spcPts val="0"/>
              </a:spcAft>
              <a:buNone/>
            </a:pPr>
            <a:r>
              <a:rPr lang="en" dirty="0">
                <a:solidFill>
                  <a:schemeClr val="dk1"/>
                </a:solidFill>
                <a:highlight>
                  <a:srgbClr val="FFFFFF"/>
                </a:highlight>
              </a:rPr>
              <a:t>Mental health problems are fairly common over the lifespan of people with Prader-Willi syndrome; major depression and ocd is common These conditions can be controlled by medication. </a:t>
            </a:r>
            <a:endParaRPr dirty="0">
              <a:highlight>
                <a:srgbClr val="FFFFFF"/>
              </a:highlight>
            </a:endParaRPr>
          </a:p>
        </p:txBody>
      </p:sp>
    </p:spTree>
    <p:extLst>
      <p:ext uri="{BB962C8B-B14F-4D97-AF65-F5344CB8AC3E}">
        <p14:creationId xmlns:p14="http://schemas.microsoft.com/office/powerpoint/2010/main" val="3616575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fd6ba5244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fd6ba524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b67509264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fb6750926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PT- High prevalence of hypotonia requires physical therapy early in life to help child meet developmental milestones like sitting and walking</a:t>
            </a:r>
            <a:endParaRPr/>
          </a:p>
          <a:p>
            <a:pPr marL="0" lvl="0" indent="0" algn="l" rtl="0">
              <a:spcBef>
                <a:spcPts val="0"/>
              </a:spcBef>
              <a:spcAft>
                <a:spcPts val="0"/>
              </a:spcAft>
              <a:buNone/>
            </a:pPr>
            <a:r>
              <a:rPr lang="en"/>
              <a:t>SLP- As a result of severe hypotonia many infants experience failure to thrive and slps with training in feeding disorders are commonly part of the team to help with sucking, swallowing, and eventually chewing. Although many individuals with PWS develop verbal speech it is important to continue with speech therapy as there is a high prevalence of speech disorders including apraxia, articulation difficulties, and general delays. </a:t>
            </a:r>
            <a:endParaRPr/>
          </a:p>
          <a:p>
            <a:pPr marL="0" lvl="0" indent="0" algn="l" rtl="0">
              <a:spcBef>
                <a:spcPts val="0"/>
              </a:spcBef>
              <a:spcAft>
                <a:spcPts val="0"/>
              </a:spcAft>
              <a:buNone/>
            </a:pPr>
            <a:r>
              <a:rPr lang="en"/>
              <a:t>OTs- can also assist with feeding as well as helping the child with daily life activities such as dressing, feeding, and when in school writing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b67509264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fb6750926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PT- High prevalence of hypotonia requires physical therapy early in life to help child meet developmental milestones like sitting and walking</a:t>
            </a:r>
            <a:endParaRPr/>
          </a:p>
          <a:p>
            <a:pPr marL="0" lvl="0" indent="0" algn="l" rtl="0">
              <a:spcBef>
                <a:spcPts val="0"/>
              </a:spcBef>
              <a:spcAft>
                <a:spcPts val="0"/>
              </a:spcAft>
              <a:buNone/>
            </a:pPr>
            <a:r>
              <a:rPr lang="en"/>
              <a:t>SLP- As a result of severe hypotonia many infants experience failure to thrive and slps with training in feeding disorders are commonly part of the team to help with sucking, swallowing, and eventually chewing. Although many individuals with PWS develop verbal speech it is important to continue with speech therapy as there is a high prevalence of speech disorders including apraxia, articulation difficulties, and general delays. </a:t>
            </a:r>
            <a:endParaRPr/>
          </a:p>
          <a:p>
            <a:pPr marL="0" lvl="0" indent="0" algn="l" rtl="0">
              <a:spcBef>
                <a:spcPts val="0"/>
              </a:spcBef>
              <a:spcAft>
                <a:spcPts val="0"/>
              </a:spcAft>
              <a:buNone/>
            </a:pPr>
            <a:r>
              <a:rPr lang="en"/>
              <a:t>OTs- can also assist with feeding as well as helping the child with daily life activities such as dressing, feeding, and when in school writing </a:t>
            </a:r>
            <a:endParaRPr/>
          </a:p>
        </p:txBody>
      </p:sp>
    </p:spTree>
    <p:extLst>
      <p:ext uri="{BB962C8B-B14F-4D97-AF65-F5344CB8AC3E}">
        <p14:creationId xmlns:p14="http://schemas.microsoft.com/office/powerpoint/2010/main" val="3684303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034271b237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034271b23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Wt- Perhaps the most prominent characteristic of PWS is hyperphagia and obesity (low metabolic rate) and therefore, it is essential to consult with dietician with experience in working with individuals with PWS and their and families to maintain a healthy weight. In addition, given the high rate of osteoporosis a dietician can assist in making sure the child gets adequate calcium and vitamin d.</a:t>
            </a:r>
            <a:endParaRPr/>
          </a:p>
          <a:p>
            <a:pPr marL="0" lvl="0" indent="0" algn="l" rtl="0">
              <a:spcBef>
                <a:spcPts val="0"/>
              </a:spcBef>
              <a:spcAft>
                <a:spcPts val="0"/>
              </a:spcAft>
              <a:buNone/>
            </a:pPr>
            <a:r>
              <a:rPr lang="en"/>
              <a:t>Behavior support can also be helpful in regards to food seeking behaviors as well as other common challenges experienced by individuals with PWS including stubbornness and anxiety and difficulties with transitions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03302ca290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03302ca29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started at a young age, growth hormone treatment, along with good dietary control, may retard obesity and the high proportion of fat mass. It may also prevent development of the typical facial appearance and improve motor milestones.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fd6ba52440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fd6ba52440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fd6ba52440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fd6ba52440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d6ba52440_0_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fd6ba52440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721e8d06a_2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721e8d06a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543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f9abb7cc0e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f9abb7cc0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f9abb7cc0e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f9abb7cc0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f9ba736cf8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f9ba736cf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fb75d00e2a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fb75d00e2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arises from issues related to the maternal copy of chromosome 15 which results in only the father’s (inactive) copy being present .</a:t>
            </a:r>
            <a:endParaRPr dirty="0"/>
          </a:p>
          <a:p>
            <a:pPr marL="457200" lvl="0" indent="-298450" algn="l" rtl="0">
              <a:spcBef>
                <a:spcPts val="0"/>
              </a:spcBef>
              <a:spcAft>
                <a:spcPts val="0"/>
              </a:spcAft>
              <a:buSzPts val="1100"/>
              <a:buChar char="●"/>
            </a:pPr>
            <a:r>
              <a:rPr lang="en" dirty="0"/>
              <a:t>about 70% of cases AS occur due to Deletion </a:t>
            </a:r>
            <a:r>
              <a:rPr lang="en" dirty="0">
                <a:solidFill>
                  <a:schemeClr val="dk1"/>
                </a:solidFill>
                <a:highlight>
                  <a:schemeClr val="lt1"/>
                </a:highlight>
              </a:rPr>
              <a:t>15q11-13 of the maternal chromosome. </a:t>
            </a:r>
            <a:endParaRPr dirty="0"/>
          </a:p>
          <a:p>
            <a:pPr marL="457200" lvl="0" indent="-298450" algn="l" rtl="0">
              <a:spcBef>
                <a:spcPts val="0"/>
              </a:spcBef>
              <a:spcAft>
                <a:spcPts val="0"/>
              </a:spcAft>
              <a:buSzPts val="1100"/>
              <a:buChar char="●"/>
            </a:pPr>
            <a:r>
              <a:rPr lang="en" dirty="0"/>
              <a:t>Mutation of UBEA3 causes AS in 11% - </a:t>
            </a:r>
            <a:r>
              <a:rPr lang="en" sz="1050" dirty="0">
                <a:solidFill>
                  <a:srgbClr val="4F5052"/>
                </a:solidFill>
                <a:highlight>
                  <a:srgbClr val="FFFFFF"/>
                </a:highlight>
              </a:rPr>
              <a:t>UBE3A has several functions including brain development involvement in protein turnover in the brain. loss of UBE3A function causes characteristic features of Angelman syndrome</a:t>
            </a:r>
            <a:endParaRPr sz="1050" dirty="0">
              <a:solidFill>
                <a:srgbClr val="4F5052"/>
              </a:solidFill>
              <a:highlight>
                <a:srgbClr val="FFFFFF"/>
              </a:highlight>
            </a:endParaRPr>
          </a:p>
          <a:p>
            <a:pPr marL="457200" lvl="0" indent="-298450" algn="l" rtl="0">
              <a:spcBef>
                <a:spcPts val="0"/>
              </a:spcBef>
              <a:spcAft>
                <a:spcPts val="0"/>
              </a:spcAft>
              <a:buSzPts val="1100"/>
              <a:buChar char="●"/>
            </a:pPr>
            <a:r>
              <a:rPr lang="en" sz="1050" dirty="0">
                <a:solidFill>
                  <a:srgbClr val="4F5052"/>
                </a:solidFill>
                <a:highlight>
                  <a:srgbClr val="FFFFFF"/>
                </a:highlight>
              </a:rPr>
              <a:t>7% of cases are due to uniparental disomy in which the active Maternal copy is missing leaving 2 inactivated paternal copies (7%)</a:t>
            </a:r>
            <a:endParaRPr sz="1050" dirty="0">
              <a:solidFill>
                <a:srgbClr val="4F5052"/>
              </a:solidFill>
              <a:highlight>
                <a:srgbClr val="FFFFFF"/>
              </a:highlight>
            </a:endParaRPr>
          </a:p>
          <a:p>
            <a:pPr marL="457200" lvl="0" indent="-298450" algn="l" rtl="0">
              <a:spcBef>
                <a:spcPts val="0"/>
              </a:spcBef>
              <a:spcAft>
                <a:spcPts val="0"/>
              </a:spcAft>
              <a:buSzPts val="1100"/>
              <a:buChar char="●"/>
            </a:pPr>
            <a:r>
              <a:rPr lang="en" sz="1050" dirty="0">
                <a:solidFill>
                  <a:srgbClr val="4F5052"/>
                </a:solidFill>
                <a:highlight>
                  <a:srgbClr val="FFFFFF"/>
                </a:highlight>
              </a:rPr>
              <a:t>Finally, AS can occur as the result of a defect in which mother’s copy not expressed as it should be and this happens in about 3% of cases</a:t>
            </a:r>
            <a:endParaRPr sz="1050" dirty="0">
              <a:solidFill>
                <a:srgbClr val="4F5052"/>
              </a:solidFill>
              <a:highlight>
                <a:srgbClr val="FFFFFF"/>
              </a:highligh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fb75d00e2a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fb75d00e2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arises from issues related to the maternal copy of chromosome 15 which results in only the father’s (inactive) copy being present .</a:t>
            </a:r>
            <a:endParaRPr dirty="0"/>
          </a:p>
          <a:p>
            <a:pPr marL="457200" lvl="0" indent="-298450" algn="l" rtl="0">
              <a:spcBef>
                <a:spcPts val="0"/>
              </a:spcBef>
              <a:spcAft>
                <a:spcPts val="0"/>
              </a:spcAft>
              <a:buSzPts val="1100"/>
              <a:buChar char="●"/>
            </a:pPr>
            <a:r>
              <a:rPr lang="en" dirty="0"/>
              <a:t>about 70% of cases AS occur due to Deletion </a:t>
            </a:r>
            <a:r>
              <a:rPr lang="en" dirty="0">
                <a:solidFill>
                  <a:schemeClr val="dk1"/>
                </a:solidFill>
                <a:highlight>
                  <a:schemeClr val="lt1"/>
                </a:highlight>
              </a:rPr>
              <a:t>15q11-13 of the maternal chromosome. </a:t>
            </a:r>
            <a:endParaRPr dirty="0"/>
          </a:p>
          <a:p>
            <a:pPr marL="457200" lvl="0" indent="-298450" algn="l" rtl="0">
              <a:spcBef>
                <a:spcPts val="0"/>
              </a:spcBef>
              <a:spcAft>
                <a:spcPts val="0"/>
              </a:spcAft>
              <a:buSzPts val="1100"/>
              <a:buChar char="●"/>
            </a:pPr>
            <a:r>
              <a:rPr lang="en" dirty="0"/>
              <a:t>Mutation of UBEA3 causes AS in 11% - </a:t>
            </a:r>
            <a:r>
              <a:rPr lang="en" sz="1050" dirty="0">
                <a:solidFill>
                  <a:srgbClr val="4F5052"/>
                </a:solidFill>
                <a:highlight>
                  <a:srgbClr val="FFFFFF"/>
                </a:highlight>
              </a:rPr>
              <a:t>UBE3A has several functions including brain development involvement in protein turnover in the brain. loss of UBE3A function causes characteristic features of Angelman syndrome</a:t>
            </a:r>
            <a:endParaRPr sz="1050" dirty="0">
              <a:solidFill>
                <a:srgbClr val="4F5052"/>
              </a:solidFill>
              <a:highlight>
                <a:srgbClr val="FFFFFF"/>
              </a:highlight>
            </a:endParaRPr>
          </a:p>
          <a:p>
            <a:pPr marL="457200" lvl="0" indent="-298450" algn="l" rtl="0">
              <a:spcBef>
                <a:spcPts val="0"/>
              </a:spcBef>
              <a:spcAft>
                <a:spcPts val="0"/>
              </a:spcAft>
              <a:buSzPts val="1100"/>
              <a:buChar char="●"/>
            </a:pPr>
            <a:r>
              <a:rPr lang="en" sz="1050" dirty="0">
                <a:solidFill>
                  <a:srgbClr val="4F5052"/>
                </a:solidFill>
                <a:highlight>
                  <a:srgbClr val="FFFFFF"/>
                </a:highlight>
              </a:rPr>
              <a:t>7% of cases are due to uniparental disomy in which the active Maternal copy is missing leaving 2 inactivated paternal copies (7%)</a:t>
            </a:r>
            <a:endParaRPr sz="1050" dirty="0">
              <a:solidFill>
                <a:srgbClr val="4F5052"/>
              </a:solidFill>
              <a:highlight>
                <a:srgbClr val="FFFFFF"/>
              </a:highlight>
            </a:endParaRPr>
          </a:p>
          <a:p>
            <a:pPr marL="457200" lvl="0" indent="-298450" algn="l" rtl="0">
              <a:spcBef>
                <a:spcPts val="0"/>
              </a:spcBef>
              <a:spcAft>
                <a:spcPts val="0"/>
              </a:spcAft>
              <a:buSzPts val="1100"/>
              <a:buChar char="●"/>
            </a:pPr>
            <a:r>
              <a:rPr lang="en" sz="1050" dirty="0">
                <a:solidFill>
                  <a:srgbClr val="4F5052"/>
                </a:solidFill>
                <a:highlight>
                  <a:srgbClr val="FFFFFF"/>
                </a:highlight>
              </a:rPr>
              <a:t>Finally, AS can occur as the result of a defect in which mother’s copy not expressed as it should be and this happens in about 3% of cases</a:t>
            </a:r>
            <a:endParaRPr sz="1050" dirty="0">
              <a:solidFill>
                <a:srgbClr val="4F5052"/>
              </a:solidFill>
              <a:highlight>
                <a:srgbClr val="FFFFFF"/>
              </a:highlight>
            </a:endParaRPr>
          </a:p>
        </p:txBody>
      </p:sp>
    </p:spTree>
    <p:extLst>
      <p:ext uri="{BB962C8B-B14F-4D97-AF65-F5344CB8AC3E}">
        <p14:creationId xmlns:p14="http://schemas.microsoft.com/office/powerpoint/2010/main" val="847218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034271b237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034271b23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4C4C4C"/>
                </a:solidFill>
                <a:highlight>
                  <a:srgbClr val="FFFFFF"/>
                </a:highlight>
              </a:rPr>
              <a:t>In contrast to PWS, AS is not evident at birth. However, feeding problems and hypotonia may be present at birth. Developmental delays become apparent by 6 months of age and parents typically seek consultation when the infant does not meet common developmental milestones such as sitting independently and crawling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fb75d00e2a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fb75d00e2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1200"/>
              </a:spcBef>
              <a:spcAft>
                <a:spcPts val="0"/>
              </a:spcAft>
              <a:buClr>
                <a:schemeClr val="dk1"/>
              </a:buClr>
              <a:buSzPts val="1100"/>
              <a:buChar char="●"/>
            </a:pPr>
            <a:r>
              <a:rPr lang="en">
                <a:solidFill>
                  <a:schemeClr val="dk1"/>
                </a:solidFill>
              </a:rPr>
              <a:t>Hyperactivity</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Characterized as hypermotoric - children with AS commonly appear to be in constant motion.</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Limited attention span can impair social skills as child is not attending to social cues </a:t>
            </a:r>
            <a:endParaRPr/>
          </a:p>
        </p:txBody>
      </p:sp>
    </p:spTree>
    <p:extLst>
      <p:ext uri="{BB962C8B-B14F-4D97-AF65-F5344CB8AC3E}">
        <p14:creationId xmlns:p14="http://schemas.microsoft.com/office/powerpoint/2010/main" val="27622851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0198014784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019801478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https://www.angelmanuk.org/what-is-angelman-syndrome/</a:t>
            </a: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034271b237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034271b23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4285"/>
              </a:lnSpc>
              <a:spcBef>
                <a:spcPts val="0"/>
              </a:spcBef>
              <a:spcAft>
                <a:spcPts val="0"/>
              </a:spcAft>
              <a:buNone/>
            </a:pPr>
            <a:endParaRPr>
              <a:solidFill>
                <a:schemeClr val="dk1"/>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200">
              <a:solidFill>
                <a:srgbClr val="4C4C4C"/>
              </a:solidFill>
              <a:highlight>
                <a:srgbClr val="FFFFFF"/>
              </a:highlight>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034271b237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034271b23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4285"/>
              </a:lnSpc>
              <a:spcBef>
                <a:spcPts val="0"/>
              </a:spcBef>
              <a:spcAft>
                <a:spcPts val="0"/>
              </a:spcAft>
              <a:buNone/>
            </a:pPr>
            <a:endParaRPr>
              <a:solidFill>
                <a:schemeClr val="dk1"/>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200">
              <a:solidFill>
                <a:srgbClr val="4C4C4C"/>
              </a:solidFill>
              <a:highlight>
                <a:srgbClr val="FFFFFF"/>
              </a:highlight>
            </a:endParaRPr>
          </a:p>
        </p:txBody>
      </p:sp>
    </p:spTree>
    <p:extLst>
      <p:ext uri="{BB962C8B-B14F-4D97-AF65-F5344CB8AC3E}">
        <p14:creationId xmlns:p14="http://schemas.microsoft.com/office/powerpoint/2010/main" val="177383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f721e8d06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f721e8d0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034271b237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034271b237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fb75d00e2a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fb75d00e2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highlight>
                <a:srgbClr val="FFFFFF"/>
              </a:highlight>
            </a:endParaRPr>
          </a:p>
          <a:p>
            <a:pPr marL="0" lvl="0" indent="0" algn="l" rtl="0">
              <a:lnSpc>
                <a:spcPct val="100000"/>
              </a:lnSpc>
              <a:spcBef>
                <a:spcPts val="800"/>
              </a:spcBef>
              <a:spcAft>
                <a:spcPts val="0"/>
              </a:spcAft>
              <a:buClr>
                <a:schemeClr val="dk1"/>
              </a:buClr>
              <a:buSzPts val="1100"/>
              <a:buFont typeface="Arial"/>
              <a:buNone/>
            </a:pPr>
            <a:endParaRPr>
              <a:highlight>
                <a:srgbClr val="FFFFFF"/>
              </a:highlight>
            </a:endParaRPr>
          </a:p>
          <a:p>
            <a:pPr marL="0" lvl="0" indent="0" algn="l" rtl="0">
              <a:lnSpc>
                <a:spcPct val="100000"/>
              </a:lnSpc>
              <a:spcBef>
                <a:spcPts val="800"/>
              </a:spcBef>
              <a:spcAft>
                <a:spcPts val="800"/>
              </a:spcAft>
              <a:buNone/>
            </a:pPr>
            <a:endParaRPr>
              <a:highlight>
                <a:srgbClr val="FFFFFF"/>
              </a:highlight>
            </a:endParaRPr>
          </a:p>
        </p:txBody>
      </p:sp>
    </p:spTree>
    <p:extLst>
      <p:ext uri="{BB962C8B-B14F-4D97-AF65-F5344CB8AC3E}">
        <p14:creationId xmlns:p14="http://schemas.microsoft.com/office/powerpoint/2010/main" val="36725833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fd6ba52440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fd6ba5244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chemeClr val="dk1"/>
                </a:solidFill>
              </a:rPr>
              <a:t>With the exception of the four characteristics of ataxia, functionally severe developmental delay, frequent laughter/smiling with </a:t>
            </a:r>
            <a:r>
              <a:rPr lang="en-US" sz="1100" dirty="0" err="1">
                <a:solidFill>
                  <a:schemeClr val="dk1"/>
                </a:solidFill>
              </a:rPr>
              <a:t>hypermotor</a:t>
            </a:r>
            <a:r>
              <a:rPr lang="en-US" sz="1100" dirty="0">
                <a:solidFill>
                  <a:schemeClr val="dk1"/>
                </a:solidFill>
              </a:rPr>
              <a:t> behavior, and speech impairment, there is a lot of variability between individuals that have the syndrome. </a:t>
            </a:r>
          </a:p>
          <a:p>
            <a:pPr marL="0" lvl="0" indent="0" algn="l" rtl="0">
              <a:spcBef>
                <a:spcPts val="0"/>
              </a:spcBef>
              <a:spcAft>
                <a:spcPts val="0"/>
              </a:spcAft>
              <a:buNone/>
            </a:pPr>
            <a:endParaRPr lang="en-US" sz="1100" dirty="0">
              <a:solidFill>
                <a:schemeClr val="dk1"/>
              </a:solidFill>
            </a:endParaRPr>
          </a:p>
          <a:p>
            <a:pPr marL="0" lvl="0" indent="0" algn="l" rtl="0">
              <a:spcBef>
                <a:spcPts val="0"/>
              </a:spcBef>
              <a:spcAft>
                <a:spcPts val="0"/>
              </a:spcAft>
              <a:buNone/>
            </a:pPr>
            <a:r>
              <a:rPr lang="en-US" sz="1100" dirty="0">
                <a:solidFill>
                  <a:schemeClr val="dk1"/>
                </a:solidFill>
              </a:rPr>
              <a:t>Watch this video and take note of the diversity that can be present. </a:t>
            </a:r>
            <a:r>
              <a:rPr lang="en-US" sz="1100" dirty="0"/>
              <a:t>                     </a:t>
            </a:r>
          </a:p>
          <a:p>
            <a:pPr marL="0" lvl="0" indent="0" algn="l" rtl="0">
              <a:spcBef>
                <a:spcPts val="0"/>
              </a:spcBef>
              <a:spcAft>
                <a:spcPts val="0"/>
              </a:spcAft>
              <a:buNone/>
            </a:pPr>
            <a:r>
              <a:rPr lang="en-US" dirty="0"/>
              <a:t>https://www.youtube.com/watch?v=U5J0kvFSTtA</a:t>
            </a: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fd6ba52440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fd6ba524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b75d00e2a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fb75d00e2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rgbClr val="212529"/>
              </a:solidFill>
              <a:highlight>
                <a:srgbClr val="FFFFFF"/>
              </a:highlight>
            </a:endParaRPr>
          </a:p>
          <a:p>
            <a:pPr marL="0" lvl="0" indent="0" algn="l" rtl="0">
              <a:spcBef>
                <a:spcPts val="120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b75d00e2a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fb75d00e2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rgbClr val="212529"/>
              </a:solidFill>
              <a:highlight>
                <a:srgbClr val="FFFFFF"/>
              </a:highlight>
            </a:endParaRPr>
          </a:p>
          <a:p>
            <a:pPr marL="0" lvl="0" indent="0" algn="l" rtl="0">
              <a:spcBef>
                <a:spcPts val="120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675097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034271b237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034271b23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333333"/>
                </a:solidFill>
                <a:highlight>
                  <a:schemeClr val="lt1"/>
                </a:highlight>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fd6ba52440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fd6ba5244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f721e8d06a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f721e8d06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f99e032d05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f99e032d0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f721e8d06a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f721e8d06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Click to watch the video. </a:t>
            </a:r>
            <a:r>
              <a:rPr lang="en-US" dirty="0">
                <a:hlinkClick r:id="rId3"/>
              </a:rPr>
              <a:t>https://vimeo.com/108520146</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fbc689bc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fbc689b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721e8d06a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721e8d0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721e8d06a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721e8d0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68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637816"/>
            <a:ext cx="9144000" cy="1201112"/>
          </a:xfrm>
        </p:spPr>
        <p:txBody>
          <a:bodyPr anchor="ctr">
            <a:normAutofit/>
          </a:bodyPr>
          <a:lstStyle>
            <a:lvl1pPr algn="ctr">
              <a:defRPr sz="3038" b="1">
                <a:solidFill>
                  <a:srgbClr val="001F5F"/>
                </a:solidFill>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0845" y="-50986"/>
            <a:ext cx="3664993" cy="1127313"/>
          </a:xfrm>
          <a:prstGeom prst="rect">
            <a:avLst/>
          </a:prstGeom>
        </p:spPr>
      </p:pic>
      <p:grpSp>
        <p:nvGrpSpPr>
          <p:cNvPr id="20" name="Group 19"/>
          <p:cNvGrpSpPr/>
          <p:nvPr userDrawn="1"/>
        </p:nvGrpSpPr>
        <p:grpSpPr>
          <a:xfrm>
            <a:off x="1337" y="6685839"/>
            <a:ext cx="9144000" cy="123639"/>
            <a:chOff x="1783" y="6616562"/>
            <a:chExt cx="12192000" cy="123639"/>
          </a:xfrm>
        </p:grpSpPr>
        <p:cxnSp>
          <p:nvCxnSpPr>
            <p:cNvPr id="10" name="Straight Connector 9"/>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userDrawn="1"/>
        </p:nvCxnSpPr>
        <p:spPr>
          <a:xfrm>
            <a:off x="1337" y="1098772"/>
            <a:ext cx="9144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26808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7"/>
        <p:cNvGrpSpPr/>
        <p:nvPr/>
      </p:nvGrpSpPr>
      <p:grpSpPr>
        <a:xfrm>
          <a:off x="0" y="0"/>
          <a:ext cx="0" cy="0"/>
          <a:chOff x="0" y="0"/>
          <a:chExt cx="0" cy="0"/>
        </a:xfrm>
      </p:grpSpPr>
      <p:sp>
        <p:nvSpPr>
          <p:cNvPr id="21" name="Google Shape;21;p3"/>
          <p:cNvSpPr txBox="1">
            <a:spLocks noGrp="1"/>
          </p:cNvSpPr>
          <p:nvPr>
            <p:ph type="title"/>
          </p:nvPr>
        </p:nvSpPr>
        <p:spPr>
          <a:xfrm>
            <a:off x="729450" y="1763267"/>
            <a:ext cx="7688400" cy="20248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2700">
                <a:solidFill>
                  <a:schemeClr val="tx1"/>
                </a:solidFill>
              </a:defRPr>
            </a:lvl1pPr>
            <a:lvl2pPr lvl="1">
              <a:spcBef>
                <a:spcPts val="0"/>
              </a:spcBef>
              <a:spcAft>
                <a:spcPts val="0"/>
              </a:spcAft>
              <a:buClr>
                <a:schemeClr val="lt1"/>
              </a:buClr>
              <a:buSzPts val="3600"/>
              <a:buNone/>
              <a:defRPr sz="2700">
                <a:solidFill>
                  <a:schemeClr val="lt1"/>
                </a:solidFill>
              </a:defRPr>
            </a:lvl2pPr>
            <a:lvl3pPr lvl="2">
              <a:spcBef>
                <a:spcPts val="0"/>
              </a:spcBef>
              <a:spcAft>
                <a:spcPts val="0"/>
              </a:spcAft>
              <a:buClr>
                <a:schemeClr val="lt1"/>
              </a:buClr>
              <a:buSzPts val="3600"/>
              <a:buNone/>
              <a:defRPr sz="2700">
                <a:solidFill>
                  <a:schemeClr val="lt1"/>
                </a:solidFill>
              </a:defRPr>
            </a:lvl3pPr>
            <a:lvl4pPr lvl="3">
              <a:spcBef>
                <a:spcPts val="0"/>
              </a:spcBef>
              <a:spcAft>
                <a:spcPts val="0"/>
              </a:spcAft>
              <a:buClr>
                <a:schemeClr val="lt1"/>
              </a:buClr>
              <a:buSzPts val="3600"/>
              <a:buNone/>
              <a:defRPr sz="2700">
                <a:solidFill>
                  <a:schemeClr val="lt1"/>
                </a:solidFill>
              </a:defRPr>
            </a:lvl4pPr>
            <a:lvl5pPr lvl="4">
              <a:spcBef>
                <a:spcPts val="0"/>
              </a:spcBef>
              <a:spcAft>
                <a:spcPts val="0"/>
              </a:spcAft>
              <a:buClr>
                <a:schemeClr val="lt1"/>
              </a:buClr>
              <a:buSzPts val="3600"/>
              <a:buNone/>
              <a:defRPr sz="2700">
                <a:solidFill>
                  <a:schemeClr val="lt1"/>
                </a:solidFill>
              </a:defRPr>
            </a:lvl5pPr>
            <a:lvl6pPr lvl="5">
              <a:spcBef>
                <a:spcPts val="0"/>
              </a:spcBef>
              <a:spcAft>
                <a:spcPts val="0"/>
              </a:spcAft>
              <a:buClr>
                <a:schemeClr val="lt1"/>
              </a:buClr>
              <a:buSzPts val="3600"/>
              <a:buNone/>
              <a:defRPr sz="2700">
                <a:solidFill>
                  <a:schemeClr val="lt1"/>
                </a:solidFill>
              </a:defRPr>
            </a:lvl6pPr>
            <a:lvl7pPr lvl="6">
              <a:spcBef>
                <a:spcPts val="0"/>
              </a:spcBef>
              <a:spcAft>
                <a:spcPts val="0"/>
              </a:spcAft>
              <a:buClr>
                <a:schemeClr val="lt1"/>
              </a:buClr>
              <a:buSzPts val="3600"/>
              <a:buNone/>
              <a:defRPr sz="2700">
                <a:solidFill>
                  <a:schemeClr val="lt1"/>
                </a:solidFill>
              </a:defRPr>
            </a:lvl7pPr>
            <a:lvl8pPr lvl="7">
              <a:spcBef>
                <a:spcPts val="0"/>
              </a:spcBef>
              <a:spcAft>
                <a:spcPts val="0"/>
              </a:spcAft>
              <a:buClr>
                <a:schemeClr val="lt1"/>
              </a:buClr>
              <a:buSzPts val="3600"/>
              <a:buNone/>
              <a:defRPr sz="2700">
                <a:solidFill>
                  <a:schemeClr val="lt1"/>
                </a:solidFill>
              </a:defRPr>
            </a:lvl8pPr>
            <a:lvl9pPr lvl="8">
              <a:spcBef>
                <a:spcPts val="0"/>
              </a:spcBef>
              <a:spcAft>
                <a:spcPts val="0"/>
              </a:spcAft>
              <a:buClr>
                <a:schemeClr val="lt1"/>
              </a:buClr>
              <a:buSzPts val="3600"/>
              <a:buNone/>
              <a:defRPr sz="2700">
                <a:solidFill>
                  <a:schemeClr val="lt1"/>
                </a:solidFill>
              </a:defRPr>
            </a:lvl9pPr>
          </a:lstStyle>
          <a:p>
            <a:endParaRPr dirty="0"/>
          </a:p>
        </p:txBody>
      </p:sp>
      <p:sp>
        <p:nvSpPr>
          <p:cNvPr id="22" name="Google Shape;22;p3"/>
          <p:cNvSpPr txBox="1">
            <a:spLocks noGrp="1"/>
          </p:cNvSpPr>
          <p:nvPr>
            <p:ph type="sldNum" idx="12"/>
          </p:nvPr>
        </p:nvSpPr>
        <p:spPr>
          <a:xfrm>
            <a:off x="8536302" y="6333135"/>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r"/>
            <a:fld id="{00000000-1234-1234-1234-123412341234}" type="slidenum">
              <a:rPr lang="en" smtClean="0"/>
              <a:pPr algn="r"/>
              <a:t>‹#›</a:t>
            </a:fld>
            <a:endParaRPr lang="en"/>
          </a:p>
        </p:txBody>
      </p:sp>
    </p:spTree>
    <p:custDataLst>
      <p:tags r:id="rId1"/>
    </p:custDataLst>
    <p:extLst>
      <p:ext uri="{BB962C8B-B14F-4D97-AF65-F5344CB8AC3E}">
        <p14:creationId xmlns:p14="http://schemas.microsoft.com/office/powerpoint/2010/main" val="233160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500188"/>
          </a:xfrm>
        </p:spPr>
        <p:txBody>
          <a:bodyPr anchor="b">
            <a:normAutofit/>
          </a:bodyPr>
          <a:lstStyle>
            <a:lvl1pPr algn="ctr">
              <a:defRPr sz="3038" b="1">
                <a:solidFill>
                  <a:srgbClr val="001F5F"/>
                </a:solidFill>
              </a:defRPr>
            </a:lvl1pPr>
          </a:lstStyle>
          <a:p>
            <a:r>
              <a:rPr lang="en-US" dirty="0"/>
              <a:t>Click to edit Master title style</a:t>
            </a:r>
          </a:p>
        </p:txBody>
      </p:sp>
      <p:sp>
        <p:nvSpPr>
          <p:cNvPr id="3" name="Text Placeholder 2"/>
          <p:cNvSpPr>
            <a:spLocks noGrp="1"/>
          </p:cNvSpPr>
          <p:nvPr>
            <p:ph type="body" idx="1" hasCustomPrompt="1"/>
          </p:nvPr>
        </p:nvSpPr>
        <p:spPr>
          <a:xfrm>
            <a:off x="628650" y="3277780"/>
            <a:ext cx="7886700" cy="1500187"/>
          </a:xfrm>
        </p:spPr>
        <p:txBody>
          <a:bodyPr/>
          <a:lstStyle>
            <a:lvl1pPr marL="0" indent="0" algn="ctr">
              <a:buNone/>
              <a:defRPr sz="1350">
                <a:solidFill>
                  <a:srgbClr val="001F5F"/>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Edit Master text styles</a:t>
            </a:r>
          </a:p>
        </p:txBody>
      </p:sp>
      <p:grpSp>
        <p:nvGrpSpPr>
          <p:cNvPr id="7" name="Group 6">
            <a:extLst>
              <a:ext uri="{FF2B5EF4-FFF2-40B4-BE49-F238E27FC236}">
                <a16:creationId xmlns:a16="http://schemas.microsoft.com/office/drawing/2014/main" id="{E8232C32-8D8F-4F9F-B41A-77CD9E07A4BC}"/>
              </a:ext>
            </a:extLst>
          </p:cNvPr>
          <p:cNvGrpSpPr/>
          <p:nvPr userDrawn="1"/>
        </p:nvGrpSpPr>
        <p:grpSpPr>
          <a:xfrm>
            <a:off x="0" y="6141655"/>
            <a:ext cx="9144000" cy="123639"/>
            <a:chOff x="1783" y="6616562"/>
            <a:chExt cx="12192000" cy="123639"/>
          </a:xfrm>
        </p:grpSpPr>
        <p:cxnSp>
          <p:nvCxnSpPr>
            <p:cNvPr id="8" name="Straight Connector 7">
              <a:extLst>
                <a:ext uri="{FF2B5EF4-FFF2-40B4-BE49-F238E27FC236}">
                  <a16:creationId xmlns:a16="http://schemas.microsoft.com/office/drawing/2014/main" id="{41C92AE6-8701-4FCF-9D10-07774CE0296D}"/>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F48164-CF84-430E-8AEC-A24EDB05F279}"/>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7C8A88-AF54-4151-9A6D-624A2FE1C907}"/>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E975C0E7-472F-4B07-B2EC-189E548810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1775418" cy="546100"/>
          </a:xfrm>
          <a:prstGeom prst="rect">
            <a:avLst/>
          </a:prstGeom>
        </p:spPr>
      </p:pic>
    </p:spTree>
    <p:custDataLst>
      <p:tags r:id="rId1"/>
    </p:custDataLst>
    <p:extLst>
      <p:ext uri="{BB962C8B-B14F-4D97-AF65-F5344CB8AC3E}">
        <p14:creationId xmlns:p14="http://schemas.microsoft.com/office/powerpoint/2010/main" val="2248803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3600" b="1">
                <a:solidFill>
                  <a:srgbClr val="001F5F"/>
                </a:solidFill>
              </a:defRPr>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a:defRPr sz="2000"/>
            </a:lvl1pPr>
            <a:lvl2pPr marL="385763" indent="-128588">
              <a:buSzPct val="85000"/>
              <a:buFont typeface="Courier New" panose="02070309020205020404" pitchFamily="49" charset="0"/>
              <a:buChar char="o"/>
              <a:defRPr/>
            </a:lvl2pPr>
          </a:lstStyle>
          <a:p>
            <a:pPr lvl="0"/>
            <a:r>
              <a:rPr lang="en-US" dirty="0"/>
              <a:t>Edit Master text styles</a:t>
            </a:r>
          </a:p>
        </p:txBody>
      </p:sp>
      <p:grpSp>
        <p:nvGrpSpPr>
          <p:cNvPr id="7" name="Group 6">
            <a:extLst>
              <a:ext uri="{FF2B5EF4-FFF2-40B4-BE49-F238E27FC236}">
                <a16:creationId xmlns:a16="http://schemas.microsoft.com/office/drawing/2014/main" id="{FFC2DB5B-F96B-42E9-83EB-24378A12DBB2}"/>
              </a:ext>
            </a:extLst>
          </p:cNvPr>
          <p:cNvGrpSpPr/>
          <p:nvPr userDrawn="1"/>
        </p:nvGrpSpPr>
        <p:grpSpPr>
          <a:xfrm>
            <a:off x="0" y="6141655"/>
            <a:ext cx="9144000" cy="123639"/>
            <a:chOff x="1783" y="6616562"/>
            <a:chExt cx="12192000" cy="123639"/>
          </a:xfrm>
        </p:grpSpPr>
        <p:cxnSp>
          <p:nvCxnSpPr>
            <p:cNvPr id="8" name="Straight Connector 7">
              <a:extLst>
                <a:ext uri="{FF2B5EF4-FFF2-40B4-BE49-F238E27FC236}">
                  <a16:creationId xmlns:a16="http://schemas.microsoft.com/office/drawing/2014/main" id="{7DCAC36A-0FAD-4072-938B-0532D69DCFAC}"/>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1EB467-C1D2-4ECA-9A02-699D6D3EE102}"/>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E433A6-679F-4C4D-B48E-9EDF6F6DBDC0}"/>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565B0333-E6D2-4882-9BF7-C43653DDE2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1775418" cy="546100"/>
          </a:xfrm>
          <a:prstGeom prst="rect">
            <a:avLst/>
          </a:prstGeom>
        </p:spPr>
      </p:pic>
    </p:spTree>
    <p:custDataLst>
      <p:tags r:id="rId1"/>
    </p:custDataLst>
    <p:extLst>
      <p:ext uri="{BB962C8B-B14F-4D97-AF65-F5344CB8AC3E}">
        <p14:creationId xmlns:p14="http://schemas.microsoft.com/office/powerpoint/2010/main" val="3524407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025" b="1">
                <a:solidFill>
                  <a:srgbClr val="001F5F"/>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45575C2B-F4A9-41E6-8811-4BE87716E0BB}"/>
              </a:ext>
            </a:extLst>
          </p:cNvPr>
          <p:cNvGrpSpPr/>
          <p:nvPr userDrawn="1"/>
        </p:nvGrpSpPr>
        <p:grpSpPr>
          <a:xfrm>
            <a:off x="0" y="6141655"/>
            <a:ext cx="9144000" cy="123639"/>
            <a:chOff x="1783" y="6616562"/>
            <a:chExt cx="12192000" cy="123639"/>
          </a:xfrm>
        </p:grpSpPr>
        <p:cxnSp>
          <p:nvCxnSpPr>
            <p:cNvPr id="9" name="Straight Connector 8">
              <a:extLst>
                <a:ext uri="{FF2B5EF4-FFF2-40B4-BE49-F238E27FC236}">
                  <a16:creationId xmlns:a16="http://schemas.microsoft.com/office/drawing/2014/main" id="{E3A9591E-6C0A-4C5B-A184-DF77777659B3}"/>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5774B3-B1A2-445D-9CA9-C137B34611EE}"/>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6805C7B-DABC-4073-9C97-80BA52E36631}"/>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A805AC2-0C86-4B98-8821-FB5D55511A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1775418" cy="546100"/>
          </a:xfrm>
          <a:prstGeom prst="rect">
            <a:avLst/>
          </a:prstGeom>
        </p:spPr>
      </p:pic>
    </p:spTree>
    <p:custDataLst>
      <p:tags r:id="rId1"/>
    </p:custDataLst>
    <p:extLst>
      <p:ext uri="{BB962C8B-B14F-4D97-AF65-F5344CB8AC3E}">
        <p14:creationId xmlns:p14="http://schemas.microsoft.com/office/powerpoint/2010/main" val="378925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normAutofit/>
          </a:bodyPr>
          <a:lstStyle>
            <a:lvl1pPr algn="ctr">
              <a:defRPr sz="2025" b="1">
                <a:solidFill>
                  <a:srgbClr val="001F5F"/>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solidFill>
                  <a:srgbClr val="001F5F"/>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350" b="1">
                <a:solidFill>
                  <a:srgbClr val="001F5F"/>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60CFDCE1-FC1B-42E0-8BE4-BC39B6BFE7F9}"/>
              </a:ext>
            </a:extLst>
          </p:cNvPr>
          <p:cNvGrpSpPr/>
          <p:nvPr userDrawn="1"/>
        </p:nvGrpSpPr>
        <p:grpSpPr>
          <a:xfrm>
            <a:off x="0" y="6141655"/>
            <a:ext cx="9144000" cy="123639"/>
            <a:chOff x="1783" y="6616562"/>
            <a:chExt cx="12192000" cy="123639"/>
          </a:xfrm>
        </p:grpSpPr>
        <p:cxnSp>
          <p:nvCxnSpPr>
            <p:cNvPr id="11" name="Straight Connector 10">
              <a:extLst>
                <a:ext uri="{FF2B5EF4-FFF2-40B4-BE49-F238E27FC236}">
                  <a16:creationId xmlns:a16="http://schemas.microsoft.com/office/drawing/2014/main" id="{87093197-F8E1-4AB2-8F3F-9C2EBA08DBF8}"/>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FD25210-99B7-40E5-98E9-354F0C49C615}"/>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1D5643-B147-4FB1-AB69-EFF92B58820B}"/>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EE8A7E7B-25CF-43D9-B010-51A0815D4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1775418" cy="546100"/>
          </a:xfrm>
          <a:prstGeom prst="rect">
            <a:avLst/>
          </a:prstGeom>
        </p:spPr>
      </p:pic>
    </p:spTree>
    <p:custDataLst>
      <p:tags r:id="rId1"/>
    </p:custDataLst>
    <p:extLst>
      <p:ext uri="{BB962C8B-B14F-4D97-AF65-F5344CB8AC3E}">
        <p14:creationId xmlns:p14="http://schemas.microsoft.com/office/powerpoint/2010/main" val="299158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025" b="1">
                <a:solidFill>
                  <a:srgbClr val="001F5F"/>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BD6056B-1BA8-418C-A78A-07175BBD3BB6}"/>
              </a:ext>
            </a:extLst>
          </p:cNvPr>
          <p:cNvGrpSpPr/>
          <p:nvPr userDrawn="1"/>
        </p:nvGrpSpPr>
        <p:grpSpPr>
          <a:xfrm>
            <a:off x="0" y="6141655"/>
            <a:ext cx="9144000" cy="123639"/>
            <a:chOff x="1783" y="6616562"/>
            <a:chExt cx="12192000" cy="123639"/>
          </a:xfrm>
        </p:grpSpPr>
        <p:cxnSp>
          <p:nvCxnSpPr>
            <p:cNvPr id="7" name="Straight Connector 6">
              <a:extLst>
                <a:ext uri="{FF2B5EF4-FFF2-40B4-BE49-F238E27FC236}">
                  <a16:creationId xmlns:a16="http://schemas.microsoft.com/office/drawing/2014/main" id="{231B5928-1430-436B-B9B7-708D8EA35657}"/>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E2D395-5707-4990-BCB5-47D950B57D5C}"/>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939080-740B-4D85-BF1A-90DADB5811A5}"/>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B0BB187A-3AFC-40F6-95E3-B2BBDB26B2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1775418" cy="546100"/>
          </a:xfrm>
          <a:prstGeom prst="rect">
            <a:avLst/>
          </a:prstGeom>
        </p:spPr>
      </p:pic>
    </p:spTree>
    <p:custDataLst>
      <p:tags r:id="rId1"/>
    </p:custDataLst>
    <p:extLst>
      <p:ext uri="{BB962C8B-B14F-4D97-AF65-F5344CB8AC3E}">
        <p14:creationId xmlns:p14="http://schemas.microsoft.com/office/powerpoint/2010/main" val="1219587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2EE579-2948-4575-BDD3-80BEF68274CF}"/>
              </a:ext>
            </a:extLst>
          </p:cNvPr>
          <p:cNvGrpSpPr/>
          <p:nvPr userDrawn="1"/>
        </p:nvGrpSpPr>
        <p:grpSpPr>
          <a:xfrm>
            <a:off x="0" y="6141655"/>
            <a:ext cx="9144000" cy="123639"/>
            <a:chOff x="1783" y="6616562"/>
            <a:chExt cx="12192000" cy="123639"/>
          </a:xfrm>
        </p:grpSpPr>
        <p:cxnSp>
          <p:nvCxnSpPr>
            <p:cNvPr id="6" name="Straight Connector 5">
              <a:extLst>
                <a:ext uri="{FF2B5EF4-FFF2-40B4-BE49-F238E27FC236}">
                  <a16:creationId xmlns:a16="http://schemas.microsoft.com/office/drawing/2014/main" id="{74DD27DE-3E54-4274-BBC3-ACDBA4EE9375}"/>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7CE46D-769F-4AC1-9632-943FA356FB8F}"/>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1996B2-EF6C-4477-8412-7FDF64D8FBE9}"/>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1B91F03D-430D-45A4-8DF3-4331DE0277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1775418" cy="546100"/>
          </a:xfrm>
          <a:prstGeom prst="rect">
            <a:avLst/>
          </a:prstGeom>
        </p:spPr>
      </p:pic>
    </p:spTree>
    <p:custDataLst>
      <p:tags r:id="rId1"/>
    </p:custDataLst>
    <p:extLst>
      <p:ext uri="{BB962C8B-B14F-4D97-AF65-F5344CB8AC3E}">
        <p14:creationId xmlns:p14="http://schemas.microsoft.com/office/powerpoint/2010/main" val="2239740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8650" y="2695981"/>
            <a:ext cx="7886700" cy="3580368"/>
          </a:xfrm>
        </p:spPr>
        <p:txBody>
          <a:bodyPr/>
          <a:lstStyle>
            <a:lvl1pPr marL="0" indent="0" algn="l">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2" name="Title 1"/>
          <p:cNvSpPr>
            <a:spLocks noGrp="1"/>
          </p:cNvSpPr>
          <p:nvPr>
            <p:ph type="ctrTitle" hasCustomPrompt="1"/>
          </p:nvPr>
        </p:nvSpPr>
        <p:spPr>
          <a:xfrm>
            <a:off x="0" y="1234657"/>
            <a:ext cx="9144000" cy="1201112"/>
          </a:xfrm>
        </p:spPr>
        <p:txBody>
          <a:bodyPr anchor="ctr">
            <a:normAutofit/>
          </a:bodyPr>
          <a:lstStyle>
            <a:lvl1pPr algn="ctr">
              <a:defRPr sz="2475" b="1">
                <a:solidFill>
                  <a:schemeClr val="tx1"/>
                </a:solidFill>
                <a:latin typeface="+mn-lt"/>
              </a:defRPr>
            </a:lvl1pPr>
          </a:lstStyle>
          <a:p>
            <a:r>
              <a:rPr lang="en-US" dirty="0"/>
              <a:t>Click To Edit Master Title Style</a:t>
            </a:r>
          </a:p>
        </p:txBody>
      </p:sp>
      <p:grpSp>
        <p:nvGrpSpPr>
          <p:cNvPr id="13" name="Group 12">
            <a:extLst>
              <a:ext uri="{FF2B5EF4-FFF2-40B4-BE49-F238E27FC236}">
                <a16:creationId xmlns:a16="http://schemas.microsoft.com/office/drawing/2014/main" id="{3BC10DF9-BA31-4066-BE6A-A759AB4AE680}"/>
              </a:ext>
            </a:extLst>
          </p:cNvPr>
          <p:cNvGrpSpPr/>
          <p:nvPr userDrawn="1"/>
        </p:nvGrpSpPr>
        <p:grpSpPr>
          <a:xfrm>
            <a:off x="0" y="8188871"/>
            <a:ext cx="12192000" cy="164852"/>
            <a:chOff x="1783" y="6616562"/>
            <a:chExt cx="12192000" cy="123639"/>
          </a:xfrm>
        </p:grpSpPr>
        <p:cxnSp>
          <p:nvCxnSpPr>
            <p:cNvPr id="14" name="Straight Connector 13">
              <a:extLst>
                <a:ext uri="{FF2B5EF4-FFF2-40B4-BE49-F238E27FC236}">
                  <a16:creationId xmlns:a16="http://schemas.microsoft.com/office/drawing/2014/main" id="{E8B06840-44BD-40F1-8862-2FB20AD45AE5}"/>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856565-9A9F-4179-AEA3-E057FD448D57}"/>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330C3A-7FA3-41F3-9DE9-0CB2D0B45FA7}"/>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90252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385763" indent="-128588">
              <a:buSzPct val="85000"/>
              <a:buFont typeface="Courier New" panose="02070309020205020404" pitchFamily="49" charset="0"/>
              <a:buChar char="o"/>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normAutofit/>
          </a:bodyPr>
          <a:lstStyle>
            <a:lvl1pPr>
              <a:defRPr sz="2025"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76972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Tree>
    <p:custDataLst>
      <p:tags r:id="rId12"/>
    </p:custDataLst>
    <p:extLst>
      <p:ext uri="{BB962C8B-B14F-4D97-AF65-F5344CB8AC3E}">
        <p14:creationId xmlns:p14="http://schemas.microsoft.com/office/powerpoint/2010/main" val="4061745679"/>
      </p:ext>
    </p:extLst>
  </p:cSld>
  <p:clrMap bg1="lt1" tx1="dk1" bg2="lt2" tx2="dk2" accent1="accent1" accent2="accent2" accent3="accent3" accent4="accent4" accent5="accent5" accent6="accent6" hlink="hlink" folHlink="folHlink"/>
  <p:sldLayoutIdLst>
    <p:sldLayoutId id="2147485408" r:id="rId1"/>
    <p:sldLayoutId id="2147485409" r:id="rId2"/>
    <p:sldLayoutId id="2147485410" r:id="rId3"/>
    <p:sldLayoutId id="2147485411" r:id="rId4"/>
    <p:sldLayoutId id="2147485412" r:id="rId5"/>
    <p:sldLayoutId id="2147485413" r:id="rId6"/>
    <p:sldLayoutId id="2147485414" r:id="rId7"/>
    <p:sldLayoutId id="2147485415" r:id="rId8"/>
    <p:sldLayoutId id="2147485416" r:id="rId9"/>
    <p:sldLayoutId id="2147485417" r:id="rId10"/>
  </p:sldLayoutIdLst>
  <p:txStyles>
    <p:titleStyle>
      <a:lvl1pPr algn="l" defTabSz="514350" rtl="0" eaLnBrk="1" latinLnBrk="0" hangingPunct="1">
        <a:lnSpc>
          <a:spcPct val="90000"/>
        </a:lnSpc>
        <a:spcBef>
          <a:spcPct val="0"/>
        </a:spcBef>
        <a:buNone/>
        <a:defRPr sz="2025" b="1" kern="1200">
          <a:solidFill>
            <a:schemeClr val="tx1"/>
          </a:solidFill>
          <a:latin typeface="+mn-lt"/>
          <a:ea typeface="+mj-ea"/>
          <a:cs typeface="+mj-cs"/>
        </a:defRPr>
      </a:lvl1pPr>
    </p:titleStyle>
    <p:bodyStyle>
      <a:lvl1pPr marL="128588" indent="-128588" algn="l" defTabSz="514350" rtl="0" eaLnBrk="1" latinLnBrk="0" hangingPunct="1">
        <a:lnSpc>
          <a:spcPct val="10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10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10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10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10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4.xml"/><Relationship Id="rId5" Type="http://schemas.openxmlformats.org/officeDocument/2006/relationships/hyperlink" Target="https://www.youtube.com/watch?v=BasXYtKOjSs" TargetMode="Externa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hyperlink" Target="http://adrakesprogress.blogspot.com/2015/05/genetics.html" TargetMode="External"/><Relationship Id="rId5" Type="http://schemas.microsoft.com/office/2007/relationships/hdphoto" Target="../media/hdphoto1.wdp"/><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45.xml"/><Relationship Id="rId5" Type="http://schemas.openxmlformats.org/officeDocument/2006/relationships/hyperlink" Target="https://www.youtube.com/watch?v=yYebPiA0IjM" TargetMode="External"/><Relationship Id="rId4" Type="http://schemas.openxmlformats.org/officeDocument/2006/relationships/image" Target="../media/image15.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5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58.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6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63.xml"/><Relationship Id="rId5" Type="http://schemas.openxmlformats.org/officeDocument/2006/relationships/image" Target="../media/image24.jpg"/><Relationship Id="rId4" Type="http://schemas.openxmlformats.org/officeDocument/2006/relationships/hyperlink" Target="https://www.angelmanuk.org/what-is-angelman-syndrome/"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68.xml"/><Relationship Id="rId5" Type="http://schemas.openxmlformats.org/officeDocument/2006/relationships/image" Target="../media/image25.jpg"/><Relationship Id="rId4" Type="http://schemas.openxmlformats.org/officeDocument/2006/relationships/hyperlink" Target="https://www.youtube.com/watch?v=U5J0kvFSTtA"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tags" Target="../tags/tag73.xml"/><Relationship Id="rId5" Type="http://schemas.openxmlformats.org/officeDocument/2006/relationships/image" Target="../media/image27.png"/><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8" Type="http://schemas.openxmlformats.org/officeDocument/2006/relationships/hyperlink" Target="http://adrakesprogress.blogspot.com/2015/05/genetics.html" TargetMode="External"/><Relationship Id="rId3" Type="http://schemas.openxmlformats.org/officeDocument/2006/relationships/notesSlide" Target="../notesSlides/notesSlide58.xml"/><Relationship Id="rId7" Type="http://schemas.openxmlformats.org/officeDocument/2006/relationships/hyperlink" Target="https://www.youtube.com/watch?v=yYebPiA0IjM" TargetMode="External"/><Relationship Id="rId2" Type="http://schemas.openxmlformats.org/officeDocument/2006/relationships/slideLayout" Target="../slideLayouts/slideLayout3.xml"/><Relationship Id="rId1" Type="http://schemas.openxmlformats.org/officeDocument/2006/relationships/tags" Target="../tags/tag74.xml"/><Relationship Id="rId6" Type="http://schemas.openxmlformats.org/officeDocument/2006/relationships/hyperlink" Target="https://doi.org/10.1002/ajmg.c.30273" TargetMode="External"/><Relationship Id="rId5" Type="http://schemas.openxmlformats.org/officeDocument/2006/relationships/hyperlink" Target="https://cureangelman.org/testing-101" TargetMode="External"/><Relationship Id="rId10" Type="http://schemas.openxmlformats.org/officeDocument/2006/relationships/hyperlink" Target="https://doi.org/10.1111/febs.15258" TargetMode="External"/><Relationship Id="rId4" Type="http://schemas.openxmlformats.org/officeDocument/2006/relationships/hyperlink" Target="https://www.angelman.org/what-is-as/testing-and-diagnosis/" TargetMode="External"/><Relationship Id="rId9" Type="http://schemas.openxmlformats.org/officeDocument/2006/relationships/hyperlink" Target="https://doi.org/10.1111/jpc.14546"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vimeo.com/108520146" TargetMode="External"/><Relationship Id="rId3" Type="http://schemas.openxmlformats.org/officeDocument/2006/relationships/notesSlide" Target="../notesSlides/notesSlide59.xml"/><Relationship Id="rId7" Type="http://schemas.openxmlformats.org/officeDocument/2006/relationships/hyperlink" Target="https://www.youtube.com/watch?v=BasXYtKOjSs" TargetMode="External"/><Relationship Id="rId2" Type="http://schemas.openxmlformats.org/officeDocument/2006/relationships/slideLayout" Target="../slideLayouts/slideLayout3.xml"/><Relationship Id="rId1" Type="http://schemas.openxmlformats.org/officeDocument/2006/relationships/tags" Target="../tags/tag75.xml"/><Relationship Id="rId6" Type="http://schemas.openxmlformats.org/officeDocument/2006/relationships/hyperlink" Target="https://www.ncbi.nlm.nih.gov/gtr/tests/500313/overview/" TargetMode="External"/><Relationship Id="rId5" Type="http://schemas.openxmlformats.org/officeDocument/2006/relationships/hyperlink" Target="https://doi.org/10.1038/s41598-020-72079-3" TargetMode="External"/><Relationship Id="rId10" Type="http://schemas.openxmlformats.org/officeDocument/2006/relationships/hyperlink" Target="https://www.bing.com/videos/search?q=child+with+angelman+sydrome&amp;ru=%2fvideos%2fsearch%3fq%3dchild%2bwith%2bangelman%2bsydrome%26FORM%3dH" TargetMode="External"/><Relationship Id="rId4" Type="http://schemas.openxmlformats.org/officeDocument/2006/relationships/hyperlink" Target="https://www.mayoclinic.org/diseases-conditions/prader-willi-syndrome/symptoms-causes/syc-20355997" TargetMode="External"/><Relationship Id="rId9" Type="http://schemas.openxmlformats.org/officeDocument/2006/relationships/hyperlink" Target="https://www.ncbi.nlm.nih.gov/books/NBK1330/"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uconnucedd.org/" TargetMode="External"/><Relationship Id="rId2" Type="http://schemas.openxmlformats.org/officeDocument/2006/relationships/slideLayout" Target="../slideLayouts/slideLayout3.xml"/><Relationship Id="rId1" Type="http://schemas.openxmlformats.org/officeDocument/2006/relationships/tags" Target="../tags/tag76.xml"/><Relationship Id="rId5" Type="http://schemas.openxmlformats.org/officeDocument/2006/relationships/hyperlink" Target="http://www2.ed.gov/about/offices/list/osers/osep/index.html" TargetMode="External"/><Relationship Id="rId4" Type="http://schemas.openxmlformats.org/officeDocument/2006/relationships/hyperlink" Target="http://www.uchc.edu/"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hyperlink" Target="https://vimeo.com/108520146"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a:extLst>
              <a:ext uri="{C183D7F6-B498-43B3-948B-1728B52AA6E4}">
                <adec:decorative xmlns:adec="http://schemas.microsoft.com/office/drawing/2017/decorative" val="0"/>
              </a:ext>
            </a:extLst>
          </p:cNvPr>
          <p:cNvSpPr txBox="1">
            <a:spLocks noGrp="1"/>
          </p:cNvSpPr>
          <p:nvPr>
            <p:ph type="ctrTitle"/>
          </p:nvPr>
        </p:nvSpPr>
        <p:spPr>
          <a:prstGeom prst="rect">
            <a:avLst/>
          </a:prstGeom>
        </p:spPr>
        <p:txBody>
          <a:bodyPr spcFirstLastPara="1" vert="horz" wrap="square" lIns="91425" tIns="91425" rIns="91425" bIns="91425" rtlCol="0" anchor="t" anchorCtr="0">
            <a:noAutofit/>
          </a:bodyPr>
          <a:lstStyle/>
          <a:p>
            <a:pPr>
              <a:spcBef>
                <a:spcPts val="0"/>
              </a:spcBef>
            </a:pPr>
            <a:r>
              <a:rPr lang="en-US" sz="3600" b="1" dirty="0">
                <a:latin typeface="+mj-lt"/>
                <a:ea typeface="Comfortaa"/>
                <a:sym typeface="Comfortaa"/>
              </a:rPr>
              <a:t>Characteristics and Etiology</a:t>
            </a:r>
            <a:br>
              <a:rPr lang="en-US" sz="3600" b="1" dirty="0">
                <a:latin typeface="+mj-lt"/>
                <a:ea typeface="Comfortaa"/>
                <a:sym typeface="Comfortaa"/>
              </a:rPr>
            </a:br>
            <a:r>
              <a:rPr lang="en-US" sz="3600" b="1" dirty="0">
                <a:latin typeface="+mj-lt"/>
                <a:ea typeface="Comfortaa"/>
                <a:sym typeface="Comfortaa"/>
              </a:rPr>
              <a:t>of Infants and Young Children with Disabilities</a:t>
            </a:r>
          </a:p>
        </p:txBody>
      </p:sp>
      <p:sp>
        <p:nvSpPr>
          <p:cNvPr id="2" name="Subtitle 1">
            <a:extLst>
              <a:ext uri="{FF2B5EF4-FFF2-40B4-BE49-F238E27FC236}">
                <a16:creationId xmlns:a16="http://schemas.microsoft.com/office/drawing/2014/main" id="{5E1966DA-745B-40EA-982A-D8A6CA1EAEB0}"/>
              </a:ext>
            </a:extLst>
          </p:cNvPr>
          <p:cNvSpPr>
            <a:spLocks noGrp="1"/>
          </p:cNvSpPr>
          <p:nvPr>
            <p:ph idx="4294967295"/>
          </p:nvPr>
        </p:nvSpPr>
        <p:spPr>
          <a:xfrm>
            <a:off x="628650" y="3505200"/>
            <a:ext cx="7886700" cy="4351338"/>
          </a:xfrm>
        </p:spPr>
        <p:txBody>
          <a:bodyPr/>
          <a:lstStyle/>
          <a:p>
            <a:endParaRPr lang="en" b="1" dirty="0">
              <a:latin typeface="Calibri" panose="020F0502020204030204" pitchFamily="34" charset="0"/>
              <a:ea typeface="Comfortaa"/>
              <a:cs typeface="Calibri" panose="020F0502020204030204" pitchFamily="34" charset="0"/>
              <a:sym typeface="Comfortaa"/>
            </a:endParaRPr>
          </a:p>
          <a:p>
            <a:pPr marL="0" indent="0" algn="ctr">
              <a:buNone/>
            </a:pPr>
            <a:r>
              <a:rPr lang="en-US" sz="2400" b="1" dirty="0">
                <a:latin typeface="+mj-lt"/>
                <a:ea typeface="Comfortaa"/>
                <a:cs typeface="Calibri" panose="020F0502020204030204" pitchFamily="34" charset="0"/>
                <a:sym typeface="Comfortaa"/>
              </a:rPr>
              <a:t>Prader-Willi Syndrome and Angelman Syndrome </a:t>
            </a:r>
            <a:endParaRPr lang="en-US" sz="2400" b="1" dirty="0">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Genetic Disorder II</a:t>
            </a:r>
            <a:endParaRPr sz="3600" b="1" dirty="0"/>
          </a:p>
        </p:txBody>
      </p:sp>
      <p:sp>
        <p:nvSpPr>
          <p:cNvPr id="107" name="Google Shape;107;p20"/>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buNone/>
            </a:pPr>
            <a:r>
              <a:rPr lang="en-US" sz="2000" dirty="0">
                <a:solidFill>
                  <a:schemeClr val="dk1"/>
                </a:solidFill>
              </a:rPr>
              <a:t>Can be caused by:</a:t>
            </a:r>
          </a:p>
          <a:p>
            <a:pPr marL="0" indent="0">
              <a:buNone/>
            </a:pPr>
            <a:endParaRPr lang="en-US" sz="2000" dirty="0">
              <a:solidFill>
                <a:schemeClr val="dk1"/>
              </a:solidFill>
            </a:endParaRPr>
          </a:p>
          <a:p>
            <a:pPr marL="228600" indent="-228600">
              <a:lnSpc>
                <a:spcPct val="150000"/>
              </a:lnSpc>
              <a:spcBef>
                <a:spcPts val="0"/>
              </a:spcBef>
              <a:spcAft>
                <a:spcPts val="600"/>
              </a:spcAft>
              <a:buClr>
                <a:schemeClr val="dk1"/>
              </a:buClr>
              <a:buSzPct val="125000"/>
            </a:pPr>
            <a:r>
              <a:rPr lang="en-US" sz="2000" dirty="0">
                <a:solidFill>
                  <a:schemeClr val="dk1"/>
                </a:solidFill>
              </a:rPr>
              <a:t>A mutation in 1 gene</a:t>
            </a:r>
          </a:p>
          <a:p>
            <a:pPr marL="228600" indent="-228600">
              <a:lnSpc>
                <a:spcPct val="150000"/>
              </a:lnSpc>
              <a:spcBef>
                <a:spcPts val="0"/>
              </a:spcBef>
              <a:spcAft>
                <a:spcPts val="600"/>
              </a:spcAft>
              <a:buClr>
                <a:schemeClr val="dk1"/>
              </a:buClr>
              <a:buSzPct val="125000"/>
            </a:pPr>
            <a:r>
              <a:rPr lang="en-US" sz="2000" dirty="0">
                <a:solidFill>
                  <a:schemeClr val="dk1"/>
                </a:solidFill>
              </a:rPr>
              <a:t>Mutations in multiple genes</a:t>
            </a:r>
          </a:p>
          <a:p>
            <a:pPr marL="228600" indent="-228600">
              <a:lnSpc>
                <a:spcPct val="150000"/>
              </a:lnSpc>
              <a:spcBef>
                <a:spcPts val="0"/>
              </a:spcBef>
              <a:spcAft>
                <a:spcPts val="600"/>
              </a:spcAft>
              <a:buClr>
                <a:schemeClr val="dk1"/>
              </a:buClr>
              <a:buSzPct val="125000"/>
            </a:pPr>
            <a:r>
              <a:rPr lang="en-US" sz="2000" dirty="0">
                <a:solidFill>
                  <a:schemeClr val="dk1"/>
                </a:solidFill>
              </a:rPr>
              <a:t>A combination of gene mutations and environmental factors</a:t>
            </a:r>
          </a:p>
          <a:p>
            <a:pPr marL="228600" indent="-228600">
              <a:lnSpc>
                <a:spcPct val="150000"/>
              </a:lnSpc>
              <a:spcBef>
                <a:spcPts val="0"/>
              </a:spcBef>
              <a:spcAft>
                <a:spcPts val="600"/>
              </a:spcAft>
              <a:buClr>
                <a:schemeClr val="dk1"/>
              </a:buClr>
              <a:buSzPct val="125000"/>
            </a:pPr>
            <a:r>
              <a:rPr lang="en-US" sz="2000" dirty="0">
                <a:solidFill>
                  <a:schemeClr val="dk1"/>
                </a:solidFill>
              </a:rPr>
              <a:t>Damage to chromosomes</a:t>
            </a:r>
          </a:p>
        </p:txBody>
      </p:sp>
      <p:pic>
        <p:nvPicPr>
          <p:cNvPr id="3" name="Picture 2" descr="A strand of DNA with colorful spheres grouped behind it. ">
            <a:extLst>
              <a:ext uri="{FF2B5EF4-FFF2-40B4-BE49-F238E27FC236}">
                <a16:creationId xmlns:a16="http://schemas.microsoft.com/office/drawing/2014/main" id="{1477DBDF-D1BC-4505-8AE5-E369007420C2}"/>
              </a:ext>
            </a:extLst>
          </p:cNvPr>
          <p:cNvPicPr>
            <a:picLocks noChangeAspect="1"/>
          </p:cNvPicPr>
          <p:nvPr/>
        </p:nvPicPr>
        <p:blipFill>
          <a:blip r:embed="rId4"/>
          <a:stretch>
            <a:fillRect/>
          </a:stretch>
        </p:blipFill>
        <p:spPr>
          <a:xfrm>
            <a:off x="7312462" y="943413"/>
            <a:ext cx="1831538" cy="435133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Genetic Disorder III</a:t>
            </a:r>
            <a:endParaRPr sz="3600" b="1" dirty="0"/>
          </a:p>
        </p:txBody>
      </p:sp>
      <p:sp>
        <p:nvSpPr>
          <p:cNvPr id="107" name="Google Shape;107;p20"/>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buNone/>
            </a:pPr>
            <a:r>
              <a:rPr lang="en-US" sz="2000" dirty="0">
                <a:solidFill>
                  <a:schemeClr val="dk1"/>
                </a:solidFill>
              </a:rPr>
              <a:t>Can be:</a:t>
            </a:r>
          </a:p>
          <a:p>
            <a:pPr marL="0" indent="0">
              <a:buNone/>
            </a:pPr>
            <a:endParaRPr lang="en-US" sz="2000" dirty="0">
              <a:solidFill>
                <a:schemeClr val="dk1"/>
              </a:solidFill>
            </a:endParaRPr>
          </a:p>
          <a:p>
            <a:pPr marL="228600" indent="-228600">
              <a:lnSpc>
                <a:spcPct val="150000"/>
              </a:lnSpc>
              <a:spcBef>
                <a:spcPts val="0"/>
              </a:spcBef>
              <a:spcAft>
                <a:spcPts val="600"/>
              </a:spcAft>
              <a:buClr>
                <a:schemeClr val="dk1"/>
              </a:buClr>
              <a:buSzPct val="125000"/>
            </a:pPr>
            <a:r>
              <a:rPr lang="en-US" sz="2000" dirty="0">
                <a:solidFill>
                  <a:schemeClr val="dk1"/>
                </a:solidFill>
              </a:rPr>
              <a:t>Inherited/Present at birth</a:t>
            </a:r>
          </a:p>
          <a:p>
            <a:pPr marL="228600" indent="-228600">
              <a:lnSpc>
                <a:spcPct val="150000"/>
              </a:lnSpc>
              <a:spcBef>
                <a:spcPts val="0"/>
              </a:spcBef>
              <a:spcAft>
                <a:spcPts val="600"/>
              </a:spcAft>
              <a:buClr>
                <a:schemeClr val="dk1"/>
              </a:buClr>
              <a:buSzPct val="125000"/>
            </a:pPr>
            <a:r>
              <a:rPr lang="en-US" sz="2000" dirty="0">
                <a:solidFill>
                  <a:schemeClr val="dk1"/>
                </a:solidFill>
              </a:rPr>
              <a:t>Random occurrence </a:t>
            </a:r>
          </a:p>
          <a:p>
            <a:pPr marL="228600" indent="-228600">
              <a:lnSpc>
                <a:spcPct val="150000"/>
              </a:lnSpc>
              <a:spcBef>
                <a:spcPts val="0"/>
              </a:spcBef>
              <a:spcAft>
                <a:spcPts val="600"/>
              </a:spcAft>
              <a:buClr>
                <a:schemeClr val="dk1"/>
              </a:buClr>
              <a:buSzPct val="125000"/>
            </a:pPr>
            <a:r>
              <a:rPr lang="en-US" sz="2000" dirty="0">
                <a:solidFill>
                  <a:schemeClr val="dk1"/>
                </a:solidFill>
              </a:rPr>
              <a:t>Environmental exposure </a:t>
            </a:r>
          </a:p>
          <a:p>
            <a:pPr marL="0" indent="0">
              <a:buNone/>
            </a:pPr>
            <a:endParaRPr lang="en-US" dirty="0"/>
          </a:p>
        </p:txBody>
      </p:sp>
      <p:pic>
        <p:nvPicPr>
          <p:cNvPr id="5" name="Picture 4" descr="A strand of DNA with colorful spheres grouped behind it. ">
            <a:extLst>
              <a:ext uri="{FF2B5EF4-FFF2-40B4-BE49-F238E27FC236}">
                <a16:creationId xmlns:a16="http://schemas.microsoft.com/office/drawing/2014/main" id="{AFED37A7-9F07-464D-9910-6C46FD9D9A36}"/>
              </a:ext>
            </a:extLst>
          </p:cNvPr>
          <p:cNvPicPr>
            <a:picLocks noChangeAspect="1"/>
          </p:cNvPicPr>
          <p:nvPr/>
        </p:nvPicPr>
        <p:blipFill>
          <a:blip r:embed="rId4"/>
          <a:stretch>
            <a:fillRect/>
          </a:stretch>
        </p:blipFill>
        <p:spPr>
          <a:xfrm>
            <a:off x="7312462" y="943413"/>
            <a:ext cx="1831538" cy="4351338"/>
          </a:xfrm>
          <a:prstGeom prst="rect">
            <a:avLst/>
          </a:prstGeom>
        </p:spPr>
      </p:pic>
    </p:spTree>
    <p:custDataLst>
      <p:tags r:id="rId1"/>
    </p:custDataLst>
    <p:extLst>
      <p:ext uri="{BB962C8B-B14F-4D97-AF65-F5344CB8AC3E}">
        <p14:creationId xmlns:p14="http://schemas.microsoft.com/office/powerpoint/2010/main" val="75618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Chromosomes and Genes</a:t>
            </a:r>
            <a:endParaRPr sz="3600" b="1" dirty="0"/>
          </a:p>
        </p:txBody>
      </p:sp>
      <p:sp>
        <p:nvSpPr>
          <p:cNvPr id="114" name="Google Shape;114;p21"/>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228600" indent="-228600">
              <a:lnSpc>
                <a:spcPct val="150000"/>
              </a:lnSpc>
              <a:spcBef>
                <a:spcPts val="0"/>
              </a:spcBef>
              <a:spcAft>
                <a:spcPts val="1200"/>
              </a:spcAft>
            </a:pPr>
            <a:r>
              <a:rPr lang="en" sz="2000" b="1" dirty="0">
                <a:solidFill>
                  <a:schemeClr val="dk1"/>
                </a:solidFill>
              </a:rPr>
              <a:t>Chromosomes—</a:t>
            </a:r>
            <a:r>
              <a:rPr lang="en" sz="2000" dirty="0">
                <a:solidFill>
                  <a:schemeClr val="dk1"/>
                </a:solidFill>
              </a:rPr>
              <a:t>Tiny structures that are present in nearly all cells in the body. Made up of tightly coiled </a:t>
            </a:r>
            <a:r>
              <a:rPr lang="en" sz="2000" b="1" dirty="0">
                <a:solidFill>
                  <a:schemeClr val="dk1"/>
                </a:solidFill>
              </a:rPr>
              <a:t>DNA.</a:t>
            </a:r>
            <a:endParaRPr sz="2000" b="1" dirty="0">
              <a:solidFill>
                <a:schemeClr val="dk1"/>
              </a:solidFill>
            </a:endParaRPr>
          </a:p>
          <a:p>
            <a:pPr marL="228594" indent="-228600">
              <a:lnSpc>
                <a:spcPct val="150000"/>
              </a:lnSpc>
              <a:spcBef>
                <a:spcPts val="0"/>
              </a:spcBef>
              <a:spcAft>
                <a:spcPts val="1200"/>
              </a:spcAft>
            </a:pPr>
            <a:r>
              <a:rPr lang="en" sz="2000" b="1" dirty="0">
                <a:solidFill>
                  <a:schemeClr val="dk1"/>
                </a:solidFill>
              </a:rPr>
              <a:t>DNA—</a:t>
            </a:r>
            <a:r>
              <a:rPr lang="en" sz="2000" dirty="0">
                <a:solidFill>
                  <a:schemeClr val="dk1"/>
                </a:solidFill>
              </a:rPr>
              <a:t>Molecules that contain our genetic code.</a:t>
            </a:r>
            <a:endParaRPr sz="2000" dirty="0">
              <a:solidFill>
                <a:schemeClr val="dk1"/>
              </a:solidFill>
            </a:endParaRPr>
          </a:p>
          <a:p>
            <a:pPr marL="228594" indent="-228600">
              <a:lnSpc>
                <a:spcPct val="150000"/>
              </a:lnSpc>
              <a:spcBef>
                <a:spcPts val="0"/>
              </a:spcBef>
              <a:spcAft>
                <a:spcPts val="1200"/>
              </a:spcAft>
            </a:pPr>
            <a:r>
              <a:rPr lang="en" sz="2000" b="1" dirty="0">
                <a:solidFill>
                  <a:schemeClr val="dk1"/>
                </a:solidFill>
              </a:rPr>
              <a:t>Genes—</a:t>
            </a:r>
            <a:r>
              <a:rPr lang="en" sz="2000" dirty="0">
                <a:solidFill>
                  <a:schemeClr val="dk1"/>
                </a:solidFill>
              </a:rPr>
              <a:t>Specific genes direct our cells to produce proteins, enzymes, and other essential substances. </a:t>
            </a:r>
            <a:endParaRPr sz="2000" dirty="0">
              <a:solidFill>
                <a:schemeClr val="dk1"/>
              </a:solidFill>
            </a:endParaRPr>
          </a:p>
          <a:p>
            <a:pPr marL="0" indent="0">
              <a:buNone/>
            </a:pPr>
            <a:endParaRPr sz="2000" dirty="0">
              <a:solidFill>
                <a:schemeClr val="dk1"/>
              </a:solidFill>
            </a:endParaRPr>
          </a:p>
          <a:p>
            <a:pPr marL="0" indent="0">
              <a:spcAft>
                <a:spcPts val="1200"/>
              </a:spcAft>
              <a:buNone/>
            </a:pPr>
            <a:endParaRPr sz="2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Chromosomes and Genes II</a:t>
            </a:r>
            <a:endParaRPr sz="3600" b="1" dirty="0"/>
          </a:p>
        </p:txBody>
      </p:sp>
      <p:sp>
        <p:nvSpPr>
          <p:cNvPr id="114" name="Google Shape;114;p21"/>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lnSpc>
                <a:spcPct val="120000"/>
              </a:lnSpc>
              <a:buNone/>
            </a:pPr>
            <a:r>
              <a:rPr lang="en" sz="2000" dirty="0">
                <a:solidFill>
                  <a:schemeClr val="dk1"/>
                </a:solidFill>
              </a:rPr>
              <a:t>Each </a:t>
            </a:r>
            <a:r>
              <a:rPr lang="en" sz="2000" b="1" dirty="0">
                <a:solidFill>
                  <a:schemeClr val="dk1"/>
                </a:solidFill>
              </a:rPr>
              <a:t>gene</a:t>
            </a:r>
            <a:r>
              <a:rPr lang="en" sz="2000" dirty="0">
                <a:solidFill>
                  <a:schemeClr val="dk1"/>
                </a:solidFill>
              </a:rPr>
              <a:t> is located on a specific </a:t>
            </a:r>
            <a:r>
              <a:rPr lang="en" sz="2000" b="1" dirty="0">
                <a:solidFill>
                  <a:schemeClr val="dk1"/>
                </a:solidFill>
              </a:rPr>
              <a:t>chromosome</a:t>
            </a:r>
            <a:r>
              <a:rPr lang="en" sz="2000" dirty="0">
                <a:solidFill>
                  <a:schemeClr val="dk1"/>
                </a:solidFill>
              </a:rPr>
              <a:t>.</a:t>
            </a:r>
          </a:p>
          <a:p>
            <a:pPr marL="0" indent="0">
              <a:lnSpc>
                <a:spcPct val="120000"/>
              </a:lnSpc>
              <a:buNone/>
            </a:pPr>
            <a:endParaRPr sz="2000" dirty="0">
              <a:solidFill>
                <a:schemeClr val="dk1"/>
              </a:solidFill>
            </a:endParaRPr>
          </a:p>
          <a:p>
            <a:pPr marL="228600" indent="-228600">
              <a:lnSpc>
                <a:spcPct val="150000"/>
              </a:lnSpc>
              <a:spcBef>
                <a:spcPts val="0"/>
              </a:spcBef>
              <a:spcAft>
                <a:spcPts val="600"/>
              </a:spcAft>
              <a:buClr>
                <a:schemeClr val="dk1"/>
              </a:buClr>
              <a:buSzPct val="125000"/>
            </a:pPr>
            <a:r>
              <a:rPr lang="en" sz="2000" dirty="0">
                <a:solidFill>
                  <a:schemeClr val="dk1"/>
                </a:solidFill>
              </a:rPr>
              <a:t>Majority of body cells contain 46 chromosomes (23 from each parent)</a:t>
            </a:r>
            <a:endParaRPr sz="2000" dirty="0">
              <a:solidFill>
                <a:schemeClr val="dk1"/>
              </a:solidFill>
            </a:endParaRPr>
          </a:p>
          <a:p>
            <a:pPr marL="800100" lvl="3" indent="-342900">
              <a:lnSpc>
                <a:spcPct val="150000"/>
              </a:lnSpc>
              <a:spcBef>
                <a:spcPts val="600"/>
              </a:spcBef>
              <a:buClr>
                <a:schemeClr val="dk1"/>
              </a:buClr>
              <a:buSzPct val="125000"/>
              <a:buFont typeface="Calibri" panose="020F0502020204030204" pitchFamily="34" charset="0"/>
              <a:buChar char="₋"/>
            </a:pPr>
            <a:r>
              <a:rPr lang="en" sz="2000" dirty="0">
                <a:solidFill>
                  <a:schemeClr val="dk1"/>
                </a:solidFill>
              </a:rPr>
              <a:t>Exception – gamete cells contain 23 chromosomes</a:t>
            </a:r>
          </a:p>
          <a:p>
            <a:pPr marL="1028700" lvl="4" indent="-342900">
              <a:lnSpc>
                <a:spcPct val="150000"/>
              </a:lnSpc>
              <a:spcBef>
                <a:spcPts val="0"/>
              </a:spcBef>
              <a:spcAft>
                <a:spcPts val="600"/>
              </a:spcAft>
              <a:buClr>
                <a:schemeClr val="dk1"/>
              </a:buClr>
              <a:buSzPct val="125000"/>
              <a:buFont typeface="Courier New" panose="02070309020205020404" pitchFamily="49" charset="0"/>
              <a:buChar char="o"/>
            </a:pPr>
            <a:r>
              <a:rPr lang="en" sz="2000" dirty="0">
                <a:solidFill>
                  <a:schemeClr val="dk1"/>
                </a:solidFill>
              </a:rPr>
              <a:t>Egg cells</a:t>
            </a:r>
          </a:p>
          <a:p>
            <a:pPr marL="1028700" lvl="4" indent="-342900">
              <a:lnSpc>
                <a:spcPct val="150000"/>
              </a:lnSpc>
              <a:spcBef>
                <a:spcPts val="0"/>
              </a:spcBef>
              <a:spcAft>
                <a:spcPts val="600"/>
              </a:spcAft>
              <a:buClr>
                <a:schemeClr val="dk1"/>
              </a:buClr>
              <a:buSzPct val="125000"/>
              <a:buFont typeface="Courier New" panose="02070309020205020404" pitchFamily="49" charset="0"/>
              <a:buChar char="o"/>
            </a:pPr>
            <a:r>
              <a:rPr lang="en" sz="2000" dirty="0">
                <a:solidFill>
                  <a:schemeClr val="dk1"/>
                </a:solidFill>
              </a:rPr>
              <a:t>Sperm Cells</a:t>
            </a:r>
            <a:endParaRPr sz="2000" dirty="0">
              <a:solidFill>
                <a:schemeClr val="dk1"/>
              </a:solidFill>
            </a:endParaRPr>
          </a:p>
          <a:p>
            <a:pPr marL="0" indent="0">
              <a:buNone/>
            </a:pPr>
            <a:endParaRPr sz="2000" dirty="0">
              <a:solidFill>
                <a:schemeClr val="dk1"/>
              </a:solidFill>
            </a:endParaRPr>
          </a:p>
          <a:p>
            <a:pPr marL="0" indent="0">
              <a:spcAft>
                <a:spcPts val="1200"/>
              </a:spcAft>
              <a:buNone/>
            </a:pPr>
            <a:endParaRPr sz="2000" dirty="0"/>
          </a:p>
        </p:txBody>
      </p:sp>
    </p:spTree>
    <p:custDataLst>
      <p:tags r:id="rId1"/>
    </p:custDataLst>
    <p:extLst>
      <p:ext uri="{BB962C8B-B14F-4D97-AF65-F5344CB8AC3E}">
        <p14:creationId xmlns:p14="http://schemas.microsoft.com/office/powerpoint/2010/main" val="3336156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8" name="Title 7">
            <a:extLst>
              <a:ext uri="{FF2B5EF4-FFF2-40B4-BE49-F238E27FC236}">
                <a16:creationId xmlns:a16="http://schemas.microsoft.com/office/drawing/2014/main" id="{6CA6EF12-A28D-410C-A8F9-AA3C35F9C5A8}"/>
              </a:ext>
            </a:extLst>
          </p:cNvPr>
          <p:cNvSpPr>
            <a:spLocks noGrp="1"/>
          </p:cNvSpPr>
          <p:nvPr>
            <p:ph type="title"/>
          </p:nvPr>
        </p:nvSpPr>
        <p:spPr/>
        <p:txBody>
          <a:bodyPr/>
          <a:lstStyle/>
          <a:p>
            <a:pPr algn="ctr"/>
            <a:r>
              <a:rPr lang="en-US" sz="3600" b="1" dirty="0"/>
              <a:t>Diagram of a cell</a:t>
            </a:r>
          </a:p>
        </p:txBody>
      </p:sp>
      <p:pic>
        <p:nvPicPr>
          <p:cNvPr id="11" name="Google Shape;122;p22" descr="Illustration of the relationship between a cell, a chromosome (which is within a cell), a strand of DNA (which is within the chromosome), and a gene (which is a portion of the DNA strand.)">
            <a:extLst>
              <a:ext uri="{FF2B5EF4-FFF2-40B4-BE49-F238E27FC236}">
                <a16:creationId xmlns:a16="http://schemas.microsoft.com/office/drawing/2014/main" id="{1D73806C-EB17-453D-8D23-6C9D42775220}"/>
              </a:ext>
            </a:extLst>
          </p:cNvPr>
          <p:cNvPicPr preferRelativeResize="0">
            <a:picLocks noGrp="1"/>
          </p:cNvPicPr>
          <p:nvPr>
            <p:ph idx="1"/>
          </p:nvPr>
        </p:nvPicPr>
        <p:blipFill>
          <a:blip r:embed="rId4">
            <a:alphaModFix/>
          </a:blip>
          <a:stretch>
            <a:fillRect/>
          </a:stretch>
        </p:blipFill>
        <p:spPr>
          <a:xfrm>
            <a:off x="628650" y="1872684"/>
            <a:ext cx="7886700" cy="425722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Genomic Imprinting </a:t>
            </a:r>
            <a:endParaRPr sz="3600" b="1" dirty="0"/>
          </a:p>
        </p:txBody>
      </p:sp>
      <p:sp>
        <p:nvSpPr>
          <p:cNvPr id="129" name="Google Shape;129;p23"/>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228600" indent="-228600">
              <a:spcBef>
                <a:spcPts val="0"/>
              </a:spcBef>
              <a:spcAft>
                <a:spcPts val="600"/>
              </a:spcAft>
              <a:buClr>
                <a:schemeClr val="dk1"/>
              </a:buClr>
              <a:buSzPct val="125000"/>
            </a:pPr>
            <a:r>
              <a:rPr lang="en" sz="2000" dirty="0">
                <a:solidFill>
                  <a:schemeClr val="dk1"/>
                </a:solidFill>
              </a:rPr>
              <a:t>Refers to differential expression of an allele depending on the parent of origin.</a:t>
            </a:r>
            <a:endParaRPr sz="2000" dirty="0">
              <a:solidFill>
                <a:schemeClr val="dk1"/>
              </a:solidFill>
            </a:endParaRPr>
          </a:p>
          <a:p>
            <a:pPr marL="685800" lvl="2" indent="-342900">
              <a:spcBef>
                <a:spcPts val="0"/>
              </a:spcBef>
              <a:spcAft>
                <a:spcPts val="600"/>
              </a:spcAft>
              <a:buClr>
                <a:schemeClr val="dk1"/>
              </a:buClr>
              <a:buSzPct val="125000"/>
              <a:buFont typeface="Calibri" panose="020F0502020204030204" pitchFamily="34" charset="0"/>
              <a:buChar char="₋"/>
            </a:pPr>
            <a:r>
              <a:rPr lang="en" sz="1800" dirty="0">
                <a:solidFill>
                  <a:schemeClr val="dk1"/>
                </a:solidFill>
              </a:rPr>
              <a:t>Only the paternal </a:t>
            </a:r>
            <a:r>
              <a:rPr lang="en" sz="1800" b="1" dirty="0">
                <a:solidFill>
                  <a:schemeClr val="dk1"/>
                </a:solidFill>
              </a:rPr>
              <a:t>or</a:t>
            </a:r>
            <a:r>
              <a:rPr lang="en" sz="1800" dirty="0">
                <a:solidFill>
                  <a:schemeClr val="dk1"/>
                </a:solidFill>
              </a:rPr>
              <a:t> maternal allele is expressed/active. </a:t>
            </a:r>
          </a:p>
          <a:p>
            <a:pPr marL="685800" lvl="2" indent="-342900">
              <a:spcBef>
                <a:spcPts val="0"/>
              </a:spcBef>
              <a:spcAft>
                <a:spcPts val="600"/>
              </a:spcAft>
              <a:buClr>
                <a:schemeClr val="dk1"/>
              </a:buClr>
              <a:buSzPct val="125000"/>
              <a:buFont typeface="Calibri" panose="020F0502020204030204" pitchFamily="34" charset="0"/>
              <a:buChar char="₋"/>
            </a:pPr>
            <a:endParaRPr sz="1800" dirty="0">
              <a:solidFill>
                <a:schemeClr val="dk1"/>
              </a:solidFill>
            </a:endParaRPr>
          </a:p>
          <a:p>
            <a:pPr marL="228600" indent="-228600">
              <a:spcBef>
                <a:spcPts val="0"/>
              </a:spcBef>
              <a:spcAft>
                <a:spcPts val="600"/>
              </a:spcAft>
              <a:buClr>
                <a:schemeClr val="dk1"/>
              </a:buClr>
              <a:buSzPct val="125000"/>
            </a:pPr>
            <a:r>
              <a:rPr lang="en" sz="2000" dirty="0">
                <a:solidFill>
                  <a:schemeClr val="dk1"/>
                </a:solidFill>
              </a:rPr>
              <a:t>Deletion, duplication, or mutation of the active allele results in complications.</a:t>
            </a:r>
          </a:p>
          <a:p>
            <a:pPr marL="228600" indent="-228600">
              <a:spcBef>
                <a:spcPts val="0"/>
              </a:spcBef>
              <a:spcAft>
                <a:spcPts val="600"/>
              </a:spcAft>
              <a:buClr>
                <a:schemeClr val="dk1"/>
              </a:buClr>
              <a:buSzPct val="125000"/>
            </a:pPr>
            <a:endParaRPr sz="2000" dirty="0">
              <a:solidFill>
                <a:schemeClr val="dk1"/>
              </a:solidFill>
            </a:endParaRPr>
          </a:p>
          <a:p>
            <a:pPr marL="228600" indent="-228600">
              <a:spcBef>
                <a:spcPts val="0"/>
              </a:spcBef>
              <a:spcAft>
                <a:spcPts val="600"/>
              </a:spcAft>
              <a:buClr>
                <a:schemeClr val="dk1"/>
              </a:buClr>
              <a:buSzPct val="125000"/>
            </a:pPr>
            <a:r>
              <a:rPr lang="en" sz="2000" dirty="0">
                <a:solidFill>
                  <a:schemeClr val="dk1"/>
                </a:solidFill>
              </a:rPr>
              <a:t>Prader-Willi syndrome and Angelman syndrome result from abnormalities on the 15q11.2-q13 region of chromosome 15.</a:t>
            </a:r>
            <a:endParaRPr sz="2000" dirty="0">
              <a:solidFill>
                <a:schemeClr val="dk1"/>
              </a:solidFill>
            </a:endParaRPr>
          </a:p>
          <a:p>
            <a:pPr marL="914377" indent="0">
              <a:spcBef>
                <a:spcPts val="1200"/>
              </a:spcBef>
              <a:spcAft>
                <a:spcPts val="1200"/>
              </a:spcAft>
              <a:buNone/>
            </a:pPr>
            <a:endParaRPr sz="14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itle 1" hidden="1">
            <a:extLst>
              <a:ext uri="{FF2B5EF4-FFF2-40B4-BE49-F238E27FC236}">
                <a16:creationId xmlns:a16="http://schemas.microsoft.com/office/drawing/2014/main" id="{FDEFB52F-A4B3-48E3-BE03-33608C602D52}"/>
              </a:ext>
            </a:extLst>
          </p:cNvPr>
          <p:cNvSpPr>
            <a:spLocks noGrp="1"/>
          </p:cNvSpPr>
          <p:nvPr>
            <p:ph type="title"/>
          </p:nvPr>
        </p:nvSpPr>
        <p:spPr/>
        <p:txBody>
          <a:bodyPr>
            <a:noAutofit/>
          </a:bodyPr>
          <a:lstStyle/>
          <a:p>
            <a:r>
              <a:rPr lang="en-US" sz="4800" dirty="0"/>
              <a:t>Prader-Willi v. Angelman Syndrome</a:t>
            </a:r>
          </a:p>
        </p:txBody>
      </p:sp>
      <p:sp>
        <p:nvSpPr>
          <p:cNvPr id="3" name="Content Placeholder 2">
            <a:extLst>
              <a:ext uri="{FF2B5EF4-FFF2-40B4-BE49-F238E27FC236}">
                <a16:creationId xmlns:a16="http://schemas.microsoft.com/office/drawing/2014/main" id="{F22C3017-F023-AB04-F020-BA2F5310E39B}"/>
              </a:ext>
            </a:extLst>
          </p:cNvPr>
          <p:cNvSpPr>
            <a:spLocks noGrp="1"/>
          </p:cNvSpPr>
          <p:nvPr>
            <p:ph idx="1"/>
          </p:nvPr>
        </p:nvSpPr>
        <p:spPr/>
        <p:txBody>
          <a:bodyPr/>
          <a:lstStyle/>
          <a:p>
            <a:endParaRPr lang="en-US"/>
          </a:p>
        </p:txBody>
      </p:sp>
      <p:pic>
        <p:nvPicPr>
          <p:cNvPr id="136" name="Google Shape;136;p24" descr="Illustration showing the two affected chromosomes of Prader-Willi and Angelman Syndromes and the different mutations between the two. "/>
          <p:cNvPicPr preferRelativeResize="0"/>
          <p:nvPr/>
        </p:nvPicPr>
        <p:blipFill>
          <a:blip r:embed="rId4">
            <a:alphaModFix/>
          </a:blip>
          <a:stretch>
            <a:fillRect/>
          </a:stretch>
        </p:blipFill>
        <p:spPr>
          <a:xfrm>
            <a:off x="390524" y="1332614"/>
            <a:ext cx="8362951" cy="4192772"/>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474C3-2A0D-4588-9CAA-9589C05B0516}"/>
              </a:ext>
            </a:extLst>
          </p:cNvPr>
          <p:cNvSpPr>
            <a:spLocks noGrp="1"/>
          </p:cNvSpPr>
          <p:nvPr>
            <p:ph type="title"/>
          </p:nvPr>
        </p:nvSpPr>
        <p:spPr/>
        <p:txBody>
          <a:bodyPr>
            <a:normAutofit/>
          </a:bodyPr>
          <a:lstStyle/>
          <a:p>
            <a:pPr algn="ctr"/>
            <a:r>
              <a:rPr lang="en-US" sz="3600" dirty="0">
                <a:solidFill>
                  <a:schemeClr val="tx1"/>
                </a:solidFill>
                <a:latin typeface="+mj-lt"/>
              </a:rPr>
              <a:t>Prader-Willi Syndrome (PWS)</a:t>
            </a:r>
          </a:p>
        </p:txBody>
      </p:sp>
      <p:sp>
        <p:nvSpPr>
          <p:cNvPr id="4" name="Text Placeholder 3">
            <a:extLst>
              <a:ext uri="{FF2B5EF4-FFF2-40B4-BE49-F238E27FC236}">
                <a16:creationId xmlns:a16="http://schemas.microsoft.com/office/drawing/2014/main" id="{88F3E3F1-2173-F41A-DE13-D7C778F845F6}"/>
              </a:ext>
            </a:extLst>
          </p:cNvPr>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2394931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prstGeom prst="rect">
            <a:avLst/>
          </a:prstGeom>
        </p:spPr>
        <p:txBody>
          <a:bodyPr spcFirstLastPara="1" vert="horz" wrap="square" lIns="91425" tIns="91425" rIns="91425" bIns="91425" rtlCol="0" anchor="t" anchorCtr="0">
            <a:normAutofit/>
          </a:bodyPr>
          <a:lstStyle/>
          <a:p>
            <a:pPr algn="ctr">
              <a:spcBef>
                <a:spcPts val="0"/>
              </a:spcBef>
            </a:pPr>
            <a:r>
              <a:rPr lang="en" sz="3600" b="1" dirty="0"/>
              <a:t>PWS - History</a:t>
            </a:r>
            <a:endParaRPr sz="3600" b="1" dirty="0"/>
          </a:p>
        </p:txBody>
      </p:sp>
      <p:sp>
        <p:nvSpPr>
          <p:cNvPr id="142" name="Google Shape;142;p25"/>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0" indent="0">
              <a:lnSpc>
                <a:spcPct val="150000"/>
              </a:lnSpc>
              <a:spcBef>
                <a:spcPts val="0"/>
              </a:spcBef>
              <a:buNone/>
            </a:pPr>
            <a:r>
              <a:rPr lang="en" sz="2000" b="1" dirty="0">
                <a:solidFill>
                  <a:srgbClr val="000000"/>
                </a:solidFill>
              </a:rPr>
              <a:t>1956</a:t>
            </a:r>
            <a:r>
              <a:rPr lang="en" sz="2000" dirty="0">
                <a:solidFill>
                  <a:srgbClr val="000000"/>
                </a:solidFill>
              </a:rPr>
              <a:t>: First described in medical literature by Swiss doctors Andrea Prader, Alexis Labhart &amp; Heinrich Willi:</a:t>
            </a:r>
            <a:endParaRPr sz="2000" dirty="0">
              <a:solidFill>
                <a:srgbClr val="000000"/>
              </a:solidFill>
            </a:endParaRPr>
          </a:p>
          <a:p>
            <a:pPr marL="0" indent="0">
              <a:spcBef>
                <a:spcPts val="1200"/>
              </a:spcBef>
              <a:buNone/>
            </a:pPr>
            <a:r>
              <a:rPr lang="en" sz="2000" dirty="0">
                <a:solidFill>
                  <a:srgbClr val="000000"/>
                </a:solidFill>
              </a:rPr>
              <a:t>	9 Children with common characteristics</a:t>
            </a:r>
            <a:endParaRPr sz="2000" dirty="0">
              <a:solidFill>
                <a:srgbClr val="000000"/>
              </a:solidFill>
            </a:endParaRPr>
          </a:p>
          <a:p>
            <a:pPr marL="0" indent="0">
              <a:spcBef>
                <a:spcPts val="1200"/>
              </a:spcBef>
              <a:spcAft>
                <a:spcPts val="1200"/>
              </a:spcAft>
              <a:buNone/>
            </a:pPr>
            <a:endParaRPr sz="2000" dirty="0"/>
          </a:p>
        </p:txBody>
      </p:sp>
      <p:sp>
        <p:nvSpPr>
          <p:cNvPr id="3" name="TextBox 2">
            <a:extLst>
              <a:ext uri="{FF2B5EF4-FFF2-40B4-BE49-F238E27FC236}">
                <a16:creationId xmlns:a16="http://schemas.microsoft.com/office/drawing/2014/main" id="{9A3BE2BE-0421-4A46-85CB-B86AD8486F7D}"/>
              </a:ext>
            </a:extLst>
          </p:cNvPr>
          <p:cNvSpPr txBox="1"/>
          <p:nvPr/>
        </p:nvSpPr>
        <p:spPr>
          <a:xfrm>
            <a:off x="990600" y="3386078"/>
            <a:ext cx="8077200" cy="2862322"/>
          </a:xfrm>
          <a:prstGeom prst="rect">
            <a:avLst/>
          </a:prstGeom>
          <a:noFill/>
        </p:spPr>
        <p:txBody>
          <a:bodyPr wrap="square" numCol="2" rtlCol="0">
            <a:spAutoFit/>
          </a:bodyPr>
          <a:lstStyle/>
          <a:p>
            <a:pPr marL="457198" indent="-342900">
              <a:spcBef>
                <a:spcPts val="600"/>
              </a:spcBef>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Small hands and feet</a:t>
            </a:r>
          </a:p>
          <a:p>
            <a:pPr marL="457198" indent="-342900">
              <a:lnSpc>
                <a:spcPct val="150000"/>
              </a:lnSpc>
              <a:spcBef>
                <a:spcPts val="0"/>
              </a:spcBef>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Abnormal growth and body composition</a:t>
            </a:r>
          </a:p>
          <a:p>
            <a:pPr marL="457198" indent="-342900">
              <a:spcBef>
                <a:spcPts val="600"/>
              </a:spcBef>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Hypotonia at birth</a:t>
            </a:r>
          </a:p>
          <a:p>
            <a:pPr marL="457198" indent="-342900">
              <a:spcBef>
                <a:spcPts val="600"/>
              </a:spcBef>
              <a:buSzPct val="1250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457198" indent="-342900">
              <a:spcBef>
                <a:spcPts val="600"/>
              </a:spcBef>
              <a:buSzPct val="1250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114298">
              <a:spcBef>
                <a:spcPts val="600"/>
              </a:spcBef>
              <a:buSzPct val="125000"/>
            </a:pPr>
            <a:endParaRPr lang="en-US" sz="2000" dirty="0">
              <a:latin typeface="Calibri" panose="020F0502020204030204" pitchFamily="34" charset="0"/>
              <a:cs typeface="Calibri" panose="020F0502020204030204" pitchFamily="34" charset="0"/>
            </a:endParaRPr>
          </a:p>
          <a:p>
            <a:pPr marL="457198" indent="-342900">
              <a:lnSpc>
                <a:spcPct val="150000"/>
              </a:lnSpc>
              <a:spcBef>
                <a:spcPts val="0"/>
              </a:spcBef>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Insatiable hunger</a:t>
            </a:r>
          </a:p>
          <a:p>
            <a:pPr marL="457198" indent="-342900">
              <a:lnSpc>
                <a:spcPct val="150000"/>
              </a:lnSpc>
              <a:spcBef>
                <a:spcPts val="600"/>
              </a:spcBef>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Extreme obesity</a:t>
            </a:r>
          </a:p>
          <a:p>
            <a:pPr marL="457198" indent="-342900">
              <a:lnSpc>
                <a:spcPct val="150000"/>
              </a:lnSpc>
              <a:spcBef>
                <a:spcPts val="600"/>
              </a:spcBef>
              <a:buSzPct val="125000"/>
              <a:buFont typeface="Arial" panose="020B0604020202020204" pitchFamily="34" charset="0"/>
              <a:buChar char="•"/>
            </a:pPr>
            <a:r>
              <a:rPr lang="en-US" sz="2000" dirty="0">
                <a:latin typeface="Calibri" panose="020F0502020204030204" pitchFamily="34" charset="0"/>
                <a:cs typeface="Calibri" panose="020F0502020204030204" pitchFamily="34" charset="0"/>
              </a:rPr>
              <a:t>Intellectual disability </a:t>
            </a:r>
          </a:p>
          <a:p>
            <a:endParaRPr lang="en-US" sz="14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p:txBody>
          <a:bodyPr/>
          <a:lstStyle/>
          <a:p>
            <a:pPr algn="ctr"/>
            <a:r>
              <a:rPr lang="en-US" sz="3600" b="1" dirty="0"/>
              <a:t>PWS – History continued</a:t>
            </a:r>
          </a:p>
        </p:txBody>
      </p:sp>
      <p:sp>
        <p:nvSpPr>
          <p:cNvPr id="149" name="Google Shape;149;p26"/>
          <p:cNvSpPr txBox="1">
            <a:spLocks noGrp="1"/>
          </p:cNvSpPr>
          <p:nvPr>
            <p:ph idx="1"/>
          </p:nvPr>
        </p:nvSpPr>
        <p:spPr/>
        <p:txBody>
          <a:bodyPr>
            <a:noAutofit/>
          </a:bodyPr>
          <a:lstStyle/>
          <a:p>
            <a:pPr marL="228600" indent="-228600">
              <a:spcBef>
                <a:spcPts val="0"/>
              </a:spcBef>
              <a:buSzPct val="125000"/>
            </a:pPr>
            <a:r>
              <a:rPr lang="en-US" sz="2000" b="1" dirty="0"/>
              <a:t>1981</a:t>
            </a:r>
            <a:r>
              <a:rPr lang="en-US" sz="2000" dirty="0"/>
              <a:t>: Ledbetter and colleagues identified deletions located between bands 15q11 and 15q13 and determined it to be the site for Prader-Willi syndrome. PWS is the first disorder confirmed to be due to imprinting errors. </a:t>
            </a:r>
          </a:p>
          <a:p>
            <a:pPr>
              <a:buSzPct val="125000"/>
            </a:pPr>
            <a:endParaRPr lang="en-US" sz="2000" dirty="0"/>
          </a:p>
          <a:p>
            <a:pPr marL="228600" indent="-228600">
              <a:spcBef>
                <a:spcPts val="0"/>
              </a:spcBef>
              <a:buSzPct val="125000"/>
            </a:pPr>
            <a:r>
              <a:rPr lang="en-US" sz="2000" dirty="0"/>
              <a:t>The next ten years resulted in 3 recognized genetic causes. </a:t>
            </a:r>
          </a:p>
          <a:p>
            <a:pPr marL="228600" indent="-228600">
              <a:spcBef>
                <a:spcPts val="0"/>
              </a:spcBef>
              <a:buSzPct val="125000"/>
            </a:pPr>
            <a:endParaRPr lang="en-US" sz="2000" dirty="0"/>
          </a:p>
          <a:p>
            <a:pPr marL="228600" indent="-228600">
              <a:spcBef>
                <a:spcPts val="0"/>
              </a:spcBef>
              <a:buSzPct val="125000"/>
            </a:pPr>
            <a:r>
              <a:rPr lang="en-US" sz="2000" b="1" dirty="0"/>
              <a:t>1993</a:t>
            </a:r>
            <a:r>
              <a:rPr lang="en-US" sz="2000" dirty="0"/>
              <a:t>: Clinical diagnostic criteria established by consensus.</a:t>
            </a:r>
          </a:p>
          <a:p>
            <a:pPr>
              <a:buSzPct val="125000"/>
            </a:pPr>
            <a:endParaRPr lang="en-US" sz="2000" dirty="0"/>
          </a:p>
          <a:p>
            <a:pPr marL="228600" indent="-228600">
              <a:spcBef>
                <a:spcPts val="0"/>
              </a:spcBef>
              <a:buSzPct val="125000"/>
            </a:pPr>
            <a:r>
              <a:rPr lang="en-US" sz="2000" dirty="0"/>
              <a:t>PWS was once known as hypogonadism, hypotonia, hypomentia, obesity (HHHO).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prstGeom prst="rect">
            <a:avLst/>
          </a:prstGeom>
        </p:spPr>
        <p:txBody>
          <a:bodyPr spcFirstLastPara="1" vert="horz" wrap="square" lIns="91425" tIns="91425" rIns="91425" bIns="91425" rtlCol="0" anchor="t" anchorCtr="0">
            <a:normAutofit/>
          </a:bodyPr>
          <a:lstStyle/>
          <a:p>
            <a:pPr algn="ctr">
              <a:spcBef>
                <a:spcPts val="0"/>
              </a:spcBef>
            </a:pPr>
            <a:r>
              <a:rPr lang="en" sz="3600" b="1" dirty="0"/>
              <a:t>Purpose</a:t>
            </a:r>
            <a:endParaRPr sz="3600" b="1" dirty="0"/>
          </a:p>
        </p:txBody>
      </p:sp>
      <p:sp>
        <p:nvSpPr>
          <p:cNvPr id="62" name="Google Shape;62;p14"/>
          <p:cNvSpPr txBox="1">
            <a:spLocks noGrp="1"/>
          </p:cNvSpPr>
          <p:nvPr>
            <p:ph idx="1"/>
          </p:nvPr>
        </p:nvSpPr>
        <p:spPr>
          <a:prstGeom prst="rect">
            <a:avLst/>
          </a:prstGeom>
        </p:spPr>
        <p:txBody>
          <a:bodyPr spcFirstLastPara="1" vert="horz" wrap="square" lIns="91425" tIns="91425" rIns="91425" bIns="91425" rtlCol="0" anchor="t" anchorCtr="0">
            <a:normAutofit fontScale="77500" lnSpcReduction="20000"/>
          </a:bodyPr>
          <a:lstStyle/>
          <a:p>
            <a:pPr marL="228600" marR="756189" indent="-228600">
              <a:lnSpc>
                <a:spcPct val="120000"/>
              </a:lnSpc>
              <a:spcBef>
                <a:spcPts val="0"/>
              </a:spcBef>
              <a:spcAft>
                <a:spcPts val="600"/>
              </a:spcAft>
              <a:buClr>
                <a:schemeClr val="dk1"/>
              </a:buClr>
              <a:buSzPct val="125000"/>
            </a:pPr>
            <a:r>
              <a:rPr lang="en" sz="2400" dirty="0">
                <a:solidFill>
                  <a:schemeClr val="dk1"/>
                </a:solidFill>
              </a:rPr>
              <a:t>Provide a general overview of chromosome and genomic imprinting. </a:t>
            </a:r>
          </a:p>
          <a:p>
            <a:pPr marL="228600" marR="756189" indent="-228600">
              <a:lnSpc>
                <a:spcPct val="120000"/>
              </a:lnSpc>
              <a:spcBef>
                <a:spcPts val="0"/>
              </a:spcBef>
              <a:spcAft>
                <a:spcPts val="600"/>
              </a:spcAft>
              <a:buClr>
                <a:schemeClr val="dk1"/>
              </a:buClr>
              <a:buSzPct val="125000"/>
            </a:pPr>
            <a:endParaRPr sz="2400" dirty="0">
              <a:solidFill>
                <a:schemeClr val="dk1"/>
              </a:solidFill>
            </a:endParaRPr>
          </a:p>
          <a:p>
            <a:pPr marL="228600" marR="11073" indent="-228600">
              <a:lnSpc>
                <a:spcPct val="120000"/>
              </a:lnSpc>
              <a:spcBef>
                <a:spcPts val="0"/>
              </a:spcBef>
              <a:spcAft>
                <a:spcPts val="600"/>
              </a:spcAft>
              <a:buClr>
                <a:schemeClr val="dk1"/>
              </a:buClr>
              <a:buSzPct val="125000"/>
            </a:pPr>
            <a:r>
              <a:rPr lang="en" sz="2400" dirty="0">
                <a:solidFill>
                  <a:schemeClr val="dk1"/>
                </a:solidFill>
              </a:rPr>
              <a:t>Provide participants with a basic understanding of Angelman syndrome and Prader-Willi syndrome as well as the impact that the conditions have on a child and his/her family.</a:t>
            </a:r>
          </a:p>
          <a:p>
            <a:pPr marL="228600" marR="11073" indent="-228600">
              <a:lnSpc>
                <a:spcPct val="120000"/>
              </a:lnSpc>
              <a:spcBef>
                <a:spcPts val="0"/>
              </a:spcBef>
              <a:spcAft>
                <a:spcPts val="600"/>
              </a:spcAft>
              <a:buClr>
                <a:schemeClr val="dk1"/>
              </a:buClr>
              <a:buSzPct val="125000"/>
            </a:pPr>
            <a:endParaRPr lang="en" sz="2400" dirty="0">
              <a:solidFill>
                <a:schemeClr val="dk1"/>
              </a:solidFill>
            </a:endParaRPr>
          </a:p>
          <a:p>
            <a:pPr marL="228600" marR="11073" indent="-228600">
              <a:lnSpc>
                <a:spcPct val="120000"/>
              </a:lnSpc>
              <a:spcBef>
                <a:spcPts val="0"/>
              </a:spcBef>
              <a:spcAft>
                <a:spcPts val="600"/>
              </a:spcAft>
              <a:buClr>
                <a:schemeClr val="dk1"/>
              </a:buClr>
              <a:buSzPct val="125000"/>
            </a:pPr>
            <a:r>
              <a:rPr lang="en" sz="2400" dirty="0">
                <a:solidFill>
                  <a:schemeClr val="dk1"/>
                </a:solidFill>
              </a:rPr>
              <a:t>Provide participants with a knowledge of interventions for children with Angelman syndrome and Prader-Willi syndrome. </a:t>
            </a:r>
          </a:p>
          <a:p>
            <a:pPr marL="228600" marR="11073" indent="-228600">
              <a:lnSpc>
                <a:spcPct val="120000"/>
              </a:lnSpc>
              <a:spcBef>
                <a:spcPts val="0"/>
              </a:spcBef>
              <a:spcAft>
                <a:spcPts val="600"/>
              </a:spcAft>
              <a:buClr>
                <a:schemeClr val="dk1"/>
              </a:buClr>
              <a:buSzPct val="125000"/>
            </a:pPr>
            <a:endParaRPr sz="2400" dirty="0">
              <a:solidFill>
                <a:schemeClr val="dk1"/>
              </a:solidFill>
            </a:endParaRPr>
          </a:p>
          <a:p>
            <a:pPr marL="228600" indent="-228600">
              <a:lnSpc>
                <a:spcPct val="120000"/>
              </a:lnSpc>
              <a:spcBef>
                <a:spcPts val="0"/>
              </a:spcBef>
              <a:spcAft>
                <a:spcPts val="600"/>
              </a:spcAft>
              <a:buClr>
                <a:schemeClr val="dk1"/>
              </a:buClr>
              <a:buSzPct val="125000"/>
            </a:pPr>
            <a:r>
              <a:rPr lang="en" sz="2400" dirty="0">
                <a:solidFill>
                  <a:schemeClr val="dk1"/>
                </a:solidFill>
              </a:rPr>
              <a:t>Familiarize participants with resources for families, providers, and the general community.</a:t>
            </a:r>
            <a:endParaRPr sz="2400" dirty="0">
              <a:solidFill>
                <a:schemeClr val="dk1"/>
              </a:solidFill>
            </a:endParaRPr>
          </a:p>
          <a:p>
            <a:pPr marL="0" indent="0">
              <a:spcAft>
                <a:spcPts val="1200"/>
              </a:spcAft>
              <a:buClr>
                <a:schemeClr val="dk1"/>
              </a:buClr>
              <a:buSzPct val="61111"/>
              <a:buNone/>
            </a:pPr>
            <a:endParaRPr sz="8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Prevalence</a:t>
            </a:r>
            <a:endParaRPr sz="3600" b="1" dirty="0"/>
          </a:p>
        </p:txBody>
      </p:sp>
      <p:sp>
        <p:nvSpPr>
          <p:cNvPr id="156" name="Google Shape;156;p27"/>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228600" indent="-228600">
              <a:lnSpc>
                <a:spcPct val="150000"/>
              </a:lnSpc>
              <a:spcBef>
                <a:spcPts val="0"/>
              </a:spcBef>
              <a:spcAft>
                <a:spcPts val="600"/>
              </a:spcAft>
              <a:buClr>
                <a:schemeClr val="dk1"/>
              </a:buClr>
              <a:buSzPct val="125000"/>
            </a:pPr>
            <a:r>
              <a:rPr lang="en" sz="2000" dirty="0">
                <a:solidFill>
                  <a:schemeClr val="dk1"/>
                </a:solidFill>
              </a:rPr>
              <a:t>1:10,000 - 1:30,000 births	</a:t>
            </a:r>
            <a:endParaRPr sz="2000" dirty="0">
              <a:solidFill>
                <a:schemeClr val="dk1"/>
              </a:solidFill>
            </a:endParaRPr>
          </a:p>
          <a:p>
            <a:pPr marL="228600" indent="-228600">
              <a:lnSpc>
                <a:spcPct val="150000"/>
              </a:lnSpc>
              <a:spcBef>
                <a:spcPts val="0"/>
              </a:spcBef>
              <a:spcAft>
                <a:spcPts val="600"/>
              </a:spcAft>
              <a:buClr>
                <a:schemeClr val="dk1"/>
              </a:buClr>
              <a:buSzPct val="125000"/>
            </a:pPr>
            <a:r>
              <a:rPr lang="en" sz="2000" dirty="0">
                <a:solidFill>
                  <a:schemeClr val="dk1"/>
                </a:solidFill>
              </a:rPr>
              <a:t>Males and females</a:t>
            </a:r>
            <a:endParaRPr sz="2000" dirty="0">
              <a:solidFill>
                <a:schemeClr val="dk1"/>
              </a:solidFill>
            </a:endParaRPr>
          </a:p>
          <a:p>
            <a:pPr marL="228600" indent="-228600">
              <a:lnSpc>
                <a:spcPct val="150000"/>
              </a:lnSpc>
              <a:spcBef>
                <a:spcPts val="0"/>
              </a:spcBef>
              <a:spcAft>
                <a:spcPts val="600"/>
              </a:spcAft>
              <a:buClr>
                <a:schemeClr val="dk1"/>
              </a:buClr>
              <a:buSzPct val="125000"/>
            </a:pPr>
            <a:r>
              <a:rPr lang="en" sz="2000" dirty="0">
                <a:solidFill>
                  <a:schemeClr val="dk1"/>
                </a:solidFill>
              </a:rPr>
              <a:t>All ethnicities </a:t>
            </a:r>
            <a:endParaRPr sz="2000" dirty="0">
              <a:solidFill>
                <a:schemeClr val="dk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Diagnosis</a:t>
            </a:r>
            <a:endParaRPr sz="3600" b="1" dirty="0"/>
          </a:p>
        </p:txBody>
      </p:sp>
      <p:sp>
        <p:nvSpPr>
          <p:cNvPr id="163" name="Google Shape;163;p28"/>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0" indent="0">
              <a:spcBef>
                <a:spcPts val="0"/>
              </a:spcBef>
              <a:buNone/>
            </a:pPr>
            <a:r>
              <a:rPr lang="en" sz="2000" dirty="0">
                <a:solidFill>
                  <a:schemeClr val="dk1"/>
                </a:solidFill>
              </a:rPr>
              <a:t>Diagnostic test required, but:</a:t>
            </a:r>
          </a:p>
          <a:p>
            <a:pPr marL="0" indent="0">
              <a:spcBef>
                <a:spcPts val="0"/>
              </a:spcBef>
              <a:buNone/>
            </a:pP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Prenatal blood draw </a:t>
            </a:r>
            <a:r>
              <a:rPr lang="en" sz="2000" b="1" dirty="0">
                <a:solidFill>
                  <a:schemeClr val="dk1"/>
                </a:solidFill>
              </a:rPr>
              <a:t>screening </a:t>
            </a:r>
            <a:r>
              <a:rPr lang="en" sz="2000" dirty="0">
                <a:solidFill>
                  <a:schemeClr val="dk1"/>
                </a:solidFill>
              </a:rPr>
              <a:t>at 9-10 weeks after gestation. </a:t>
            </a: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Not on Recommended Uniform Screening Panel.</a:t>
            </a: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Some symptoms present at birth:</a:t>
            </a:r>
            <a:endParaRPr sz="2000" dirty="0">
              <a:solidFill>
                <a:schemeClr val="dk1"/>
              </a:solidFill>
            </a:endParaRPr>
          </a:p>
          <a:p>
            <a:pPr marL="1028700"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Hypotonia</a:t>
            </a:r>
            <a:endParaRPr sz="1800" dirty="0">
              <a:solidFill>
                <a:schemeClr val="dk1"/>
              </a:solidFill>
            </a:endParaRPr>
          </a:p>
          <a:p>
            <a:pPr marL="1028700"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Almond eyes, narrow head, thin upper lip                      </a:t>
            </a:r>
            <a:endParaRPr sz="1800" dirty="0">
              <a:solidFill>
                <a:schemeClr val="dk1"/>
              </a:solidFill>
            </a:endParaRPr>
          </a:p>
          <a:p>
            <a:pPr marL="1028700"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Poor sucking reflex</a:t>
            </a:r>
            <a:endParaRPr sz="1800" dirty="0">
              <a:solidFill>
                <a:schemeClr val="dk1"/>
              </a:solidFill>
            </a:endParaRPr>
          </a:p>
          <a:p>
            <a:pPr marL="1028700"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Poor responsiveness</a:t>
            </a:r>
            <a:endParaRPr sz="1800" dirty="0">
              <a:solidFill>
                <a:schemeClr val="dk1"/>
              </a:solidFill>
            </a:endParaRPr>
          </a:p>
          <a:p>
            <a:pPr marL="1028700"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Underdeveloped genitals </a:t>
            </a:r>
            <a:endParaRPr sz="2000" dirty="0">
              <a:solidFill>
                <a:schemeClr val="dk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prstGeom prst="rect">
            <a:avLst/>
          </a:prstGeom>
        </p:spPr>
        <p:txBody>
          <a:bodyPr spcFirstLastPara="1" vert="horz" wrap="square" lIns="91425" tIns="91425" rIns="91425" bIns="91425" rtlCol="0" anchor="t" anchorCtr="0">
            <a:normAutofit/>
          </a:bodyPr>
          <a:lstStyle/>
          <a:p>
            <a:pPr algn="ctr">
              <a:spcBef>
                <a:spcPts val="0"/>
              </a:spcBef>
              <a:buClr>
                <a:schemeClr val="dk1"/>
              </a:buClr>
              <a:buSzPct val="39285"/>
            </a:pPr>
            <a:r>
              <a:rPr lang="en-US" sz="4000" b="1" dirty="0"/>
              <a:t>PWS – Diagnosis II</a:t>
            </a:r>
            <a:endParaRPr sz="4000" b="1" dirty="0"/>
          </a:p>
          <a:p>
            <a:pPr>
              <a:spcBef>
                <a:spcPts val="0"/>
              </a:spcBef>
            </a:pPr>
            <a:endParaRPr dirty="0"/>
          </a:p>
        </p:txBody>
      </p:sp>
      <p:sp>
        <p:nvSpPr>
          <p:cNvPr id="170" name="Google Shape;170;p29"/>
          <p:cNvSpPr txBox="1">
            <a:spLocks noGrp="1"/>
          </p:cNvSpPr>
          <p:nvPr>
            <p:ph idx="1"/>
          </p:nvPr>
        </p:nvSpPr>
        <p:spPr>
          <a:xfrm>
            <a:off x="628650" y="1102607"/>
            <a:ext cx="7886700" cy="4351339"/>
          </a:xfrm>
          <a:prstGeom prst="rect">
            <a:avLst/>
          </a:prstGeom>
        </p:spPr>
        <p:txBody>
          <a:bodyPr spcFirstLastPara="1" vert="horz" wrap="square" lIns="91425" tIns="91425" rIns="91425" bIns="91425" rtlCol="0" anchor="t" anchorCtr="0">
            <a:normAutofit/>
          </a:bodyPr>
          <a:lstStyle/>
          <a:p>
            <a:pPr marL="0" indent="0">
              <a:spcBef>
                <a:spcPts val="0"/>
              </a:spcBef>
              <a:buNone/>
            </a:pPr>
            <a:r>
              <a:rPr lang="en" sz="2000" b="1" dirty="0">
                <a:solidFill>
                  <a:schemeClr val="dk1"/>
                </a:solidFill>
              </a:rPr>
              <a:t>Hypotonia</a:t>
            </a:r>
            <a:endParaRPr sz="2000" b="1" dirty="0">
              <a:solidFill>
                <a:schemeClr val="dk1"/>
              </a:solidFill>
            </a:endParaRPr>
          </a:p>
          <a:p>
            <a:pPr marL="0" indent="0">
              <a:spcBef>
                <a:spcPts val="1200"/>
              </a:spcBef>
              <a:buNone/>
            </a:pPr>
            <a:r>
              <a:rPr lang="en" sz="2000" dirty="0">
                <a:solidFill>
                  <a:schemeClr val="dk1"/>
                </a:solidFill>
              </a:rPr>
              <a:t>Watch this video that compares an infant with hypotonia with an infant that does not have hypotonia. What do you see as the differences between the two?</a:t>
            </a:r>
            <a:endParaRPr sz="2000" dirty="0">
              <a:solidFill>
                <a:schemeClr val="dk1"/>
              </a:solidFill>
            </a:endParaRPr>
          </a:p>
          <a:p>
            <a:pPr marL="457189" indent="0">
              <a:spcBef>
                <a:spcPts val="1200"/>
              </a:spcBef>
              <a:spcAft>
                <a:spcPts val="1200"/>
              </a:spcAft>
              <a:buNone/>
            </a:pPr>
            <a:endParaRPr dirty="0"/>
          </a:p>
        </p:txBody>
      </p:sp>
      <p:pic>
        <p:nvPicPr>
          <p:cNvPr id="5" name="Picture 4" descr="Screenshot of video 2 Month Old Babies in Horizontal Suspension,  Hypotonia, Typical and Atypical.">
            <a:extLst>
              <a:ext uri="{FF2B5EF4-FFF2-40B4-BE49-F238E27FC236}">
                <a16:creationId xmlns:a16="http://schemas.microsoft.com/office/drawing/2014/main" id="{92000B2C-AE0F-464B-82EE-B4A8BF8B3491}"/>
              </a:ext>
            </a:extLst>
          </p:cNvPr>
          <p:cNvPicPr>
            <a:picLocks noChangeAspect="1"/>
          </p:cNvPicPr>
          <p:nvPr/>
        </p:nvPicPr>
        <p:blipFill rotWithShape="1">
          <a:blip r:embed="rId4">
            <a:extLst>
              <a:ext uri="{28A0092B-C50C-407E-A947-70E740481C1C}">
                <a14:useLocalDpi xmlns:a14="http://schemas.microsoft.com/office/drawing/2010/main" val="0"/>
              </a:ext>
            </a:extLst>
          </a:blip>
          <a:srcRect l="1739" b="20995"/>
          <a:stretch/>
        </p:blipFill>
        <p:spPr>
          <a:xfrm>
            <a:off x="2419350" y="2743200"/>
            <a:ext cx="4305300" cy="2596217"/>
          </a:xfrm>
          <a:prstGeom prst="rect">
            <a:avLst/>
          </a:prstGeom>
        </p:spPr>
      </p:pic>
      <p:sp>
        <p:nvSpPr>
          <p:cNvPr id="3" name="TextBox 2">
            <a:extLst>
              <a:ext uri="{FF2B5EF4-FFF2-40B4-BE49-F238E27FC236}">
                <a16:creationId xmlns:a16="http://schemas.microsoft.com/office/drawing/2014/main" id="{EF204A93-9560-4A72-8802-1F130DD53231}"/>
              </a:ext>
            </a:extLst>
          </p:cNvPr>
          <p:cNvSpPr txBox="1"/>
          <p:nvPr/>
        </p:nvSpPr>
        <p:spPr>
          <a:xfrm>
            <a:off x="3714750" y="5453946"/>
            <a:ext cx="6019800" cy="307777"/>
          </a:xfrm>
          <a:prstGeom prst="rect">
            <a:avLst/>
          </a:prstGeom>
          <a:noFill/>
        </p:spPr>
        <p:txBody>
          <a:bodyPr wrap="square" rtlCol="0">
            <a:spAutoFit/>
          </a:bodyPr>
          <a:lstStyle/>
          <a:p>
            <a:r>
              <a:rPr lang="en-US" sz="1400" dirty="0">
                <a:latin typeface="+mn-lt"/>
                <a:hlinkClick r:id="rId5"/>
              </a:rPr>
              <a:t>Link to video</a:t>
            </a:r>
            <a:r>
              <a:rPr lang="en-US" sz="1400" dirty="0">
                <a:latin typeface="+mn-lt"/>
              </a:rPr>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Diagnosis III</a:t>
            </a:r>
            <a:endParaRPr sz="3600" b="1" dirty="0"/>
          </a:p>
        </p:txBody>
      </p:sp>
      <p:sp>
        <p:nvSpPr>
          <p:cNvPr id="177" name="Google Shape;177;p30"/>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228600" indent="-228600">
              <a:lnSpc>
                <a:spcPct val="160000"/>
              </a:lnSpc>
              <a:spcBef>
                <a:spcPts val="0"/>
              </a:spcBef>
              <a:buClr>
                <a:schemeClr val="dk1"/>
              </a:buClr>
              <a:buSzPts val="1800"/>
            </a:pPr>
            <a:r>
              <a:rPr lang="en" sz="2000" dirty="0">
                <a:solidFill>
                  <a:schemeClr val="dk1"/>
                </a:solidFill>
              </a:rPr>
              <a:t>DNA based testing is 99% effective</a:t>
            </a:r>
            <a:endParaRPr sz="2000" dirty="0">
              <a:solidFill>
                <a:schemeClr val="dk1"/>
              </a:solidFill>
            </a:endParaRPr>
          </a:p>
          <a:p>
            <a:pPr marL="228600" indent="-228600">
              <a:lnSpc>
                <a:spcPct val="160000"/>
              </a:lnSpc>
              <a:spcBef>
                <a:spcPts val="0"/>
              </a:spcBef>
              <a:buClr>
                <a:schemeClr val="dk1"/>
              </a:buClr>
              <a:buSzPts val="1800"/>
            </a:pPr>
            <a:r>
              <a:rPr lang="en" sz="2000" dirty="0">
                <a:solidFill>
                  <a:schemeClr val="dk1"/>
                </a:solidFill>
              </a:rPr>
              <a:t>Blood or cultured specimens </a:t>
            </a:r>
            <a:endParaRPr sz="2000" dirty="0">
              <a:solidFill>
                <a:schemeClr val="dk1"/>
              </a:solidFill>
            </a:endParaRPr>
          </a:p>
          <a:p>
            <a:pPr marL="228600" indent="-228600">
              <a:lnSpc>
                <a:spcPct val="160000"/>
              </a:lnSpc>
              <a:spcBef>
                <a:spcPts val="0"/>
              </a:spcBef>
              <a:buClr>
                <a:schemeClr val="dk1"/>
              </a:buClr>
              <a:buSzPts val="1800"/>
            </a:pPr>
            <a:r>
              <a:rPr lang="en" sz="2000" dirty="0">
                <a:solidFill>
                  <a:schemeClr val="dk1"/>
                </a:solidFill>
              </a:rPr>
              <a:t>Specimen sources: </a:t>
            </a:r>
          </a:p>
          <a:p>
            <a:pPr marL="0" indent="0">
              <a:spcBef>
                <a:spcPts val="0"/>
              </a:spcBef>
              <a:spcAft>
                <a:spcPts val="1200"/>
              </a:spcAft>
              <a:buNone/>
            </a:pPr>
            <a:endParaRPr sz="2300" dirty="0"/>
          </a:p>
        </p:txBody>
      </p:sp>
      <p:sp>
        <p:nvSpPr>
          <p:cNvPr id="4" name="TextBox 3">
            <a:extLst>
              <a:ext uri="{FF2B5EF4-FFF2-40B4-BE49-F238E27FC236}">
                <a16:creationId xmlns:a16="http://schemas.microsoft.com/office/drawing/2014/main" id="{6D1F5FAF-6660-4866-9E1C-FFEC6CE3849A}"/>
              </a:ext>
            </a:extLst>
          </p:cNvPr>
          <p:cNvSpPr txBox="1"/>
          <p:nvPr/>
        </p:nvSpPr>
        <p:spPr>
          <a:xfrm>
            <a:off x="914400" y="3352800"/>
            <a:ext cx="7086600" cy="2585323"/>
          </a:xfrm>
          <a:prstGeom prst="rect">
            <a:avLst/>
          </a:prstGeom>
          <a:noFill/>
        </p:spPr>
        <p:txBody>
          <a:bodyPr wrap="square" numCol="2" rtlCol="0">
            <a:spAutoFit/>
          </a:bodyPr>
          <a:lstStyle/>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Amniocytes (amniotic fluid)</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Cell culture</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Chorionic villi</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Umbilical cord blood</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Fetal blood</a:t>
            </a:r>
          </a:p>
          <a:p>
            <a:pPr marL="342900" indent="-342900">
              <a:lnSpc>
                <a:spcPct val="150000"/>
              </a:lnSpc>
              <a:buFont typeface="Calibri" panose="020F0502020204030204" pitchFamily="34" charset="0"/>
              <a:buChar char="₋"/>
            </a:pPr>
            <a:r>
              <a:rPr lang="en-US" dirty="0">
                <a:solidFill>
                  <a:schemeClr val="dk1"/>
                </a:solidFill>
                <a:latin typeface="Calibri" panose="020F0502020204030204" pitchFamily="34" charset="0"/>
                <a:cs typeface="Calibri" panose="020F0502020204030204" pitchFamily="34" charset="0"/>
              </a:rPr>
              <a:t>F</a:t>
            </a:r>
            <a:r>
              <a:rPr lang="en" dirty="0">
                <a:solidFill>
                  <a:schemeClr val="dk1"/>
                </a:solidFill>
                <a:latin typeface="Calibri" panose="020F0502020204030204" pitchFamily="34" charset="0"/>
                <a:cs typeface="Calibri" panose="020F0502020204030204" pitchFamily="34" charset="0"/>
              </a:rPr>
              <a:t>ibroblasts</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Fresh tissue</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Frozen tissue</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Isolated DNA</a:t>
            </a:r>
          </a:p>
          <a:p>
            <a:pPr marL="342900" indent="-342900">
              <a:lnSpc>
                <a:spcPct val="150000"/>
              </a:lnSpc>
              <a:buFont typeface="Calibri" panose="020F0502020204030204" pitchFamily="34" charset="0"/>
              <a:buChar char="₋"/>
            </a:pPr>
            <a:r>
              <a:rPr lang="en" dirty="0">
                <a:solidFill>
                  <a:schemeClr val="dk1"/>
                </a:solidFill>
                <a:latin typeface="Calibri" panose="020F0502020204030204" pitchFamily="34" charset="0"/>
                <a:cs typeface="Calibri" panose="020F0502020204030204" pitchFamily="34" charset="0"/>
              </a:rPr>
              <a:t>Peripheral (whole) blood, product of conception</a:t>
            </a:r>
            <a:endParaRPr lang="en-US" dirty="0">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Genetics</a:t>
            </a:r>
            <a:endParaRPr sz="3600" b="1" dirty="0"/>
          </a:p>
        </p:txBody>
      </p:sp>
      <p:pic>
        <p:nvPicPr>
          <p:cNvPr id="7" name="Google Shape;185;p31" descr="Illustration of Genetic Mechanisms of chromosomes in Prader-Willi syndrome displaying pairs of chromosomes - one from the father and one from the mother. 15q13 is affected, with paternal deletion 65-75% of the time, Uniparental disomy where both copies of chromosome 15 have been inherited from the mother (20-30% of the time), and Imprinting defects which occur 2-5% of the time. ">
            <a:extLst>
              <a:ext uri="{FF2B5EF4-FFF2-40B4-BE49-F238E27FC236}">
                <a16:creationId xmlns:a16="http://schemas.microsoft.com/office/drawing/2014/main" id="{DD157E9E-D3E2-4CA3-9022-C4FC1E7AF8BA}"/>
              </a:ext>
            </a:extLst>
          </p:cNvPr>
          <p:cNvPicPr preferRelativeResize="0">
            <a:picLocks noGrp="1"/>
          </p:cNvPicPr>
          <p:nvPr>
            <p:ph idx="1"/>
          </p:nvPr>
        </p:nvPicPr>
        <p:blipFill>
          <a:blip r:embed="rId4">
            <a:alphaModFix/>
            <a:extLst>
              <a:ext uri="{BEBA8EAE-BF5A-486C-A8C5-ECC9F3942E4B}">
                <a14:imgProps xmlns:a14="http://schemas.microsoft.com/office/drawing/2010/main">
                  <a14:imgLayer r:embed="rId5">
                    <a14:imgEffect>
                      <a14:sharpenSoften amount="55000"/>
                    </a14:imgEffect>
                  </a14:imgLayer>
                </a14:imgProps>
              </a:ext>
            </a:extLst>
          </a:blip>
          <a:stretch>
            <a:fillRect/>
          </a:stretch>
        </p:blipFill>
        <p:spPr>
          <a:xfrm>
            <a:off x="1695309" y="995946"/>
            <a:ext cx="5753382" cy="4414254"/>
          </a:xfrm>
          <a:prstGeom prst="rect">
            <a:avLst/>
          </a:prstGeom>
          <a:noFill/>
          <a:ln>
            <a:noFill/>
          </a:ln>
        </p:spPr>
      </p:pic>
      <p:sp>
        <p:nvSpPr>
          <p:cNvPr id="187" name="Google Shape;187;p31"/>
          <p:cNvSpPr txBox="1"/>
          <p:nvPr/>
        </p:nvSpPr>
        <p:spPr>
          <a:xfrm>
            <a:off x="2438400" y="5410200"/>
            <a:ext cx="4442400" cy="550890"/>
          </a:xfrm>
          <a:prstGeom prst="rect">
            <a:avLst/>
          </a:prstGeom>
          <a:noFill/>
          <a:ln>
            <a:noFill/>
          </a:ln>
        </p:spPr>
        <p:txBody>
          <a:bodyPr spcFirstLastPara="1" wrap="square" lIns="91425" tIns="91425" rIns="91425" bIns="91425" anchor="t" anchorCtr="0">
            <a:spAutoFit/>
          </a:bodyPr>
          <a:lstStyle/>
          <a:p>
            <a:pPr>
              <a:lnSpc>
                <a:spcPct val="115000"/>
              </a:lnSpc>
              <a:spcAft>
                <a:spcPts val="1200"/>
              </a:spcAft>
              <a:buClr>
                <a:schemeClr val="dk1"/>
              </a:buClr>
              <a:buSzPts val="1100"/>
            </a:pPr>
            <a:r>
              <a:rPr lang="en" sz="1200" dirty="0">
                <a:latin typeface="+mn-lt"/>
                <a:hlinkClick r:id="rId6"/>
              </a:rPr>
              <a:t>http://adrakesprogress.blogspot.com/2015/05/genetics.html</a:t>
            </a:r>
            <a:r>
              <a:rPr lang="en" sz="1200" dirty="0">
                <a:latin typeface="+mn-lt"/>
              </a:rPr>
              <a:t> </a:t>
            </a:r>
            <a:endParaRPr sz="1200" dirty="0">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Early Signs</a:t>
            </a:r>
            <a:endParaRPr sz="3600" b="1" dirty="0"/>
          </a:p>
        </p:txBody>
      </p:sp>
      <p:sp>
        <p:nvSpPr>
          <p:cNvPr id="193" name="Google Shape;193;p32"/>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lnSpc>
                <a:spcPct val="150000"/>
              </a:lnSpc>
              <a:spcBef>
                <a:spcPts val="0"/>
              </a:spcBef>
              <a:buNone/>
            </a:pPr>
            <a:r>
              <a:rPr lang="en" sz="2000" b="1" dirty="0">
                <a:solidFill>
                  <a:schemeClr val="dk1"/>
                </a:solidFill>
              </a:rPr>
              <a:t>Prenatal  </a:t>
            </a:r>
          </a:p>
          <a:p>
            <a:pPr marL="228600" indent="-228600">
              <a:lnSpc>
                <a:spcPct val="150000"/>
              </a:lnSpc>
              <a:spcBef>
                <a:spcPts val="0"/>
              </a:spcBef>
            </a:pPr>
            <a:r>
              <a:rPr lang="en" sz="2000" b="1" dirty="0">
                <a:solidFill>
                  <a:schemeClr val="dk1"/>
                </a:solidFill>
                <a:highlight>
                  <a:schemeClr val="lt1"/>
                </a:highlight>
              </a:rPr>
              <a:t>Reduced fetal activity</a:t>
            </a:r>
            <a:r>
              <a:rPr lang="en" sz="2000" dirty="0">
                <a:solidFill>
                  <a:schemeClr val="dk1"/>
                </a:solidFill>
                <a:highlight>
                  <a:schemeClr val="lt1"/>
                </a:highlight>
              </a:rPr>
              <a:t>—Mothers commonly report decreased fetal movement.</a:t>
            </a:r>
            <a:br>
              <a:rPr lang="en" sz="2000" dirty="0">
                <a:solidFill>
                  <a:schemeClr val="dk1"/>
                </a:solidFill>
                <a:highlight>
                  <a:schemeClr val="lt1"/>
                </a:highlight>
              </a:rPr>
            </a:br>
            <a:endParaRPr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Early Signs II</a:t>
            </a:r>
            <a:endParaRPr sz="3600" b="1" dirty="0"/>
          </a:p>
        </p:txBody>
      </p:sp>
      <p:sp>
        <p:nvSpPr>
          <p:cNvPr id="193" name="Google Shape;193;p32"/>
          <p:cNvSpPr txBox="1">
            <a:spLocks noGrp="1"/>
          </p:cNvSpPr>
          <p:nvPr>
            <p:ph idx="1"/>
          </p:nvPr>
        </p:nvSpPr>
        <p:spPr>
          <a:xfrm>
            <a:off x="628650" y="1143000"/>
            <a:ext cx="7886700" cy="4351339"/>
          </a:xfrm>
          <a:prstGeom prst="rect">
            <a:avLst/>
          </a:prstGeom>
        </p:spPr>
        <p:txBody>
          <a:bodyPr spcFirstLastPara="1" vert="horz" wrap="square" lIns="91425" tIns="91425" rIns="91425" bIns="91425" rtlCol="0" anchor="t" anchorCtr="0">
            <a:noAutofit/>
          </a:bodyPr>
          <a:lstStyle/>
          <a:p>
            <a:pPr marL="0" indent="0">
              <a:lnSpc>
                <a:spcPct val="150000"/>
              </a:lnSpc>
              <a:spcBef>
                <a:spcPts val="0"/>
              </a:spcBef>
              <a:buNone/>
            </a:pPr>
            <a:r>
              <a:rPr lang="en" sz="2000" b="1" dirty="0">
                <a:solidFill>
                  <a:schemeClr val="dk1"/>
                </a:solidFill>
              </a:rPr>
              <a:t>Infancy-Toddlerhood</a:t>
            </a:r>
          </a:p>
          <a:p>
            <a:pPr marL="228600" indent="-228600">
              <a:spcBef>
                <a:spcPts val="0"/>
              </a:spcBef>
            </a:pPr>
            <a:r>
              <a:rPr lang="en" sz="2000" b="1" dirty="0">
                <a:solidFill>
                  <a:schemeClr val="dk1"/>
                </a:solidFill>
                <a:highlight>
                  <a:schemeClr val="lt1"/>
                </a:highlight>
              </a:rPr>
              <a:t>Hypotonia</a:t>
            </a:r>
            <a:r>
              <a:rPr lang="en" sz="2000" dirty="0">
                <a:solidFill>
                  <a:schemeClr val="dk1"/>
                </a:solidFill>
                <a:highlight>
                  <a:schemeClr val="lt1"/>
                </a:highlight>
              </a:rPr>
              <a:t>—Low muscle tone results in infant appearing and feeling “floppy” when held.</a:t>
            </a:r>
          </a:p>
          <a:p>
            <a:pPr marL="228600" indent="-228600">
              <a:spcBef>
                <a:spcPts val="0"/>
              </a:spcBef>
            </a:pPr>
            <a:endParaRPr lang="en" sz="2000" dirty="0">
              <a:solidFill>
                <a:schemeClr val="dk1"/>
              </a:solidFill>
              <a:highlight>
                <a:schemeClr val="lt1"/>
              </a:highlight>
            </a:endParaRPr>
          </a:p>
          <a:p>
            <a:pPr marL="228600" indent="-228600">
              <a:spcBef>
                <a:spcPts val="0"/>
              </a:spcBef>
            </a:pPr>
            <a:r>
              <a:rPr lang="en" sz="2000" b="1" dirty="0">
                <a:solidFill>
                  <a:schemeClr val="dk1"/>
                </a:solidFill>
                <a:highlight>
                  <a:schemeClr val="lt1"/>
                </a:highlight>
              </a:rPr>
              <a:t>Poor sucking reflex</a:t>
            </a:r>
            <a:r>
              <a:rPr lang="en" sz="2000" dirty="0">
                <a:solidFill>
                  <a:schemeClr val="dk1"/>
                </a:solidFill>
                <a:highlight>
                  <a:schemeClr val="lt1"/>
                </a:highlight>
              </a:rPr>
              <a:t>—Decreased </a:t>
            </a:r>
            <a:r>
              <a:rPr lang="en" sz="2000" dirty="0">
                <a:solidFill>
                  <a:schemeClr val="dk1"/>
                </a:solidFill>
                <a:highlight>
                  <a:srgbClr val="FFFFFF"/>
                </a:highlight>
              </a:rPr>
              <a:t>muscle tone causes poor sucking which leads to feeding difficulties and can result in failure to thrive.</a:t>
            </a:r>
          </a:p>
          <a:p>
            <a:pPr marL="228600" indent="-228600">
              <a:spcBef>
                <a:spcPts val="0"/>
              </a:spcBef>
            </a:pPr>
            <a:endParaRPr lang="en" sz="2000" dirty="0">
              <a:solidFill>
                <a:schemeClr val="dk1"/>
              </a:solidFill>
              <a:highlight>
                <a:schemeClr val="lt1"/>
              </a:highlight>
            </a:endParaRPr>
          </a:p>
          <a:p>
            <a:pPr marL="228600" indent="-228600">
              <a:spcBef>
                <a:spcPts val="0"/>
              </a:spcBef>
            </a:pPr>
            <a:r>
              <a:rPr lang="en" sz="2000" b="1" dirty="0">
                <a:solidFill>
                  <a:schemeClr val="dk1"/>
                </a:solidFill>
                <a:highlight>
                  <a:schemeClr val="lt1"/>
                </a:highlight>
              </a:rPr>
              <a:t>Under-Responsiveness</a:t>
            </a:r>
            <a:r>
              <a:rPr lang="en" sz="2000" dirty="0">
                <a:solidFill>
                  <a:schemeClr val="dk1"/>
                </a:solidFill>
                <a:highlight>
                  <a:schemeClr val="lt1"/>
                </a:highlight>
              </a:rPr>
              <a:t>—Infants </a:t>
            </a:r>
            <a:r>
              <a:rPr lang="en" sz="2000" dirty="0">
                <a:solidFill>
                  <a:schemeClr val="dk1"/>
                </a:solidFill>
                <a:highlight>
                  <a:srgbClr val="FFFFFF"/>
                </a:highlight>
              </a:rPr>
              <a:t>appear unusually fatigued, respond poorly to stimulation, have a hard time waking up , and/or have a weak cry.</a:t>
            </a:r>
          </a:p>
          <a:p>
            <a:pPr marL="228600" indent="-228600">
              <a:spcBef>
                <a:spcPts val="0"/>
              </a:spcBef>
            </a:pPr>
            <a:endParaRPr lang="en" sz="2000" dirty="0">
              <a:solidFill>
                <a:schemeClr val="dk1"/>
              </a:solidFill>
              <a:highlight>
                <a:schemeClr val="lt1"/>
              </a:highlight>
            </a:endParaRPr>
          </a:p>
          <a:p>
            <a:pPr marL="228600" indent="-228600">
              <a:spcBef>
                <a:spcPts val="0"/>
              </a:spcBef>
            </a:pPr>
            <a:r>
              <a:rPr lang="en" sz="2000" b="1" dirty="0">
                <a:solidFill>
                  <a:schemeClr val="dk1"/>
                </a:solidFill>
                <a:highlight>
                  <a:schemeClr val="lt1"/>
                </a:highlight>
              </a:rPr>
              <a:t>Underdeveloped Genitals</a:t>
            </a:r>
            <a:r>
              <a:rPr lang="en" sz="2000" dirty="0">
                <a:solidFill>
                  <a:schemeClr val="dk1"/>
                </a:solidFill>
                <a:highlight>
                  <a:schemeClr val="lt1"/>
                </a:highlight>
              </a:rPr>
              <a:t>—Males may have small testes and scrotum and females may </a:t>
            </a:r>
            <a:r>
              <a:rPr lang="en" sz="2000" dirty="0">
                <a:solidFill>
                  <a:schemeClr val="dk1"/>
                </a:solidFill>
                <a:highlight>
                  <a:srgbClr val="FFFFFF"/>
                </a:highlight>
              </a:rPr>
              <a:t>have small clitoris and labia.</a:t>
            </a:r>
          </a:p>
          <a:p>
            <a:pPr marL="228600" indent="-228600">
              <a:spcBef>
                <a:spcPts val="0"/>
              </a:spcBef>
            </a:pPr>
            <a:endParaRPr lang="en" sz="2000" dirty="0">
              <a:solidFill>
                <a:schemeClr val="dk1"/>
              </a:solidFill>
              <a:highlight>
                <a:srgbClr val="FFFFFF"/>
              </a:highlight>
            </a:endParaRPr>
          </a:p>
          <a:p>
            <a:pPr marL="228600" indent="-228600">
              <a:spcBef>
                <a:spcPts val="0"/>
              </a:spcBef>
            </a:pPr>
            <a:r>
              <a:rPr lang="en" sz="2000" b="1" dirty="0">
                <a:solidFill>
                  <a:schemeClr val="dk1"/>
                </a:solidFill>
              </a:rPr>
              <a:t>Strabismus</a:t>
            </a:r>
            <a:r>
              <a:rPr lang="en" sz="2000" dirty="0">
                <a:solidFill>
                  <a:schemeClr val="dk1"/>
                </a:solidFill>
              </a:rPr>
              <a:t>—Some children may exhibit a lack of eye coordination. </a:t>
            </a:r>
            <a:endParaRPr sz="2000" dirty="0">
              <a:solidFill>
                <a:schemeClr val="dk1"/>
              </a:solidFill>
              <a:highlight>
                <a:srgbClr val="FFFFFF"/>
              </a:highlight>
            </a:endParaRPr>
          </a:p>
          <a:p>
            <a:pPr marL="0" indent="0">
              <a:spcBef>
                <a:spcPts val="0"/>
              </a:spcBef>
              <a:spcAft>
                <a:spcPts val="1200"/>
              </a:spcAft>
              <a:buNone/>
            </a:pPr>
            <a:endParaRPr dirty="0"/>
          </a:p>
        </p:txBody>
      </p:sp>
    </p:spTree>
    <p:custDataLst>
      <p:tags r:id="rId1"/>
    </p:custDataLst>
    <p:extLst>
      <p:ext uri="{BB962C8B-B14F-4D97-AF65-F5344CB8AC3E}">
        <p14:creationId xmlns:p14="http://schemas.microsoft.com/office/powerpoint/2010/main" val="2365811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 name="Title 1">
            <a:extLst>
              <a:ext uri="{FF2B5EF4-FFF2-40B4-BE49-F238E27FC236}">
                <a16:creationId xmlns:a16="http://schemas.microsoft.com/office/drawing/2014/main" id="{627A9B73-C002-40DE-8A66-D1CC197BF5B1}"/>
              </a:ext>
            </a:extLst>
          </p:cNvPr>
          <p:cNvSpPr>
            <a:spLocks noGrp="1"/>
          </p:cNvSpPr>
          <p:nvPr>
            <p:ph type="title"/>
          </p:nvPr>
        </p:nvSpPr>
        <p:spPr/>
        <p:txBody>
          <a:bodyPr/>
          <a:lstStyle/>
          <a:p>
            <a:pPr algn="ctr"/>
            <a:r>
              <a:rPr lang="en-US" sz="3600" b="1" dirty="0"/>
              <a:t>Signs of PWS - Infants and Toddlers</a:t>
            </a:r>
          </a:p>
        </p:txBody>
      </p:sp>
      <p:sp>
        <p:nvSpPr>
          <p:cNvPr id="3" name="Content Placeholder 2">
            <a:extLst>
              <a:ext uri="{FF2B5EF4-FFF2-40B4-BE49-F238E27FC236}">
                <a16:creationId xmlns:a16="http://schemas.microsoft.com/office/drawing/2014/main" id="{8F6BCAF6-E11F-3D04-8461-AF4E6174B0C3}"/>
              </a:ext>
            </a:extLst>
          </p:cNvPr>
          <p:cNvSpPr>
            <a:spLocks noGrp="1"/>
          </p:cNvSpPr>
          <p:nvPr>
            <p:ph idx="1"/>
          </p:nvPr>
        </p:nvSpPr>
        <p:spPr/>
        <p:txBody>
          <a:bodyPr/>
          <a:lstStyle/>
          <a:p>
            <a:endParaRPr lang="en-US"/>
          </a:p>
        </p:txBody>
      </p:sp>
      <p:pic>
        <p:nvPicPr>
          <p:cNvPr id="199" name="Google Shape;199;p33" descr="Signs of Prader-Willi in infants and toddlers include: hypotonia, poor appetite, feeding difficulties, motor delay, temper outbursts, reduced lean body mass, sleep apnoea, excessive daytime sleepiness, hypothalimic dysfunction, and craniofacial abnormalities."/>
          <p:cNvPicPr preferRelativeResize="0"/>
          <p:nvPr/>
        </p:nvPicPr>
        <p:blipFill>
          <a:blip r:embed="rId4">
            <a:alphaModFix/>
          </a:blip>
          <a:srcRect b="8329"/>
          <a:stretch>
            <a:fillRect/>
          </a:stretch>
        </p:blipFill>
        <p:spPr>
          <a:xfrm>
            <a:off x="856583" y="1243940"/>
            <a:ext cx="7430833" cy="4648200"/>
          </a:xfrm>
          <a:prstGeom prst="rect">
            <a:avLst/>
          </a:prstGeom>
          <a:noFill/>
          <a:ln>
            <a:noFill/>
          </a:ln>
        </p:spPr>
      </p:pic>
      <p:sp>
        <p:nvSpPr>
          <p:cNvPr id="200" name="Google Shape;200;p33"/>
          <p:cNvSpPr txBox="1"/>
          <p:nvPr/>
        </p:nvSpPr>
        <p:spPr>
          <a:xfrm>
            <a:off x="7820717" y="5867400"/>
            <a:ext cx="1323283" cy="346218"/>
          </a:xfrm>
          <a:prstGeom prst="rect">
            <a:avLst/>
          </a:prstGeom>
          <a:noFill/>
          <a:ln>
            <a:noFill/>
          </a:ln>
        </p:spPr>
        <p:txBody>
          <a:bodyPr spcFirstLastPara="1" wrap="square" lIns="91425" tIns="91425" rIns="91425" bIns="91425" anchor="t" anchorCtr="0">
            <a:spAutoFit/>
          </a:bodyPr>
          <a:lstStyle/>
          <a:p>
            <a:r>
              <a:rPr lang="en" sz="1050" dirty="0">
                <a:latin typeface="Calibri" panose="020F0502020204030204" pitchFamily="34" charset="0"/>
                <a:cs typeface="Calibri" panose="020F0502020204030204" pitchFamily="34" charset="0"/>
              </a:rPr>
              <a:t>(McKay et al., 2019)</a:t>
            </a:r>
            <a:endParaRPr sz="1050" dirty="0">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Clinical Features</a:t>
            </a:r>
            <a:endParaRPr sz="3600" b="1" dirty="0"/>
          </a:p>
        </p:txBody>
      </p:sp>
      <p:sp>
        <p:nvSpPr>
          <p:cNvPr id="207" name="Google Shape;207;p34"/>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0" indent="0">
              <a:lnSpc>
                <a:spcPct val="150000"/>
              </a:lnSpc>
              <a:spcBef>
                <a:spcPts val="0"/>
              </a:spcBef>
              <a:buNone/>
            </a:pPr>
            <a:r>
              <a:rPr lang="en" sz="2000" b="1" dirty="0">
                <a:solidFill>
                  <a:schemeClr val="dk1"/>
                </a:solidFill>
              </a:rPr>
              <a:t>Physical </a:t>
            </a:r>
            <a:endParaRPr sz="2000" b="1" dirty="0">
              <a:solidFill>
                <a:schemeClr val="dk1"/>
              </a:solidFill>
            </a:endParaRPr>
          </a:p>
          <a:p>
            <a:pPr>
              <a:lnSpc>
                <a:spcPct val="150000"/>
              </a:lnSpc>
              <a:spcBef>
                <a:spcPts val="0"/>
              </a:spcBef>
              <a:buClr>
                <a:schemeClr val="dk1"/>
              </a:buClr>
              <a:buSzPct val="121000"/>
            </a:pPr>
            <a:r>
              <a:rPr lang="en" sz="2000" dirty="0">
                <a:solidFill>
                  <a:schemeClr val="dk1"/>
                </a:solidFill>
              </a:rPr>
              <a:t>Distinct facial features:</a:t>
            </a:r>
          </a:p>
          <a:p>
            <a:pPr lvl="1">
              <a:lnSpc>
                <a:spcPct val="150000"/>
              </a:lnSpc>
              <a:spcBef>
                <a:spcPts val="0"/>
              </a:spcBef>
              <a:buClr>
                <a:schemeClr val="dk1"/>
              </a:buClr>
              <a:buSzPct val="121000"/>
              <a:buFont typeface="Calibri" panose="020F0502020204030204" pitchFamily="34" charset="0"/>
              <a:buChar char="₋"/>
            </a:pPr>
            <a:r>
              <a:rPr lang="en" sz="1800" dirty="0">
                <a:solidFill>
                  <a:schemeClr val="dk1"/>
                </a:solidFill>
              </a:rPr>
              <a:t>Thin upper lip</a:t>
            </a:r>
          </a:p>
          <a:p>
            <a:pPr lvl="1">
              <a:lnSpc>
                <a:spcPct val="150000"/>
              </a:lnSpc>
              <a:spcBef>
                <a:spcPts val="0"/>
              </a:spcBef>
              <a:buClr>
                <a:schemeClr val="dk1"/>
              </a:buClr>
              <a:buSzPct val="121000"/>
              <a:buFont typeface="Calibri" panose="020F0502020204030204" pitchFamily="34" charset="0"/>
              <a:buChar char="₋"/>
            </a:pPr>
            <a:r>
              <a:rPr lang="en" sz="1800" dirty="0"/>
              <a:t>Narrow </a:t>
            </a:r>
            <a:r>
              <a:rPr lang="en" sz="1800" dirty="0">
                <a:solidFill>
                  <a:schemeClr val="dk1"/>
                </a:solidFill>
              </a:rPr>
              <a:t>forehead</a:t>
            </a:r>
          </a:p>
          <a:p>
            <a:pPr lvl="1">
              <a:lnSpc>
                <a:spcPct val="150000"/>
              </a:lnSpc>
              <a:spcBef>
                <a:spcPts val="0"/>
              </a:spcBef>
              <a:buClr>
                <a:schemeClr val="dk1"/>
              </a:buClr>
              <a:buSzPct val="121000"/>
              <a:buFont typeface="Calibri" panose="020F0502020204030204" pitchFamily="34" charset="0"/>
              <a:buChar char="₋"/>
            </a:pPr>
            <a:r>
              <a:rPr lang="en" sz="1800" dirty="0">
                <a:solidFill>
                  <a:schemeClr val="dk1"/>
                </a:solidFill>
              </a:rPr>
              <a:t>Almond shaped eyes</a:t>
            </a:r>
            <a:endParaRPr sz="18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Light colored skin and hair</a:t>
            </a: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Small hands/feet, short stature</a:t>
            </a:r>
            <a:br>
              <a:rPr lang="en" sz="1600" dirty="0">
                <a:solidFill>
                  <a:schemeClr val="dk1"/>
                </a:solidFill>
              </a:rPr>
            </a:br>
            <a:endParaRPr lang="en" sz="1600" dirty="0">
              <a:solidFill>
                <a:schemeClr val="dk1"/>
              </a:solidFill>
            </a:endParaRPr>
          </a:p>
          <a:p>
            <a:pPr marL="400041" indent="-285744">
              <a:spcBef>
                <a:spcPts val="1200"/>
              </a:spcBef>
              <a:buClr>
                <a:schemeClr val="dk1"/>
              </a:buClr>
              <a:buSzPts val="1800"/>
            </a:pPr>
            <a:endParaRPr sz="1600" dirty="0">
              <a:solidFill>
                <a:schemeClr val="dk1"/>
              </a:solidFill>
            </a:endParaRPr>
          </a:p>
        </p:txBody>
      </p:sp>
      <p:pic>
        <p:nvPicPr>
          <p:cNvPr id="208" name="Google Shape;208;p34" descr="A child with Prader-Willi syndrome standing on a playscape."/>
          <p:cNvPicPr preferRelativeResize="0"/>
          <p:nvPr/>
        </p:nvPicPr>
        <p:blipFill rotWithShape="1">
          <a:blip r:embed="rId4">
            <a:alphaModFix/>
          </a:blip>
          <a:srcRect l="33820" t="17664" r="25796" b="16813"/>
          <a:stretch/>
        </p:blipFill>
        <p:spPr>
          <a:xfrm>
            <a:off x="6934200" y="1447800"/>
            <a:ext cx="1895051" cy="4082724"/>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Clinical Features II</a:t>
            </a:r>
            <a:endParaRPr sz="3600" b="1" dirty="0"/>
          </a:p>
        </p:txBody>
      </p:sp>
      <p:sp>
        <p:nvSpPr>
          <p:cNvPr id="207" name="Google Shape;207;p34"/>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spcBef>
                <a:spcPts val="0"/>
              </a:spcBef>
              <a:buNone/>
            </a:pPr>
            <a:r>
              <a:rPr lang="en-US" sz="2400" b="1" dirty="0">
                <a:solidFill>
                  <a:schemeClr val="dk1"/>
                </a:solidFill>
              </a:rPr>
              <a:t>Childhood</a:t>
            </a:r>
          </a:p>
          <a:p>
            <a:pPr marL="228600" indent="-228600">
              <a:spcBef>
                <a:spcPts val="0"/>
              </a:spcBef>
              <a:buClr>
                <a:schemeClr val="dk1"/>
              </a:buClr>
              <a:buSzPts val="1800"/>
            </a:pPr>
            <a:r>
              <a:rPr lang="en-US" sz="2000" b="1" dirty="0">
                <a:solidFill>
                  <a:schemeClr val="dk1"/>
                </a:solidFill>
              </a:rPr>
              <a:t>Global Developmental Delays</a:t>
            </a:r>
            <a:r>
              <a:rPr lang="en-US" sz="2000" dirty="0">
                <a:solidFill>
                  <a:schemeClr val="dk1"/>
                </a:solidFill>
              </a:rPr>
              <a:t>—Child may have motor delays, speech impairments, and cognitive impairments.</a:t>
            </a:r>
          </a:p>
          <a:p>
            <a:pPr marL="228600" indent="-228600">
              <a:spcBef>
                <a:spcPts val="0"/>
              </a:spcBef>
              <a:buClr>
                <a:schemeClr val="dk1"/>
              </a:buClr>
              <a:buSzPts val="1800"/>
            </a:pPr>
            <a:endParaRPr lang="en-US" sz="2000" dirty="0">
              <a:solidFill>
                <a:schemeClr val="dk1"/>
              </a:solidFill>
            </a:endParaRPr>
          </a:p>
          <a:p>
            <a:pPr marL="228600" indent="-228600">
              <a:spcBef>
                <a:spcPts val="0"/>
              </a:spcBef>
              <a:buClr>
                <a:schemeClr val="dk1"/>
              </a:buClr>
              <a:buSzPts val="1800"/>
            </a:pPr>
            <a:r>
              <a:rPr lang="en-US" sz="2000" b="1" dirty="0">
                <a:solidFill>
                  <a:schemeClr val="dk1"/>
                </a:solidFill>
              </a:rPr>
              <a:t>Delayed physical growth and development</a:t>
            </a:r>
            <a:r>
              <a:rPr lang="en-US" sz="2000" dirty="0">
                <a:solidFill>
                  <a:schemeClr val="dk1"/>
                </a:solidFill>
              </a:rPr>
              <a:t>—Child may have low muscle tone and mass as well as a high percentage of body fat.</a:t>
            </a:r>
          </a:p>
          <a:p>
            <a:pPr marL="228600" indent="-228600">
              <a:spcBef>
                <a:spcPts val="0"/>
              </a:spcBef>
              <a:buClr>
                <a:schemeClr val="dk1"/>
              </a:buClr>
              <a:buSzPts val="1800"/>
            </a:pPr>
            <a:endParaRPr lang="en-US" sz="2000" dirty="0">
              <a:solidFill>
                <a:schemeClr val="dk1"/>
              </a:solidFill>
            </a:endParaRPr>
          </a:p>
          <a:p>
            <a:pPr marL="228600" indent="-228600">
              <a:spcBef>
                <a:spcPts val="0"/>
              </a:spcBef>
              <a:buClr>
                <a:schemeClr val="dk1"/>
              </a:buClr>
              <a:buSzPts val="1800"/>
            </a:pPr>
            <a:r>
              <a:rPr lang="en-US" sz="2000" b="1" dirty="0">
                <a:solidFill>
                  <a:schemeClr val="dk1"/>
                </a:solidFill>
              </a:rPr>
              <a:t>Excessive eating </a:t>
            </a:r>
            <a:r>
              <a:rPr lang="en-US" sz="2000" dirty="0">
                <a:solidFill>
                  <a:schemeClr val="dk1"/>
                </a:solidFill>
              </a:rPr>
              <a:t>and obsession with food coupled with lower metabolic rate commonly leads to weight gain.</a:t>
            </a:r>
          </a:p>
          <a:p>
            <a:pPr marL="228600" indent="-228600">
              <a:spcBef>
                <a:spcPts val="0"/>
              </a:spcBef>
              <a:buClr>
                <a:schemeClr val="dk1"/>
              </a:buClr>
              <a:buSzPts val="1800"/>
            </a:pPr>
            <a:endParaRPr lang="en-US" sz="2000" dirty="0">
              <a:solidFill>
                <a:schemeClr val="dk1"/>
              </a:solidFill>
            </a:endParaRPr>
          </a:p>
          <a:p>
            <a:pPr marL="228600" indent="-228600">
              <a:spcBef>
                <a:spcPts val="0"/>
              </a:spcBef>
              <a:buClr>
                <a:schemeClr val="dk1"/>
              </a:buClr>
              <a:buSzPts val="1800"/>
            </a:pPr>
            <a:r>
              <a:rPr lang="en-US" sz="2000" b="1" dirty="0">
                <a:solidFill>
                  <a:schemeClr val="dk1"/>
                </a:solidFill>
              </a:rPr>
              <a:t>Sleep disturbances</a:t>
            </a:r>
            <a:r>
              <a:rPr lang="en-US" sz="2000" dirty="0">
                <a:solidFill>
                  <a:schemeClr val="dk1"/>
                </a:solidFill>
              </a:rPr>
              <a:t>—Excessive daytime sleepiness and sleep apnea.</a:t>
            </a:r>
          </a:p>
          <a:p>
            <a:pPr marL="400041" indent="-285744">
              <a:spcBef>
                <a:spcPts val="1200"/>
              </a:spcBef>
              <a:buClr>
                <a:schemeClr val="dk1"/>
              </a:buClr>
              <a:buSzPts val="1800"/>
            </a:pPr>
            <a:endParaRPr sz="2000" dirty="0">
              <a:solidFill>
                <a:schemeClr val="dk1"/>
              </a:solidFill>
            </a:endParaRPr>
          </a:p>
        </p:txBody>
      </p:sp>
    </p:spTree>
    <p:custDataLst>
      <p:tags r:id="rId1"/>
    </p:custDataLst>
    <p:extLst>
      <p:ext uri="{BB962C8B-B14F-4D97-AF65-F5344CB8AC3E}">
        <p14:creationId xmlns:p14="http://schemas.microsoft.com/office/powerpoint/2010/main" val="3589565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Objectives</a:t>
            </a:r>
            <a:endParaRPr sz="3600" b="1" dirty="0"/>
          </a:p>
        </p:txBody>
      </p:sp>
      <p:sp>
        <p:nvSpPr>
          <p:cNvPr id="69" name="Google Shape;69;p15"/>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2287" indent="0">
              <a:lnSpc>
                <a:spcPct val="110000"/>
              </a:lnSpc>
              <a:spcBef>
                <a:spcPts val="0"/>
              </a:spcBef>
              <a:spcAft>
                <a:spcPts val="600"/>
              </a:spcAft>
              <a:buClr>
                <a:schemeClr val="dk1"/>
              </a:buClr>
              <a:buSzPts val="1100"/>
              <a:buNone/>
            </a:pPr>
            <a:r>
              <a:rPr lang="en" sz="2000" dirty="0">
                <a:solidFill>
                  <a:schemeClr val="dk1"/>
                </a:solidFill>
                <a:highlight>
                  <a:srgbClr val="FFFFFF"/>
                </a:highlight>
              </a:rPr>
              <a:t>Following completion of this module, participants will be able to:</a:t>
            </a:r>
            <a:r>
              <a:rPr lang="en" sz="2000" dirty="0">
                <a:solidFill>
                  <a:schemeClr val="dk1"/>
                </a:solidFill>
              </a:rPr>
              <a:t> </a:t>
            </a:r>
          </a:p>
          <a:p>
            <a:pPr marL="2287" indent="0">
              <a:lnSpc>
                <a:spcPct val="110000"/>
              </a:lnSpc>
              <a:spcBef>
                <a:spcPts val="0"/>
              </a:spcBef>
              <a:spcAft>
                <a:spcPts val="600"/>
              </a:spcAft>
              <a:buClr>
                <a:schemeClr val="dk1"/>
              </a:buClr>
              <a:buSzPts val="1100"/>
              <a:buNone/>
            </a:pPr>
            <a:endParaRPr sz="2000" dirty="0">
              <a:solidFill>
                <a:schemeClr val="dk1"/>
              </a:solidFill>
            </a:endParaRPr>
          </a:p>
          <a:p>
            <a:pPr marL="228600" marR="332732" indent="-228600">
              <a:spcBef>
                <a:spcPts val="0"/>
              </a:spcBef>
              <a:buSzPct val="125000"/>
            </a:pPr>
            <a:r>
              <a:rPr lang="en-US" sz="2000" dirty="0">
                <a:latin typeface="Calibri" panose="020F0502020204030204" pitchFamily="34" charset="0"/>
                <a:ea typeface="Arial" panose="020B0604020202020204" pitchFamily="34" charset="0"/>
              </a:rPr>
              <a:t>Describe the genetic basis of imprinting disorders.</a:t>
            </a:r>
          </a:p>
          <a:p>
            <a:pPr marL="228600" marR="332732" indent="-228600">
              <a:spcBef>
                <a:spcPts val="0"/>
              </a:spcBef>
              <a:buSzPct val="125000"/>
            </a:pPr>
            <a:endParaRPr lang="en-US" sz="2000" dirty="0">
              <a:latin typeface="Arial" panose="020B0604020202020204" pitchFamily="34" charset="0"/>
              <a:ea typeface="Arial" panose="020B0604020202020204" pitchFamily="34" charset="0"/>
            </a:endParaRPr>
          </a:p>
          <a:p>
            <a:pPr marL="228600" marR="332732" indent="-228600">
              <a:spcBef>
                <a:spcPts val="0"/>
              </a:spcBef>
              <a:buSzPct val="125000"/>
            </a:pPr>
            <a:r>
              <a:rPr lang="en-US" sz="2000" dirty="0">
                <a:latin typeface="Calibri" panose="020F0502020204030204" pitchFamily="34" charset="0"/>
                <a:ea typeface="Arial" panose="020B0604020202020204" pitchFamily="34" charset="0"/>
              </a:rPr>
              <a:t>Provide an overview of Prader-Willi syndrome and Angelman syndrome and including diagnosis, primary features, and co-occurring for each condition. </a:t>
            </a:r>
          </a:p>
          <a:p>
            <a:pPr marL="228600" marR="332732" indent="-228600">
              <a:spcBef>
                <a:spcPts val="0"/>
              </a:spcBef>
              <a:buSzPct val="125000"/>
            </a:pPr>
            <a:endParaRPr lang="en-US" sz="2000" dirty="0">
              <a:latin typeface="Arial" panose="020B0604020202020204" pitchFamily="34" charset="0"/>
              <a:ea typeface="Arial" panose="020B0604020202020204" pitchFamily="34" charset="0"/>
            </a:endParaRPr>
          </a:p>
          <a:p>
            <a:pPr marL="228600" marR="673083" indent="-228600">
              <a:spcBef>
                <a:spcPts val="0"/>
              </a:spcBef>
              <a:buSzPct val="125000"/>
            </a:pPr>
            <a:r>
              <a:rPr lang="en-US" sz="2000" dirty="0">
                <a:latin typeface="Calibri" panose="020F0502020204030204" pitchFamily="34" charset="0"/>
                <a:ea typeface="Arial" panose="020B0604020202020204" pitchFamily="34" charset="0"/>
              </a:rPr>
              <a:t>Compare and contrast the similarities and differences between PWS and AS.</a:t>
            </a:r>
            <a:r>
              <a:rPr lang="en-US" sz="2000" dirty="0">
                <a:solidFill>
                  <a:srgbClr val="000000"/>
                </a:solidFill>
                <a:latin typeface="Calibri" panose="020F0502020204030204" pitchFamily="34" charset="0"/>
                <a:ea typeface="Arial" panose="020B0604020202020204" pitchFamily="34" charset="0"/>
              </a:rPr>
              <a:t> </a:t>
            </a:r>
            <a:endParaRPr lang="en-US" sz="2000" dirty="0">
              <a:latin typeface="Arial" panose="020B0604020202020204" pitchFamily="34" charset="0"/>
              <a:ea typeface="Arial" panose="020B0604020202020204" pitchFamily="34" charset="0"/>
            </a:endParaRPr>
          </a:p>
          <a:p>
            <a:pPr marL="0" marR="673083" indent="0">
              <a:lnSpc>
                <a:spcPct val="150000"/>
              </a:lnSpc>
              <a:spcBef>
                <a:spcPts val="0"/>
              </a:spcBef>
              <a:buSzPct val="125000"/>
              <a:buNone/>
            </a:pPr>
            <a:endParaRPr lang="en-US" sz="2000" dirty="0">
              <a:latin typeface="Arial" panose="020B0604020202020204" pitchFamily="34" charset="0"/>
              <a:ea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Clinical Features III</a:t>
            </a:r>
            <a:endParaRPr sz="3600" b="1" dirty="0"/>
          </a:p>
        </p:txBody>
      </p:sp>
      <p:sp>
        <p:nvSpPr>
          <p:cNvPr id="231" name="Google Shape;231;p37"/>
          <p:cNvSpPr txBox="1">
            <a:spLocks noGrp="1"/>
          </p:cNvSpPr>
          <p:nvPr>
            <p:ph idx="1"/>
          </p:nvPr>
        </p:nvSpPr>
        <p:spPr>
          <a:prstGeom prst="rect">
            <a:avLst/>
          </a:prstGeom>
        </p:spPr>
        <p:txBody>
          <a:bodyPr spcFirstLastPara="1" vert="horz" wrap="square" lIns="91425" tIns="91425" rIns="91425" bIns="91425" rtlCol="0" anchor="t" anchorCtr="0">
            <a:normAutofit fontScale="70000" lnSpcReduction="20000"/>
          </a:bodyPr>
          <a:lstStyle/>
          <a:p>
            <a:pPr marL="0" indent="0">
              <a:lnSpc>
                <a:spcPct val="100000"/>
              </a:lnSpc>
              <a:spcBef>
                <a:spcPts val="0"/>
              </a:spcBef>
              <a:spcAft>
                <a:spcPts val="600"/>
              </a:spcAft>
              <a:buNone/>
            </a:pPr>
            <a:r>
              <a:rPr lang="en" sz="3800" b="1" dirty="0">
                <a:solidFill>
                  <a:schemeClr val="dk1"/>
                </a:solidFill>
              </a:rPr>
              <a:t>Functional/Behavioral Characteristics</a:t>
            </a:r>
            <a:endParaRPr sz="3800" b="1" dirty="0">
              <a:solidFill>
                <a:schemeClr val="dk1"/>
              </a:solidFill>
            </a:endParaRPr>
          </a:p>
          <a:p>
            <a:pPr marL="228600" indent="-228600">
              <a:lnSpc>
                <a:spcPct val="120000"/>
              </a:lnSpc>
              <a:spcBef>
                <a:spcPts val="0"/>
              </a:spcBef>
              <a:buClr>
                <a:schemeClr val="dk1"/>
              </a:buClr>
              <a:buSzPct val="125000"/>
            </a:pPr>
            <a:r>
              <a:rPr lang="en" sz="3200" b="1" dirty="0">
                <a:solidFill>
                  <a:schemeClr val="dk1"/>
                </a:solidFill>
              </a:rPr>
              <a:t>Intellectual disability</a:t>
            </a:r>
            <a:r>
              <a:rPr lang="en" sz="3200" dirty="0">
                <a:solidFill>
                  <a:schemeClr val="dk1"/>
                </a:solidFill>
              </a:rPr>
              <a:t>—Majority of affected individuals score in the mildly intellectually disabled range on IQ tests </a:t>
            </a:r>
          </a:p>
          <a:p>
            <a:pPr marL="228600" indent="-228600">
              <a:lnSpc>
                <a:spcPct val="120000"/>
              </a:lnSpc>
              <a:spcBef>
                <a:spcPts val="0"/>
              </a:spcBef>
              <a:buClr>
                <a:schemeClr val="dk1"/>
              </a:buClr>
              <a:buSzPct val="125000"/>
            </a:pPr>
            <a:endParaRPr sz="3200" dirty="0">
              <a:solidFill>
                <a:schemeClr val="dk1"/>
              </a:solidFill>
            </a:endParaRPr>
          </a:p>
          <a:p>
            <a:pPr marL="228600" indent="-228600">
              <a:lnSpc>
                <a:spcPct val="120000"/>
              </a:lnSpc>
              <a:spcBef>
                <a:spcPts val="0"/>
              </a:spcBef>
              <a:buClr>
                <a:schemeClr val="dk1"/>
              </a:buClr>
              <a:buSzPct val="125000"/>
            </a:pPr>
            <a:r>
              <a:rPr lang="en" sz="3200" b="1" dirty="0">
                <a:solidFill>
                  <a:schemeClr val="dk1"/>
                </a:solidFill>
              </a:rPr>
              <a:t>Delays</a:t>
            </a:r>
            <a:r>
              <a:rPr lang="en" sz="3200" dirty="0">
                <a:solidFill>
                  <a:schemeClr val="dk1"/>
                </a:solidFill>
              </a:rPr>
              <a:t> in motor and language development</a:t>
            </a:r>
          </a:p>
          <a:p>
            <a:pPr marL="228600" indent="-228600">
              <a:lnSpc>
                <a:spcPct val="120000"/>
              </a:lnSpc>
              <a:spcBef>
                <a:spcPts val="0"/>
              </a:spcBef>
              <a:buClr>
                <a:schemeClr val="dk1"/>
              </a:buClr>
              <a:buSzPct val="125000"/>
            </a:pPr>
            <a:endParaRPr sz="3200" dirty="0">
              <a:solidFill>
                <a:schemeClr val="dk1"/>
              </a:solidFill>
            </a:endParaRPr>
          </a:p>
          <a:p>
            <a:pPr marL="228600" indent="-228600">
              <a:lnSpc>
                <a:spcPct val="120000"/>
              </a:lnSpc>
              <a:spcBef>
                <a:spcPts val="0"/>
              </a:spcBef>
              <a:buClr>
                <a:schemeClr val="dk1"/>
              </a:buClr>
              <a:buSzPct val="125000"/>
            </a:pPr>
            <a:r>
              <a:rPr lang="en" sz="3200" dirty="0">
                <a:solidFill>
                  <a:schemeClr val="dk1"/>
                </a:solidFill>
              </a:rPr>
              <a:t>Distinct Behavioral tendencies:</a:t>
            </a:r>
            <a:endParaRPr sz="3200" dirty="0">
              <a:solidFill>
                <a:schemeClr val="dk1"/>
              </a:solidFill>
            </a:endParaRPr>
          </a:p>
          <a:p>
            <a:pPr lvl="1">
              <a:lnSpc>
                <a:spcPct val="120000"/>
              </a:lnSpc>
              <a:spcBef>
                <a:spcPts val="0"/>
              </a:spcBef>
              <a:buClr>
                <a:schemeClr val="dk1"/>
              </a:buClr>
              <a:buSzPct val="125000"/>
              <a:buFont typeface="Calibri" panose="020F0502020204030204" pitchFamily="34" charset="0"/>
              <a:buChar char="₋"/>
            </a:pPr>
            <a:r>
              <a:rPr lang="en" sz="2900" dirty="0">
                <a:solidFill>
                  <a:schemeClr val="dk1"/>
                </a:solidFill>
              </a:rPr>
              <a:t>Obsessive compulsive features</a:t>
            </a:r>
            <a:endParaRPr sz="2900" dirty="0">
              <a:solidFill>
                <a:schemeClr val="dk1"/>
              </a:solidFill>
            </a:endParaRPr>
          </a:p>
          <a:p>
            <a:pPr lvl="1">
              <a:lnSpc>
                <a:spcPct val="120000"/>
              </a:lnSpc>
              <a:spcBef>
                <a:spcPts val="0"/>
              </a:spcBef>
              <a:buClr>
                <a:schemeClr val="dk1"/>
              </a:buClr>
              <a:buSzPct val="125000"/>
              <a:buFont typeface="Calibri" panose="020F0502020204030204" pitchFamily="34" charset="0"/>
              <a:buChar char="₋"/>
            </a:pPr>
            <a:r>
              <a:rPr lang="en" sz="2900" dirty="0">
                <a:solidFill>
                  <a:schemeClr val="dk1"/>
                </a:solidFill>
              </a:rPr>
              <a:t>Anxiety</a:t>
            </a:r>
            <a:endParaRPr sz="2900" dirty="0">
              <a:solidFill>
                <a:schemeClr val="dk1"/>
              </a:solidFill>
            </a:endParaRPr>
          </a:p>
          <a:p>
            <a:pPr lvl="1">
              <a:lnSpc>
                <a:spcPct val="120000"/>
              </a:lnSpc>
              <a:spcBef>
                <a:spcPts val="0"/>
              </a:spcBef>
              <a:buClr>
                <a:schemeClr val="dk1"/>
              </a:buClr>
              <a:buSzPct val="125000"/>
              <a:buFont typeface="Calibri" panose="020F0502020204030204" pitchFamily="34" charset="0"/>
              <a:buChar char="₋"/>
            </a:pPr>
            <a:r>
              <a:rPr lang="en" sz="2900" dirty="0">
                <a:solidFill>
                  <a:schemeClr val="dk1"/>
                </a:solidFill>
              </a:rPr>
              <a:t>Skin Picking</a:t>
            </a:r>
            <a:endParaRPr sz="2900" dirty="0">
              <a:solidFill>
                <a:schemeClr val="dk1"/>
              </a:solidFill>
            </a:endParaRPr>
          </a:p>
          <a:p>
            <a:pPr lvl="1">
              <a:lnSpc>
                <a:spcPct val="120000"/>
              </a:lnSpc>
              <a:spcBef>
                <a:spcPts val="0"/>
              </a:spcBef>
              <a:buClr>
                <a:schemeClr val="dk1"/>
              </a:buClr>
              <a:buSzPct val="125000"/>
              <a:buFont typeface="Calibri" panose="020F0502020204030204" pitchFamily="34" charset="0"/>
              <a:buChar char="₋"/>
            </a:pPr>
            <a:r>
              <a:rPr lang="en" sz="2900" dirty="0">
                <a:solidFill>
                  <a:schemeClr val="dk1"/>
                </a:solidFill>
              </a:rPr>
              <a:t>Stubbornness</a:t>
            </a:r>
            <a:endParaRPr sz="2900" dirty="0">
              <a:solidFill>
                <a:schemeClr val="dk1"/>
              </a:solidFill>
            </a:endParaRPr>
          </a:p>
          <a:p>
            <a:pPr lvl="1">
              <a:lnSpc>
                <a:spcPct val="120000"/>
              </a:lnSpc>
              <a:spcBef>
                <a:spcPts val="0"/>
              </a:spcBef>
              <a:buClr>
                <a:schemeClr val="dk1"/>
              </a:buClr>
              <a:buSzPct val="125000"/>
              <a:buFont typeface="Calibri" panose="020F0502020204030204" pitchFamily="34" charset="0"/>
              <a:buChar char="₋"/>
            </a:pPr>
            <a:r>
              <a:rPr lang="en" sz="2900" dirty="0">
                <a:solidFill>
                  <a:schemeClr val="dk1"/>
                </a:solidFill>
              </a:rPr>
              <a:t>Difficulty with changes in routine</a:t>
            </a:r>
            <a:endParaRPr sz="2900" dirty="0">
              <a:solidFill>
                <a:schemeClr val="dk1"/>
              </a:solidFill>
            </a:endParaRPr>
          </a:p>
          <a:p>
            <a:pPr marL="0" indent="0">
              <a:spcBef>
                <a:spcPts val="1200"/>
              </a:spcBef>
              <a:spcAft>
                <a:spcPts val="1200"/>
              </a:spcAft>
              <a:buNone/>
            </a:pPr>
            <a:endParaRPr sz="2800" dirty="0">
              <a:solidFill>
                <a:schemeClr val="dk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 name="Title 1">
            <a:extLst>
              <a:ext uri="{FF2B5EF4-FFF2-40B4-BE49-F238E27FC236}">
                <a16:creationId xmlns:a16="http://schemas.microsoft.com/office/drawing/2014/main" id="{E431FA81-C34C-45B5-90CB-340D3029D1B7}"/>
              </a:ext>
            </a:extLst>
          </p:cNvPr>
          <p:cNvSpPr>
            <a:spLocks noGrp="1"/>
          </p:cNvSpPr>
          <p:nvPr>
            <p:ph type="title"/>
          </p:nvPr>
        </p:nvSpPr>
        <p:spPr/>
        <p:txBody>
          <a:bodyPr>
            <a:normAutofit/>
          </a:bodyPr>
          <a:lstStyle/>
          <a:p>
            <a:r>
              <a:rPr lang="en-US" sz="3600" b="1" dirty="0"/>
              <a:t>Signs of PWS—Children and Adolescents</a:t>
            </a:r>
          </a:p>
        </p:txBody>
      </p:sp>
      <p:sp>
        <p:nvSpPr>
          <p:cNvPr id="3" name="Content Placeholder 2">
            <a:extLst>
              <a:ext uri="{FF2B5EF4-FFF2-40B4-BE49-F238E27FC236}">
                <a16:creationId xmlns:a16="http://schemas.microsoft.com/office/drawing/2014/main" id="{D11690C4-5AF6-FDBA-7A1B-12E26F428A82}"/>
              </a:ext>
            </a:extLst>
          </p:cNvPr>
          <p:cNvSpPr>
            <a:spLocks noGrp="1"/>
          </p:cNvSpPr>
          <p:nvPr>
            <p:ph idx="1"/>
          </p:nvPr>
        </p:nvSpPr>
        <p:spPr/>
        <p:txBody>
          <a:bodyPr/>
          <a:lstStyle/>
          <a:p>
            <a:endParaRPr lang="en-US"/>
          </a:p>
        </p:txBody>
      </p:sp>
      <p:pic>
        <p:nvPicPr>
          <p:cNvPr id="223" name="Google Shape;223;p36" descr="Prader-Willi impacts multiple systems in children and adolescents including: neurodevelopmental, appetite dysregulation, sleep and respiratory issues, hypothalamic dysfunction, craniofacial abnormalities, and hypogonadism. "/>
          <p:cNvPicPr preferRelativeResize="0"/>
          <p:nvPr/>
        </p:nvPicPr>
        <p:blipFill>
          <a:blip r:embed="rId4">
            <a:alphaModFix/>
          </a:blip>
          <a:stretch>
            <a:fillRect/>
          </a:stretch>
        </p:blipFill>
        <p:spPr>
          <a:xfrm>
            <a:off x="838200" y="1219200"/>
            <a:ext cx="7992029" cy="4930725"/>
          </a:xfrm>
          <a:prstGeom prst="rect">
            <a:avLst/>
          </a:prstGeom>
          <a:noFill/>
          <a:ln>
            <a:noFill/>
          </a:ln>
        </p:spPr>
      </p:pic>
      <p:sp>
        <p:nvSpPr>
          <p:cNvPr id="7" name="Google Shape;200;p33">
            <a:extLst>
              <a:ext uri="{FF2B5EF4-FFF2-40B4-BE49-F238E27FC236}">
                <a16:creationId xmlns:a16="http://schemas.microsoft.com/office/drawing/2014/main" id="{A83D50EB-BF04-48B6-A73A-1A577E2AB4C2}"/>
              </a:ext>
            </a:extLst>
          </p:cNvPr>
          <p:cNvSpPr txBox="1"/>
          <p:nvPr/>
        </p:nvSpPr>
        <p:spPr>
          <a:xfrm>
            <a:off x="7820717" y="5521182"/>
            <a:ext cx="1323283" cy="346218"/>
          </a:xfrm>
          <a:prstGeom prst="rect">
            <a:avLst/>
          </a:prstGeom>
          <a:noFill/>
          <a:ln>
            <a:noFill/>
          </a:ln>
        </p:spPr>
        <p:txBody>
          <a:bodyPr spcFirstLastPara="1" wrap="square" lIns="91425" tIns="91425" rIns="91425" bIns="91425" anchor="t" anchorCtr="0">
            <a:spAutoFit/>
          </a:bodyPr>
          <a:lstStyle/>
          <a:p>
            <a:r>
              <a:rPr lang="en" sz="1050" dirty="0">
                <a:latin typeface="Calibri" panose="020F0502020204030204" pitchFamily="34" charset="0"/>
                <a:cs typeface="Calibri" panose="020F0502020204030204" pitchFamily="34" charset="0"/>
              </a:rPr>
              <a:t>(McKay et al., 2019)</a:t>
            </a:r>
            <a:endParaRPr sz="1050" dirty="0">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 name="Title 1">
            <a:extLst>
              <a:ext uri="{FF2B5EF4-FFF2-40B4-BE49-F238E27FC236}">
                <a16:creationId xmlns:a16="http://schemas.microsoft.com/office/drawing/2014/main" id="{DBE90BB9-9ADE-4381-A50F-3FBCA3FB25F8}"/>
              </a:ext>
            </a:extLst>
          </p:cNvPr>
          <p:cNvSpPr>
            <a:spLocks noGrp="1"/>
          </p:cNvSpPr>
          <p:nvPr>
            <p:ph type="title"/>
          </p:nvPr>
        </p:nvSpPr>
        <p:spPr/>
        <p:txBody>
          <a:bodyPr>
            <a:noAutofit/>
          </a:bodyPr>
          <a:lstStyle/>
          <a:p>
            <a:pPr algn="ctr"/>
            <a:r>
              <a:rPr lang="en-US" sz="3600" b="1" dirty="0"/>
              <a:t>General Phases of Nutrition </a:t>
            </a:r>
            <a:br>
              <a:rPr lang="en-US" sz="3600" b="1" dirty="0"/>
            </a:br>
            <a:r>
              <a:rPr lang="en-US" sz="3600" b="1" dirty="0"/>
              <a:t>and Growth Patterns in PWS</a:t>
            </a:r>
          </a:p>
        </p:txBody>
      </p:sp>
      <p:sp>
        <p:nvSpPr>
          <p:cNvPr id="4" name="Content Placeholder 3">
            <a:extLst>
              <a:ext uri="{FF2B5EF4-FFF2-40B4-BE49-F238E27FC236}">
                <a16:creationId xmlns:a16="http://schemas.microsoft.com/office/drawing/2014/main" id="{941B6AFA-FD08-FC35-D19A-34BD74BBC529}"/>
              </a:ext>
            </a:extLst>
          </p:cNvPr>
          <p:cNvSpPr>
            <a:spLocks noGrp="1"/>
          </p:cNvSpPr>
          <p:nvPr>
            <p:ph idx="1"/>
          </p:nvPr>
        </p:nvSpPr>
        <p:spPr/>
        <p:txBody>
          <a:bodyPr/>
          <a:lstStyle/>
          <a:p>
            <a:endParaRPr lang="en-US"/>
          </a:p>
        </p:txBody>
      </p:sp>
      <p:graphicFrame>
        <p:nvGraphicFramePr>
          <p:cNvPr id="237" name="Google Shape;237;p38"/>
          <p:cNvGraphicFramePr/>
          <p:nvPr>
            <p:extLst>
              <p:ext uri="{D42A27DB-BD31-4B8C-83A1-F6EECF244321}">
                <p14:modId xmlns:p14="http://schemas.microsoft.com/office/powerpoint/2010/main" val="199893157"/>
              </p:ext>
            </p:extLst>
          </p:nvPr>
        </p:nvGraphicFramePr>
        <p:xfrm>
          <a:off x="628650" y="1828801"/>
          <a:ext cx="7963808" cy="3624929"/>
        </p:xfrm>
        <a:graphic>
          <a:graphicData uri="http://schemas.openxmlformats.org/drawingml/2006/table">
            <a:tbl>
              <a:tblPr firstRow="1">
                <a:noFill/>
              </a:tblPr>
              <a:tblGrid>
                <a:gridCol w="739713">
                  <a:extLst>
                    <a:ext uri="{9D8B030D-6E8A-4147-A177-3AD203B41FA5}">
                      <a16:colId xmlns:a16="http://schemas.microsoft.com/office/drawing/2014/main" val="20000"/>
                    </a:ext>
                  </a:extLst>
                </a:gridCol>
                <a:gridCol w="1679637">
                  <a:extLst>
                    <a:ext uri="{9D8B030D-6E8A-4147-A177-3AD203B41FA5}">
                      <a16:colId xmlns:a16="http://schemas.microsoft.com/office/drawing/2014/main" val="20001"/>
                    </a:ext>
                  </a:extLst>
                </a:gridCol>
                <a:gridCol w="5544458">
                  <a:extLst>
                    <a:ext uri="{9D8B030D-6E8A-4147-A177-3AD203B41FA5}">
                      <a16:colId xmlns:a16="http://schemas.microsoft.com/office/drawing/2014/main" val="20002"/>
                    </a:ext>
                  </a:extLst>
                </a:gridCol>
              </a:tblGrid>
              <a:tr h="392653">
                <a:tc>
                  <a:txBody>
                    <a:bodyPr/>
                    <a:lstStyle/>
                    <a:p>
                      <a:pPr marL="0" lvl="0" indent="0" algn="ctr" rtl="0">
                        <a:spcBef>
                          <a:spcPts val="0"/>
                        </a:spcBef>
                        <a:spcAft>
                          <a:spcPts val="0"/>
                        </a:spcAft>
                        <a:buNone/>
                      </a:pPr>
                      <a:r>
                        <a:rPr lang="en" sz="1600" b="1" dirty="0"/>
                        <a:t>Phase</a:t>
                      </a:r>
                      <a:endParaRPr sz="1600" b="1" dirty="0"/>
                    </a:p>
                  </a:txBody>
                  <a:tcPr marL="91425" marR="91425" marT="91425" marB="91425">
                    <a:solidFill>
                      <a:schemeClr val="accent1">
                        <a:lumMod val="20000"/>
                        <a:lumOff val="80000"/>
                      </a:schemeClr>
                    </a:solidFill>
                  </a:tcPr>
                </a:tc>
                <a:tc>
                  <a:txBody>
                    <a:bodyPr/>
                    <a:lstStyle/>
                    <a:p>
                      <a:pPr marL="0" lvl="0" indent="0" algn="ctr" rtl="0">
                        <a:spcBef>
                          <a:spcPts val="0"/>
                        </a:spcBef>
                        <a:spcAft>
                          <a:spcPts val="0"/>
                        </a:spcAft>
                        <a:buNone/>
                      </a:pPr>
                      <a:r>
                        <a:rPr lang="en" sz="1600" b="1" dirty="0"/>
                        <a:t>Age Range</a:t>
                      </a:r>
                      <a:endParaRPr sz="1600" b="1" dirty="0"/>
                    </a:p>
                  </a:txBody>
                  <a:tcPr marL="91425" marR="91425" marT="91425" marB="91425">
                    <a:solidFill>
                      <a:schemeClr val="accent1">
                        <a:lumMod val="20000"/>
                        <a:lumOff val="80000"/>
                      </a:schemeClr>
                    </a:solidFill>
                  </a:tcPr>
                </a:tc>
                <a:tc>
                  <a:txBody>
                    <a:bodyPr/>
                    <a:lstStyle/>
                    <a:p>
                      <a:pPr marL="0" lvl="0" indent="0" algn="ctr" rtl="0">
                        <a:spcBef>
                          <a:spcPts val="0"/>
                        </a:spcBef>
                        <a:spcAft>
                          <a:spcPts val="0"/>
                        </a:spcAft>
                        <a:buNone/>
                      </a:pPr>
                      <a:r>
                        <a:rPr lang="en" sz="1600" b="1" dirty="0"/>
                        <a:t>Description</a:t>
                      </a:r>
                      <a:endParaRPr sz="1600" b="1" dirty="0"/>
                    </a:p>
                  </a:txBody>
                  <a:tcPr marL="91425" marR="91425" marT="91425" marB="91425">
                    <a:solidFill>
                      <a:schemeClr val="accent1">
                        <a:lumMod val="20000"/>
                        <a:lumOff val="80000"/>
                      </a:schemeClr>
                    </a:solidFill>
                  </a:tcPr>
                </a:tc>
                <a:extLst>
                  <a:ext uri="{0D108BD9-81ED-4DB2-BD59-A6C34878D82A}">
                    <a16:rowId xmlns:a16="http://schemas.microsoft.com/office/drawing/2014/main" val="10001"/>
                  </a:ext>
                </a:extLst>
              </a:tr>
              <a:tr h="392653">
                <a:tc>
                  <a:txBody>
                    <a:bodyPr/>
                    <a:lstStyle/>
                    <a:p>
                      <a:pPr marL="0" lvl="0" indent="0" algn="ctr" rtl="0">
                        <a:spcBef>
                          <a:spcPts val="0"/>
                        </a:spcBef>
                        <a:spcAft>
                          <a:spcPts val="0"/>
                        </a:spcAft>
                        <a:buNone/>
                      </a:pPr>
                      <a:r>
                        <a:rPr lang="en" sz="1600"/>
                        <a:t>0</a:t>
                      </a:r>
                      <a:endParaRPr sz="1600"/>
                    </a:p>
                  </a:txBody>
                  <a:tcPr marL="91425" marR="91425" marT="91425" marB="91425"/>
                </a:tc>
                <a:tc>
                  <a:txBody>
                    <a:bodyPr/>
                    <a:lstStyle/>
                    <a:p>
                      <a:pPr marL="0" lvl="0" indent="0" algn="l" rtl="0">
                        <a:spcBef>
                          <a:spcPts val="0"/>
                        </a:spcBef>
                        <a:spcAft>
                          <a:spcPts val="0"/>
                        </a:spcAft>
                        <a:buNone/>
                      </a:pPr>
                      <a:r>
                        <a:rPr lang="en" sz="1600" dirty="0"/>
                        <a:t>Prenatal</a:t>
                      </a:r>
                      <a:endParaRPr sz="1600" dirty="0"/>
                    </a:p>
                  </a:txBody>
                  <a:tcPr marL="91425" marR="91425" marT="91425" marB="91425"/>
                </a:tc>
                <a:tc>
                  <a:txBody>
                    <a:bodyPr/>
                    <a:lstStyle/>
                    <a:p>
                      <a:pPr marL="0" lvl="0" indent="0" algn="l" rtl="0">
                        <a:spcBef>
                          <a:spcPts val="0"/>
                        </a:spcBef>
                        <a:spcAft>
                          <a:spcPts val="0"/>
                        </a:spcAft>
                        <a:buNone/>
                      </a:pPr>
                      <a:r>
                        <a:rPr lang="en" sz="1600" dirty="0">
                          <a:solidFill>
                            <a:schemeClr val="dk1"/>
                          </a:solidFill>
                          <a:highlight>
                            <a:srgbClr val="FFFFFF"/>
                          </a:highlight>
                        </a:rPr>
                        <a:t>Decreased fetal movements and lower birth weight than siblings</a:t>
                      </a:r>
                      <a:endParaRPr sz="1600" dirty="0"/>
                    </a:p>
                  </a:txBody>
                  <a:tcPr marL="91425" marR="91425" marT="91425" marB="91425"/>
                </a:tc>
                <a:extLst>
                  <a:ext uri="{0D108BD9-81ED-4DB2-BD59-A6C34878D82A}">
                    <a16:rowId xmlns:a16="http://schemas.microsoft.com/office/drawing/2014/main" val="10002"/>
                  </a:ext>
                </a:extLst>
              </a:tr>
              <a:tr h="440441">
                <a:tc>
                  <a:txBody>
                    <a:bodyPr/>
                    <a:lstStyle/>
                    <a:p>
                      <a:pPr marL="0" lvl="0" indent="0" algn="ctr" rtl="0">
                        <a:spcBef>
                          <a:spcPts val="0"/>
                        </a:spcBef>
                        <a:spcAft>
                          <a:spcPts val="0"/>
                        </a:spcAft>
                        <a:buNone/>
                      </a:pPr>
                      <a:r>
                        <a:rPr lang="en" sz="1600"/>
                        <a:t>1a</a:t>
                      </a:r>
                      <a:endParaRPr sz="1600"/>
                    </a:p>
                  </a:txBody>
                  <a:tcPr marL="91425" marR="91425" marT="91425" marB="91425"/>
                </a:tc>
                <a:tc>
                  <a:txBody>
                    <a:bodyPr/>
                    <a:lstStyle/>
                    <a:p>
                      <a:pPr marL="0" lvl="0" indent="0" algn="l" rtl="0">
                        <a:spcBef>
                          <a:spcPts val="0"/>
                        </a:spcBef>
                        <a:spcAft>
                          <a:spcPts val="0"/>
                        </a:spcAft>
                        <a:buNone/>
                      </a:pPr>
                      <a:r>
                        <a:rPr lang="en" sz="1600"/>
                        <a:t>Birth</a:t>
                      </a:r>
                      <a:endParaRPr sz="1600"/>
                    </a:p>
                  </a:txBody>
                  <a:tcPr marL="91425" marR="91425" marT="91425" marB="91425"/>
                </a:tc>
                <a:tc>
                  <a:txBody>
                    <a:bodyPr/>
                    <a:lstStyle/>
                    <a:p>
                      <a:pPr marL="0" lvl="0" indent="0" algn="l" rtl="0">
                        <a:spcBef>
                          <a:spcPts val="0"/>
                        </a:spcBef>
                        <a:spcAft>
                          <a:spcPts val="0"/>
                        </a:spcAft>
                        <a:buNone/>
                      </a:pPr>
                      <a:r>
                        <a:rPr lang="en" sz="1600" dirty="0">
                          <a:solidFill>
                            <a:schemeClr val="dk1"/>
                          </a:solidFill>
                          <a:highlight>
                            <a:srgbClr val="FFFFFF"/>
                          </a:highlight>
                        </a:rPr>
                        <a:t>Hypotonia with difficulty feeding and decreased appetite</a:t>
                      </a:r>
                      <a:endParaRPr sz="1600" dirty="0"/>
                    </a:p>
                  </a:txBody>
                  <a:tcPr marL="91425" marR="91425" marT="91425" marB="91425"/>
                </a:tc>
                <a:extLst>
                  <a:ext uri="{0D108BD9-81ED-4DB2-BD59-A6C34878D82A}">
                    <a16:rowId xmlns:a16="http://schemas.microsoft.com/office/drawing/2014/main" val="10003"/>
                  </a:ext>
                </a:extLst>
              </a:tr>
              <a:tr h="496683">
                <a:tc>
                  <a:txBody>
                    <a:bodyPr/>
                    <a:lstStyle/>
                    <a:p>
                      <a:pPr marL="0" lvl="0" indent="0" algn="ctr" rtl="0">
                        <a:spcBef>
                          <a:spcPts val="0"/>
                        </a:spcBef>
                        <a:spcAft>
                          <a:spcPts val="0"/>
                        </a:spcAft>
                        <a:buNone/>
                      </a:pPr>
                      <a:r>
                        <a:rPr lang="en" sz="1600"/>
                        <a:t>1b</a:t>
                      </a:r>
                      <a:endParaRPr sz="1600"/>
                    </a:p>
                  </a:txBody>
                  <a:tcPr marL="91425" marR="91425" marT="91425" marB="91425"/>
                </a:tc>
                <a:tc>
                  <a:txBody>
                    <a:bodyPr/>
                    <a:lstStyle/>
                    <a:p>
                      <a:pPr marL="0" lvl="0" indent="0" algn="l" rtl="0">
                        <a:spcBef>
                          <a:spcPts val="0"/>
                        </a:spcBef>
                        <a:spcAft>
                          <a:spcPts val="0"/>
                        </a:spcAft>
                        <a:buNone/>
                      </a:pPr>
                      <a:r>
                        <a:rPr lang="en" sz="1600"/>
                        <a:t>5-15 months</a:t>
                      </a:r>
                      <a:endParaRPr sz="1600"/>
                    </a:p>
                  </a:txBody>
                  <a:tcPr marL="91425" marR="91425" marT="91425" marB="91425"/>
                </a:tc>
                <a:tc>
                  <a:txBody>
                    <a:bodyPr/>
                    <a:lstStyle/>
                    <a:p>
                      <a:pPr marL="0" lvl="0" indent="0" algn="l" rtl="0">
                        <a:spcBef>
                          <a:spcPts val="0"/>
                        </a:spcBef>
                        <a:spcAft>
                          <a:spcPts val="0"/>
                        </a:spcAft>
                        <a:buNone/>
                      </a:pPr>
                      <a:r>
                        <a:rPr lang="en" sz="1600" dirty="0">
                          <a:solidFill>
                            <a:schemeClr val="dk1"/>
                          </a:solidFill>
                          <a:highlight>
                            <a:srgbClr val="FFFFFF"/>
                          </a:highlight>
                        </a:rPr>
                        <a:t>No difficulty feeding and growing appropriately on growth curve </a:t>
                      </a:r>
                      <a:endParaRPr sz="1600" dirty="0">
                        <a:highlight>
                          <a:srgbClr val="FFFFFF"/>
                        </a:highlight>
                      </a:endParaRPr>
                    </a:p>
                  </a:txBody>
                  <a:tcPr marL="91425" marR="91425" marT="91425" marB="91425"/>
                </a:tc>
                <a:extLst>
                  <a:ext uri="{0D108BD9-81ED-4DB2-BD59-A6C34878D82A}">
                    <a16:rowId xmlns:a16="http://schemas.microsoft.com/office/drawing/2014/main" val="10004"/>
                  </a:ext>
                </a:extLst>
              </a:tr>
              <a:tr h="499548">
                <a:tc>
                  <a:txBody>
                    <a:bodyPr/>
                    <a:lstStyle/>
                    <a:p>
                      <a:pPr marL="0" lvl="0" indent="0" algn="ctr" rtl="0">
                        <a:spcBef>
                          <a:spcPts val="0"/>
                        </a:spcBef>
                        <a:spcAft>
                          <a:spcPts val="0"/>
                        </a:spcAft>
                        <a:buNone/>
                      </a:pPr>
                      <a:r>
                        <a:rPr lang="en" sz="1600" dirty="0"/>
                        <a:t>2a</a:t>
                      </a:r>
                      <a:endParaRPr sz="1600" dirty="0"/>
                    </a:p>
                  </a:txBody>
                  <a:tcPr marL="91425" marR="91425" marT="91425" marB="91425"/>
                </a:tc>
                <a:tc>
                  <a:txBody>
                    <a:bodyPr/>
                    <a:lstStyle/>
                    <a:p>
                      <a:pPr marL="0" lvl="0" indent="0" algn="l" rtl="0">
                        <a:spcBef>
                          <a:spcPts val="0"/>
                        </a:spcBef>
                        <a:spcAft>
                          <a:spcPts val="0"/>
                        </a:spcAft>
                        <a:buNone/>
                      </a:pPr>
                      <a:r>
                        <a:rPr lang="en" sz="1600" dirty="0"/>
                        <a:t>18-36 months</a:t>
                      </a:r>
                      <a:endParaRPr sz="1600" dirty="0"/>
                    </a:p>
                  </a:txBody>
                  <a:tcPr marL="91425" marR="91425" marT="91425" marB="91425"/>
                </a:tc>
                <a:tc>
                  <a:txBody>
                    <a:bodyPr/>
                    <a:lstStyle/>
                    <a:p>
                      <a:pPr marL="0" lvl="0" indent="0" algn="l" rtl="0">
                        <a:spcBef>
                          <a:spcPts val="0"/>
                        </a:spcBef>
                        <a:spcAft>
                          <a:spcPts val="0"/>
                        </a:spcAft>
                        <a:buNone/>
                      </a:pPr>
                      <a:r>
                        <a:rPr lang="en" sz="1600" dirty="0">
                          <a:solidFill>
                            <a:schemeClr val="dk1"/>
                          </a:solidFill>
                          <a:highlight>
                            <a:srgbClr val="FFFFFF"/>
                          </a:highlight>
                        </a:rPr>
                        <a:t>Weight increasing without appetite increase or excess calories</a:t>
                      </a:r>
                      <a:endParaRPr sz="1600" dirty="0"/>
                    </a:p>
                  </a:txBody>
                  <a:tcPr marL="91425" marR="91425" marT="91425" marB="91425"/>
                </a:tc>
                <a:extLst>
                  <a:ext uri="{0D108BD9-81ED-4DB2-BD59-A6C34878D82A}">
                    <a16:rowId xmlns:a16="http://schemas.microsoft.com/office/drawing/2014/main" val="10005"/>
                  </a:ext>
                </a:extLst>
              </a:tr>
              <a:tr h="444936">
                <a:tc>
                  <a:txBody>
                    <a:bodyPr/>
                    <a:lstStyle/>
                    <a:p>
                      <a:pPr marL="0" lvl="0" indent="0" algn="ctr" rtl="0">
                        <a:spcBef>
                          <a:spcPts val="0"/>
                        </a:spcBef>
                        <a:spcAft>
                          <a:spcPts val="0"/>
                        </a:spcAft>
                        <a:buNone/>
                      </a:pPr>
                      <a:r>
                        <a:rPr lang="en" sz="1600"/>
                        <a:t>2b</a:t>
                      </a:r>
                      <a:endParaRPr sz="1600"/>
                    </a:p>
                  </a:txBody>
                  <a:tcPr marL="91425" marR="91425" marT="91425" marB="91425"/>
                </a:tc>
                <a:tc>
                  <a:txBody>
                    <a:bodyPr/>
                    <a:lstStyle/>
                    <a:p>
                      <a:pPr marL="0" lvl="0" indent="0" algn="l" rtl="0">
                        <a:spcBef>
                          <a:spcPts val="0"/>
                        </a:spcBef>
                        <a:spcAft>
                          <a:spcPts val="0"/>
                        </a:spcAft>
                        <a:buNone/>
                      </a:pPr>
                      <a:r>
                        <a:rPr lang="en" sz="1600"/>
                        <a:t>3-6 years</a:t>
                      </a:r>
                      <a:endParaRPr sz="1600"/>
                    </a:p>
                  </a:txBody>
                  <a:tcPr marL="91425" marR="91425" marT="91425" marB="91425"/>
                </a:tc>
                <a:tc>
                  <a:txBody>
                    <a:bodyPr/>
                    <a:lstStyle/>
                    <a:p>
                      <a:pPr marL="0" lvl="0" indent="0" algn="l" rtl="0">
                        <a:spcBef>
                          <a:spcPts val="0"/>
                        </a:spcBef>
                        <a:spcAft>
                          <a:spcPts val="0"/>
                        </a:spcAft>
                        <a:buNone/>
                      </a:pPr>
                      <a:r>
                        <a:rPr lang="en" sz="1600" dirty="0">
                          <a:solidFill>
                            <a:schemeClr val="dk1"/>
                          </a:solidFill>
                          <a:highlight>
                            <a:srgbClr val="FFFFFF"/>
                          </a:highlight>
                        </a:rPr>
                        <a:t> Increased appetite and interest in food, but can feel full</a:t>
                      </a:r>
                      <a:endParaRPr sz="1600" b="1" dirty="0"/>
                    </a:p>
                  </a:txBody>
                  <a:tcPr marL="91425" marR="91425" marT="91425" marB="91425"/>
                </a:tc>
                <a:extLst>
                  <a:ext uri="{0D108BD9-81ED-4DB2-BD59-A6C34878D82A}">
                    <a16:rowId xmlns:a16="http://schemas.microsoft.com/office/drawing/2014/main" val="10006"/>
                  </a:ext>
                </a:extLst>
              </a:tr>
              <a:tr h="463251">
                <a:tc>
                  <a:txBody>
                    <a:bodyPr/>
                    <a:lstStyle/>
                    <a:p>
                      <a:pPr marL="0" lvl="0" indent="0" algn="ctr" rtl="0">
                        <a:spcBef>
                          <a:spcPts val="0"/>
                        </a:spcBef>
                        <a:spcAft>
                          <a:spcPts val="0"/>
                        </a:spcAft>
                        <a:buNone/>
                      </a:pPr>
                      <a:r>
                        <a:rPr lang="en" sz="1600"/>
                        <a:t>3</a:t>
                      </a:r>
                      <a:endParaRPr sz="1600"/>
                    </a:p>
                  </a:txBody>
                  <a:tcPr marL="91425" marR="91425" marT="91425" marB="91425"/>
                </a:tc>
                <a:tc>
                  <a:txBody>
                    <a:bodyPr/>
                    <a:lstStyle/>
                    <a:p>
                      <a:pPr marL="0" lvl="0" indent="0" algn="l" rtl="0">
                        <a:spcBef>
                          <a:spcPts val="0"/>
                        </a:spcBef>
                        <a:spcAft>
                          <a:spcPts val="0"/>
                        </a:spcAft>
                        <a:buNone/>
                      </a:pPr>
                      <a:r>
                        <a:rPr lang="en" sz="1600"/>
                        <a:t>6 years - teens</a:t>
                      </a:r>
                      <a:endParaRPr sz="1600"/>
                    </a:p>
                  </a:txBody>
                  <a:tcPr marL="91425" marR="91425" marT="91425" marB="91425"/>
                </a:tc>
                <a:tc>
                  <a:txBody>
                    <a:bodyPr/>
                    <a:lstStyle/>
                    <a:p>
                      <a:pPr marL="0" lvl="0" indent="0" algn="l" rtl="0">
                        <a:spcBef>
                          <a:spcPts val="0"/>
                        </a:spcBef>
                        <a:spcAft>
                          <a:spcPts val="0"/>
                        </a:spcAft>
                        <a:buNone/>
                      </a:pPr>
                      <a:r>
                        <a:rPr lang="en" sz="1600" dirty="0">
                          <a:solidFill>
                            <a:schemeClr val="dk1"/>
                          </a:solidFill>
                          <a:highlight>
                            <a:srgbClr val="FFFFFF"/>
                          </a:highlight>
                        </a:rPr>
                        <a:t> Hyperphagic; rarely feels full</a:t>
                      </a:r>
                      <a:endParaRPr sz="1600" dirty="0"/>
                    </a:p>
                  </a:txBody>
                  <a:tcPr marL="91425" marR="91425" marT="91425" marB="91425"/>
                </a:tc>
                <a:extLst>
                  <a:ext uri="{0D108BD9-81ED-4DB2-BD59-A6C34878D82A}">
                    <a16:rowId xmlns:a16="http://schemas.microsoft.com/office/drawing/2014/main" val="10007"/>
                  </a:ext>
                </a:extLst>
              </a:tr>
              <a:tr h="392653">
                <a:tc>
                  <a:txBody>
                    <a:bodyPr/>
                    <a:lstStyle/>
                    <a:p>
                      <a:pPr marL="0" lvl="0" indent="0" algn="ctr" rtl="0">
                        <a:spcBef>
                          <a:spcPts val="0"/>
                        </a:spcBef>
                        <a:spcAft>
                          <a:spcPts val="0"/>
                        </a:spcAft>
                        <a:buNone/>
                      </a:pPr>
                      <a:r>
                        <a:rPr lang="en" sz="1600"/>
                        <a:t>4</a:t>
                      </a:r>
                      <a:endParaRPr sz="1600"/>
                    </a:p>
                  </a:txBody>
                  <a:tcPr marL="91425" marR="91425" marT="91425" marB="91425"/>
                </a:tc>
                <a:tc>
                  <a:txBody>
                    <a:bodyPr/>
                    <a:lstStyle/>
                    <a:p>
                      <a:pPr marL="0" lvl="0" indent="0" algn="l" rtl="0">
                        <a:spcBef>
                          <a:spcPts val="0"/>
                        </a:spcBef>
                        <a:spcAft>
                          <a:spcPts val="0"/>
                        </a:spcAft>
                        <a:buNone/>
                      </a:pPr>
                      <a:r>
                        <a:rPr lang="en" sz="1600" dirty="0"/>
                        <a:t>Adult</a:t>
                      </a:r>
                      <a:endParaRPr sz="1600" dirty="0"/>
                    </a:p>
                  </a:txBody>
                  <a:tcPr marL="91425" marR="91425" marT="91425" marB="91425"/>
                </a:tc>
                <a:tc>
                  <a:txBody>
                    <a:bodyPr/>
                    <a:lstStyle/>
                    <a:p>
                      <a:pPr marL="0" lvl="0" indent="0" algn="l" rtl="0">
                        <a:spcBef>
                          <a:spcPts val="0"/>
                        </a:spcBef>
                        <a:spcAft>
                          <a:spcPts val="0"/>
                        </a:spcAft>
                        <a:buNone/>
                      </a:pPr>
                      <a:r>
                        <a:rPr lang="en" sz="1600" dirty="0">
                          <a:solidFill>
                            <a:schemeClr val="dk1"/>
                          </a:solidFill>
                          <a:highlight>
                            <a:srgbClr val="FFFFFF"/>
                          </a:highlight>
                        </a:rPr>
                        <a:t> Appetite is no longer insatiable for some</a:t>
                      </a:r>
                      <a:endParaRPr sz="1600" dirty="0"/>
                    </a:p>
                  </a:txBody>
                  <a:tcPr marL="91425" marR="91425" marT="91425" marB="91425"/>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BB6BFA82-E1ED-4AC4-9437-85D4612D71C4}"/>
              </a:ext>
            </a:extLst>
          </p:cNvPr>
          <p:cNvSpPr txBox="1"/>
          <p:nvPr/>
        </p:nvSpPr>
        <p:spPr>
          <a:xfrm>
            <a:off x="6280484" y="5715000"/>
            <a:ext cx="2863516"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(adapted from Mackay et al., 2019)</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Hyperphagia (excessive appetite)</a:t>
            </a:r>
            <a:endParaRPr sz="3600" b="1" dirty="0"/>
          </a:p>
        </p:txBody>
      </p:sp>
      <p:sp>
        <p:nvSpPr>
          <p:cNvPr id="244" name="Google Shape;244;p39"/>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lnSpc>
                <a:spcPct val="160000"/>
              </a:lnSpc>
              <a:spcBef>
                <a:spcPts val="0"/>
              </a:spcBef>
              <a:buNone/>
            </a:pPr>
            <a:r>
              <a:rPr lang="en" sz="2000" dirty="0">
                <a:solidFill>
                  <a:schemeClr val="dk1"/>
                </a:solidFill>
              </a:rPr>
              <a:t>Watch this video to see what it is like for a family taking daily precautions to prevent their child from excessive eating.</a:t>
            </a:r>
          </a:p>
          <a:p>
            <a:pPr marL="0" indent="0">
              <a:spcBef>
                <a:spcPts val="0"/>
              </a:spcBef>
              <a:buNone/>
            </a:pPr>
            <a:endParaRPr sz="2000" dirty="0">
              <a:solidFill>
                <a:schemeClr val="dk1"/>
              </a:solidFill>
            </a:endParaRPr>
          </a:p>
          <a:p>
            <a:pPr marL="228600" indent="-228600">
              <a:lnSpc>
                <a:spcPct val="170000"/>
              </a:lnSpc>
              <a:spcBef>
                <a:spcPts val="0"/>
              </a:spcBef>
            </a:pPr>
            <a:r>
              <a:rPr lang="en" sz="2000" dirty="0">
                <a:solidFill>
                  <a:schemeClr val="dk1"/>
                </a:solidFill>
              </a:rPr>
              <a:t>Thoughts?</a:t>
            </a:r>
            <a:endParaRPr sz="2000" dirty="0">
              <a:solidFill>
                <a:schemeClr val="dk1"/>
              </a:solidFill>
            </a:endParaRPr>
          </a:p>
          <a:p>
            <a:pPr marL="228600" indent="-228600">
              <a:lnSpc>
                <a:spcPct val="150000"/>
              </a:lnSpc>
              <a:spcBef>
                <a:spcPts val="0"/>
              </a:spcBef>
              <a:spcAft>
                <a:spcPts val="1200"/>
              </a:spcAft>
            </a:pPr>
            <a:r>
              <a:rPr lang="en" sz="2000" dirty="0">
                <a:solidFill>
                  <a:schemeClr val="dk1"/>
                </a:solidFill>
              </a:rPr>
              <a:t>Emotional reactions? </a:t>
            </a:r>
            <a:endParaRPr sz="2000" dirty="0">
              <a:solidFill>
                <a:schemeClr val="dk1"/>
              </a:solidFill>
            </a:endParaRPr>
          </a:p>
        </p:txBody>
      </p:sp>
      <p:pic>
        <p:nvPicPr>
          <p:cNvPr id="5" name="Picture 4" descr="Screenshot from Video: Cami Grundy, a life with Prader-Willi Syndrome.">
            <a:extLst>
              <a:ext uri="{FF2B5EF4-FFF2-40B4-BE49-F238E27FC236}">
                <a16:creationId xmlns:a16="http://schemas.microsoft.com/office/drawing/2014/main" id="{125289CA-34EB-4D31-812E-10411B6B2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3104289"/>
            <a:ext cx="3846274" cy="2175670"/>
          </a:xfrm>
          <a:prstGeom prst="rect">
            <a:avLst/>
          </a:prstGeom>
        </p:spPr>
      </p:pic>
      <p:sp>
        <p:nvSpPr>
          <p:cNvPr id="3" name="TextBox 2">
            <a:extLst>
              <a:ext uri="{FF2B5EF4-FFF2-40B4-BE49-F238E27FC236}">
                <a16:creationId xmlns:a16="http://schemas.microsoft.com/office/drawing/2014/main" id="{3E0917EE-1C28-4BF8-AC62-E13A52A04663}"/>
              </a:ext>
            </a:extLst>
          </p:cNvPr>
          <p:cNvSpPr txBox="1"/>
          <p:nvPr/>
        </p:nvSpPr>
        <p:spPr>
          <a:xfrm>
            <a:off x="5181600" y="5296892"/>
            <a:ext cx="449580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hlinkClick r:id="rId5"/>
              </a:rPr>
              <a:t>Link to video</a:t>
            </a:r>
            <a:r>
              <a:rPr lang="en-US" sz="1400" dirty="0">
                <a:latin typeface="Calibri" panose="020F0502020204030204" pitchFamily="34" charset="0"/>
                <a:cs typeface="Calibri" panose="020F0502020204030204" pitchFamily="34" charset="0"/>
              </a:rPr>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prstGeom prst="rect">
            <a:avLst/>
          </a:prstGeom>
        </p:spPr>
        <p:txBody>
          <a:bodyPr spcFirstLastPara="1" vert="horz" wrap="square" lIns="91425" tIns="91425" rIns="91425" bIns="91425" rtlCol="0" anchor="t" anchorCtr="0">
            <a:normAutofit/>
          </a:bodyPr>
          <a:lstStyle/>
          <a:p>
            <a:pPr algn="ctr">
              <a:spcBef>
                <a:spcPts val="0"/>
              </a:spcBef>
            </a:pPr>
            <a:r>
              <a:rPr lang="en" sz="3600" dirty="0">
                <a:solidFill>
                  <a:schemeClr val="tx1"/>
                </a:solidFill>
              </a:rPr>
              <a:t>PWS - Co-Occuring Conditions/Complications</a:t>
            </a:r>
            <a:endParaRPr sz="3600" dirty="0">
              <a:solidFill>
                <a:schemeClr val="tx1"/>
              </a:solidFill>
            </a:endParaRPr>
          </a:p>
        </p:txBody>
      </p:sp>
      <p:sp>
        <p:nvSpPr>
          <p:cNvPr id="251" name="Google Shape;251;p40"/>
          <p:cNvSpPr txBox="1">
            <a:spLocks noGrp="1"/>
          </p:cNvSpPr>
          <p:nvPr>
            <p:ph sz="half" idx="1"/>
          </p:nvPr>
        </p:nvSpPr>
        <p:spPr>
          <a:xfrm>
            <a:off x="571500" y="1590191"/>
            <a:ext cx="4152900" cy="4351339"/>
          </a:xfrm>
          <a:prstGeom prst="rect">
            <a:avLst/>
          </a:prstGeom>
          <a:ln>
            <a:solidFill>
              <a:schemeClr val="bg1"/>
            </a:solidFill>
          </a:ln>
        </p:spPr>
        <p:txBody>
          <a:bodyPr spcFirstLastPara="1" vert="horz" wrap="square" lIns="91425" tIns="91425" rIns="91425" bIns="91425" numCol="1" rtlCol="0" anchor="t" anchorCtr="0">
            <a:noAutofit/>
          </a:bodyPr>
          <a:lstStyle/>
          <a:p>
            <a:pPr marL="228600" indent="-228600">
              <a:lnSpc>
                <a:spcPct val="150000"/>
              </a:lnSpc>
              <a:spcBef>
                <a:spcPts val="0"/>
              </a:spcBef>
              <a:buClr>
                <a:schemeClr val="dk1"/>
              </a:buClr>
              <a:buSzPct val="125000"/>
            </a:pPr>
            <a:r>
              <a:rPr lang="en" sz="2000" dirty="0"/>
              <a:t>Lower than average metabolic rate </a:t>
            </a:r>
            <a:endParaRPr sz="2000" dirty="0"/>
          </a:p>
          <a:p>
            <a:pPr marL="228600" indent="-228600">
              <a:lnSpc>
                <a:spcPct val="150000"/>
              </a:lnSpc>
              <a:spcBef>
                <a:spcPts val="0"/>
              </a:spcBef>
              <a:buClr>
                <a:schemeClr val="dk1"/>
              </a:buClr>
              <a:buSzPct val="125000"/>
            </a:pPr>
            <a:r>
              <a:rPr lang="en" sz="2000" dirty="0"/>
              <a:t>Obesity* </a:t>
            </a:r>
          </a:p>
          <a:p>
            <a:pPr marL="228600" indent="-228600">
              <a:lnSpc>
                <a:spcPct val="150000"/>
              </a:lnSpc>
              <a:spcBef>
                <a:spcPts val="0"/>
              </a:spcBef>
              <a:buClr>
                <a:schemeClr val="dk1"/>
              </a:buClr>
              <a:buSzPct val="125000"/>
            </a:pPr>
            <a:r>
              <a:rPr lang="en" sz="2000" dirty="0"/>
              <a:t>Type II Diabetes</a:t>
            </a:r>
            <a:endParaRPr sz="2000" dirty="0"/>
          </a:p>
          <a:p>
            <a:pPr marL="228600" indent="-228600">
              <a:lnSpc>
                <a:spcPct val="150000"/>
              </a:lnSpc>
              <a:spcBef>
                <a:spcPts val="0"/>
              </a:spcBef>
              <a:buClr>
                <a:schemeClr val="dk1"/>
              </a:buClr>
              <a:buSzPct val="125000"/>
            </a:pPr>
            <a:r>
              <a:rPr lang="en" sz="2000" dirty="0"/>
              <a:t>Sleep Apnea</a:t>
            </a:r>
            <a:endParaRPr sz="2000" dirty="0"/>
          </a:p>
          <a:p>
            <a:pPr marL="228600" indent="-228600">
              <a:lnSpc>
                <a:spcPct val="150000"/>
              </a:lnSpc>
              <a:spcBef>
                <a:spcPts val="0"/>
              </a:spcBef>
              <a:buClr>
                <a:schemeClr val="dk1"/>
              </a:buClr>
              <a:buSzPct val="125000"/>
            </a:pPr>
            <a:r>
              <a:rPr lang="en" sz="2000" dirty="0"/>
              <a:t>Scoliosis</a:t>
            </a:r>
          </a:p>
          <a:p>
            <a:pPr marL="228600" indent="-228600">
              <a:lnSpc>
                <a:spcPct val="150000"/>
              </a:lnSpc>
              <a:spcBef>
                <a:spcPts val="0"/>
              </a:spcBef>
              <a:buClr>
                <a:schemeClr val="dk1"/>
              </a:buClr>
              <a:buSzPct val="125000"/>
            </a:pPr>
            <a:r>
              <a:rPr lang="en-US" sz="2000" dirty="0"/>
              <a:t>Skin Picking</a:t>
            </a:r>
          </a:p>
          <a:p>
            <a:pPr marL="228600" indent="-228600">
              <a:lnSpc>
                <a:spcPct val="150000"/>
              </a:lnSpc>
              <a:spcBef>
                <a:spcPts val="0"/>
              </a:spcBef>
              <a:buClr>
                <a:schemeClr val="dk1"/>
              </a:buClr>
              <a:buSzPct val="125000"/>
            </a:pPr>
            <a:r>
              <a:rPr lang="en-US" sz="2000" dirty="0"/>
              <a:t>Osteoporosis</a:t>
            </a:r>
          </a:p>
          <a:p>
            <a:pPr marL="228600" indent="-228600">
              <a:lnSpc>
                <a:spcPct val="150000"/>
              </a:lnSpc>
              <a:spcBef>
                <a:spcPts val="0"/>
              </a:spcBef>
              <a:buClr>
                <a:schemeClr val="dk1"/>
              </a:buClr>
              <a:buSzPct val="125000"/>
            </a:pPr>
            <a:r>
              <a:rPr lang="en-US" sz="2000" dirty="0"/>
              <a:t>Obsessive Compulsive Disorder</a:t>
            </a:r>
          </a:p>
          <a:p>
            <a:pPr marL="0" indent="0">
              <a:lnSpc>
                <a:spcPct val="150000"/>
              </a:lnSpc>
              <a:spcBef>
                <a:spcPts val="0"/>
              </a:spcBef>
              <a:buClr>
                <a:schemeClr val="dk1"/>
              </a:buClr>
              <a:buSzPct val="125000"/>
              <a:buNone/>
            </a:pPr>
            <a:endParaRPr sz="2000" dirty="0"/>
          </a:p>
          <a:p>
            <a:pPr marL="0" indent="0">
              <a:lnSpc>
                <a:spcPct val="150000"/>
              </a:lnSpc>
              <a:spcBef>
                <a:spcPts val="0"/>
              </a:spcBef>
              <a:buClr>
                <a:schemeClr val="dk1"/>
              </a:buClr>
              <a:buSzPts val="1800"/>
              <a:buNone/>
            </a:pPr>
            <a:endParaRPr lang="en" sz="1800" dirty="0"/>
          </a:p>
        </p:txBody>
      </p:sp>
      <p:sp>
        <p:nvSpPr>
          <p:cNvPr id="2" name="Content Placeholder 1">
            <a:extLst>
              <a:ext uri="{FF2B5EF4-FFF2-40B4-BE49-F238E27FC236}">
                <a16:creationId xmlns:a16="http://schemas.microsoft.com/office/drawing/2014/main" id="{A6EE8F5F-5459-4454-9340-B290E4C21B93}"/>
              </a:ext>
            </a:extLst>
          </p:cNvPr>
          <p:cNvSpPr>
            <a:spLocks noGrp="1"/>
          </p:cNvSpPr>
          <p:nvPr>
            <p:ph sz="half" idx="2"/>
          </p:nvPr>
        </p:nvSpPr>
        <p:spPr>
          <a:xfrm>
            <a:off x="4781550" y="1689585"/>
            <a:ext cx="3886200" cy="4351339"/>
          </a:xfrm>
          <a:ln>
            <a:solidFill>
              <a:schemeClr val="bg1"/>
            </a:solidFill>
          </a:ln>
        </p:spPr>
        <p:txBody>
          <a:bodyPr>
            <a:normAutofit/>
          </a:bodyPr>
          <a:lstStyle/>
          <a:p>
            <a:pPr marL="228600" indent="-228600">
              <a:lnSpc>
                <a:spcPct val="150000"/>
              </a:lnSpc>
              <a:spcBef>
                <a:spcPts val="0"/>
              </a:spcBef>
              <a:buClr>
                <a:schemeClr val="dk1"/>
              </a:buClr>
              <a:buSzPct val="125000"/>
            </a:pPr>
            <a:r>
              <a:rPr lang="en-US" sz="2000" dirty="0"/>
              <a:t>Endocrine abnormalities</a:t>
            </a:r>
          </a:p>
          <a:p>
            <a:pPr marL="800100" lvl="2" indent="-342900">
              <a:lnSpc>
                <a:spcPct val="100000"/>
              </a:lnSpc>
              <a:spcBef>
                <a:spcPts val="0"/>
              </a:spcBef>
              <a:buClr>
                <a:schemeClr val="dk1"/>
              </a:buClr>
              <a:buSzPct val="125000"/>
              <a:buFont typeface="Calibri" panose="020F0502020204030204" pitchFamily="34" charset="0"/>
              <a:buChar char="₋"/>
            </a:pPr>
            <a:r>
              <a:rPr lang="en-US" sz="1800" dirty="0"/>
              <a:t>Growth hormone deficiency is present in most cases. </a:t>
            </a:r>
          </a:p>
          <a:p>
            <a:pPr marL="800100" lvl="2" indent="-342900">
              <a:lnSpc>
                <a:spcPct val="100000"/>
              </a:lnSpc>
              <a:spcBef>
                <a:spcPts val="600"/>
              </a:spcBef>
              <a:buClr>
                <a:schemeClr val="dk1"/>
              </a:buClr>
              <a:buSzPct val="125000"/>
              <a:buFont typeface="Calibri" panose="020F0502020204030204" pitchFamily="34" charset="0"/>
              <a:buChar char="₋"/>
            </a:pPr>
            <a:r>
              <a:rPr lang="en-US" sz="1800" dirty="0"/>
              <a:t>Hypothyroidism (thyroid does not release adequate thyroid hormone) is also common.</a:t>
            </a:r>
          </a:p>
          <a:p>
            <a:endParaRPr lang="en-US" dirty="0"/>
          </a:p>
        </p:txBody>
      </p:sp>
      <p:sp>
        <p:nvSpPr>
          <p:cNvPr id="3" name="TextBox 2">
            <a:extLst>
              <a:ext uri="{FF2B5EF4-FFF2-40B4-BE49-F238E27FC236}">
                <a16:creationId xmlns:a16="http://schemas.microsoft.com/office/drawing/2014/main" id="{5903E6F3-DCF7-440E-B4FF-BDC8FD977BDF}"/>
              </a:ext>
            </a:extLst>
          </p:cNvPr>
          <p:cNvSpPr txBox="1"/>
          <p:nvPr/>
        </p:nvSpPr>
        <p:spPr>
          <a:xfrm>
            <a:off x="981199" y="5819825"/>
            <a:ext cx="7620000" cy="646331"/>
          </a:xfrm>
          <a:prstGeom prst="rect">
            <a:avLst/>
          </a:prstGeom>
          <a:noFill/>
        </p:spPr>
        <p:txBody>
          <a:bodyPr wrap="square" rtlCol="0">
            <a:spAutoFit/>
          </a:bodyPr>
          <a:lstStyle/>
          <a:p>
            <a:r>
              <a:rPr lang="en-US" sz="1800" dirty="0">
                <a:latin typeface="Calibri" panose="020F0502020204030204" pitchFamily="34" charset="0"/>
                <a:ea typeface="Calibri"/>
                <a:cs typeface="Calibri" panose="020F0502020204030204" pitchFamily="34" charset="0"/>
                <a:sym typeface="Calibri"/>
              </a:rPr>
              <a:t>*PWS is the most common genetic cause of life-threatening childhood obesity</a:t>
            </a:r>
            <a:endParaRPr lang="en-US" sz="1800" dirty="0">
              <a:latin typeface="Calibri" panose="020F0502020204030204" pitchFamily="34" charset="0"/>
              <a:cs typeface="Calibri" panose="020F0502020204030204" pitchFamily="34" charset="0"/>
            </a:endParaRPr>
          </a:p>
          <a:p>
            <a:endParaRPr lang="en-US" dirty="0"/>
          </a:p>
        </p:txBody>
      </p:sp>
    </p:spTree>
    <p:custDataLst>
      <p:tags r:id="rId1"/>
    </p:custDataLst>
    <p:extLst>
      <p:ext uri="{BB962C8B-B14F-4D97-AF65-F5344CB8AC3E}">
        <p14:creationId xmlns:p14="http://schemas.microsoft.com/office/powerpoint/2010/main" val="954549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Activity 2</a:t>
            </a:r>
            <a:endParaRPr sz="3600" b="1" dirty="0"/>
          </a:p>
        </p:txBody>
      </p:sp>
      <p:sp>
        <p:nvSpPr>
          <p:cNvPr id="258" name="Google Shape;258;p41"/>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0" indent="0">
              <a:spcBef>
                <a:spcPts val="0"/>
              </a:spcBef>
              <a:buNone/>
            </a:pPr>
            <a:r>
              <a:rPr lang="en" sz="2000" dirty="0">
                <a:solidFill>
                  <a:schemeClr val="dk1"/>
                </a:solidFill>
                <a:latin typeface="Calibri" panose="020F0502020204030204" pitchFamily="34" charset="0"/>
                <a:cs typeface="Calibri" panose="020F0502020204030204" pitchFamily="34" charset="0"/>
              </a:rPr>
              <a:t>Now that you know some of the functional and behavioral characteristics as well as the co-occurring conditions of people with Prader-Willi syndrome, what types of specialists/professionals do you think would be beneficial to have on the intervention team for a child with this syndrome?  </a:t>
            </a:r>
          </a:p>
          <a:p>
            <a:pPr marL="0" indent="0">
              <a:lnSpc>
                <a:spcPct val="150000"/>
              </a:lnSpc>
              <a:spcBef>
                <a:spcPts val="0"/>
              </a:spcBef>
              <a:buNone/>
            </a:pPr>
            <a:endParaRPr lang="en" sz="2000" dirty="0">
              <a:solidFill>
                <a:schemeClr val="dk1"/>
              </a:solidFill>
              <a:latin typeface="Calibri" panose="020F0502020204030204" pitchFamily="34" charset="0"/>
              <a:cs typeface="Calibri" panose="020F0502020204030204" pitchFamily="34" charset="0"/>
            </a:endParaRPr>
          </a:p>
          <a:p>
            <a:pPr marL="0" indent="0">
              <a:lnSpc>
                <a:spcPct val="150000"/>
              </a:lnSpc>
              <a:spcBef>
                <a:spcPts val="0"/>
              </a:spcBef>
              <a:buNone/>
            </a:pPr>
            <a:r>
              <a:rPr lang="en" sz="2000" b="1" dirty="0">
                <a:solidFill>
                  <a:schemeClr val="dk1"/>
                </a:solidFill>
                <a:latin typeface="Calibri" panose="020F0502020204030204" pitchFamily="34" charset="0"/>
                <a:cs typeface="Calibri" panose="020F0502020204030204" pitchFamily="34" charset="0"/>
              </a:rPr>
              <a:t>Come up with a list and justification for your team members. </a:t>
            </a:r>
            <a:endParaRPr sz="2000" b="1" dirty="0">
              <a:solidFill>
                <a:schemeClr val="dk1"/>
              </a:solidFill>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buSzPts val="990"/>
            </a:pPr>
            <a:r>
              <a:rPr lang="en" sz="3600" b="1" dirty="0"/>
              <a:t>PWS - Treatments and Supports</a:t>
            </a:r>
            <a:endParaRPr sz="3600" b="1" dirty="0"/>
          </a:p>
        </p:txBody>
      </p:sp>
      <p:sp>
        <p:nvSpPr>
          <p:cNvPr id="265" name="Google Shape;265;p42"/>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0" indent="0">
              <a:spcBef>
                <a:spcPts val="0"/>
              </a:spcBef>
              <a:buNone/>
            </a:pPr>
            <a:r>
              <a:rPr lang="en" sz="2000" b="1" dirty="0">
                <a:solidFill>
                  <a:schemeClr val="dk1"/>
                </a:solidFill>
              </a:rPr>
              <a:t>Physical Therapy </a:t>
            </a:r>
          </a:p>
          <a:p>
            <a:pPr marL="0" indent="0">
              <a:spcBef>
                <a:spcPts val="0"/>
              </a:spcBef>
              <a:buNone/>
            </a:pPr>
            <a:endParaRPr sz="2000" b="1" dirty="0">
              <a:solidFill>
                <a:schemeClr val="dk1"/>
              </a:solidFill>
            </a:endParaRPr>
          </a:p>
          <a:p>
            <a:pPr marL="228600" indent="-228600">
              <a:spcBef>
                <a:spcPts val="0"/>
              </a:spcBef>
              <a:buClr>
                <a:schemeClr val="dk1"/>
              </a:buClr>
              <a:buSzPct val="125000"/>
            </a:pPr>
            <a:r>
              <a:rPr lang="en" sz="2000" dirty="0">
                <a:solidFill>
                  <a:schemeClr val="dk1"/>
                </a:solidFill>
              </a:rPr>
              <a:t>Motor training programs to address hypotonia assist in meeting developmental milestones (e.g., sitting &amp; walking).</a:t>
            </a:r>
          </a:p>
          <a:p>
            <a:pPr marL="228600" indent="-228600">
              <a:spcBef>
                <a:spcPts val="0"/>
              </a:spcBef>
              <a:buClr>
                <a:schemeClr val="dk1"/>
              </a:buClr>
              <a:buSzPct val="125000"/>
            </a:pPr>
            <a:endParaRPr sz="2000" dirty="0">
              <a:solidFill>
                <a:schemeClr val="dk1"/>
              </a:solidFill>
            </a:endParaRPr>
          </a:p>
          <a:p>
            <a:pPr marL="228600" indent="-228600">
              <a:spcBef>
                <a:spcPts val="0"/>
              </a:spcBef>
              <a:spcAft>
                <a:spcPts val="1200"/>
              </a:spcAft>
              <a:buClr>
                <a:schemeClr val="dk1"/>
              </a:buClr>
              <a:buSzPct val="125000"/>
            </a:pPr>
            <a:r>
              <a:rPr lang="en" sz="2000" dirty="0">
                <a:solidFill>
                  <a:schemeClr val="dk1"/>
                </a:solidFill>
              </a:rPr>
              <a:t>Reduce severity of associated conditions such as scoliosis.</a:t>
            </a:r>
          </a:p>
          <a:p>
            <a:pPr marL="0" indent="0">
              <a:spcBef>
                <a:spcPts val="600"/>
              </a:spcBef>
              <a:buNone/>
            </a:pPr>
            <a:r>
              <a:rPr lang="en" sz="2000" b="1" dirty="0">
                <a:solidFill>
                  <a:schemeClr val="dk1"/>
                </a:solidFill>
              </a:rPr>
              <a:t>Occupational Therapy </a:t>
            </a:r>
          </a:p>
          <a:p>
            <a:pPr marL="0" indent="0">
              <a:spcBef>
                <a:spcPts val="600"/>
              </a:spcBef>
              <a:buNone/>
            </a:pPr>
            <a:endParaRPr sz="2000" b="1" dirty="0">
              <a:solidFill>
                <a:schemeClr val="dk1"/>
              </a:solidFill>
            </a:endParaRPr>
          </a:p>
          <a:p>
            <a:pPr marL="228600" indent="-228600">
              <a:spcBef>
                <a:spcPts val="0"/>
              </a:spcBef>
              <a:buClr>
                <a:schemeClr val="dk1"/>
              </a:buClr>
              <a:buSzPct val="125000"/>
            </a:pPr>
            <a:r>
              <a:rPr lang="en" sz="2000" dirty="0">
                <a:solidFill>
                  <a:schemeClr val="dk1"/>
                </a:solidFill>
              </a:rPr>
              <a:t>OTs can work on a variety of skills including sensory integration, fine motor, feeding, motor-planning, and self-care skills.</a:t>
            </a:r>
            <a:endParaRPr sz="2000" dirty="0">
              <a:solidFill>
                <a:schemeClr val="dk1"/>
              </a:solidFill>
            </a:endParaRPr>
          </a:p>
          <a:p>
            <a:pPr marL="0" indent="0">
              <a:spcBef>
                <a:spcPts val="0"/>
              </a:spcBef>
              <a:spcAft>
                <a:spcPts val="1200"/>
              </a:spcAft>
              <a:buNone/>
            </a:pPr>
            <a:endParaRPr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buSzPts val="990"/>
            </a:pPr>
            <a:r>
              <a:rPr lang="en" sz="3600" b="1" dirty="0"/>
              <a:t>PWS - Treatments and Supports II</a:t>
            </a:r>
            <a:endParaRPr sz="3600" b="1" dirty="0"/>
          </a:p>
        </p:txBody>
      </p:sp>
      <p:sp>
        <p:nvSpPr>
          <p:cNvPr id="265" name="Google Shape;265;p42"/>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228600" indent="-228600">
              <a:lnSpc>
                <a:spcPct val="170000"/>
              </a:lnSpc>
              <a:spcBef>
                <a:spcPts val="0"/>
              </a:spcBef>
              <a:buNone/>
            </a:pPr>
            <a:r>
              <a:rPr lang="en-US" sz="2200" b="1" dirty="0">
                <a:solidFill>
                  <a:schemeClr val="dk1"/>
                </a:solidFill>
              </a:rPr>
              <a:t>Speech and Language Therapy </a:t>
            </a:r>
          </a:p>
          <a:p>
            <a:pPr marL="228600" indent="-228600">
              <a:lnSpc>
                <a:spcPct val="120000"/>
              </a:lnSpc>
              <a:spcBef>
                <a:spcPts val="0"/>
              </a:spcBef>
              <a:buClr>
                <a:schemeClr val="dk1"/>
              </a:buClr>
              <a:buSzPct val="125000"/>
            </a:pPr>
            <a:r>
              <a:rPr lang="en-US" sz="2000" dirty="0">
                <a:solidFill>
                  <a:schemeClr val="dk1"/>
                </a:solidFill>
              </a:rPr>
              <a:t>Feeding issues in infancy may require assistance with sucking, swallowing, &amp; chewing. </a:t>
            </a:r>
          </a:p>
          <a:p>
            <a:pPr marL="0" indent="0">
              <a:lnSpc>
                <a:spcPct val="120000"/>
              </a:lnSpc>
              <a:spcBef>
                <a:spcPts val="0"/>
              </a:spcBef>
              <a:buClr>
                <a:schemeClr val="dk1"/>
              </a:buClr>
              <a:buSzPct val="125000"/>
              <a:buNone/>
            </a:pPr>
            <a:endParaRPr lang="en-US" sz="2000" dirty="0">
              <a:solidFill>
                <a:schemeClr val="dk1"/>
              </a:solidFill>
            </a:endParaRPr>
          </a:p>
          <a:p>
            <a:pPr marL="228600" indent="-228600">
              <a:lnSpc>
                <a:spcPct val="120000"/>
              </a:lnSpc>
              <a:spcBef>
                <a:spcPts val="0"/>
              </a:spcBef>
              <a:buClr>
                <a:schemeClr val="dk1"/>
              </a:buClr>
              <a:buSzPct val="125000"/>
            </a:pPr>
            <a:r>
              <a:rPr lang="en-US" sz="2000" dirty="0">
                <a:solidFill>
                  <a:schemeClr val="dk1"/>
                </a:solidFill>
              </a:rPr>
              <a:t>Therapy should continue throughout childhood to enhance language development as a large number of children have underlying speech and language difficulties such as developmental speech delay, childhood apraxia of speech, and/or articulation abnormalities.  </a:t>
            </a:r>
          </a:p>
          <a:p>
            <a:pPr marL="0" indent="0">
              <a:spcBef>
                <a:spcPts val="0"/>
              </a:spcBef>
              <a:spcAft>
                <a:spcPts val="1200"/>
              </a:spcAft>
              <a:buNone/>
            </a:pPr>
            <a:endParaRPr dirty="0"/>
          </a:p>
        </p:txBody>
      </p:sp>
    </p:spTree>
    <p:custDataLst>
      <p:tags r:id="rId1"/>
    </p:custDataLst>
    <p:extLst>
      <p:ext uri="{BB962C8B-B14F-4D97-AF65-F5344CB8AC3E}">
        <p14:creationId xmlns:p14="http://schemas.microsoft.com/office/powerpoint/2010/main" val="3503921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PWS - Treatments and Supports III</a:t>
            </a:r>
            <a:endParaRPr sz="3600" b="1" dirty="0"/>
          </a:p>
        </p:txBody>
      </p:sp>
      <p:sp>
        <p:nvSpPr>
          <p:cNvPr id="272" name="Google Shape;272;p43"/>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0" indent="0">
              <a:lnSpc>
                <a:spcPct val="150000"/>
              </a:lnSpc>
              <a:spcBef>
                <a:spcPts val="0"/>
              </a:spcBef>
              <a:buNone/>
            </a:pPr>
            <a:r>
              <a:rPr lang="en" sz="2000" b="1" dirty="0">
                <a:solidFill>
                  <a:srgbClr val="000000"/>
                </a:solidFill>
                <a:latin typeface="Calibri" panose="020F0502020204030204" pitchFamily="34" charset="0"/>
                <a:cs typeface="Calibri" panose="020F0502020204030204" pitchFamily="34" charset="0"/>
              </a:rPr>
              <a:t>Weight Management</a:t>
            </a:r>
            <a:endParaRPr sz="2000" b="1" dirty="0">
              <a:solidFill>
                <a:srgbClr val="000000"/>
              </a:solidFill>
              <a:latin typeface="Calibri" panose="020F0502020204030204" pitchFamily="34" charset="0"/>
              <a:cs typeface="Calibri" panose="020F0502020204030204" pitchFamily="34" charset="0"/>
            </a:endParaRPr>
          </a:p>
          <a:p>
            <a:pPr marL="228600" indent="-228600">
              <a:lnSpc>
                <a:spcPct val="150000"/>
              </a:lnSpc>
              <a:spcBef>
                <a:spcPts val="0"/>
              </a:spcBef>
              <a:buClr>
                <a:srgbClr val="000000"/>
              </a:buClr>
              <a:buSzPct val="125000"/>
            </a:pPr>
            <a:r>
              <a:rPr lang="en" sz="2000" dirty="0">
                <a:solidFill>
                  <a:srgbClr val="000000"/>
                </a:solidFill>
                <a:latin typeface="Calibri" panose="020F0502020204030204" pitchFamily="34" charset="0"/>
                <a:cs typeface="Calibri" panose="020F0502020204030204" pitchFamily="34" charset="0"/>
              </a:rPr>
              <a:t>To prevent obesity and related complications (e.g. diabetes) nutritional counseling should be sought and physical activity encouraged. </a:t>
            </a:r>
            <a:endParaRPr sz="2000" dirty="0">
              <a:solidFill>
                <a:srgbClr val="000000"/>
              </a:solidFill>
              <a:latin typeface="Calibri" panose="020F0502020204030204" pitchFamily="34" charset="0"/>
              <a:cs typeface="Calibri" panose="020F0502020204030204" pitchFamily="34" charset="0"/>
            </a:endParaRPr>
          </a:p>
          <a:p>
            <a:pPr marL="0" indent="0">
              <a:lnSpc>
                <a:spcPct val="150000"/>
              </a:lnSpc>
              <a:spcBef>
                <a:spcPts val="0"/>
              </a:spcBef>
              <a:buNone/>
            </a:pPr>
            <a:r>
              <a:rPr lang="en" sz="2000" b="1" dirty="0">
                <a:solidFill>
                  <a:srgbClr val="000000"/>
                </a:solidFill>
                <a:latin typeface="Calibri" panose="020F0502020204030204" pitchFamily="34" charset="0"/>
                <a:cs typeface="Calibri" panose="020F0502020204030204" pitchFamily="34" charset="0"/>
              </a:rPr>
              <a:t>Behavior Support </a:t>
            </a:r>
            <a:endParaRPr sz="2000" b="1" dirty="0">
              <a:solidFill>
                <a:srgbClr val="000000"/>
              </a:solidFill>
              <a:latin typeface="Calibri" panose="020F0502020204030204" pitchFamily="34" charset="0"/>
              <a:cs typeface="Calibri" panose="020F0502020204030204" pitchFamily="34" charset="0"/>
            </a:endParaRPr>
          </a:p>
          <a:p>
            <a:pPr marL="228600" indent="-228600">
              <a:lnSpc>
                <a:spcPct val="150000"/>
              </a:lnSpc>
              <a:spcBef>
                <a:spcPts val="0"/>
              </a:spcBef>
              <a:buClr>
                <a:srgbClr val="000000"/>
              </a:buClr>
              <a:buSzPct val="125000"/>
            </a:pPr>
            <a:r>
              <a:rPr lang="en" sz="2000" dirty="0">
                <a:solidFill>
                  <a:srgbClr val="000000"/>
                </a:solidFill>
                <a:latin typeface="Calibri" panose="020F0502020204030204" pitchFamily="34" charset="0"/>
                <a:cs typeface="Calibri" panose="020F0502020204030204" pitchFamily="34" charset="0"/>
              </a:rPr>
              <a:t>Behavior management strategies including reinforcement of desirable behaviors, ensuring a predictable environment with clear behavior expectations, and functional communication training can help reduce challenging behaviors.</a:t>
            </a:r>
            <a:endParaRPr sz="2000" dirty="0">
              <a:solidFill>
                <a:srgbClr val="000000"/>
              </a:solidFill>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p:cNvSpPr txBox="1">
            <a:spLocks noGrp="1"/>
          </p:cNvSpPr>
          <p:nvPr>
            <p:ph type="title"/>
          </p:nvPr>
        </p:nvSpPr>
        <p:spPr>
          <a:prstGeom prst="rect">
            <a:avLst/>
          </a:prstGeom>
        </p:spPr>
        <p:txBody>
          <a:bodyPr spcFirstLastPara="1" vert="horz" wrap="square" lIns="91425" tIns="91425" rIns="91425" bIns="91425" rtlCol="0" anchor="t" anchorCtr="0">
            <a:normAutofit/>
          </a:bodyPr>
          <a:lstStyle/>
          <a:p>
            <a:pPr algn="ctr">
              <a:spcBef>
                <a:spcPts val="0"/>
              </a:spcBef>
              <a:buClr>
                <a:schemeClr val="dk1"/>
              </a:buClr>
              <a:buSzPct val="39285"/>
            </a:pPr>
            <a:r>
              <a:rPr lang="en" sz="3600" b="1" dirty="0"/>
              <a:t>PWS - Treatments and Supports IV</a:t>
            </a:r>
            <a:endParaRPr sz="3600" b="1" dirty="0"/>
          </a:p>
          <a:p>
            <a:pPr>
              <a:spcBef>
                <a:spcPts val="0"/>
              </a:spcBef>
            </a:pPr>
            <a:endParaRPr dirty="0"/>
          </a:p>
        </p:txBody>
      </p:sp>
      <p:sp>
        <p:nvSpPr>
          <p:cNvPr id="279" name="Google Shape;279;p44"/>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228600" indent="-228600">
              <a:lnSpc>
                <a:spcPct val="150000"/>
              </a:lnSpc>
              <a:spcBef>
                <a:spcPts val="0"/>
              </a:spcBef>
              <a:buClr>
                <a:schemeClr val="dk1"/>
              </a:buClr>
              <a:buSzPct val="125000"/>
            </a:pPr>
            <a:r>
              <a:rPr lang="en" sz="2000" b="1" dirty="0">
                <a:solidFill>
                  <a:schemeClr val="dk1"/>
                </a:solidFill>
              </a:rPr>
              <a:t>Human growth hormone therapy</a:t>
            </a:r>
            <a:endParaRPr sz="2000" b="1" dirty="0">
              <a:solidFill>
                <a:schemeClr val="dk1"/>
              </a:solidFill>
            </a:endParaRPr>
          </a:p>
          <a:p>
            <a:pPr marL="800100" lvl="2" indent="-342900">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Increases muscle mass while decreasing body weight/fat</a:t>
            </a:r>
            <a:endParaRPr sz="1800" dirty="0">
              <a:solidFill>
                <a:schemeClr val="dk1"/>
              </a:solidFill>
            </a:endParaRPr>
          </a:p>
          <a:p>
            <a:pPr marL="800100" lvl="2" indent="-342900">
              <a:lnSpc>
                <a:spcPct val="160000"/>
              </a:lnSpc>
              <a:spcBef>
                <a:spcPts val="0"/>
              </a:spcBef>
              <a:spcAft>
                <a:spcPts val="600"/>
              </a:spcAft>
              <a:buClr>
                <a:schemeClr val="dk1"/>
              </a:buClr>
              <a:buSzPct val="125000"/>
              <a:buFont typeface="Calibri" panose="020F0502020204030204" pitchFamily="34" charset="0"/>
              <a:buChar char="₋"/>
            </a:pPr>
            <a:r>
              <a:rPr lang="en" sz="1800" dirty="0">
                <a:solidFill>
                  <a:schemeClr val="dk1"/>
                </a:solidFill>
              </a:rPr>
              <a:t>Increases responsivity </a:t>
            </a:r>
            <a:endParaRPr sz="1800" dirty="0">
              <a:solidFill>
                <a:schemeClr val="dk1"/>
              </a:solidFill>
            </a:endParaRPr>
          </a:p>
          <a:p>
            <a:pPr marL="228600" indent="-228600">
              <a:lnSpc>
                <a:spcPct val="150000"/>
              </a:lnSpc>
              <a:spcBef>
                <a:spcPts val="0"/>
              </a:spcBef>
              <a:buClr>
                <a:schemeClr val="dk1"/>
              </a:buClr>
              <a:buSzPct val="125000"/>
            </a:pPr>
            <a:r>
              <a:rPr lang="en" sz="2000" b="1" dirty="0">
                <a:solidFill>
                  <a:schemeClr val="dk1"/>
                </a:solidFill>
              </a:rPr>
              <a:t>Address complications</a:t>
            </a:r>
            <a:endParaRPr sz="2000" b="1" dirty="0">
              <a:solidFill>
                <a:schemeClr val="dk1"/>
              </a:solidFill>
            </a:endParaRPr>
          </a:p>
          <a:p>
            <a:pPr marL="800100" lvl="2" indent="-342900">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Sex hormone replacement for low sex hormones</a:t>
            </a:r>
            <a:endParaRPr sz="1800" dirty="0">
              <a:solidFill>
                <a:schemeClr val="dk1"/>
              </a:solidFill>
            </a:endParaRPr>
          </a:p>
          <a:p>
            <a:pPr marL="800100" lvl="2" indent="-342900">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Regular bone screenings</a:t>
            </a:r>
            <a:endParaRPr sz="1800" dirty="0">
              <a:solidFill>
                <a:schemeClr val="dk1"/>
              </a:solidFill>
            </a:endParaRPr>
          </a:p>
          <a:p>
            <a:pPr marL="800100" lvl="2" indent="-342900">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Vitamin D and calcium supplement</a:t>
            </a:r>
            <a:endParaRPr sz="1800" dirty="0">
              <a:solidFill>
                <a:schemeClr val="dk1"/>
              </a:solidFill>
            </a:endParaRPr>
          </a:p>
          <a:p>
            <a:pPr marL="228600" indent="-228600">
              <a:lnSpc>
                <a:spcPct val="150000"/>
              </a:lnSpc>
              <a:spcBef>
                <a:spcPts val="0"/>
              </a:spcBef>
              <a:buClr>
                <a:schemeClr val="dk1"/>
              </a:buClr>
              <a:buSzPct val="125000"/>
            </a:pPr>
            <a:r>
              <a:rPr lang="en" sz="2000" b="1" dirty="0">
                <a:solidFill>
                  <a:schemeClr val="dk1"/>
                </a:solidFill>
              </a:rPr>
              <a:t>Food restriction</a:t>
            </a:r>
            <a:endParaRPr sz="2000" b="1" dirty="0"/>
          </a:p>
        </p:txBody>
      </p:sp>
      <p:grpSp>
        <p:nvGrpSpPr>
          <p:cNvPr id="4" name="Group 3" descr="Top image: Toddler with extremely low muscle tone at 15 months. Bottom image: Toddler shows an obvious increase in alertness and tone after three (3) months of growth hormone treatment.">
            <a:extLst>
              <a:ext uri="{FF2B5EF4-FFF2-40B4-BE49-F238E27FC236}">
                <a16:creationId xmlns:a16="http://schemas.microsoft.com/office/drawing/2014/main" id="{08097434-31BD-4F01-986B-5079040E4B24}"/>
              </a:ext>
              <a:ext uri="{C183D7F6-B498-43B3-948B-1728B52AA6E4}">
                <adec:decorative xmlns:adec="http://schemas.microsoft.com/office/drawing/2017/decorative" val="0"/>
              </a:ext>
            </a:extLst>
          </p:cNvPr>
          <p:cNvGrpSpPr/>
          <p:nvPr/>
        </p:nvGrpSpPr>
        <p:grpSpPr>
          <a:xfrm>
            <a:off x="6030368" y="1136541"/>
            <a:ext cx="3153754" cy="4405307"/>
            <a:chOff x="5842157" y="935029"/>
            <a:chExt cx="3239419" cy="4815730"/>
          </a:xfrm>
        </p:grpSpPr>
        <p:sp>
          <p:nvSpPr>
            <p:cNvPr id="11" name="TextBox 10" descr="&#10;">
              <a:extLst>
                <a:ext uri="{FF2B5EF4-FFF2-40B4-BE49-F238E27FC236}">
                  <a16:creationId xmlns:a16="http://schemas.microsoft.com/office/drawing/2014/main" id="{EDF8B686-197C-4FE9-AE31-3BDE22D51336}"/>
                </a:ext>
              </a:extLst>
            </p:cNvPr>
            <p:cNvSpPr txBox="1"/>
            <p:nvPr/>
          </p:nvSpPr>
          <p:spPr>
            <a:xfrm>
              <a:off x="5842157" y="4438601"/>
              <a:ext cx="3239419" cy="1312158"/>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Top image: Toddler with extremely low muscle tone at 15 months.</a:t>
              </a:r>
            </a:p>
            <a:p>
              <a:endParaRPr lang="en-US" sz="1200" dirty="0">
                <a:solidFill>
                  <a:prstClr val="black"/>
                </a:solidFill>
                <a:latin typeface="Calibri" panose="020F0502020204030204" pitchFamily="34" charset="0"/>
                <a:cs typeface="Calibri" panose="020F0502020204030204" pitchFamily="34" charset="0"/>
              </a:endParaRPr>
            </a:p>
            <a:p>
              <a:r>
                <a:rPr lang="en-US" sz="1200" dirty="0">
                  <a:solidFill>
                    <a:prstClr val="black"/>
                  </a:solidFill>
                  <a:latin typeface="Calibri" panose="020F0502020204030204" pitchFamily="34" charset="0"/>
                  <a:cs typeface="Calibri" panose="020F0502020204030204" pitchFamily="34" charset="0"/>
                </a:rPr>
                <a:t>Bottom image: Toddler shows an obvious increase in alertness and tone after three (3) months of growth hormone treatment.</a:t>
              </a:r>
            </a:p>
          </p:txBody>
        </p:sp>
        <p:pic>
          <p:nvPicPr>
            <p:cNvPr id="3" name="Picture 2" descr="Top image: Toddler with extremely low muscle tone at 15 months.&#10;">
              <a:extLst>
                <a:ext uri="{FF2B5EF4-FFF2-40B4-BE49-F238E27FC236}">
                  <a16:creationId xmlns:a16="http://schemas.microsoft.com/office/drawing/2014/main" id="{DC0913B2-E283-4FD3-88B5-9226858B346B}"/>
                </a:ext>
              </a:extLst>
            </p:cNvPr>
            <p:cNvPicPr>
              <a:picLocks noChangeAspect="1"/>
            </p:cNvPicPr>
            <p:nvPr/>
          </p:nvPicPr>
          <p:blipFill>
            <a:blip r:embed="rId4"/>
            <a:stretch>
              <a:fillRect/>
            </a:stretch>
          </p:blipFill>
          <p:spPr>
            <a:xfrm>
              <a:off x="6245119" y="935029"/>
              <a:ext cx="2433495" cy="1819098"/>
            </a:xfrm>
            <a:prstGeom prst="rect">
              <a:avLst/>
            </a:prstGeom>
          </p:spPr>
        </p:pic>
        <p:pic>
          <p:nvPicPr>
            <p:cNvPr id="5" name="Picture 4" descr="The same toddler at 18 months looking more energetic, smiling at the camera. &#10;">
              <a:extLst>
                <a:ext uri="{FF2B5EF4-FFF2-40B4-BE49-F238E27FC236}">
                  <a16:creationId xmlns:a16="http://schemas.microsoft.com/office/drawing/2014/main" id="{F62FE753-4B5F-4B99-A130-2817DDCD3B36}"/>
                </a:ext>
              </a:extLst>
            </p:cNvPr>
            <p:cNvPicPr>
              <a:picLocks noChangeAspect="1"/>
            </p:cNvPicPr>
            <p:nvPr/>
          </p:nvPicPr>
          <p:blipFill>
            <a:blip r:embed="rId5"/>
            <a:stretch>
              <a:fillRect/>
            </a:stretch>
          </p:blipFill>
          <p:spPr>
            <a:xfrm>
              <a:off x="6705600" y="2619504"/>
              <a:ext cx="1997595" cy="1819097"/>
            </a:xfrm>
            <a:prstGeom prst="rect">
              <a:avLst/>
            </a:prstGeom>
            <a:effectLst/>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Objectives II</a:t>
            </a:r>
            <a:endParaRPr sz="3600" b="1" dirty="0"/>
          </a:p>
        </p:txBody>
      </p:sp>
      <p:sp>
        <p:nvSpPr>
          <p:cNvPr id="69" name="Google Shape;69;p15"/>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2287" indent="0">
              <a:lnSpc>
                <a:spcPct val="110000"/>
              </a:lnSpc>
              <a:spcBef>
                <a:spcPts val="0"/>
              </a:spcBef>
              <a:spcAft>
                <a:spcPts val="600"/>
              </a:spcAft>
              <a:buClr>
                <a:schemeClr val="dk1"/>
              </a:buClr>
              <a:buSzPts val="1100"/>
              <a:buNone/>
            </a:pPr>
            <a:r>
              <a:rPr lang="en" sz="2000" dirty="0">
                <a:solidFill>
                  <a:schemeClr val="dk1"/>
                </a:solidFill>
                <a:highlight>
                  <a:srgbClr val="FFFFFF"/>
                </a:highlight>
              </a:rPr>
              <a:t>Following completion of this module, participants will be able to:</a:t>
            </a:r>
            <a:r>
              <a:rPr lang="en" sz="2000" dirty="0">
                <a:solidFill>
                  <a:schemeClr val="dk1"/>
                </a:solidFill>
              </a:rPr>
              <a:t> </a:t>
            </a:r>
          </a:p>
          <a:p>
            <a:pPr marL="2287" indent="0">
              <a:spcBef>
                <a:spcPts val="0"/>
              </a:spcBef>
              <a:spcAft>
                <a:spcPts val="600"/>
              </a:spcAft>
              <a:buClr>
                <a:schemeClr val="dk1"/>
              </a:buClr>
              <a:buSzPts val="1100"/>
              <a:buNone/>
            </a:pPr>
            <a:endParaRPr sz="1800" dirty="0">
              <a:solidFill>
                <a:schemeClr val="dk1"/>
              </a:solidFill>
            </a:endParaRPr>
          </a:p>
          <a:p>
            <a:pPr marL="228600" marR="332732">
              <a:spcBef>
                <a:spcPts val="0"/>
              </a:spcBef>
              <a:buSzPct val="125000"/>
            </a:pPr>
            <a:r>
              <a:rPr lang="en-US" sz="2000" dirty="0">
                <a:solidFill>
                  <a:srgbClr val="000000"/>
                </a:solidFill>
                <a:latin typeface="Calibri" panose="020F0502020204030204" pitchFamily="34" charset="0"/>
                <a:ea typeface="Arial" panose="020B0604020202020204" pitchFamily="34" charset="0"/>
              </a:rPr>
              <a:t>Identify early signs of each disorder and how they are diagnose</a:t>
            </a:r>
            <a:r>
              <a:rPr lang="en-US" sz="2000" dirty="0">
                <a:latin typeface="Calibri" panose="020F0502020204030204" pitchFamily="34" charset="0"/>
                <a:ea typeface="Arial" panose="020B0604020202020204" pitchFamily="34" charset="0"/>
              </a:rPr>
              <a:t>d.</a:t>
            </a:r>
          </a:p>
          <a:p>
            <a:pPr marL="228600" marR="332732">
              <a:spcBef>
                <a:spcPts val="0"/>
              </a:spcBef>
              <a:buSzPct val="125000"/>
            </a:pPr>
            <a:endParaRPr lang="en-US" sz="2000" dirty="0">
              <a:latin typeface="Arial" panose="020B0604020202020204" pitchFamily="34" charset="0"/>
              <a:ea typeface="Arial" panose="020B0604020202020204" pitchFamily="34" charset="0"/>
            </a:endParaRPr>
          </a:p>
          <a:p>
            <a:pPr marL="228600" marR="673083">
              <a:spcBef>
                <a:spcPts val="0"/>
              </a:spcBef>
              <a:buSzPct val="125000"/>
            </a:pPr>
            <a:r>
              <a:rPr lang="en-US" sz="2000" dirty="0">
                <a:latin typeface="Calibri" panose="020F0502020204030204" pitchFamily="34" charset="0"/>
                <a:ea typeface="Arial" panose="020B0604020202020204" pitchFamily="34" charset="0"/>
              </a:rPr>
              <a:t>Describe current evidence-based</a:t>
            </a:r>
            <a:r>
              <a:rPr lang="en-US" sz="2000" dirty="0">
                <a:solidFill>
                  <a:srgbClr val="000000"/>
                </a:solidFill>
                <a:latin typeface="Calibri" panose="020F0502020204030204" pitchFamily="34" charset="0"/>
                <a:ea typeface="Arial" panose="020B0604020202020204" pitchFamily="34" charset="0"/>
              </a:rPr>
              <a:t> interventions</a:t>
            </a:r>
            <a:r>
              <a:rPr lang="en-US" sz="2000" dirty="0">
                <a:latin typeface="Calibri" panose="020F0502020204030204" pitchFamily="34" charset="0"/>
                <a:ea typeface="Arial" panose="020B0604020202020204" pitchFamily="34" charset="0"/>
              </a:rPr>
              <a:t> and emerging treatments for each condition. </a:t>
            </a:r>
          </a:p>
          <a:p>
            <a:pPr marL="228600" marR="673083">
              <a:spcBef>
                <a:spcPts val="0"/>
              </a:spcBef>
              <a:buSzPct val="125000"/>
            </a:pPr>
            <a:endParaRPr lang="en-US" sz="2000" dirty="0">
              <a:latin typeface="Arial" panose="020B0604020202020204" pitchFamily="34" charset="0"/>
              <a:ea typeface="Arial" panose="020B0604020202020204" pitchFamily="34" charset="0"/>
            </a:endParaRPr>
          </a:p>
          <a:p>
            <a:pPr marL="228600" marR="673083">
              <a:spcBef>
                <a:spcPts val="0"/>
              </a:spcBef>
              <a:buSzPct val="125000"/>
            </a:pPr>
            <a:r>
              <a:rPr lang="en-US" sz="2000" dirty="0">
                <a:latin typeface="Calibri" panose="020F0502020204030204" pitchFamily="34" charset="0"/>
                <a:ea typeface="Arial" panose="020B0604020202020204" pitchFamily="34" charset="0"/>
              </a:rPr>
              <a:t>Identify resources </a:t>
            </a:r>
            <a:r>
              <a:rPr lang="en-US" sz="2000" dirty="0">
                <a:solidFill>
                  <a:srgbClr val="000000"/>
                </a:solidFill>
                <a:latin typeface="Calibri" panose="020F0502020204030204" pitchFamily="34" charset="0"/>
                <a:ea typeface="Arial" panose="020B0604020202020204" pitchFamily="34" charset="0"/>
              </a:rPr>
              <a:t>available to children with</a:t>
            </a:r>
            <a:r>
              <a:rPr lang="en-US" sz="2000" dirty="0">
                <a:latin typeface="Calibri" panose="020F0502020204030204" pitchFamily="34" charset="0"/>
                <a:ea typeface="Arial" panose="020B0604020202020204" pitchFamily="34" charset="0"/>
              </a:rPr>
              <a:t> PWS and AS, as well as </a:t>
            </a:r>
            <a:r>
              <a:rPr lang="en-US" sz="2000" dirty="0">
                <a:solidFill>
                  <a:srgbClr val="000000"/>
                </a:solidFill>
                <a:latin typeface="Calibri" panose="020F0502020204030204" pitchFamily="34" charset="0"/>
                <a:ea typeface="Arial" panose="020B0604020202020204" pitchFamily="34" charset="0"/>
              </a:rPr>
              <a:t>their famil</a:t>
            </a:r>
            <a:r>
              <a:rPr lang="en-US" sz="2000" dirty="0">
                <a:latin typeface="Calibri" panose="020F0502020204030204" pitchFamily="34" charset="0"/>
                <a:ea typeface="Arial" panose="020B0604020202020204" pitchFamily="34" charset="0"/>
              </a:rPr>
              <a:t>ies and care providers. </a:t>
            </a:r>
            <a:endParaRPr lang="en-US" sz="2000" dirty="0">
              <a:latin typeface="Arial" panose="020B0604020202020204" pitchFamily="34" charset="0"/>
              <a:ea typeface="Arial" panose="020B0604020202020204" pitchFamily="34" charset="0"/>
            </a:endParaRPr>
          </a:p>
        </p:txBody>
      </p:sp>
    </p:spTree>
    <p:custDataLst>
      <p:tags r:id="rId1"/>
    </p:custDataLst>
    <p:extLst>
      <p:ext uri="{BB962C8B-B14F-4D97-AF65-F5344CB8AC3E}">
        <p14:creationId xmlns:p14="http://schemas.microsoft.com/office/powerpoint/2010/main" val="271850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5187A4-159E-4558-9655-88FCE3C95358}"/>
              </a:ext>
            </a:extLst>
          </p:cNvPr>
          <p:cNvSpPr>
            <a:spLocks noGrp="1"/>
          </p:cNvSpPr>
          <p:nvPr>
            <p:ph type="title"/>
          </p:nvPr>
        </p:nvSpPr>
        <p:spPr/>
        <p:txBody>
          <a:bodyPr>
            <a:normAutofit/>
          </a:bodyPr>
          <a:lstStyle/>
          <a:p>
            <a:pPr algn="ctr"/>
            <a:r>
              <a:rPr lang="en-US" sz="3600" dirty="0">
                <a:solidFill>
                  <a:schemeClr val="tx1"/>
                </a:solidFill>
                <a:latin typeface="+mj-lt"/>
              </a:rPr>
              <a:t>Angelman Syndrome (AS)</a:t>
            </a:r>
          </a:p>
        </p:txBody>
      </p:sp>
      <p:sp>
        <p:nvSpPr>
          <p:cNvPr id="4" name="Text Placeholder 3">
            <a:extLst>
              <a:ext uri="{FF2B5EF4-FFF2-40B4-BE49-F238E27FC236}">
                <a16:creationId xmlns:a16="http://schemas.microsoft.com/office/drawing/2014/main" id="{B1E04DB6-4D74-9355-956B-93ADFD1BCBE1}"/>
              </a:ext>
            </a:extLst>
          </p:cNvPr>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3309380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5"/>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b="1" dirty="0">
                <a:solidFill>
                  <a:schemeClr val="tx1"/>
                </a:solidFill>
              </a:rPr>
              <a:t>AS - History</a:t>
            </a:r>
            <a:endParaRPr b="1" dirty="0">
              <a:solidFill>
                <a:schemeClr val="tx1"/>
              </a:solidFill>
            </a:endParaRPr>
          </a:p>
        </p:txBody>
      </p:sp>
      <p:sp>
        <p:nvSpPr>
          <p:cNvPr id="287" name="Google Shape;287;p45"/>
          <p:cNvSpPr txBox="1">
            <a:spLocks noGrp="1"/>
          </p:cNvSpPr>
          <p:nvPr>
            <p:ph idx="1"/>
          </p:nvPr>
        </p:nvSpPr>
        <p:spPr>
          <a:xfrm>
            <a:off x="651411" y="2971800"/>
            <a:ext cx="7886700" cy="4351339"/>
          </a:xfrm>
          <a:prstGeom prst="rect">
            <a:avLst/>
          </a:prstGeom>
        </p:spPr>
        <p:txBody>
          <a:bodyPr spcFirstLastPara="1" vert="horz" wrap="square" lIns="91425" tIns="91425" rIns="91425" bIns="91425" rtlCol="0" anchor="t" anchorCtr="0">
            <a:noAutofit/>
          </a:bodyPr>
          <a:lstStyle/>
          <a:p>
            <a:pPr marL="228600" indent="-228600">
              <a:lnSpc>
                <a:spcPct val="150000"/>
              </a:lnSpc>
              <a:spcBef>
                <a:spcPts val="0"/>
              </a:spcBef>
              <a:buClr>
                <a:schemeClr val="dk1"/>
              </a:buClr>
              <a:buSzPts val="1800"/>
              <a:buAutoNum type="arabicPeriod"/>
            </a:pPr>
            <a:r>
              <a:rPr lang="en-US" sz="2000" dirty="0">
                <a:solidFill>
                  <a:schemeClr val="dk1"/>
                </a:solidFill>
              </a:rPr>
              <a:t>Depressed occipital region of the skull</a:t>
            </a:r>
          </a:p>
          <a:p>
            <a:pPr marL="228600" indent="-228600">
              <a:lnSpc>
                <a:spcPct val="150000"/>
              </a:lnSpc>
              <a:spcBef>
                <a:spcPts val="0"/>
              </a:spcBef>
              <a:buClr>
                <a:schemeClr val="dk1"/>
              </a:buClr>
              <a:buSzPts val="1800"/>
              <a:buAutoNum type="arabicPeriod"/>
            </a:pPr>
            <a:r>
              <a:rPr lang="en-US" sz="2000" dirty="0">
                <a:solidFill>
                  <a:schemeClr val="dk1"/>
                </a:solidFill>
              </a:rPr>
              <a:t>Primary optic atrophy </a:t>
            </a:r>
          </a:p>
          <a:p>
            <a:pPr marL="228600" indent="-228600">
              <a:lnSpc>
                <a:spcPct val="150000"/>
              </a:lnSpc>
              <a:spcBef>
                <a:spcPts val="0"/>
              </a:spcBef>
              <a:buClr>
                <a:schemeClr val="dk1"/>
              </a:buClr>
              <a:buSzPts val="1800"/>
              <a:buAutoNum type="arabicPeriod"/>
            </a:pPr>
            <a:r>
              <a:rPr lang="en-US" sz="2000" dirty="0">
                <a:solidFill>
                  <a:schemeClr val="dk1"/>
                </a:solidFill>
              </a:rPr>
              <a:t>Abnormal air encephalograms</a:t>
            </a:r>
          </a:p>
          <a:p>
            <a:pPr marL="228600" indent="-228600">
              <a:lnSpc>
                <a:spcPct val="150000"/>
              </a:lnSpc>
              <a:spcBef>
                <a:spcPts val="0"/>
              </a:spcBef>
              <a:buClr>
                <a:schemeClr val="dk1"/>
              </a:buClr>
              <a:buSzPts val="1800"/>
              <a:buAutoNum type="arabicPeriod"/>
            </a:pPr>
            <a:r>
              <a:rPr lang="en-US" sz="2000" dirty="0">
                <a:solidFill>
                  <a:schemeClr val="dk1"/>
                </a:solidFill>
              </a:rPr>
              <a:t>Paroxysmal laughter</a:t>
            </a:r>
          </a:p>
          <a:p>
            <a:pPr marL="114297" indent="0">
              <a:spcBef>
                <a:spcPts val="0"/>
              </a:spcBef>
              <a:buClr>
                <a:schemeClr val="dk1"/>
              </a:buClr>
              <a:buSzPts val="1800"/>
              <a:buNone/>
            </a:pPr>
            <a:endParaRPr sz="2133" dirty="0">
              <a:solidFill>
                <a:schemeClr val="dk1"/>
              </a:solidFill>
            </a:endParaRPr>
          </a:p>
        </p:txBody>
      </p:sp>
      <p:sp>
        <p:nvSpPr>
          <p:cNvPr id="2" name="Text Placeholder 1">
            <a:extLst>
              <a:ext uri="{FF2B5EF4-FFF2-40B4-BE49-F238E27FC236}">
                <a16:creationId xmlns:a16="http://schemas.microsoft.com/office/drawing/2014/main" id="{A825C17A-DA5E-4ED8-A243-31684542659C}"/>
              </a:ext>
            </a:extLst>
          </p:cNvPr>
          <p:cNvSpPr>
            <a:spLocks noGrp="1"/>
          </p:cNvSpPr>
          <p:nvPr>
            <p:ph type="body" idx="4294967295"/>
          </p:nvPr>
        </p:nvSpPr>
        <p:spPr>
          <a:xfrm>
            <a:off x="457200" y="1371600"/>
            <a:ext cx="8686800" cy="1447800"/>
          </a:xfrm>
        </p:spPr>
        <p:txBody>
          <a:bodyPr>
            <a:noAutofit/>
          </a:bodyPr>
          <a:lstStyle/>
          <a:p>
            <a:pPr marL="0" indent="0">
              <a:lnSpc>
                <a:spcPct val="160000"/>
              </a:lnSpc>
              <a:spcBef>
                <a:spcPts val="0"/>
              </a:spcBef>
              <a:buClr>
                <a:schemeClr val="dk1"/>
              </a:buClr>
              <a:buSzPct val="125000"/>
              <a:buNone/>
            </a:pPr>
            <a:r>
              <a:rPr lang="en-US" sz="2000" dirty="0">
                <a:solidFill>
                  <a:schemeClr val="dk1"/>
                </a:solidFill>
              </a:rPr>
              <a:t>1965</a:t>
            </a:r>
            <a:r>
              <a:rPr lang="en-US" sz="2000" b="0" kern="0" dirty="0">
                <a:solidFill>
                  <a:schemeClr val="dk1"/>
                </a:solidFill>
              </a:rPr>
              <a:t>: English physician Harry Angelman originally referred to as “Puppet Children.” </a:t>
            </a:r>
          </a:p>
          <a:p>
            <a:pPr marL="114297" indent="0">
              <a:spcBef>
                <a:spcPts val="0"/>
              </a:spcBef>
              <a:buClr>
                <a:schemeClr val="dk1"/>
              </a:buClr>
              <a:buSzPts val="1800"/>
              <a:buNone/>
            </a:pPr>
            <a:endParaRPr lang="en-US" sz="2000" b="0" dirty="0">
              <a:solidFill>
                <a:schemeClr val="dk1"/>
              </a:solidFill>
            </a:endParaRPr>
          </a:p>
          <a:p>
            <a:pPr marL="114297" indent="0">
              <a:spcBef>
                <a:spcPts val="0"/>
              </a:spcBef>
              <a:buClr>
                <a:schemeClr val="dk1"/>
              </a:buClr>
              <a:buSzPts val="1800"/>
              <a:buNone/>
            </a:pPr>
            <a:r>
              <a:rPr lang="en-US" sz="2000" b="1" dirty="0">
                <a:solidFill>
                  <a:schemeClr val="dk1"/>
                </a:solidFill>
              </a:rPr>
              <a:t>Patients with 7 characteristics:</a:t>
            </a:r>
          </a:p>
        </p:txBody>
      </p:sp>
      <p:sp>
        <p:nvSpPr>
          <p:cNvPr id="5" name="Content Placeholder 4">
            <a:extLst>
              <a:ext uri="{FF2B5EF4-FFF2-40B4-BE49-F238E27FC236}">
                <a16:creationId xmlns:a16="http://schemas.microsoft.com/office/drawing/2014/main" id="{9F2370F9-430E-484C-8AFF-D1ECBC0B6265}"/>
              </a:ext>
            </a:extLst>
          </p:cNvPr>
          <p:cNvSpPr>
            <a:spLocks noGrp="1"/>
          </p:cNvSpPr>
          <p:nvPr>
            <p:ph sz="quarter" idx="4294967295"/>
          </p:nvPr>
        </p:nvSpPr>
        <p:spPr>
          <a:xfrm>
            <a:off x="5256213" y="3173413"/>
            <a:ext cx="3887787" cy="2312987"/>
          </a:xfrm>
        </p:spPr>
        <p:txBody>
          <a:bodyPr/>
          <a:lstStyle/>
          <a:p>
            <a:pPr marL="228600" indent="-228600">
              <a:lnSpc>
                <a:spcPct val="150000"/>
              </a:lnSpc>
              <a:spcBef>
                <a:spcPts val="0"/>
              </a:spcBef>
              <a:buClr>
                <a:schemeClr val="dk1"/>
              </a:buClr>
              <a:buSzPts val="1800"/>
              <a:buFont typeface="+mj-lt"/>
              <a:buAutoNum type="arabicPeriod" startAt="5"/>
            </a:pPr>
            <a:r>
              <a:rPr lang="en-US" sz="2000" dirty="0">
                <a:solidFill>
                  <a:schemeClr val="dk1"/>
                </a:solidFill>
              </a:rPr>
              <a:t>Intellectual impairments </a:t>
            </a:r>
          </a:p>
          <a:p>
            <a:pPr marL="228600" indent="-228600">
              <a:lnSpc>
                <a:spcPct val="150000"/>
              </a:lnSpc>
              <a:spcBef>
                <a:spcPts val="0"/>
              </a:spcBef>
              <a:buClr>
                <a:schemeClr val="dk1"/>
              </a:buClr>
              <a:buSzPts val="1800"/>
              <a:buFont typeface="+mj-lt"/>
              <a:buAutoNum type="arabicPeriod" startAt="5"/>
            </a:pPr>
            <a:r>
              <a:rPr lang="en-US" sz="2000" dirty="0">
                <a:solidFill>
                  <a:schemeClr val="dk1"/>
                </a:solidFill>
              </a:rPr>
              <a:t>Ataxia/jerking movements</a:t>
            </a:r>
          </a:p>
          <a:p>
            <a:pPr marL="228600" indent="-228600">
              <a:lnSpc>
                <a:spcPct val="150000"/>
              </a:lnSpc>
              <a:spcBef>
                <a:spcPts val="0"/>
              </a:spcBef>
              <a:buClr>
                <a:schemeClr val="dk1"/>
              </a:buClr>
              <a:buSzPts val="1800"/>
              <a:buFont typeface="+mj-lt"/>
              <a:buAutoNum type="arabicPeriod" startAt="5"/>
            </a:pPr>
            <a:r>
              <a:rPr lang="en-US" sz="2000" dirty="0">
                <a:solidFill>
                  <a:schemeClr val="dk1"/>
                </a:solidFill>
              </a:rPr>
              <a:t>Protruding tongue</a:t>
            </a:r>
          </a:p>
          <a:p>
            <a:pPr marL="0" indent="0">
              <a:buNone/>
            </a:pP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History continued</a:t>
            </a:r>
            <a:endParaRPr sz="3600" b="1" dirty="0"/>
          </a:p>
        </p:txBody>
      </p:sp>
      <p:sp>
        <p:nvSpPr>
          <p:cNvPr id="294" name="Google Shape;294;p46"/>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228600" indent="-228600">
              <a:spcBef>
                <a:spcPts val="0"/>
              </a:spcBef>
              <a:buSzPct val="125000"/>
            </a:pPr>
            <a:r>
              <a:rPr lang="en" sz="2000" b="1" dirty="0">
                <a:solidFill>
                  <a:schemeClr val="dk1"/>
                </a:solidFill>
              </a:rPr>
              <a:t>1987</a:t>
            </a:r>
            <a:r>
              <a:rPr lang="en" sz="2000" dirty="0">
                <a:solidFill>
                  <a:schemeClr val="dk1"/>
                </a:solidFill>
              </a:rPr>
              <a:t>: Ellen Magenis identified 2 patients with large chromosome 15 deletions.</a:t>
            </a:r>
          </a:p>
          <a:p>
            <a:pPr marL="228600" indent="-228600">
              <a:spcBef>
                <a:spcPts val="0"/>
              </a:spcBef>
              <a:buSzPct val="125000"/>
            </a:pPr>
            <a:endParaRPr sz="2000" dirty="0">
              <a:solidFill>
                <a:schemeClr val="dk1"/>
              </a:solidFill>
            </a:endParaRPr>
          </a:p>
          <a:p>
            <a:pPr marL="228600" indent="-228600">
              <a:buSzPct val="125000"/>
            </a:pPr>
            <a:r>
              <a:rPr lang="en" sz="2000" b="1" dirty="0">
                <a:solidFill>
                  <a:schemeClr val="dk1"/>
                </a:solidFill>
              </a:rPr>
              <a:t>1993</a:t>
            </a:r>
            <a:r>
              <a:rPr lang="en" sz="2000" dirty="0">
                <a:solidFill>
                  <a:schemeClr val="dk1"/>
                </a:solidFill>
              </a:rPr>
              <a:t>: Robert Nicholls: Loss of the </a:t>
            </a:r>
            <a:r>
              <a:rPr lang="en" sz="2000" b="1" dirty="0">
                <a:solidFill>
                  <a:schemeClr val="dk1"/>
                </a:solidFill>
              </a:rPr>
              <a:t>maternal </a:t>
            </a:r>
            <a:r>
              <a:rPr lang="en" sz="2000" dirty="0">
                <a:solidFill>
                  <a:schemeClr val="dk1"/>
                </a:solidFill>
              </a:rPr>
              <a:t>part of the chromosome 15ql-13 region. </a:t>
            </a:r>
          </a:p>
          <a:p>
            <a:pPr marL="228600" indent="-228600">
              <a:buSzPct val="125000"/>
            </a:pPr>
            <a:endParaRPr sz="2000" dirty="0">
              <a:solidFill>
                <a:schemeClr val="dk1"/>
              </a:solidFill>
            </a:endParaRPr>
          </a:p>
          <a:p>
            <a:pPr marL="228600" indent="-228600">
              <a:buSzPct val="125000"/>
            </a:pPr>
            <a:r>
              <a:rPr lang="en" sz="2000" b="1" dirty="0">
                <a:solidFill>
                  <a:schemeClr val="dk1"/>
                </a:solidFill>
              </a:rPr>
              <a:t>1994</a:t>
            </a:r>
            <a:r>
              <a:rPr lang="en" sz="2000" dirty="0">
                <a:solidFill>
                  <a:schemeClr val="dk1"/>
                </a:solidFill>
              </a:rPr>
              <a:t>: Mitsuyoshi Nakao: UBE3A gene described as a “strong candidate” for AS.</a:t>
            </a:r>
            <a:endParaRPr lang="en-US" sz="2000" dirty="0">
              <a:solidFill>
                <a:schemeClr val="dk1"/>
              </a:solidFill>
            </a:endParaRPr>
          </a:p>
          <a:p>
            <a:pPr>
              <a:lnSpc>
                <a:spcPct val="170000"/>
              </a:lnSpc>
              <a:buSzPct val="125000"/>
            </a:pPr>
            <a:r>
              <a:rPr lang="en-US" sz="2000" dirty="0">
                <a:solidFill>
                  <a:schemeClr val="dk1"/>
                </a:solidFill>
              </a:rPr>
              <a:t>Kishono and Matsuura ultimately credited. </a:t>
            </a:r>
            <a:endParaRPr sz="2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7"/>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Prevalence</a:t>
            </a:r>
            <a:endParaRPr sz="3600" b="1" dirty="0"/>
          </a:p>
        </p:txBody>
      </p:sp>
      <p:sp>
        <p:nvSpPr>
          <p:cNvPr id="301" name="Google Shape;301;p47"/>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228600" indent="-228600">
              <a:lnSpc>
                <a:spcPct val="150000"/>
              </a:lnSpc>
              <a:spcBef>
                <a:spcPts val="0"/>
              </a:spcBef>
              <a:buClr>
                <a:schemeClr val="dk1"/>
              </a:buClr>
              <a:buSzPct val="125000"/>
            </a:pPr>
            <a:r>
              <a:rPr lang="en" sz="2000" dirty="0">
                <a:solidFill>
                  <a:schemeClr val="dk1"/>
                </a:solidFill>
              </a:rPr>
              <a:t>1:10,000 - 1:20,000 births</a:t>
            </a:r>
          </a:p>
          <a:p>
            <a:pPr marL="228600" indent="-228600">
              <a:lnSpc>
                <a:spcPct val="150000"/>
              </a:lnSpc>
              <a:spcBef>
                <a:spcPts val="0"/>
              </a:spcBef>
              <a:buClr>
                <a:schemeClr val="dk1"/>
              </a:buClr>
              <a:buSzPct val="125000"/>
            </a:pP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500,000 worldwide</a:t>
            </a:r>
          </a:p>
          <a:p>
            <a:pPr marL="228600" indent="-228600">
              <a:lnSpc>
                <a:spcPct val="150000"/>
              </a:lnSpc>
              <a:spcBef>
                <a:spcPts val="0"/>
              </a:spcBef>
              <a:buClr>
                <a:schemeClr val="dk1"/>
              </a:buClr>
              <a:buSzPct val="125000"/>
            </a:pP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Males and females</a:t>
            </a:r>
          </a:p>
          <a:p>
            <a:pPr marL="228600" indent="-228600">
              <a:lnSpc>
                <a:spcPct val="150000"/>
              </a:lnSpc>
              <a:spcBef>
                <a:spcPts val="0"/>
              </a:spcBef>
              <a:buClr>
                <a:schemeClr val="dk1"/>
              </a:buClr>
              <a:buSzPct val="125000"/>
            </a:pP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All ethnicities</a:t>
            </a:r>
            <a:endParaRPr sz="2000" dirty="0">
              <a:solidFill>
                <a:schemeClr val="dk1"/>
              </a:solidFill>
            </a:endParaRPr>
          </a:p>
          <a:p>
            <a:pPr marL="0" indent="0">
              <a:spcBef>
                <a:spcPts val="0"/>
              </a:spcBef>
              <a:spcAft>
                <a:spcPts val="1200"/>
              </a:spcAft>
              <a:buNone/>
            </a:pPr>
            <a:endParaRPr sz="2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8"/>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Diagnosis</a:t>
            </a:r>
            <a:endParaRPr sz="3600" b="1" dirty="0"/>
          </a:p>
        </p:txBody>
      </p:sp>
      <p:sp>
        <p:nvSpPr>
          <p:cNvPr id="308" name="Google Shape;308;p48"/>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228600" indent="-228600">
              <a:lnSpc>
                <a:spcPct val="150000"/>
              </a:lnSpc>
              <a:spcBef>
                <a:spcPts val="0"/>
              </a:spcBef>
              <a:spcAft>
                <a:spcPts val="1200"/>
              </a:spcAft>
              <a:buClr>
                <a:schemeClr val="dk1"/>
              </a:buClr>
              <a:buSzPct val="125000"/>
            </a:pPr>
            <a:r>
              <a:rPr lang="en" sz="2000" dirty="0">
                <a:solidFill>
                  <a:schemeClr val="dk1"/>
                </a:solidFill>
              </a:rPr>
              <a:t>Not routinely included in prenatal testing (rare).</a:t>
            </a:r>
            <a:endParaRPr sz="2000" dirty="0">
              <a:solidFill>
                <a:schemeClr val="dk1"/>
              </a:solidFill>
            </a:endParaRPr>
          </a:p>
          <a:p>
            <a:pPr marL="228600" indent="-228600">
              <a:lnSpc>
                <a:spcPct val="150000"/>
              </a:lnSpc>
              <a:spcBef>
                <a:spcPts val="0"/>
              </a:spcBef>
              <a:spcAft>
                <a:spcPts val="1200"/>
              </a:spcAft>
              <a:buClr>
                <a:schemeClr val="dk1"/>
              </a:buClr>
              <a:buSzPct val="125000"/>
            </a:pPr>
            <a:r>
              <a:rPr lang="en" sz="2000" dirty="0">
                <a:solidFill>
                  <a:schemeClr val="dk1"/>
                </a:solidFill>
              </a:rPr>
              <a:t>Symptoms not evident at birth.</a:t>
            </a:r>
            <a:endParaRPr lang="en-US" sz="2000" dirty="0">
              <a:solidFill>
                <a:schemeClr val="dk1"/>
              </a:solidFill>
            </a:endParaRPr>
          </a:p>
          <a:p>
            <a:pPr marL="228600" indent="-228600">
              <a:lnSpc>
                <a:spcPct val="150000"/>
              </a:lnSpc>
              <a:spcBef>
                <a:spcPts val="0"/>
              </a:spcBef>
              <a:spcAft>
                <a:spcPts val="1200"/>
              </a:spcAft>
              <a:buClr>
                <a:schemeClr val="dk1"/>
              </a:buClr>
              <a:buSzPct val="125000"/>
            </a:pPr>
            <a:r>
              <a:rPr lang="en" sz="2000" dirty="0">
                <a:solidFill>
                  <a:schemeClr val="dk1"/>
                </a:solidFill>
              </a:rPr>
              <a:t>50% initially misdiagnosed.</a:t>
            </a:r>
            <a:endParaRPr sz="2000" dirty="0">
              <a:solidFill>
                <a:schemeClr val="dk1"/>
              </a:solidFill>
            </a:endParaRPr>
          </a:p>
          <a:p>
            <a:pPr marL="228600" indent="-228600">
              <a:lnSpc>
                <a:spcPct val="150000"/>
              </a:lnSpc>
              <a:spcBef>
                <a:spcPts val="0"/>
              </a:spcBef>
              <a:spcAft>
                <a:spcPts val="1200"/>
              </a:spcAft>
              <a:buClr>
                <a:schemeClr val="dk1"/>
              </a:buClr>
              <a:buSzPct val="125000"/>
            </a:pPr>
            <a:r>
              <a:rPr lang="en" sz="2000" dirty="0">
                <a:solidFill>
                  <a:schemeClr val="dk1"/>
                </a:solidFill>
              </a:rPr>
              <a:t>Typicall diagnosed between the ages of 1 and 4.</a:t>
            </a:r>
            <a:endParaRPr sz="2000" dirty="0">
              <a:solidFill>
                <a:schemeClr val="dk1"/>
              </a:solidFill>
            </a:endParaRPr>
          </a:p>
          <a:p>
            <a:pPr marL="228600" indent="-228600">
              <a:lnSpc>
                <a:spcPct val="150000"/>
              </a:lnSpc>
              <a:spcBef>
                <a:spcPts val="0"/>
              </a:spcBef>
              <a:spcAft>
                <a:spcPts val="1200"/>
              </a:spcAft>
              <a:buClr>
                <a:schemeClr val="dk1"/>
              </a:buClr>
              <a:buSzPct val="125000"/>
            </a:pPr>
            <a:r>
              <a:rPr lang="en" sz="2000" dirty="0">
                <a:solidFill>
                  <a:schemeClr val="dk1"/>
                </a:solidFill>
              </a:rPr>
              <a:t>1 in 10 that have all key symptoms but get negative results on every diagnostic test. May receive a “clinical” diagnosis.  </a:t>
            </a:r>
            <a:endParaRPr sz="2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7" name="Google Shape;317;p49" descr="A flowchart outlining the process of diagnostic testing for Angelman Syndrome. Testing includes looking at a blood test for DNA methylation and gene testing."/>
          <p:cNvPicPr preferRelativeResize="0"/>
          <p:nvPr/>
        </p:nvPicPr>
        <p:blipFill rotWithShape="1">
          <a:blip r:embed="rId4">
            <a:alphaModFix/>
          </a:blip>
          <a:srcRect l="2323" t="-4738" r="1661" b="3277"/>
          <a:stretch/>
        </p:blipFill>
        <p:spPr>
          <a:xfrm>
            <a:off x="5257800" y="982663"/>
            <a:ext cx="3623506" cy="4608366"/>
          </a:xfrm>
          <a:prstGeom prst="rect">
            <a:avLst/>
          </a:prstGeom>
          <a:noFill/>
          <a:ln>
            <a:noFill/>
          </a:ln>
        </p:spPr>
      </p:pic>
      <p:sp>
        <p:nvSpPr>
          <p:cNvPr id="314" name="Google Shape;314;p49"/>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Diagnosis II</a:t>
            </a:r>
            <a:endParaRPr sz="3600" b="1" dirty="0"/>
          </a:p>
        </p:txBody>
      </p:sp>
      <p:sp>
        <p:nvSpPr>
          <p:cNvPr id="315" name="Google Shape;315;p49"/>
          <p:cNvSpPr txBox="1">
            <a:spLocks noGrp="1"/>
          </p:cNvSpPr>
          <p:nvPr>
            <p:ph idx="1"/>
          </p:nvPr>
        </p:nvSpPr>
        <p:spPr>
          <a:prstGeom prst="rect">
            <a:avLst/>
          </a:prstGeom>
        </p:spPr>
        <p:txBody>
          <a:bodyPr spcFirstLastPara="1" vert="horz" wrap="square" lIns="91425" tIns="91425" rIns="91425" bIns="91425" rtlCol="0" anchor="t" anchorCtr="0">
            <a:normAutofit/>
          </a:bodyPr>
          <a:lstStyle/>
          <a:p>
            <a:pPr>
              <a:lnSpc>
                <a:spcPct val="170000"/>
              </a:lnSpc>
              <a:buClr>
                <a:schemeClr val="dk1"/>
              </a:buClr>
              <a:buSzPct val="125000"/>
            </a:pPr>
            <a:r>
              <a:rPr lang="en" sz="2000" dirty="0">
                <a:solidFill>
                  <a:schemeClr val="dk1"/>
                </a:solidFill>
              </a:rPr>
              <a:t>Blood Sample</a:t>
            </a:r>
            <a:endParaRPr sz="2000" dirty="0">
              <a:solidFill>
                <a:schemeClr val="dk1"/>
              </a:solidFill>
            </a:endParaRPr>
          </a:p>
          <a:p>
            <a:pPr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Methylation test- positively identifies 80%</a:t>
            </a:r>
            <a:endParaRPr sz="1800" dirty="0">
              <a:solidFill>
                <a:schemeClr val="dk1"/>
              </a:solidFill>
            </a:endParaRPr>
          </a:p>
          <a:p>
            <a:pPr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DNA sequencing</a:t>
            </a:r>
            <a:endParaRPr sz="1800" dirty="0">
              <a:solidFill>
                <a:schemeClr val="dk1"/>
              </a:solidFill>
            </a:endParaRPr>
          </a:p>
          <a:p>
            <a:pPr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Fish test</a:t>
            </a:r>
            <a:endParaRPr sz="1800" dirty="0">
              <a:solidFill>
                <a:schemeClr val="dk1"/>
              </a:solidFill>
            </a:endParaRPr>
          </a:p>
          <a:p>
            <a:pPr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DNA marker analysis</a:t>
            </a:r>
            <a:endParaRPr sz="1800" dirty="0">
              <a:solidFill>
                <a:schemeClr val="dk1"/>
              </a:solidFill>
            </a:endParaRPr>
          </a:p>
          <a:p>
            <a:pPr>
              <a:lnSpc>
                <a:spcPct val="170000"/>
              </a:lnSpc>
              <a:spcBef>
                <a:spcPts val="600"/>
              </a:spcBef>
              <a:buSzPct val="125000"/>
            </a:pPr>
            <a:r>
              <a:rPr lang="en" sz="2000" dirty="0">
                <a:solidFill>
                  <a:schemeClr val="dk1"/>
                </a:solidFill>
              </a:rPr>
              <a:t>Testing occurs in a sequence</a:t>
            </a:r>
            <a:endParaRPr sz="2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0"/>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r>
              <a:rPr lang="en" sz="4000" b="1" dirty="0"/>
              <a:t>AS – Diagnosis III</a:t>
            </a:r>
            <a:endParaRPr sz="4000" b="1" dirty="0"/>
          </a:p>
        </p:txBody>
      </p:sp>
      <p:pic>
        <p:nvPicPr>
          <p:cNvPr id="8" name="Google Shape;325;p50" descr="An illustration of the three steps involved in DNA analysis and a representation of possible results based on the DNA fragments acquired. ">
            <a:extLst>
              <a:ext uri="{FF2B5EF4-FFF2-40B4-BE49-F238E27FC236}">
                <a16:creationId xmlns:a16="http://schemas.microsoft.com/office/drawing/2014/main" id="{339F7396-6011-41DC-A97A-3F3ED87B05AC}"/>
              </a:ext>
            </a:extLst>
          </p:cNvPr>
          <p:cNvPicPr preferRelativeResize="0">
            <a:picLocks noGrp="1"/>
          </p:cNvPicPr>
          <p:nvPr>
            <p:ph idx="1"/>
          </p:nvPr>
        </p:nvPicPr>
        <p:blipFill>
          <a:blip r:embed="rId4">
            <a:alphaModFix/>
          </a:blip>
          <a:stretch>
            <a:fillRect/>
          </a:stretch>
        </p:blipFill>
        <p:spPr>
          <a:xfrm>
            <a:off x="628650" y="1933346"/>
            <a:ext cx="7886700" cy="4135896"/>
          </a:xfrm>
          <a:prstGeom prst="rect">
            <a:avLst/>
          </a:prstGeom>
          <a:noFill/>
          <a:ln>
            <a:noFill/>
          </a:ln>
        </p:spPr>
      </p:pic>
      <p:sp>
        <p:nvSpPr>
          <p:cNvPr id="326" name="Google Shape;326;p50"/>
          <p:cNvSpPr txBox="1"/>
          <p:nvPr/>
        </p:nvSpPr>
        <p:spPr>
          <a:xfrm>
            <a:off x="266700" y="4572000"/>
            <a:ext cx="8610599" cy="1354187"/>
          </a:xfrm>
          <a:prstGeom prst="rect">
            <a:avLst/>
          </a:prstGeom>
          <a:solidFill>
            <a:srgbClr val="B9DFE2"/>
          </a:solidFill>
          <a:ln>
            <a:noFill/>
          </a:ln>
        </p:spPr>
        <p:txBody>
          <a:bodyPr spcFirstLastPara="1" wrap="square" lIns="91425" tIns="91425" rIns="91425" bIns="91425" anchor="t" anchorCtr="0">
            <a:spAutoFit/>
          </a:bodyPr>
          <a:lstStyle/>
          <a:p>
            <a:pPr>
              <a:spcAft>
                <a:spcPts val="0"/>
              </a:spcAft>
              <a:buClr>
                <a:schemeClr val="dk1"/>
              </a:buClr>
              <a:buSzPts val="1100"/>
            </a:pPr>
            <a:r>
              <a:rPr lang="en" sz="1600" dirty="0">
                <a:solidFill>
                  <a:srgbClr val="222222"/>
                </a:solidFill>
                <a:latin typeface="+mn-lt"/>
                <a:cs typeface="Calibri" panose="020F0502020204030204" pitchFamily="34" charset="0"/>
              </a:rPr>
              <a:t>“The most sensitive single approach to diagnosing PWS and AS is to study methylation patterns within 15q11-q13 using molecular genetic techniques. These will detect deletions, UPD and imprinting defects by establishing either a solely maternal methylated imprint (PWS) or paternal methylated imprint.”</a:t>
            </a:r>
            <a:r>
              <a:rPr lang="en" sz="1380" dirty="0">
                <a:solidFill>
                  <a:srgbClr val="222222"/>
                </a:solidFill>
                <a:latin typeface="+mn-lt"/>
              </a:rPr>
              <a:t>			               </a:t>
            </a:r>
          </a:p>
          <a:p>
            <a:pPr>
              <a:spcAft>
                <a:spcPts val="0"/>
              </a:spcAft>
              <a:buClr>
                <a:schemeClr val="dk1"/>
              </a:buClr>
              <a:buSzPts val="1100"/>
            </a:pPr>
            <a:r>
              <a:rPr lang="en" sz="1200" i="1" dirty="0">
                <a:solidFill>
                  <a:srgbClr val="222222"/>
                </a:solidFill>
                <a:latin typeface="+mn-lt"/>
                <a:cs typeface="Calibri" panose="020F0502020204030204" pitchFamily="34" charset="0"/>
              </a:rPr>
              <a:t>- National Center for Biotechnology Information</a:t>
            </a:r>
            <a:endParaRPr sz="1200" i="1" dirty="0">
              <a:latin typeface="+mn-lt"/>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Genetics</a:t>
            </a:r>
            <a:endParaRPr sz="3600" b="1" dirty="0"/>
          </a:p>
        </p:txBody>
      </p:sp>
      <p:sp>
        <p:nvSpPr>
          <p:cNvPr id="2" name="Content Placeholder 1">
            <a:extLst>
              <a:ext uri="{FF2B5EF4-FFF2-40B4-BE49-F238E27FC236}">
                <a16:creationId xmlns:a16="http://schemas.microsoft.com/office/drawing/2014/main" id="{B42A5219-0A36-B425-0B0C-416A9C226CC3}"/>
              </a:ext>
            </a:extLst>
          </p:cNvPr>
          <p:cNvSpPr>
            <a:spLocks noGrp="1"/>
          </p:cNvSpPr>
          <p:nvPr>
            <p:ph idx="1"/>
          </p:nvPr>
        </p:nvSpPr>
        <p:spPr/>
        <p:txBody>
          <a:bodyPr/>
          <a:lstStyle/>
          <a:p>
            <a:endParaRPr lang="en-US"/>
          </a:p>
        </p:txBody>
      </p:sp>
      <p:graphicFrame>
        <p:nvGraphicFramePr>
          <p:cNvPr id="16" name="Table 3">
            <a:extLst>
              <a:ext uri="{FF2B5EF4-FFF2-40B4-BE49-F238E27FC236}">
                <a16:creationId xmlns:a16="http://schemas.microsoft.com/office/drawing/2014/main" id="{DA89AACB-78E2-44F3-8EC3-014DE4B22DA4}"/>
              </a:ext>
            </a:extLst>
          </p:cNvPr>
          <p:cNvGraphicFramePr>
            <a:graphicFrameLocks noGrp="1"/>
          </p:cNvGraphicFramePr>
          <p:nvPr>
            <p:extLst>
              <p:ext uri="{D42A27DB-BD31-4B8C-83A1-F6EECF244321}">
                <p14:modId xmlns:p14="http://schemas.microsoft.com/office/powerpoint/2010/main" val="305941090"/>
              </p:ext>
            </p:extLst>
          </p:nvPr>
        </p:nvGraphicFramePr>
        <p:xfrm>
          <a:off x="1343025" y="1447800"/>
          <a:ext cx="6457950" cy="3301899"/>
        </p:xfrm>
        <a:graphic>
          <a:graphicData uri="http://schemas.openxmlformats.org/drawingml/2006/table">
            <a:tbl>
              <a:tblPr firstRow="1" bandRow="1">
                <a:tableStyleId>{BC89EF96-8CEA-46FF-86C4-4CE0E7609802}</a:tableStyleId>
              </a:tblPr>
              <a:tblGrid>
                <a:gridCol w="3679971">
                  <a:extLst>
                    <a:ext uri="{9D8B030D-6E8A-4147-A177-3AD203B41FA5}">
                      <a16:colId xmlns:a16="http://schemas.microsoft.com/office/drawing/2014/main" val="1864111284"/>
                    </a:ext>
                  </a:extLst>
                </a:gridCol>
                <a:gridCol w="2777979">
                  <a:extLst>
                    <a:ext uri="{9D8B030D-6E8A-4147-A177-3AD203B41FA5}">
                      <a16:colId xmlns:a16="http://schemas.microsoft.com/office/drawing/2014/main" val="3069738732"/>
                    </a:ext>
                  </a:extLst>
                </a:gridCol>
              </a:tblGrid>
              <a:tr h="532043">
                <a:tc>
                  <a:txBody>
                    <a:bodyPr/>
                    <a:lstStyle/>
                    <a:p>
                      <a:r>
                        <a:rPr lang="en-US" sz="1800" dirty="0"/>
                        <a:t>Type of Error</a:t>
                      </a:r>
                      <a:endParaRPr lang="en-US" sz="1800" dirty="0">
                        <a:latin typeface="Calibri" panose="020F0502020204030204" pitchFamily="34" charset="0"/>
                        <a:cs typeface="Calibri" panose="020F0502020204030204" pitchFamily="34" charset="0"/>
                      </a:endParaRPr>
                    </a:p>
                  </a:txBody>
                  <a:tcPr marL="121920" marR="121920" marT="60960" marB="60960"/>
                </a:tc>
                <a:tc>
                  <a:txBody>
                    <a:bodyPr/>
                    <a:lstStyle/>
                    <a:p>
                      <a:r>
                        <a:rPr lang="en-US" sz="1800" dirty="0"/>
                        <a:t>Frequency</a:t>
                      </a:r>
                      <a:endParaRPr lang="en-US" sz="1800" dirty="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447789628"/>
                  </a:ext>
                </a:extLst>
              </a:tr>
              <a:tr h="69246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Roboto Medium"/>
                        </a:rPr>
                        <a:t>Deletion</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chemeClr val="tx1"/>
                          </a:solidFill>
                          <a:latin typeface="Calibri" panose="020F0502020204030204" pitchFamily="34" charset="0"/>
                          <a:ea typeface="Roboto"/>
                          <a:cs typeface="Calibri" panose="020F0502020204030204" pitchFamily="34" charset="0"/>
                          <a:sym typeface="Roboto"/>
                        </a:rPr>
                        <a:t>70%</a:t>
                      </a:r>
                    </a:p>
                  </a:txBody>
                  <a:tcPr marL="121920" marR="121920" marT="60960" marB="60960"/>
                </a:tc>
                <a:extLst>
                  <a:ext uri="{0D108BD9-81ED-4DB2-BD59-A6C34878D82A}">
                    <a16:rowId xmlns:a16="http://schemas.microsoft.com/office/drawing/2014/main" val="3884462465"/>
                  </a:ext>
                </a:extLst>
              </a:tr>
              <a:tr h="69246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Roboto Medium"/>
                        </a:rPr>
                        <a:t>UBEA3 Mutation</a:t>
                      </a:r>
                    </a:p>
                  </a:txBody>
                  <a:tcPr marL="121920" marR="121920" marT="60960" marB="60960"/>
                </a:tc>
                <a:tc>
                  <a:txBody>
                    <a:bodyPr/>
                    <a:lstStyle/>
                    <a:p>
                      <a:pPr>
                        <a:lnSpc>
                          <a:spcPct val="115000"/>
                        </a:lnSpc>
                      </a:pPr>
                      <a:r>
                        <a:rPr lang="en-US" sz="1800" dirty="0">
                          <a:solidFill>
                            <a:schemeClr val="tx1"/>
                          </a:solidFill>
                          <a:latin typeface="Calibri" panose="020F0502020204030204" pitchFamily="34" charset="0"/>
                          <a:cs typeface="Calibri" panose="020F0502020204030204" pitchFamily="34" charset="0"/>
                        </a:rPr>
                        <a:t>11%</a:t>
                      </a:r>
                    </a:p>
                  </a:txBody>
                  <a:tcPr marL="121920" marR="121920" marT="60960" marB="60960"/>
                </a:tc>
                <a:extLst>
                  <a:ext uri="{0D108BD9-81ED-4DB2-BD59-A6C34878D82A}">
                    <a16:rowId xmlns:a16="http://schemas.microsoft.com/office/drawing/2014/main" val="39288820"/>
                  </a:ext>
                </a:extLst>
              </a:tr>
              <a:tr h="69246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Roboto Medium"/>
                        </a:rPr>
                        <a:t>Unipaternal Disomy</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Roboto"/>
                        </a:rPr>
                        <a:t>7%</a:t>
                      </a:r>
                      <a:endParaRPr lang="en-US" sz="1800" dirty="0">
                        <a:solidFill>
                          <a:schemeClr val="tx1"/>
                        </a:solidFill>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753672932"/>
                  </a:ext>
                </a:extLst>
              </a:tr>
              <a:tr h="69246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Roboto Medium"/>
                        </a:rPr>
                        <a:t>Imprinting Defect</a:t>
                      </a: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cs typeface="Calibri" panose="020F0502020204030204" pitchFamily="34" charset="0"/>
                        </a:rPr>
                        <a:t>3%</a:t>
                      </a:r>
                    </a:p>
                  </a:txBody>
                  <a:tcPr marL="121920" marR="121920" marT="60960" marB="60960"/>
                </a:tc>
                <a:extLst>
                  <a:ext uri="{0D108BD9-81ED-4DB2-BD59-A6C34878D82A}">
                    <a16:rowId xmlns:a16="http://schemas.microsoft.com/office/drawing/2014/main" val="3464214307"/>
                  </a:ext>
                </a:extLst>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Genetics II</a:t>
            </a:r>
            <a:endParaRPr sz="3600" b="1" dirty="0"/>
          </a:p>
        </p:txBody>
      </p:sp>
      <p:sp>
        <p:nvSpPr>
          <p:cNvPr id="2" name="Content Placeholder 1">
            <a:extLst>
              <a:ext uri="{FF2B5EF4-FFF2-40B4-BE49-F238E27FC236}">
                <a16:creationId xmlns:a16="http://schemas.microsoft.com/office/drawing/2014/main" id="{98B8A5B6-71DB-CE2C-0F0B-93596B94904B}"/>
              </a:ext>
            </a:extLst>
          </p:cNvPr>
          <p:cNvSpPr>
            <a:spLocks noGrp="1"/>
          </p:cNvSpPr>
          <p:nvPr>
            <p:ph idx="1"/>
          </p:nvPr>
        </p:nvSpPr>
        <p:spPr/>
        <p:txBody>
          <a:bodyPr/>
          <a:lstStyle/>
          <a:p>
            <a:endParaRPr lang="en-US"/>
          </a:p>
        </p:txBody>
      </p:sp>
      <p:sp>
        <p:nvSpPr>
          <p:cNvPr id="10" name="TextBox 9">
            <a:extLst>
              <a:ext uri="{FF2B5EF4-FFF2-40B4-BE49-F238E27FC236}">
                <a16:creationId xmlns:a16="http://schemas.microsoft.com/office/drawing/2014/main" id="{BAC7AE27-54C6-4451-84E4-DFFC5400A299}"/>
              </a:ext>
            </a:extLst>
          </p:cNvPr>
          <p:cNvSpPr txBox="1"/>
          <p:nvPr/>
        </p:nvSpPr>
        <p:spPr>
          <a:xfrm>
            <a:off x="995516" y="1197112"/>
            <a:ext cx="2343150"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Examples of Errors</a:t>
            </a:r>
          </a:p>
        </p:txBody>
      </p:sp>
      <p:grpSp>
        <p:nvGrpSpPr>
          <p:cNvPr id="8" name="Group 7" descr="Deletion: Paternal and maternal chromosome illustrations showing deletion in the 15Q11-13 on the maternal chromosome.">
            <a:extLst>
              <a:ext uri="{FF2B5EF4-FFF2-40B4-BE49-F238E27FC236}">
                <a16:creationId xmlns:a16="http://schemas.microsoft.com/office/drawing/2014/main" id="{32AD4518-5DBB-4C22-A600-BDF05ABDBEA2}"/>
              </a:ext>
            </a:extLst>
          </p:cNvPr>
          <p:cNvGrpSpPr/>
          <p:nvPr/>
        </p:nvGrpSpPr>
        <p:grpSpPr>
          <a:xfrm>
            <a:off x="295428" y="2052503"/>
            <a:ext cx="1400175" cy="2820479"/>
            <a:chOff x="779450" y="2095488"/>
            <a:chExt cx="1400175" cy="2820479"/>
          </a:xfrm>
        </p:grpSpPr>
        <p:sp>
          <p:nvSpPr>
            <p:cNvPr id="5" name="TextBox 4">
              <a:extLst>
                <a:ext uri="{FF2B5EF4-FFF2-40B4-BE49-F238E27FC236}">
                  <a16:creationId xmlns:a16="http://schemas.microsoft.com/office/drawing/2014/main" id="{912444B0-0A23-4D9C-BDCD-3FB6C1EED2C8}"/>
                </a:ext>
              </a:extLst>
            </p:cNvPr>
            <p:cNvSpPr txBox="1"/>
            <p:nvPr/>
          </p:nvSpPr>
          <p:spPr>
            <a:xfrm>
              <a:off x="995645" y="4515857"/>
              <a:ext cx="1149696"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Deletion </a:t>
              </a:r>
            </a:p>
          </p:txBody>
        </p:sp>
        <p:pic>
          <p:nvPicPr>
            <p:cNvPr id="14" name="Google Shape;335;p51" descr="Paternal and maternal chromosome illustrations showing deletion in the 15Q11-13 on the maternal chromosome.">
              <a:extLst>
                <a:ext uri="{FF2B5EF4-FFF2-40B4-BE49-F238E27FC236}">
                  <a16:creationId xmlns:a16="http://schemas.microsoft.com/office/drawing/2014/main" id="{22DABCDB-F3CA-499F-B37E-6758D7DD44CE}"/>
                </a:ex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779450" y="2095488"/>
              <a:ext cx="1400175" cy="2476500"/>
            </a:xfrm>
            <a:prstGeom prst="rect">
              <a:avLst/>
            </a:prstGeom>
            <a:noFill/>
            <a:ln>
              <a:noFill/>
            </a:ln>
          </p:spPr>
        </p:pic>
      </p:grpSp>
      <p:grpSp>
        <p:nvGrpSpPr>
          <p:cNvPr id="9" name="Group 8" descr="UBEA3 mutation: Paternal and maternal chromosome illustrations showing mutation of UBEA3.">
            <a:extLst>
              <a:ext uri="{FF2B5EF4-FFF2-40B4-BE49-F238E27FC236}">
                <a16:creationId xmlns:a16="http://schemas.microsoft.com/office/drawing/2014/main" id="{40939C87-3358-44ED-9100-B2B868786D2F}"/>
              </a:ext>
            </a:extLst>
          </p:cNvPr>
          <p:cNvGrpSpPr/>
          <p:nvPr/>
        </p:nvGrpSpPr>
        <p:grpSpPr>
          <a:xfrm>
            <a:off x="1933257" y="1971052"/>
            <a:ext cx="1943407" cy="2920812"/>
            <a:chOff x="2436092" y="2115389"/>
            <a:chExt cx="1943407" cy="2811696"/>
          </a:xfrm>
        </p:grpSpPr>
        <p:sp>
          <p:nvSpPr>
            <p:cNvPr id="12" name="TextBox 11">
              <a:extLst>
                <a:ext uri="{FF2B5EF4-FFF2-40B4-BE49-F238E27FC236}">
                  <a16:creationId xmlns:a16="http://schemas.microsoft.com/office/drawing/2014/main" id="{06679BFB-A173-40FA-A01B-45632C819AA4}"/>
                </a:ext>
              </a:extLst>
            </p:cNvPr>
            <p:cNvSpPr txBox="1"/>
            <p:nvPr/>
          </p:nvSpPr>
          <p:spPr>
            <a:xfrm>
              <a:off x="2436092" y="4526975"/>
              <a:ext cx="1943407"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UBEA3 Mutation</a:t>
              </a:r>
            </a:p>
          </p:txBody>
        </p:sp>
        <p:pic>
          <p:nvPicPr>
            <p:cNvPr id="16" name="Google Shape;336;p51" descr="Paternal and maternal chromosome illustrations showing mutation of UBEA3.">
              <a:extLst>
                <a:ext uri="{FF2B5EF4-FFF2-40B4-BE49-F238E27FC236}">
                  <a16:creationId xmlns:a16="http://schemas.microsoft.com/office/drawing/2014/main" id="{BEAA78FE-BA5E-4C3D-9D6B-251E40B7D111}"/>
                </a:ex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2593407" y="2115389"/>
              <a:ext cx="1628775" cy="2419350"/>
            </a:xfrm>
            <a:prstGeom prst="rect">
              <a:avLst/>
            </a:prstGeom>
            <a:noFill/>
            <a:ln>
              <a:noFill/>
            </a:ln>
          </p:spPr>
        </p:pic>
      </p:grpSp>
      <p:grpSp>
        <p:nvGrpSpPr>
          <p:cNvPr id="11" name="Group 10" descr="Unipaternal disomy: Paternal and maternal chromosome illustrations showing uniparental disomy in which the active maternal copy is missing, leaving 2 inactivated paternal copies.">
            <a:extLst>
              <a:ext uri="{FF2B5EF4-FFF2-40B4-BE49-F238E27FC236}">
                <a16:creationId xmlns:a16="http://schemas.microsoft.com/office/drawing/2014/main" id="{B9E21C9C-E8EA-4543-B68F-46B726C44B98}"/>
              </a:ext>
            </a:extLst>
          </p:cNvPr>
          <p:cNvGrpSpPr/>
          <p:nvPr/>
        </p:nvGrpSpPr>
        <p:grpSpPr>
          <a:xfrm>
            <a:off x="4148602" y="1971052"/>
            <a:ext cx="2343150" cy="2920812"/>
            <a:chOff x="4576916" y="2006273"/>
            <a:chExt cx="2343150" cy="2920812"/>
          </a:xfrm>
        </p:grpSpPr>
        <p:sp>
          <p:nvSpPr>
            <p:cNvPr id="13" name="TextBox 12">
              <a:extLst>
                <a:ext uri="{FF2B5EF4-FFF2-40B4-BE49-F238E27FC236}">
                  <a16:creationId xmlns:a16="http://schemas.microsoft.com/office/drawing/2014/main" id="{9B54B8B3-9E18-4103-B164-A2AD0CE092ED}"/>
                </a:ext>
              </a:extLst>
            </p:cNvPr>
            <p:cNvSpPr txBox="1"/>
            <p:nvPr/>
          </p:nvSpPr>
          <p:spPr>
            <a:xfrm>
              <a:off x="4576916" y="4526975"/>
              <a:ext cx="2343150"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Unipaternal Disomy</a:t>
              </a:r>
            </a:p>
          </p:txBody>
        </p:sp>
        <p:pic>
          <p:nvPicPr>
            <p:cNvPr id="18" name="Google Shape;337;p51" descr="Paternal and maternal chromosome illustrations showing uniparental disomy in which the active maternal copy is missing, leaving 2 inactivated paternal copies.">
              <a:extLst>
                <a:ext uri="{FF2B5EF4-FFF2-40B4-BE49-F238E27FC236}">
                  <a16:creationId xmlns:a16="http://schemas.microsoft.com/office/drawing/2014/main" id="{8096914B-4719-4767-8B62-691AA702E4F2}"/>
                </a:ext>
                <a:ext uri="{C183D7F6-B498-43B3-948B-1728B52AA6E4}">
                  <adec:decorative xmlns:adec="http://schemas.microsoft.com/office/drawing/2017/decorative" val="0"/>
                </a:ext>
              </a:extLst>
            </p:cNvPr>
            <p:cNvPicPr preferRelativeResize="0"/>
            <p:nvPr/>
          </p:nvPicPr>
          <p:blipFill rotWithShape="1">
            <a:blip r:embed="rId6">
              <a:alphaModFix/>
            </a:blip>
            <a:srcRect b="5379"/>
            <a:stretch/>
          </p:blipFill>
          <p:spPr>
            <a:xfrm>
              <a:off x="4983982" y="2006273"/>
              <a:ext cx="1306287" cy="2411448"/>
            </a:xfrm>
            <a:prstGeom prst="rect">
              <a:avLst/>
            </a:prstGeom>
            <a:noFill/>
            <a:ln>
              <a:noFill/>
            </a:ln>
          </p:spPr>
        </p:pic>
      </p:grpSp>
      <p:grpSp>
        <p:nvGrpSpPr>
          <p:cNvPr id="17" name="Group 16" descr="Paternal and maternal chromosome illustrations showing a defect in which the mother's copy is not expressed as it should be.">
            <a:extLst>
              <a:ext uri="{FF2B5EF4-FFF2-40B4-BE49-F238E27FC236}">
                <a16:creationId xmlns:a16="http://schemas.microsoft.com/office/drawing/2014/main" id="{485FEE74-3329-43EF-A64A-8DC24F4B1193}"/>
              </a:ext>
            </a:extLst>
          </p:cNvPr>
          <p:cNvGrpSpPr/>
          <p:nvPr/>
        </p:nvGrpSpPr>
        <p:grpSpPr>
          <a:xfrm>
            <a:off x="6763690" y="2117556"/>
            <a:ext cx="2227909" cy="2774308"/>
            <a:chOff x="6763690" y="2117556"/>
            <a:chExt cx="2227909" cy="2774308"/>
          </a:xfrm>
        </p:grpSpPr>
        <p:sp>
          <p:nvSpPr>
            <p:cNvPr id="15" name="TextBox 14">
              <a:extLst>
                <a:ext uri="{FF2B5EF4-FFF2-40B4-BE49-F238E27FC236}">
                  <a16:creationId xmlns:a16="http://schemas.microsoft.com/office/drawing/2014/main" id="{E1825FEA-4FAB-4DE9-AE52-77031230ACBE}"/>
                </a:ext>
              </a:extLst>
            </p:cNvPr>
            <p:cNvSpPr txBox="1"/>
            <p:nvPr/>
          </p:nvSpPr>
          <p:spPr>
            <a:xfrm>
              <a:off x="6763690" y="4491754"/>
              <a:ext cx="2227909"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Imprinting Defect</a:t>
              </a:r>
            </a:p>
          </p:txBody>
        </p:sp>
        <p:pic>
          <p:nvPicPr>
            <p:cNvPr id="21" name="Picture 20" descr="Paternal and maternal chromosome illustrations showing a defect in which the mother's copy is not expressed as it should be.">
              <a:extLst>
                <a:ext uri="{FF2B5EF4-FFF2-40B4-BE49-F238E27FC236}">
                  <a16:creationId xmlns:a16="http://schemas.microsoft.com/office/drawing/2014/main" id="{7A249AE0-4E7E-45F3-8A12-671E96DC4D34}"/>
                </a:ext>
                <a:ext uri="{C183D7F6-B498-43B3-948B-1728B52AA6E4}">
                  <adec:decorative xmlns:adec="http://schemas.microsoft.com/office/drawing/2017/decorative" val="0"/>
                </a:ext>
              </a:extLst>
            </p:cNvPr>
            <p:cNvPicPr>
              <a:picLocks noChangeAspect="1"/>
            </p:cNvPicPr>
            <p:nvPr/>
          </p:nvPicPr>
          <p:blipFill rotWithShape="1">
            <a:blip r:embed="rId7"/>
            <a:srcRect b="1614"/>
            <a:stretch/>
          </p:blipFill>
          <p:spPr>
            <a:xfrm>
              <a:off x="7053428" y="2117556"/>
              <a:ext cx="1447881" cy="2374198"/>
            </a:xfrm>
            <a:prstGeom prst="rect">
              <a:avLst/>
            </a:prstGeom>
          </p:spPr>
        </p:pic>
      </p:grpSp>
    </p:spTree>
    <p:custDataLst>
      <p:tags r:id="rId1"/>
    </p:custDataLst>
    <p:extLst>
      <p:ext uri="{BB962C8B-B14F-4D97-AF65-F5344CB8AC3E}">
        <p14:creationId xmlns:p14="http://schemas.microsoft.com/office/powerpoint/2010/main" val="598963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2"/>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Early Signs</a:t>
            </a:r>
            <a:endParaRPr sz="3600" b="1" dirty="0"/>
          </a:p>
        </p:txBody>
      </p:sp>
      <p:sp>
        <p:nvSpPr>
          <p:cNvPr id="344" name="Google Shape;344;p52"/>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228600" indent="-228600">
              <a:lnSpc>
                <a:spcPct val="150000"/>
              </a:lnSpc>
              <a:spcBef>
                <a:spcPts val="0"/>
              </a:spcBef>
            </a:pPr>
            <a:r>
              <a:rPr lang="en" sz="2000" dirty="0">
                <a:solidFill>
                  <a:schemeClr val="dk1"/>
                </a:solidFill>
              </a:rPr>
              <a:t>AS is </a:t>
            </a:r>
            <a:r>
              <a:rPr lang="en" sz="2000" b="1" dirty="0">
                <a:solidFill>
                  <a:schemeClr val="dk1"/>
                </a:solidFill>
              </a:rPr>
              <a:t>not typically evident at birth, </a:t>
            </a:r>
            <a:r>
              <a:rPr lang="en" sz="2000" dirty="0">
                <a:solidFill>
                  <a:schemeClr val="dk1"/>
                </a:solidFill>
              </a:rPr>
              <a:t>but difficulties sucking and swallowing are commonly reported retrospectively. </a:t>
            </a:r>
            <a:br>
              <a:rPr lang="en" sz="2000" dirty="0">
                <a:solidFill>
                  <a:schemeClr val="dk1"/>
                </a:solidFill>
              </a:rPr>
            </a:br>
            <a:endParaRPr sz="2000" dirty="0">
              <a:solidFill>
                <a:schemeClr val="dk1"/>
              </a:solidFill>
            </a:endParaRPr>
          </a:p>
          <a:p>
            <a:pPr marL="228600" indent="-228600">
              <a:lnSpc>
                <a:spcPct val="150000"/>
              </a:lnSpc>
              <a:spcBef>
                <a:spcPts val="0"/>
              </a:spcBef>
            </a:pPr>
            <a:r>
              <a:rPr lang="en" sz="2000" b="1" dirty="0">
                <a:solidFill>
                  <a:schemeClr val="dk1"/>
                </a:solidFill>
              </a:rPr>
              <a:t>Delayed milestone achievement</a:t>
            </a:r>
            <a:r>
              <a:rPr lang="en" sz="2000" dirty="0">
                <a:solidFill>
                  <a:schemeClr val="dk1"/>
                </a:solidFill>
              </a:rPr>
              <a:t>—Delays in meeting developmental milestones such as walking and talking are typically the first indicators that prompt professional consultation. </a:t>
            </a:r>
            <a:endParaRPr sz="2000" dirty="0">
              <a:solidFill>
                <a:schemeClr val="dk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D584-4C23-44FB-899C-A954C11424BD}"/>
              </a:ext>
            </a:extLst>
          </p:cNvPr>
          <p:cNvSpPr>
            <a:spLocks noGrp="1"/>
          </p:cNvSpPr>
          <p:nvPr>
            <p:ph type="title"/>
          </p:nvPr>
        </p:nvSpPr>
        <p:spPr/>
        <p:txBody>
          <a:bodyPr/>
          <a:lstStyle/>
          <a:p>
            <a:pPr algn="ctr"/>
            <a:r>
              <a:rPr lang="en-US" sz="3600" b="1" dirty="0"/>
              <a:t>Agenda</a:t>
            </a:r>
          </a:p>
        </p:txBody>
      </p:sp>
      <p:sp>
        <p:nvSpPr>
          <p:cNvPr id="3" name="Content Placeholder 2">
            <a:extLst>
              <a:ext uri="{FF2B5EF4-FFF2-40B4-BE49-F238E27FC236}">
                <a16:creationId xmlns:a16="http://schemas.microsoft.com/office/drawing/2014/main" id="{3A5B242A-11EC-435B-BE1D-C07D698E8C77}"/>
              </a:ext>
            </a:extLst>
          </p:cNvPr>
          <p:cNvSpPr>
            <a:spLocks noGrp="1"/>
          </p:cNvSpPr>
          <p:nvPr>
            <p:ph idx="1"/>
          </p:nvPr>
        </p:nvSpPr>
        <p:spPr/>
        <p:txBody>
          <a:bodyPr>
            <a:normAutofit/>
          </a:bodyPr>
          <a:lstStyle/>
          <a:p>
            <a:pPr marL="0" indent="0">
              <a:lnSpc>
                <a:spcPct val="150000"/>
              </a:lnSpc>
              <a:spcBef>
                <a:spcPts val="0"/>
              </a:spcBef>
              <a:buSzPct val="125000"/>
              <a:buNone/>
            </a:pPr>
            <a:r>
              <a:rPr lang="en-US" sz="2000" dirty="0"/>
              <a:t>For both Prader-Willi syndrome and Angelman syndrome:</a:t>
            </a:r>
          </a:p>
          <a:p>
            <a:pPr marL="228600" indent="-228600">
              <a:lnSpc>
                <a:spcPct val="150000"/>
              </a:lnSpc>
              <a:spcBef>
                <a:spcPts val="0"/>
              </a:spcBef>
              <a:buSzPct val="125000"/>
            </a:pPr>
            <a:r>
              <a:rPr lang="en-US" sz="2000" dirty="0"/>
              <a:t>General overview of genes, chromosomes, and genomic imprinting</a:t>
            </a:r>
          </a:p>
          <a:p>
            <a:pPr marL="228600" indent="-228600">
              <a:lnSpc>
                <a:spcPct val="150000"/>
              </a:lnSpc>
              <a:spcBef>
                <a:spcPts val="0"/>
              </a:spcBef>
              <a:buSzPct val="125000"/>
            </a:pPr>
            <a:r>
              <a:rPr lang="en-US" sz="2000" dirty="0"/>
              <a:t>Topics:</a:t>
            </a:r>
          </a:p>
          <a:p>
            <a:pPr marL="571506" lvl="1" indent="-342900">
              <a:lnSpc>
                <a:spcPct val="150000"/>
              </a:lnSpc>
              <a:spcBef>
                <a:spcPts val="0"/>
              </a:spcBef>
              <a:buSzPct val="125000"/>
              <a:buFont typeface="Arial" panose="020B0604020202020204" pitchFamily="34" charset="0"/>
              <a:buChar char="•"/>
            </a:pPr>
            <a:r>
              <a:rPr lang="en-US" sz="2000" dirty="0"/>
              <a:t>History and Prevalence</a:t>
            </a:r>
          </a:p>
          <a:p>
            <a:pPr marL="571506" lvl="1" indent="-342900">
              <a:lnSpc>
                <a:spcPct val="150000"/>
              </a:lnSpc>
              <a:spcBef>
                <a:spcPts val="0"/>
              </a:spcBef>
              <a:buSzPct val="125000"/>
              <a:buFont typeface="Arial" panose="020B0604020202020204" pitchFamily="34" charset="0"/>
              <a:buChar char="•"/>
            </a:pPr>
            <a:r>
              <a:rPr lang="en-US" sz="2000" dirty="0"/>
              <a:t>Early Signs and Diagnosis</a:t>
            </a:r>
          </a:p>
          <a:p>
            <a:pPr marL="571506" lvl="1" indent="-342900">
              <a:lnSpc>
                <a:spcPct val="150000"/>
              </a:lnSpc>
              <a:spcBef>
                <a:spcPts val="0"/>
              </a:spcBef>
              <a:buSzPct val="125000"/>
              <a:buFont typeface="Arial" panose="020B0604020202020204" pitchFamily="34" charset="0"/>
              <a:buChar char="•"/>
            </a:pPr>
            <a:r>
              <a:rPr lang="en-US" sz="2000" dirty="0"/>
              <a:t>Clinical Features</a:t>
            </a:r>
          </a:p>
          <a:p>
            <a:pPr marL="571506" lvl="1" indent="-342900">
              <a:lnSpc>
                <a:spcPct val="150000"/>
              </a:lnSpc>
              <a:spcBef>
                <a:spcPts val="0"/>
              </a:spcBef>
              <a:buSzPct val="125000"/>
              <a:buFont typeface="Arial" panose="020B0604020202020204" pitchFamily="34" charset="0"/>
              <a:buChar char="•"/>
            </a:pPr>
            <a:r>
              <a:rPr lang="en-US" sz="2000" dirty="0"/>
              <a:t>Co-Occurring Conditions</a:t>
            </a:r>
          </a:p>
          <a:p>
            <a:pPr marL="571506" lvl="1" indent="-342900">
              <a:lnSpc>
                <a:spcPct val="150000"/>
              </a:lnSpc>
              <a:spcBef>
                <a:spcPts val="0"/>
              </a:spcBef>
              <a:buSzPct val="125000"/>
              <a:buFont typeface="Arial" panose="020B0604020202020204" pitchFamily="34" charset="0"/>
              <a:buChar char="•"/>
            </a:pPr>
            <a:r>
              <a:rPr lang="en-US" sz="2000" dirty="0"/>
              <a:t>Treatments and Supports</a:t>
            </a:r>
          </a:p>
          <a:p>
            <a:pPr lvl="1">
              <a:buSzPct val="125000"/>
              <a:buFont typeface="Arial" panose="020B0604020202020204" pitchFamily="34" charset="0"/>
              <a:buChar char="•"/>
            </a:pPr>
            <a:endParaRPr lang="en-US" dirty="0"/>
          </a:p>
          <a:p>
            <a:pPr lvl="1">
              <a:buSzPct val="125000"/>
              <a:buFont typeface="Arial" panose="020B0604020202020204" pitchFamily="34" charset="0"/>
              <a:buChar char="•"/>
            </a:pPr>
            <a:endParaRPr lang="en-US" dirty="0"/>
          </a:p>
          <a:p>
            <a:pPr lvl="1">
              <a:buSzPct val="125000"/>
              <a:buFont typeface="Arial" panose="020B0604020202020204" pitchFamily="34" charset="0"/>
              <a:buChar char="•"/>
            </a:pP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5D6BAEF4-4B16-4F0C-BFA6-5D11864763D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74295" y="3258265"/>
            <a:ext cx="1432821" cy="2151935"/>
          </a:xfrm>
          <a:prstGeom prst="rect">
            <a:avLst/>
          </a:prstGeom>
        </p:spPr>
      </p:pic>
    </p:spTree>
    <p:custDataLst>
      <p:tags r:id="rId1"/>
    </p:custDataLst>
    <p:extLst>
      <p:ext uri="{BB962C8B-B14F-4D97-AF65-F5344CB8AC3E}">
        <p14:creationId xmlns:p14="http://schemas.microsoft.com/office/powerpoint/2010/main" val="622594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3"/>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Clinical Features</a:t>
            </a:r>
            <a:endParaRPr sz="3600" b="1" dirty="0"/>
          </a:p>
        </p:txBody>
      </p:sp>
      <p:sp>
        <p:nvSpPr>
          <p:cNvPr id="2" name="Content Placeholder 1">
            <a:extLst>
              <a:ext uri="{FF2B5EF4-FFF2-40B4-BE49-F238E27FC236}">
                <a16:creationId xmlns:a16="http://schemas.microsoft.com/office/drawing/2014/main" id="{AE5B7C76-C1FD-F8AF-6A86-B57C6C3D16F8}"/>
              </a:ext>
            </a:extLst>
          </p:cNvPr>
          <p:cNvSpPr>
            <a:spLocks noGrp="1"/>
          </p:cNvSpPr>
          <p:nvPr>
            <p:ph idx="1"/>
          </p:nvPr>
        </p:nvSpPr>
        <p:spPr/>
        <p:txBody>
          <a:bodyPr/>
          <a:lstStyle/>
          <a:p>
            <a:endParaRPr lang="en-US"/>
          </a:p>
        </p:txBody>
      </p:sp>
      <p:graphicFrame>
        <p:nvGraphicFramePr>
          <p:cNvPr id="3" name="Table 3">
            <a:extLst>
              <a:ext uri="{FF2B5EF4-FFF2-40B4-BE49-F238E27FC236}">
                <a16:creationId xmlns:a16="http://schemas.microsoft.com/office/drawing/2014/main" id="{C881156E-2F2E-4AB4-B6C7-E50340B7835F}"/>
              </a:ext>
            </a:extLst>
          </p:cNvPr>
          <p:cNvGraphicFramePr>
            <a:graphicFrameLocks noGrp="1"/>
          </p:cNvGraphicFramePr>
          <p:nvPr>
            <p:extLst>
              <p:ext uri="{D42A27DB-BD31-4B8C-83A1-F6EECF244321}">
                <p14:modId xmlns:p14="http://schemas.microsoft.com/office/powerpoint/2010/main" val="3275836644"/>
              </p:ext>
            </p:extLst>
          </p:nvPr>
        </p:nvGraphicFramePr>
        <p:xfrm>
          <a:off x="482600" y="1371600"/>
          <a:ext cx="8280400" cy="3536696"/>
        </p:xfrm>
        <a:graphic>
          <a:graphicData uri="http://schemas.openxmlformats.org/drawingml/2006/table">
            <a:tbl>
              <a:tblPr firstRow="1" bandRow="1">
                <a:tableStyleId>{BC89EF96-8CEA-46FF-86C4-4CE0E7609802}</a:tableStyleId>
              </a:tblPr>
              <a:tblGrid>
                <a:gridCol w="2884997">
                  <a:extLst>
                    <a:ext uri="{9D8B030D-6E8A-4147-A177-3AD203B41FA5}">
                      <a16:colId xmlns:a16="http://schemas.microsoft.com/office/drawing/2014/main" val="1864111284"/>
                    </a:ext>
                  </a:extLst>
                </a:gridCol>
                <a:gridCol w="5395403">
                  <a:extLst>
                    <a:ext uri="{9D8B030D-6E8A-4147-A177-3AD203B41FA5}">
                      <a16:colId xmlns:a16="http://schemas.microsoft.com/office/drawing/2014/main" val="3069738732"/>
                    </a:ext>
                  </a:extLst>
                </a:gridCol>
              </a:tblGrid>
              <a:tr h="494453">
                <a:tc>
                  <a:txBody>
                    <a:bodyPr/>
                    <a:lstStyle/>
                    <a:p>
                      <a:r>
                        <a:rPr lang="en-US" sz="2000" dirty="0"/>
                        <a:t>Frequency</a:t>
                      </a:r>
                      <a:endParaRPr lang="en-US" sz="2000" dirty="0">
                        <a:latin typeface="Calibri" panose="020F0502020204030204" pitchFamily="34" charset="0"/>
                        <a:cs typeface="Calibri" panose="020F0502020204030204" pitchFamily="34" charset="0"/>
                      </a:endParaRPr>
                    </a:p>
                  </a:txBody>
                  <a:tcPr marL="121920" marR="121920" marT="60960" marB="60960"/>
                </a:tc>
                <a:tc>
                  <a:txBody>
                    <a:bodyPr/>
                    <a:lstStyle/>
                    <a:p>
                      <a:r>
                        <a:rPr lang="en-US" sz="2000" dirty="0"/>
                        <a:t>Clinical features</a:t>
                      </a:r>
                      <a:endParaRPr lang="en-US" sz="2000" dirty="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447789628"/>
                  </a:ext>
                </a:extLst>
              </a:tr>
              <a:tr h="109728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Roboto Medium"/>
                        </a:rPr>
                        <a:t>Consistent (100%) </a:t>
                      </a:r>
                    </a:p>
                    <a:p>
                      <a:endParaRPr lang="en-US" sz="2000" dirty="0">
                        <a:solidFill>
                          <a:schemeClr val="tx1"/>
                        </a:solidFill>
                        <a:latin typeface="Calibri" panose="020F0502020204030204" pitchFamily="34" charset="0"/>
                        <a:cs typeface="Calibri" panose="020F0502020204030204" pitchFamily="34" charset="0"/>
                      </a:endParaRP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solidFill>
                          <a:sym typeface="Roboto"/>
                        </a:rPr>
                        <a:t>Developmental delay, speech impairment, hyperactivity, distinct behaviors (frequent smiling &amp; laughter, excitable)</a:t>
                      </a:r>
                      <a:endParaRPr lang="en-US" sz="2000" dirty="0">
                        <a:solidFill>
                          <a:schemeClr val="tx1"/>
                        </a:solidFill>
                        <a:latin typeface="Calibri" panose="020F0502020204030204" pitchFamily="34" charset="0"/>
                        <a:ea typeface="Roboto"/>
                        <a:cs typeface="Calibri" panose="020F0502020204030204" pitchFamily="34" charset="0"/>
                        <a:sym typeface="Roboto"/>
                      </a:endParaRPr>
                    </a:p>
                  </a:txBody>
                  <a:tcPr marL="121920" marR="121920" marT="60960" marB="60960"/>
                </a:tc>
                <a:extLst>
                  <a:ext uri="{0D108BD9-81ED-4DB2-BD59-A6C34878D82A}">
                    <a16:rowId xmlns:a16="http://schemas.microsoft.com/office/drawing/2014/main" val="3884462465"/>
                  </a:ext>
                </a:extLst>
              </a:tr>
              <a:tr h="847683">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Roboto Medium"/>
                        </a:rPr>
                        <a:t>Frequent (&gt;89%)</a:t>
                      </a:r>
                    </a:p>
                    <a:p>
                      <a:endParaRPr lang="en-US" sz="2000" dirty="0">
                        <a:solidFill>
                          <a:schemeClr val="tx1"/>
                        </a:solidFill>
                        <a:latin typeface="Calibri" panose="020F0502020204030204" pitchFamily="34" charset="0"/>
                        <a:cs typeface="Calibri" panose="020F0502020204030204" pitchFamily="34" charset="0"/>
                      </a:endParaRPr>
                    </a:p>
                  </a:txBody>
                  <a:tcPr marL="121920" marR="121920" marT="60960" marB="60960"/>
                </a:tc>
                <a:tc>
                  <a:txBody>
                    <a:bodyPr/>
                    <a:lstStyle/>
                    <a:p>
                      <a:pPr>
                        <a:lnSpc>
                          <a:spcPct val="115000"/>
                        </a:lnSpc>
                      </a:pPr>
                      <a:r>
                        <a:rPr lang="en-US" sz="2000" dirty="0">
                          <a:solidFill>
                            <a:schemeClr val="tx1"/>
                          </a:solidFill>
                          <a:sym typeface="Roboto"/>
                        </a:rPr>
                        <a:t>Microcephaly, seizures, characteristic EEG pattern</a:t>
                      </a:r>
                      <a:endParaRPr lang="en-US" sz="2000" dirty="0">
                        <a:solidFill>
                          <a:schemeClr val="tx1"/>
                        </a:solidFill>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39288820"/>
                  </a:ext>
                </a:extLst>
              </a:tr>
              <a:tr h="109728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Roboto Medium"/>
                        </a:rPr>
                        <a:t>Associated (20-80%)</a:t>
                      </a:r>
                    </a:p>
                    <a:p>
                      <a:endParaRPr lang="en-US" sz="2000" dirty="0">
                        <a:solidFill>
                          <a:schemeClr val="tx1"/>
                        </a:solidFill>
                        <a:latin typeface="Calibri" panose="020F0502020204030204" pitchFamily="34" charset="0"/>
                        <a:cs typeface="Calibri" panose="020F0502020204030204" pitchFamily="34" charset="0"/>
                      </a:endParaRPr>
                    </a:p>
                  </a:txBody>
                  <a:tcPr marL="121920" marR="121920" marT="60960" marB="60960"/>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Roboto"/>
                        </a:rPr>
                        <a:t>Sleep disturbances, constipation, facial features (wide mouth &amp; teeth), hypopigmentation, scoliosis</a:t>
                      </a:r>
                      <a:endParaRPr lang="en-US" sz="2000" dirty="0">
                        <a:solidFill>
                          <a:schemeClr val="tx1"/>
                        </a:solidFill>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753672932"/>
                  </a:ext>
                </a:extLst>
              </a:tr>
            </a:tbl>
          </a:graphicData>
        </a:graphic>
      </p:graphicFrame>
    </p:spTree>
    <p:custDataLst>
      <p:tags r:id="rId1"/>
    </p:custDataLst>
    <p:extLst>
      <p:ext uri="{BB962C8B-B14F-4D97-AF65-F5344CB8AC3E}">
        <p14:creationId xmlns:p14="http://schemas.microsoft.com/office/powerpoint/2010/main" val="3939389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4"/>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Behavior in Angelman Syndrome</a:t>
            </a:r>
            <a:endParaRPr sz="3600" b="1" dirty="0"/>
          </a:p>
        </p:txBody>
      </p:sp>
      <p:sp>
        <p:nvSpPr>
          <p:cNvPr id="370" name="Google Shape;370;p54"/>
          <p:cNvSpPr txBox="1">
            <a:spLocks noGrp="1"/>
          </p:cNvSpPr>
          <p:nvPr>
            <p:ph idx="1"/>
          </p:nvPr>
        </p:nvSpPr>
        <p:spPr>
          <a:xfrm>
            <a:off x="542942" y="4572979"/>
            <a:ext cx="7886700" cy="4351339"/>
          </a:xfrm>
          <a:prstGeom prst="rect">
            <a:avLst/>
          </a:prstGeom>
        </p:spPr>
        <p:txBody>
          <a:bodyPr spcFirstLastPara="1" vert="horz" wrap="square" lIns="91425" tIns="91425" rIns="91425" bIns="91425" rtlCol="0" anchor="t" anchorCtr="0">
            <a:normAutofit/>
          </a:bodyPr>
          <a:lstStyle/>
          <a:p>
            <a:pPr marL="0" indent="0" algn="ctr">
              <a:spcBef>
                <a:spcPts val="0"/>
              </a:spcBef>
              <a:spcAft>
                <a:spcPts val="1200"/>
              </a:spcAft>
              <a:buNone/>
            </a:pPr>
            <a:r>
              <a:rPr lang="en-US" sz="1400" u="sng" dirty="0">
                <a:solidFill>
                  <a:schemeClr val="hlink"/>
                </a:solidFill>
                <a:hlinkClick r:id="rId4"/>
              </a:rPr>
              <a:t>Link to video</a:t>
            </a:r>
            <a:r>
              <a:rPr lang="en" sz="1400" dirty="0"/>
              <a:t> </a:t>
            </a:r>
            <a:endParaRPr sz="1400" dirty="0"/>
          </a:p>
        </p:txBody>
      </p:sp>
      <p:pic>
        <p:nvPicPr>
          <p:cNvPr id="4" name="Picture 3" descr="Screenshot from Behaviour in Angelman Syndrome Video.">
            <a:extLst>
              <a:ext uri="{FF2B5EF4-FFF2-40B4-BE49-F238E27FC236}">
                <a16:creationId xmlns:a16="http://schemas.microsoft.com/office/drawing/2014/main" id="{4F7298D0-436C-4FC2-9E57-93BDE2EDDC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2133600"/>
            <a:ext cx="4248184" cy="240375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5"/>
          <p:cNvSpPr txBox="1">
            <a:spLocks noGrp="1"/>
          </p:cNvSpPr>
          <p:nvPr>
            <p:ph type="title"/>
          </p:nvPr>
        </p:nvSpPr>
        <p:spPr>
          <a:prstGeom prst="rect">
            <a:avLst/>
          </a:prstGeom>
        </p:spPr>
        <p:txBody>
          <a:bodyPr spcFirstLastPara="1" vert="horz" wrap="square" lIns="91425" tIns="91425" rIns="91425" bIns="91425" rtlCol="0" anchor="t" anchorCtr="0">
            <a:normAutofit/>
          </a:bodyPr>
          <a:lstStyle/>
          <a:p>
            <a:pPr algn="ctr">
              <a:spcBef>
                <a:spcPts val="0"/>
              </a:spcBef>
              <a:buClr>
                <a:schemeClr val="dk1"/>
              </a:buClr>
              <a:buSzPct val="39285"/>
            </a:pPr>
            <a:r>
              <a:rPr lang="en" sz="4000" b="1" dirty="0"/>
              <a:t>AS - Clinical Features II </a:t>
            </a:r>
            <a:endParaRPr sz="4000" b="1" dirty="0"/>
          </a:p>
          <a:p>
            <a:pPr>
              <a:spcBef>
                <a:spcPts val="0"/>
              </a:spcBef>
            </a:pPr>
            <a:endParaRPr dirty="0"/>
          </a:p>
        </p:txBody>
      </p:sp>
      <p:sp>
        <p:nvSpPr>
          <p:cNvPr id="377" name="Google Shape;377;p55"/>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99375" indent="0">
              <a:lnSpc>
                <a:spcPct val="110000"/>
              </a:lnSpc>
              <a:spcBef>
                <a:spcPts val="600"/>
              </a:spcBef>
              <a:buClr>
                <a:schemeClr val="dk1"/>
              </a:buClr>
              <a:buSzPct val="125000"/>
              <a:buNone/>
            </a:pPr>
            <a:r>
              <a:rPr lang="en" sz="2000" b="1" dirty="0">
                <a:solidFill>
                  <a:schemeClr val="dk1"/>
                </a:solidFill>
              </a:rPr>
              <a:t>Speech Impairments—</a:t>
            </a:r>
            <a:r>
              <a:rPr lang="en" sz="2000" dirty="0">
                <a:solidFill>
                  <a:schemeClr val="dk1"/>
                </a:solidFill>
              </a:rPr>
              <a:t>Very</a:t>
            </a:r>
            <a:r>
              <a:rPr lang="en" sz="2000" b="1" dirty="0">
                <a:solidFill>
                  <a:schemeClr val="dk1"/>
                </a:solidFill>
              </a:rPr>
              <a:t> </a:t>
            </a:r>
            <a:r>
              <a:rPr lang="en" sz="2000" dirty="0">
                <a:solidFill>
                  <a:schemeClr val="dk1"/>
                </a:solidFill>
              </a:rPr>
              <a:t>common and often severe.</a:t>
            </a:r>
            <a:endParaRPr sz="2000" dirty="0">
              <a:solidFill>
                <a:schemeClr val="dk1"/>
              </a:solidFill>
            </a:endParaRPr>
          </a:p>
          <a:p>
            <a:pPr lvl="1">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Apraxia</a:t>
            </a:r>
            <a:endParaRPr sz="1800" dirty="0">
              <a:solidFill>
                <a:schemeClr val="dk1"/>
              </a:solidFill>
            </a:endParaRPr>
          </a:p>
          <a:p>
            <a:pPr lvl="1">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Dyspraxia</a:t>
            </a:r>
            <a:endParaRPr sz="1800" dirty="0">
              <a:solidFill>
                <a:schemeClr val="dk1"/>
              </a:solidFill>
            </a:endParaRPr>
          </a:p>
          <a:p>
            <a:pPr lvl="1">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Minimal to absent speech</a:t>
            </a:r>
            <a:endParaRPr sz="1800" dirty="0">
              <a:solidFill>
                <a:schemeClr val="dk1"/>
              </a:solidFill>
            </a:endParaRPr>
          </a:p>
          <a:p>
            <a:pPr lvl="1">
              <a:lnSpc>
                <a:spcPct val="160000"/>
              </a:lnSpc>
              <a:spcBef>
                <a:spcPts val="0"/>
              </a:spcBef>
              <a:buClr>
                <a:schemeClr val="dk1"/>
              </a:buClr>
              <a:buSzPct val="125000"/>
              <a:buFont typeface="Calibri" panose="020F0502020204030204" pitchFamily="34" charset="0"/>
              <a:buChar char="₋"/>
            </a:pPr>
            <a:r>
              <a:rPr lang="en" sz="1800" dirty="0">
                <a:solidFill>
                  <a:schemeClr val="dk1"/>
                </a:solidFill>
              </a:rPr>
              <a:t>Receptive speech and non-verbal communication skills more advanced than verbal speech</a:t>
            </a:r>
            <a:endParaRPr sz="1800" dirty="0">
              <a:solidFill>
                <a:schemeClr val="dk1"/>
              </a:solidFill>
            </a:endParaRPr>
          </a:p>
          <a:p>
            <a:pPr marL="0" indent="0">
              <a:spcBef>
                <a:spcPts val="1200"/>
              </a:spcBef>
              <a:spcAft>
                <a:spcPts val="1200"/>
              </a:spcAft>
              <a:buNone/>
            </a:pPr>
            <a:endParaRPr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5"/>
          <p:cNvSpPr txBox="1">
            <a:spLocks noGrp="1"/>
          </p:cNvSpPr>
          <p:nvPr>
            <p:ph type="title"/>
          </p:nvPr>
        </p:nvSpPr>
        <p:spPr>
          <a:prstGeom prst="rect">
            <a:avLst/>
          </a:prstGeom>
        </p:spPr>
        <p:txBody>
          <a:bodyPr spcFirstLastPara="1" vert="horz" wrap="square" lIns="91425" tIns="91425" rIns="91425" bIns="91425" rtlCol="0" anchor="t" anchorCtr="0">
            <a:normAutofit/>
          </a:bodyPr>
          <a:lstStyle/>
          <a:p>
            <a:pPr algn="ctr">
              <a:spcBef>
                <a:spcPts val="0"/>
              </a:spcBef>
              <a:buClr>
                <a:schemeClr val="dk1"/>
              </a:buClr>
              <a:buSzPct val="39285"/>
            </a:pPr>
            <a:r>
              <a:rPr lang="en" sz="4000" b="1" dirty="0"/>
              <a:t>AS - Clinical Features III </a:t>
            </a:r>
            <a:endParaRPr sz="4000" b="1" dirty="0"/>
          </a:p>
          <a:p>
            <a:pPr>
              <a:spcBef>
                <a:spcPts val="0"/>
              </a:spcBef>
            </a:pPr>
            <a:endParaRPr dirty="0"/>
          </a:p>
        </p:txBody>
      </p:sp>
      <p:sp>
        <p:nvSpPr>
          <p:cNvPr id="377" name="Google Shape;377;p55"/>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0" indent="0">
              <a:lnSpc>
                <a:spcPct val="150000"/>
              </a:lnSpc>
              <a:spcBef>
                <a:spcPts val="600"/>
              </a:spcBef>
              <a:buClr>
                <a:schemeClr val="dk1"/>
              </a:buClr>
              <a:buSzPct val="125000"/>
              <a:buNone/>
            </a:pPr>
            <a:r>
              <a:rPr lang="en" sz="2000" b="1" dirty="0">
                <a:solidFill>
                  <a:schemeClr val="dk1"/>
                </a:solidFill>
              </a:rPr>
              <a:t>Movement difficulties </a:t>
            </a:r>
            <a:endParaRPr sz="2000" b="1" dirty="0">
              <a:solidFill>
                <a:schemeClr val="dk1"/>
              </a:solidFill>
            </a:endParaRPr>
          </a:p>
          <a:p>
            <a:pPr lvl="1">
              <a:lnSpc>
                <a:spcPct val="150000"/>
              </a:lnSpc>
              <a:spcBef>
                <a:spcPts val="0"/>
              </a:spcBef>
              <a:spcAft>
                <a:spcPts val="1200"/>
              </a:spcAft>
              <a:buClr>
                <a:schemeClr val="dk1"/>
              </a:buClr>
              <a:buSzPct val="125000"/>
              <a:buFont typeface="Calibri" panose="020F0502020204030204" pitchFamily="34" charset="0"/>
              <a:buChar char="₋"/>
            </a:pPr>
            <a:r>
              <a:rPr lang="en" sz="1800" dirty="0">
                <a:solidFill>
                  <a:schemeClr val="dk1"/>
                </a:solidFill>
              </a:rPr>
              <a:t>Ataxia</a:t>
            </a:r>
            <a:r>
              <a:rPr lang="en" sz="2000" dirty="0">
                <a:solidFill>
                  <a:schemeClr val="dk1"/>
                </a:solidFill>
              </a:rPr>
              <a:t> </a:t>
            </a:r>
            <a:endParaRPr sz="2000" dirty="0">
              <a:solidFill>
                <a:schemeClr val="dk1"/>
              </a:solidFill>
            </a:endParaRPr>
          </a:p>
          <a:p>
            <a:pPr marL="0" indent="0">
              <a:lnSpc>
                <a:spcPct val="150000"/>
              </a:lnSpc>
              <a:spcBef>
                <a:spcPts val="600"/>
              </a:spcBef>
              <a:buClr>
                <a:schemeClr val="dk1"/>
              </a:buClr>
              <a:buSzPct val="125000"/>
              <a:buNone/>
            </a:pPr>
            <a:r>
              <a:rPr lang="en" sz="2000" b="1" dirty="0">
                <a:solidFill>
                  <a:schemeClr val="dk1"/>
                </a:solidFill>
              </a:rPr>
              <a:t>Intellectual and developmental delays</a:t>
            </a:r>
            <a:endParaRPr sz="2000" b="1" dirty="0">
              <a:solidFill>
                <a:schemeClr val="dk1"/>
              </a:solidFill>
            </a:endParaRPr>
          </a:p>
          <a:p>
            <a:pPr lvl="1">
              <a:lnSpc>
                <a:spcPct val="150000"/>
              </a:lnSpc>
              <a:spcBef>
                <a:spcPts val="0"/>
              </a:spcBef>
              <a:buClr>
                <a:schemeClr val="dk1"/>
              </a:buClr>
              <a:buSzPct val="125000"/>
              <a:buFont typeface="Calibri" panose="020F0502020204030204" pitchFamily="34" charset="0"/>
              <a:buChar char="₋"/>
            </a:pPr>
            <a:r>
              <a:rPr lang="en" sz="1800" dirty="0">
                <a:solidFill>
                  <a:schemeClr val="dk1"/>
                </a:solidFill>
              </a:rPr>
              <a:t>Limited attention span as well as communication delays and lack of motor control can make it difficult to obtain an accurate assessment of intellectual ability </a:t>
            </a:r>
            <a:endParaRPr sz="1800" dirty="0">
              <a:solidFill>
                <a:schemeClr val="dk1"/>
              </a:solidFill>
            </a:endParaRPr>
          </a:p>
          <a:p>
            <a:pPr marL="0" indent="0">
              <a:spcBef>
                <a:spcPts val="1200"/>
              </a:spcBef>
              <a:spcAft>
                <a:spcPts val="1200"/>
              </a:spcAft>
              <a:buNone/>
            </a:pPr>
            <a:endParaRPr dirty="0"/>
          </a:p>
        </p:txBody>
      </p:sp>
    </p:spTree>
    <p:custDataLst>
      <p:tags r:id="rId1"/>
    </p:custDataLst>
    <p:extLst>
      <p:ext uri="{BB962C8B-B14F-4D97-AF65-F5344CB8AC3E}">
        <p14:creationId xmlns:p14="http://schemas.microsoft.com/office/powerpoint/2010/main" val="3542351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6"/>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lnSpc>
                <a:spcPct val="80000"/>
              </a:lnSpc>
              <a:spcBef>
                <a:spcPts val="0"/>
              </a:spcBef>
            </a:pPr>
            <a:r>
              <a:rPr lang="en" sz="3600" b="1" dirty="0"/>
              <a:t>Communication in Angelman Syndrome: </a:t>
            </a:r>
            <a:br>
              <a:rPr lang="en" sz="3600" b="1" dirty="0"/>
            </a:br>
            <a:r>
              <a:rPr lang="en" sz="3600" b="1" dirty="0"/>
              <a:t>A Scoping Review (2019)</a:t>
            </a:r>
            <a:endParaRPr sz="3600" b="1" dirty="0"/>
          </a:p>
        </p:txBody>
      </p:sp>
      <p:sp>
        <p:nvSpPr>
          <p:cNvPr id="384" name="Google Shape;384;p56"/>
          <p:cNvSpPr txBox="1">
            <a:spLocks noGrp="1"/>
          </p:cNvSpPr>
          <p:nvPr>
            <p:ph idx="1"/>
          </p:nvPr>
        </p:nvSpPr>
        <p:spPr>
          <a:xfrm>
            <a:off x="628650" y="1661989"/>
            <a:ext cx="7886700" cy="4351339"/>
          </a:xfrm>
          <a:prstGeom prst="rect">
            <a:avLst/>
          </a:prstGeom>
        </p:spPr>
        <p:txBody>
          <a:bodyPr spcFirstLastPara="1" vert="horz" wrap="square" lIns="91425" tIns="91425" rIns="91425" bIns="91425" rtlCol="0" anchor="t" anchorCtr="0">
            <a:normAutofit lnSpcReduction="10000"/>
          </a:bodyPr>
          <a:lstStyle/>
          <a:p>
            <a:pPr marL="0" indent="0">
              <a:lnSpc>
                <a:spcPct val="150000"/>
              </a:lnSpc>
              <a:spcBef>
                <a:spcPts val="0"/>
              </a:spcBef>
              <a:buNone/>
            </a:pPr>
            <a:r>
              <a:rPr lang="en" sz="1600" dirty="0">
                <a:solidFill>
                  <a:srgbClr val="000000"/>
                </a:solidFill>
              </a:rPr>
              <a:t>Pearson et al. (2019) conducted a comprehensive review of research examining communication in individuals with AS.</a:t>
            </a:r>
            <a:endParaRPr sz="1600" dirty="0">
              <a:solidFill>
                <a:srgbClr val="000000"/>
              </a:solidFill>
            </a:endParaRPr>
          </a:p>
          <a:p>
            <a:pPr>
              <a:lnSpc>
                <a:spcPct val="150000"/>
              </a:lnSpc>
              <a:spcBef>
                <a:spcPts val="1200"/>
              </a:spcBef>
              <a:buClr>
                <a:srgbClr val="000000"/>
              </a:buClr>
              <a:buSzPct val="125000"/>
            </a:pPr>
            <a:r>
              <a:rPr lang="en" sz="1600" dirty="0">
                <a:solidFill>
                  <a:srgbClr val="000000"/>
                </a:solidFill>
              </a:rPr>
              <a:t>17 empirical research articles published between January 1960 and October 2018</a:t>
            </a:r>
            <a:endParaRPr sz="1600" dirty="0">
              <a:solidFill>
                <a:srgbClr val="000000"/>
              </a:solidFill>
            </a:endParaRPr>
          </a:p>
          <a:p>
            <a:pPr lvl="1">
              <a:lnSpc>
                <a:spcPct val="150000"/>
              </a:lnSpc>
              <a:spcBef>
                <a:spcPts val="0"/>
              </a:spcBef>
              <a:buClr>
                <a:srgbClr val="000000"/>
              </a:buClr>
              <a:buSzPct val="125000"/>
              <a:buFont typeface="Calibri" panose="020F0502020204030204" pitchFamily="34" charset="0"/>
              <a:buChar char="₋"/>
            </a:pPr>
            <a:r>
              <a:rPr lang="en" sz="1600" dirty="0">
                <a:solidFill>
                  <a:srgbClr val="000000"/>
                </a:solidFill>
              </a:rPr>
              <a:t>Inclusion criteria: Articles had to be written in English and peer-reviewed. Case studies were excluded.</a:t>
            </a:r>
            <a:endParaRPr sz="1600" dirty="0">
              <a:solidFill>
                <a:srgbClr val="000000"/>
              </a:solidFill>
            </a:endParaRPr>
          </a:p>
          <a:p>
            <a:pPr marL="114298" indent="0">
              <a:lnSpc>
                <a:spcPct val="150000"/>
              </a:lnSpc>
              <a:spcBef>
                <a:spcPts val="0"/>
              </a:spcBef>
              <a:buClr>
                <a:srgbClr val="000000"/>
              </a:buClr>
              <a:buSzPts val="1800"/>
              <a:buNone/>
            </a:pPr>
            <a:r>
              <a:rPr lang="en" sz="1600" b="1" dirty="0">
                <a:solidFill>
                  <a:srgbClr val="000000"/>
                </a:solidFill>
              </a:rPr>
              <a:t>Findings</a:t>
            </a:r>
          </a:p>
          <a:p>
            <a:pPr marL="457200" indent="-228600">
              <a:lnSpc>
                <a:spcPct val="150000"/>
              </a:lnSpc>
              <a:spcBef>
                <a:spcPts val="0"/>
              </a:spcBef>
              <a:buClr>
                <a:srgbClr val="000000"/>
              </a:buClr>
              <a:buSzPct val="125000"/>
            </a:pPr>
            <a:r>
              <a:rPr lang="en" sz="1600" dirty="0">
                <a:solidFill>
                  <a:srgbClr val="000000"/>
                </a:solidFill>
              </a:rPr>
              <a:t>While minimal or absent speech is nearly universal, communication profiles among individuals with AS are diverse.</a:t>
            </a:r>
          </a:p>
          <a:p>
            <a:pPr marL="457200" indent="-228600">
              <a:lnSpc>
                <a:spcPct val="150000"/>
              </a:lnSpc>
              <a:spcBef>
                <a:spcPts val="0"/>
              </a:spcBef>
              <a:buClr>
                <a:srgbClr val="000000"/>
              </a:buClr>
              <a:buSzPct val="125000"/>
            </a:pPr>
            <a:r>
              <a:rPr lang="en" sz="1600" dirty="0">
                <a:solidFill>
                  <a:srgbClr val="000000"/>
                </a:solidFill>
              </a:rPr>
              <a:t>Individuals with AS use multiple modes of communication, including symbolic, non-symbolic, and AAC.</a:t>
            </a:r>
          </a:p>
          <a:p>
            <a:pPr marL="457200" indent="-228600">
              <a:lnSpc>
                <a:spcPct val="150000"/>
              </a:lnSpc>
              <a:spcBef>
                <a:spcPts val="0"/>
              </a:spcBef>
              <a:buClr>
                <a:srgbClr val="000000"/>
              </a:buClr>
              <a:buSzPct val="125000"/>
            </a:pPr>
            <a:r>
              <a:rPr lang="en" sz="1600" dirty="0">
                <a:solidFill>
                  <a:srgbClr val="000000"/>
                </a:solidFill>
              </a:rPr>
              <a:t>AAC is used by the majority of children with AS (62-70%)</a:t>
            </a:r>
            <a:endParaRPr sz="1600" dirty="0">
              <a:solidFill>
                <a:srgbClr val="000000"/>
              </a:solidFill>
            </a:endParaRPr>
          </a:p>
        </p:txBody>
      </p:sp>
      <p:sp>
        <p:nvSpPr>
          <p:cNvPr id="2" name="TextBox 1">
            <a:extLst>
              <a:ext uri="{FF2B5EF4-FFF2-40B4-BE49-F238E27FC236}">
                <a16:creationId xmlns:a16="http://schemas.microsoft.com/office/drawing/2014/main" id="{F3DCB39F-28C9-4C41-B7B2-927BE5596631}"/>
              </a:ext>
            </a:extLst>
          </p:cNvPr>
          <p:cNvSpPr txBox="1"/>
          <p:nvPr/>
        </p:nvSpPr>
        <p:spPr>
          <a:xfrm>
            <a:off x="4343400" y="5674774"/>
            <a:ext cx="7772400"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AAC = Augmentative and Alternative Communication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7"/>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b="1" dirty="0">
                <a:latin typeface="+mj-lt"/>
              </a:rPr>
              <a:t>AS - Co-Occuring </a:t>
            </a:r>
            <a:br>
              <a:rPr lang="en" b="1" dirty="0">
                <a:latin typeface="+mj-lt"/>
              </a:rPr>
            </a:br>
            <a:r>
              <a:rPr lang="en" b="1" dirty="0">
                <a:latin typeface="+mj-lt"/>
              </a:rPr>
              <a:t>Conditions/ Complications</a:t>
            </a:r>
            <a:endParaRPr b="1" dirty="0">
              <a:latin typeface="+mj-lt"/>
            </a:endParaRPr>
          </a:p>
        </p:txBody>
      </p:sp>
      <p:sp>
        <p:nvSpPr>
          <p:cNvPr id="391" name="Google Shape;391;p57"/>
          <p:cNvSpPr txBox="1">
            <a:spLocks noGrp="1"/>
          </p:cNvSpPr>
          <p:nvPr>
            <p:ph idx="1"/>
          </p:nvPr>
        </p:nvSpPr>
        <p:spPr>
          <a:prstGeom prst="rect">
            <a:avLst/>
          </a:prstGeom>
          <a:ln>
            <a:solidFill>
              <a:schemeClr val="bg1"/>
            </a:solidFill>
          </a:ln>
        </p:spPr>
        <p:txBody>
          <a:bodyPr spcFirstLastPara="1" vert="horz" wrap="square" lIns="91425" tIns="91425" rIns="91425" bIns="91425" rtlCol="0" anchor="t" anchorCtr="0">
            <a:normAutofit/>
          </a:bodyPr>
          <a:lstStyle/>
          <a:p>
            <a:pPr marL="0" indent="0">
              <a:spcBef>
                <a:spcPts val="0"/>
              </a:spcBef>
              <a:buClr>
                <a:schemeClr val="dk1"/>
              </a:buClr>
              <a:buSzPts val="2000"/>
              <a:buNone/>
            </a:pPr>
            <a:r>
              <a:rPr lang="en" sz="2000" b="1" dirty="0">
                <a:solidFill>
                  <a:schemeClr val="dk1"/>
                </a:solidFill>
              </a:rPr>
              <a:t>Digestive Issues</a:t>
            </a:r>
          </a:p>
          <a:p>
            <a:pPr lvl="1">
              <a:spcBef>
                <a:spcPts val="0"/>
              </a:spcBef>
              <a:buClr>
                <a:schemeClr val="dk1"/>
              </a:buClr>
              <a:buSzPts val="2000"/>
            </a:pPr>
            <a:r>
              <a:rPr lang="en" sz="2000" dirty="0">
                <a:solidFill>
                  <a:srgbClr val="020621"/>
                </a:solidFill>
                <a:highlight>
                  <a:srgbClr val="FFFFFF"/>
                </a:highlight>
              </a:rPr>
              <a:t>Gastroesophageal</a:t>
            </a:r>
            <a:r>
              <a:rPr lang="en" sz="2000" dirty="0">
                <a:solidFill>
                  <a:schemeClr val="dk1"/>
                </a:solidFill>
              </a:rPr>
              <a:t> reflux </a:t>
            </a:r>
          </a:p>
          <a:p>
            <a:pPr lvl="1">
              <a:spcBef>
                <a:spcPts val="0"/>
              </a:spcBef>
              <a:buClr>
                <a:schemeClr val="dk1"/>
              </a:buClr>
              <a:buSzPts val="2000"/>
            </a:pPr>
            <a:r>
              <a:rPr lang="en" sz="2000" dirty="0">
                <a:solidFill>
                  <a:schemeClr val="dk1"/>
                </a:solidFill>
              </a:rPr>
              <a:t>Constipation </a:t>
            </a:r>
            <a:endParaRPr sz="2000" dirty="0">
              <a:solidFill>
                <a:schemeClr val="dk1"/>
              </a:solidFill>
            </a:endParaRPr>
          </a:p>
          <a:p>
            <a:pPr marL="101598" indent="0">
              <a:spcBef>
                <a:spcPts val="0"/>
              </a:spcBef>
              <a:buClr>
                <a:schemeClr val="dk1"/>
              </a:buClr>
              <a:buSzPts val="2000"/>
              <a:buNone/>
            </a:pPr>
            <a:r>
              <a:rPr lang="en" sz="2000" b="1" dirty="0">
                <a:solidFill>
                  <a:schemeClr val="dk1"/>
                </a:solidFill>
              </a:rPr>
              <a:t>Ataxia</a:t>
            </a:r>
          </a:p>
          <a:p>
            <a:pPr marL="444498" indent="-342900">
              <a:spcBef>
                <a:spcPts val="0"/>
              </a:spcBef>
              <a:buClr>
                <a:schemeClr val="dk1"/>
              </a:buClr>
              <a:buSzPts val="2000"/>
            </a:pPr>
            <a:r>
              <a:rPr lang="en" sz="2000" dirty="0">
                <a:solidFill>
                  <a:schemeClr val="dk1"/>
                </a:solidFill>
              </a:rPr>
              <a:t>Poor control of voluntary movements</a:t>
            </a:r>
            <a:endParaRPr sz="2000" dirty="0">
              <a:solidFill>
                <a:schemeClr val="dk1"/>
              </a:solidFill>
            </a:endParaRPr>
          </a:p>
          <a:p>
            <a:pPr marL="101598" indent="0">
              <a:spcBef>
                <a:spcPts val="0"/>
              </a:spcBef>
              <a:buClr>
                <a:schemeClr val="dk1"/>
              </a:buClr>
              <a:buSzPts val="2000"/>
              <a:buNone/>
            </a:pPr>
            <a:r>
              <a:rPr lang="en" sz="2000" b="1" dirty="0">
                <a:solidFill>
                  <a:schemeClr val="dk1"/>
                </a:solidFill>
              </a:rPr>
              <a:t>Scoliosis</a:t>
            </a:r>
          </a:p>
          <a:p>
            <a:pPr marL="444498" indent="-342900">
              <a:spcBef>
                <a:spcPts val="0"/>
              </a:spcBef>
              <a:buClr>
                <a:schemeClr val="dk1"/>
              </a:buClr>
              <a:buSzPts val="2000"/>
            </a:pPr>
            <a:r>
              <a:rPr lang="en" sz="2000" dirty="0">
                <a:solidFill>
                  <a:schemeClr val="dk1"/>
                </a:solidFill>
              </a:rPr>
              <a:t>Curvature of spine</a:t>
            </a:r>
            <a:endParaRPr sz="2000" dirty="0">
              <a:solidFill>
                <a:schemeClr val="dk1"/>
              </a:solidFill>
            </a:endParaRPr>
          </a:p>
          <a:p>
            <a:pPr marL="444489" indent="-342891">
              <a:spcBef>
                <a:spcPts val="600"/>
              </a:spcBef>
              <a:buClr>
                <a:schemeClr val="dk1"/>
              </a:buClr>
              <a:buSzPts val="2000"/>
            </a:pPr>
            <a:endParaRPr sz="1600" dirty="0">
              <a:solidFill>
                <a:schemeClr val="dk1"/>
              </a:solidFill>
            </a:endParaRPr>
          </a:p>
        </p:txBody>
      </p:sp>
      <p:sp>
        <p:nvSpPr>
          <p:cNvPr id="2" name="Content Placeholder 1">
            <a:extLst>
              <a:ext uri="{FF2B5EF4-FFF2-40B4-BE49-F238E27FC236}">
                <a16:creationId xmlns:a16="http://schemas.microsoft.com/office/drawing/2014/main" id="{431E1802-BCA1-4485-934C-A1F3442C9DC0}"/>
              </a:ext>
            </a:extLst>
          </p:cNvPr>
          <p:cNvSpPr>
            <a:spLocks noGrp="1"/>
          </p:cNvSpPr>
          <p:nvPr>
            <p:ph sz="half" idx="4294967295"/>
          </p:nvPr>
        </p:nvSpPr>
        <p:spPr>
          <a:xfrm>
            <a:off x="5010150" y="1825625"/>
            <a:ext cx="4133850" cy="3813175"/>
          </a:xfrm>
          <a:ln>
            <a:solidFill>
              <a:schemeClr val="bg1"/>
            </a:solidFill>
          </a:ln>
        </p:spPr>
        <p:txBody>
          <a:bodyPr>
            <a:normAutofit/>
          </a:bodyPr>
          <a:lstStyle/>
          <a:p>
            <a:pPr marL="0" indent="0">
              <a:lnSpc>
                <a:spcPct val="150000"/>
              </a:lnSpc>
              <a:spcBef>
                <a:spcPts val="0"/>
              </a:spcBef>
              <a:buClr>
                <a:schemeClr val="dk1"/>
              </a:buClr>
              <a:buSzPts val="2000"/>
              <a:buNone/>
            </a:pPr>
            <a:r>
              <a:rPr lang="en-US" sz="2000" b="1" dirty="0">
                <a:solidFill>
                  <a:schemeClr val="dk1"/>
                </a:solidFill>
              </a:rPr>
              <a:t>Seizures</a:t>
            </a:r>
          </a:p>
          <a:p>
            <a:pPr lvl="1">
              <a:lnSpc>
                <a:spcPct val="110000"/>
              </a:lnSpc>
              <a:spcBef>
                <a:spcPts val="0"/>
              </a:spcBef>
              <a:buClr>
                <a:schemeClr val="dk1"/>
              </a:buClr>
              <a:buSzPts val="1600"/>
            </a:pPr>
            <a:r>
              <a:rPr lang="en-US" sz="2000" dirty="0">
                <a:solidFill>
                  <a:schemeClr val="dk1"/>
                </a:solidFill>
              </a:rPr>
              <a:t>Typically emerge before 3 years of age and persist throughout childhood.</a:t>
            </a:r>
          </a:p>
          <a:p>
            <a:pPr lvl="1">
              <a:spcBef>
                <a:spcPts val="0"/>
              </a:spcBef>
              <a:buClr>
                <a:schemeClr val="dk1"/>
              </a:buClr>
              <a:buSzPts val="1600"/>
            </a:pPr>
            <a:r>
              <a:rPr lang="en-US" sz="2000" dirty="0">
                <a:solidFill>
                  <a:schemeClr val="dk1"/>
                </a:solidFill>
              </a:rPr>
              <a:t>Severity improves over time, but many adults with AS continue to show abnormal EEG activity.</a:t>
            </a:r>
          </a:p>
          <a:p>
            <a:pPr marL="101598" indent="0">
              <a:spcBef>
                <a:spcPts val="600"/>
              </a:spcBef>
              <a:buClr>
                <a:schemeClr val="dk1"/>
              </a:buClr>
              <a:buSzPts val="2000"/>
              <a:buNone/>
            </a:pPr>
            <a:r>
              <a:rPr lang="en-US" sz="2000" b="1" dirty="0">
                <a:solidFill>
                  <a:schemeClr val="dk1"/>
                </a:solidFill>
              </a:rPr>
              <a:t>Sleep disturbances</a:t>
            </a:r>
          </a:p>
          <a:p>
            <a:pPr lvl="1">
              <a:spcBef>
                <a:spcPts val="0"/>
              </a:spcBef>
              <a:buClr>
                <a:schemeClr val="dk1"/>
              </a:buClr>
              <a:buSzPts val="1600"/>
            </a:pPr>
            <a:r>
              <a:rPr lang="en-US" sz="2000" dirty="0">
                <a:solidFill>
                  <a:schemeClr val="dk1"/>
                </a:solidFill>
              </a:rPr>
              <a:t>Difficulties falling asleep</a:t>
            </a:r>
          </a:p>
          <a:p>
            <a:pPr lvl="1">
              <a:spcBef>
                <a:spcPts val="0"/>
              </a:spcBef>
              <a:buClr>
                <a:schemeClr val="dk1"/>
              </a:buClr>
              <a:buSzPts val="1600"/>
            </a:pPr>
            <a:r>
              <a:rPr lang="en-US" sz="2000" dirty="0">
                <a:solidFill>
                  <a:schemeClr val="dk1"/>
                </a:solidFill>
              </a:rPr>
              <a:t>Frequent night wakings</a:t>
            </a:r>
            <a:endParaRPr lang="en-US" sz="2000" dirty="0"/>
          </a:p>
        </p:txBody>
      </p:sp>
    </p:spTree>
    <p:custDataLst>
      <p:tags r:id="rId1"/>
    </p:custDataLst>
    <p:extLst>
      <p:ext uri="{BB962C8B-B14F-4D97-AF65-F5344CB8AC3E}">
        <p14:creationId xmlns:p14="http://schemas.microsoft.com/office/powerpoint/2010/main" val="1712151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8"/>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US" sz="3600" b="1" dirty="0"/>
              <a:t>Diversity in AS</a:t>
            </a:r>
          </a:p>
        </p:txBody>
      </p:sp>
      <p:sp>
        <p:nvSpPr>
          <p:cNvPr id="2" name="Content Placeholder 1">
            <a:extLst>
              <a:ext uri="{FF2B5EF4-FFF2-40B4-BE49-F238E27FC236}">
                <a16:creationId xmlns:a16="http://schemas.microsoft.com/office/drawing/2014/main" id="{7BF4F4B6-1A86-290F-6CE6-5C7097072720}"/>
              </a:ext>
            </a:extLst>
          </p:cNvPr>
          <p:cNvSpPr>
            <a:spLocks noGrp="1"/>
          </p:cNvSpPr>
          <p:nvPr>
            <p:ph idx="1"/>
          </p:nvPr>
        </p:nvSpPr>
        <p:spPr/>
        <p:txBody>
          <a:bodyPr/>
          <a:lstStyle/>
          <a:p>
            <a:endParaRPr lang="en-US"/>
          </a:p>
        </p:txBody>
      </p:sp>
      <p:sp>
        <p:nvSpPr>
          <p:cNvPr id="3" name="TextBox 2">
            <a:extLst>
              <a:ext uri="{FF2B5EF4-FFF2-40B4-BE49-F238E27FC236}">
                <a16:creationId xmlns:a16="http://schemas.microsoft.com/office/drawing/2014/main" id="{49BCA0FC-69BA-4680-B7B1-0CD208E08203}"/>
              </a:ext>
            </a:extLst>
          </p:cNvPr>
          <p:cNvSpPr txBox="1"/>
          <p:nvPr/>
        </p:nvSpPr>
        <p:spPr>
          <a:xfrm>
            <a:off x="3810000" y="4953000"/>
            <a:ext cx="510540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hlinkClick r:id="rId4"/>
              </a:rPr>
              <a:t>Link to video</a:t>
            </a:r>
            <a:r>
              <a:rPr lang="en-US" sz="1400" dirty="0">
                <a:latin typeface="Calibri" panose="020F0502020204030204" pitchFamily="34" charset="0"/>
                <a:cs typeface="Calibri" panose="020F0502020204030204" pitchFamily="34" charset="0"/>
              </a:rPr>
              <a:t> </a:t>
            </a:r>
          </a:p>
        </p:txBody>
      </p:sp>
      <p:pic>
        <p:nvPicPr>
          <p:cNvPr id="5" name="Picture 4" descr="Screenshot from What does Angelman Syndrome look like video.">
            <a:extLst>
              <a:ext uri="{FF2B5EF4-FFF2-40B4-BE49-F238E27FC236}">
                <a16:creationId xmlns:a16="http://schemas.microsoft.com/office/drawing/2014/main" id="{0690C4C8-9CDC-4D21-803F-EDD5E8A3C6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2072679"/>
            <a:ext cx="4803952" cy="271264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9"/>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Activity 3</a:t>
            </a:r>
            <a:endParaRPr sz="3600" b="1" dirty="0"/>
          </a:p>
        </p:txBody>
      </p:sp>
      <p:sp>
        <p:nvSpPr>
          <p:cNvPr id="405" name="Google Shape;405;p59"/>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0" indent="0">
              <a:spcBef>
                <a:spcPts val="0"/>
              </a:spcBef>
              <a:buClr>
                <a:schemeClr val="dk1"/>
              </a:buClr>
              <a:buSzPts val="1100"/>
              <a:buNone/>
            </a:pPr>
            <a:r>
              <a:rPr lang="en" sz="2000" dirty="0">
                <a:solidFill>
                  <a:schemeClr val="dk1"/>
                </a:solidFill>
              </a:rPr>
              <a:t>Now that you know the range of functional and behavioral characteristics of people with Angelman syndrome, what types of specialists/professionals do you think would be beneficial to have on the intervention team for a child with this syndrome?  </a:t>
            </a:r>
          </a:p>
          <a:p>
            <a:pPr marL="0" indent="0">
              <a:lnSpc>
                <a:spcPct val="150000"/>
              </a:lnSpc>
              <a:spcBef>
                <a:spcPts val="0"/>
              </a:spcBef>
              <a:buClr>
                <a:schemeClr val="dk1"/>
              </a:buClr>
              <a:buSzPts val="1100"/>
              <a:buNone/>
            </a:pPr>
            <a:endParaRPr lang="en" sz="2000" dirty="0">
              <a:solidFill>
                <a:schemeClr val="dk1"/>
              </a:solidFill>
            </a:endParaRPr>
          </a:p>
          <a:p>
            <a:pPr marL="0" indent="0">
              <a:lnSpc>
                <a:spcPct val="150000"/>
              </a:lnSpc>
              <a:spcBef>
                <a:spcPts val="0"/>
              </a:spcBef>
              <a:spcAft>
                <a:spcPts val="1200"/>
              </a:spcAft>
              <a:buClr>
                <a:schemeClr val="dk1"/>
              </a:buClr>
              <a:buSzPts val="1100"/>
              <a:buNone/>
            </a:pPr>
            <a:r>
              <a:rPr lang="en" sz="2000" b="1" dirty="0">
                <a:solidFill>
                  <a:schemeClr val="dk1"/>
                </a:solidFill>
              </a:rPr>
              <a:t>Come up with a list and justification for your team members. </a:t>
            </a:r>
          </a:p>
          <a:p>
            <a:pPr marL="0" indent="0">
              <a:lnSpc>
                <a:spcPct val="150000"/>
              </a:lnSpc>
              <a:spcBef>
                <a:spcPts val="0"/>
              </a:spcBef>
              <a:buClr>
                <a:schemeClr val="dk1"/>
              </a:buClr>
              <a:buSzPts val="1100"/>
              <a:buNone/>
            </a:pPr>
            <a:r>
              <a:rPr lang="en" sz="2000" b="1" dirty="0">
                <a:solidFill>
                  <a:schemeClr val="dk1"/>
                </a:solidFill>
              </a:rPr>
              <a:t>Is your list for PWS and AS the same or different? Why? </a:t>
            </a:r>
            <a:endParaRPr sz="2000" b="1" dirty="0">
              <a:solidFill>
                <a:schemeClr val="dk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0"/>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Treatments and Supports</a:t>
            </a:r>
            <a:endParaRPr sz="3600" b="1" dirty="0"/>
          </a:p>
        </p:txBody>
      </p:sp>
      <p:sp>
        <p:nvSpPr>
          <p:cNvPr id="412" name="Google Shape;412;p60"/>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101597" indent="0">
              <a:spcBef>
                <a:spcPts val="0"/>
              </a:spcBef>
              <a:buClr>
                <a:schemeClr val="dk1"/>
              </a:buClr>
              <a:buSzPts val="2000"/>
              <a:buNone/>
            </a:pPr>
            <a:r>
              <a:rPr lang="en-US" sz="2000" b="1" dirty="0">
                <a:solidFill>
                  <a:schemeClr val="dk1"/>
                </a:solidFill>
              </a:rPr>
              <a:t>Physical Therapy </a:t>
            </a:r>
          </a:p>
          <a:p>
            <a:pPr marL="101597" indent="0">
              <a:spcBef>
                <a:spcPts val="0"/>
              </a:spcBef>
              <a:buClr>
                <a:schemeClr val="dk1"/>
              </a:buClr>
              <a:buSzPts val="2000"/>
              <a:buNone/>
            </a:pPr>
            <a:endParaRPr lang="en-US" sz="2000" b="1" dirty="0">
              <a:solidFill>
                <a:schemeClr val="dk1"/>
              </a:solidFill>
            </a:endParaRPr>
          </a:p>
          <a:p>
            <a:pPr marL="228600" lvl="1" indent="-228600">
              <a:spcBef>
                <a:spcPts val="0"/>
              </a:spcBef>
              <a:buClr>
                <a:schemeClr val="dk1"/>
              </a:buClr>
              <a:buSzPct val="125000"/>
              <a:buFont typeface="Arial" panose="020B0604020202020204" pitchFamily="34" charset="0"/>
              <a:buChar char="•"/>
            </a:pPr>
            <a:r>
              <a:rPr lang="en-US" sz="2000" dirty="0">
                <a:solidFill>
                  <a:schemeClr val="dk1"/>
                </a:solidFill>
              </a:rPr>
              <a:t>Physical therapy can address difficulties with balance, posture, and strength </a:t>
            </a:r>
          </a:p>
          <a:p>
            <a:pPr marL="228600" lvl="1" indent="-228600">
              <a:spcBef>
                <a:spcPts val="0"/>
              </a:spcBef>
              <a:buClr>
                <a:schemeClr val="dk1"/>
              </a:buClr>
              <a:buSzPct val="125000"/>
              <a:buFont typeface="Arial" panose="020B0604020202020204" pitchFamily="34" charset="0"/>
              <a:buChar char="•"/>
            </a:pPr>
            <a:endParaRPr lang="en-US" sz="2000" dirty="0">
              <a:solidFill>
                <a:schemeClr val="dk1"/>
              </a:solidFill>
            </a:endParaRPr>
          </a:p>
          <a:p>
            <a:pPr marL="228600" lvl="1" indent="-228600">
              <a:spcBef>
                <a:spcPts val="0"/>
              </a:spcBef>
              <a:buClr>
                <a:schemeClr val="dk1"/>
              </a:buClr>
              <a:buSzPct val="125000"/>
              <a:buFont typeface="Arial" panose="020B0604020202020204" pitchFamily="34" charset="0"/>
              <a:buChar char="•"/>
            </a:pPr>
            <a:r>
              <a:rPr lang="en-US" sz="2000" dirty="0">
                <a:solidFill>
                  <a:schemeClr val="dk1"/>
                </a:solidFill>
              </a:rPr>
              <a:t>Orthotics or braces may assist in walking</a:t>
            </a:r>
          </a:p>
          <a:p>
            <a:pPr marL="101597" indent="0">
              <a:spcBef>
                <a:spcPts val="1200"/>
              </a:spcBef>
              <a:buClr>
                <a:schemeClr val="dk1"/>
              </a:buClr>
              <a:buSzPts val="2000"/>
              <a:buNone/>
            </a:pPr>
            <a:endParaRPr sz="2000" dirty="0">
              <a:solidFill>
                <a:schemeClr val="dk1"/>
              </a:solidFill>
            </a:endParaRPr>
          </a:p>
          <a:p>
            <a:pPr marL="114297" indent="0">
              <a:spcBef>
                <a:spcPts val="0"/>
              </a:spcBef>
              <a:buClr>
                <a:schemeClr val="dk1"/>
              </a:buClr>
              <a:buSzPts val="1800"/>
              <a:buNone/>
            </a:pPr>
            <a:r>
              <a:rPr lang="en" sz="2000" b="1" dirty="0">
                <a:solidFill>
                  <a:schemeClr val="dk1"/>
                </a:solidFill>
              </a:rPr>
              <a:t>Occupational Therapy</a:t>
            </a:r>
          </a:p>
          <a:p>
            <a:pPr marL="114297" indent="0">
              <a:spcBef>
                <a:spcPts val="0"/>
              </a:spcBef>
              <a:buClr>
                <a:schemeClr val="dk1"/>
              </a:buClr>
              <a:buSzPts val="1800"/>
              <a:buNone/>
            </a:pPr>
            <a:endParaRPr sz="2000" b="1" dirty="0">
              <a:solidFill>
                <a:schemeClr val="dk1"/>
              </a:solidFill>
            </a:endParaRPr>
          </a:p>
          <a:p>
            <a:pPr marL="228600" lvl="1" indent="-228600">
              <a:spcBef>
                <a:spcPts val="0"/>
              </a:spcBef>
              <a:buClr>
                <a:schemeClr val="dk1"/>
              </a:buClr>
              <a:buSzPct val="125000"/>
              <a:buFont typeface="Arial" panose="020B0604020202020204" pitchFamily="34" charset="0"/>
              <a:buChar char="•"/>
            </a:pPr>
            <a:r>
              <a:rPr lang="en" sz="2000" dirty="0">
                <a:solidFill>
                  <a:schemeClr val="dk1"/>
                </a:solidFill>
              </a:rPr>
              <a:t>Functional skills of daily living with an emphasis on fine motor skills</a:t>
            </a:r>
          </a:p>
          <a:p>
            <a:pPr marL="228600" lvl="1" indent="-228600">
              <a:spcBef>
                <a:spcPts val="0"/>
              </a:spcBef>
              <a:buClr>
                <a:schemeClr val="dk1"/>
              </a:buClr>
              <a:buSzPct val="125000"/>
              <a:buFont typeface="Arial" panose="020B0604020202020204" pitchFamily="34" charset="0"/>
              <a:buChar char="•"/>
            </a:pPr>
            <a:endParaRPr sz="2000" dirty="0">
              <a:solidFill>
                <a:schemeClr val="dk1"/>
              </a:solidFill>
            </a:endParaRPr>
          </a:p>
          <a:p>
            <a:pPr marL="228600" lvl="1" indent="-228600">
              <a:spcBef>
                <a:spcPts val="0"/>
              </a:spcBef>
              <a:buClr>
                <a:schemeClr val="dk1"/>
              </a:buClr>
              <a:buSzPct val="125000"/>
              <a:buFont typeface="Arial" panose="020B0604020202020204" pitchFamily="34" charset="0"/>
              <a:buChar char="•"/>
            </a:pPr>
            <a:r>
              <a:rPr lang="en-US" sz="2000" dirty="0">
                <a:solidFill>
                  <a:schemeClr val="dk1"/>
                </a:solidFill>
              </a:rPr>
              <a:t>Sensory processing</a:t>
            </a:r>
            <a:br>
              <a:rPr lang="en-US" sz="2000" dirty="0">
                <a:solidFill>
                  <a:schemeClr val="dk1"/>
                </a:solidFill>
              </a:rPr>
            </a:br>
            <a:endParaRPr lang="en-US" sz="2000" dirty="0">
              <a:solidFill>
                <a:schemeClr val="dk1"/>
              </a:solidFill>
            </a:endParaRPr>
          </a:p>
          <a:p>
            <a:pPr marL="914377" lvl="1" indent="-330192">
              <a:lnSpc>
                <a:spcPct val="100000"/>
              </a:lnSpc>
              <a:spcBef>
                <a:spcPts val="0"/>
              </a:spcBef>
              <a:buClr>
                <a:schemeClr val="dk1"/>
              </a:buClr>
              <a:buSzPts val="1600"/>
              <a:buChar char="○"/>
            </a:pPr>
            <a:endParaRPr lang="en-US" sz="1600" b="1" dirty="0">
              <a:solidFill>
                <a:schemeClr val="dk1"/>
              </a:solidFill>
            </a:endParaRPr>
          </a:p>
          <a:p>
            <a:pPr marL="101597" indent="0">
              <a:lnSpc>
                <a:spcPct val="100000"/>
              </a:lnSpc>
              <a:spcBef>
                <a:spcPts val="1200"/>
              </a:spcBef>
              <a:buClr>
                <a:schemeClr val="dk1"/>
              </a:buClr>
              <a:buSzPts val="2000"/>
              <a:buNone/>
            </a:pPr>
            <a:endParaRPr lang="en-US" sz="1600" b="1" dirty="0">
              <a:solidFill>
                <a:schemeClr val="dk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0"/>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AS - Treatments and Supports II</a:t>
            </a:r>
            <a:endParaRPr sz="3600" b="1" dirty="0"/>
          </a:p>
        </p:txBody>
      </p:sp>
      <p:sp>
        <p:nvSpPr>
          <p:cNvPr id="412" name="Google Shape;412;p60"/>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101597" indent="0">
              <a:spcBef>
                <a:spcPts val="1200"/>
              </a:spcBef>
              <a:buClr>
                <a:schemeClr val="dk1"/>
              </a:buClr>
              <a:buSzPts val="2000"/>
              <a:buNone/>
            </a:pPr>
            <a:r>
              <a:rPr lang="en-US" sz="2000" b="1" dirty="0">
                <a:solidFill>
                  <a:schemeClr val="dk1"/>
                </a:solidFill>
              </a:rPr>
              <a:t>Speech and language therapy</a:t>
            </a:r>
          </a:p>
          <a:p>
            <a:pPr marL="101597" indent="0">
              <a:spcBef>
                <a:spcPts val="1200"/>
              </a:spcBef>
              <a:buClr>
                <a:schemeClr val="dk1"/>
              </a:buClr>
              <a:buSzPts val="2000"/>
              <a:buNone/>
            </a:pPr>
            <a:endParaRPr lang="en-US" sz="2000" b="1" dirty="0">
              <a:solidFill>
                <a:schemeClr val="dk1"/>
              </a:solidFill>
            </a:endParaRPr>
          </a:p>
          <a:p>
            <a:pPr marL="228600" indent="-228600">
              <a:spcBef>
                <a:spcPts val="0"/>
              </a:spcBef>
              <a:buClr>
                <a:schemeClr val="dk1"/>
              </a:buClr>
              <a:buSzPct val="125000"/>
            </a:pPr>
            <a:r>
              <a:rPr lang="en-US" sz="2000" dirty="0">
                <a:solidFill>
                  <a:schemeClr val="dk1"/>
                </a:solidFill>
              </a:rPr>
              <a:t> A multimodal approach in which all forms of communication are encouraged is recommended to help increase success</a:t>
            </a:r>
          </a:p>
          <a:p>
            <a:pPr marL="228600" indent="-228600">
              <a:spcBef>
                <a:spcPts val="0"/>
              </a:spcBef>
              <a:buClr>
                <a:schemeClr val="dk1"/>
              </a:buClr>
              <a:buSzPct val="125000"/>
            </a:pPr>
            <a:endParaRPr lang="en-US" sz="2000" dirty="0">
              <a:solidFill>
                <a:schemeClr val="dk1"/>
              </a:solidFill>
            </a:endParaRPr>
          </a:p>
          <a:p>
            <a:pPr marL="228600" indent="-228600">
              <a:spcBef>
                <a:spcPts val="0"/>
              </a:spcBef>
              <a:buClr>
                <a:schemeClr val="dk1"/>
              </a:buClr>
              <a:buSzPct val="125000"/>
            </a:pPr>
            <a:r>
              <a:rPr lang="en-US" sz="2000" dirty="0">
                <a:solidFill>
                  <a:schemeClr val="dk1"/>
                </a:solidFill>
              </a:rPr>
              <a:t>Children with AS generally exhibit a desire to interact (e.g., eye gaze, approach)</a:t>
            </a:r>
            <a:endParaRPr lang="en-US" sz="2000" b="1" dirty="0">
              <a:solidFill>
                <a:schemeClr val="dk1"/>
              </a:solidFill>
            </a:endParaRPr>
          </a:p>
        </p:txBody>
      </p:sp>
    </p:spTree>
    <p:custDataLst>
      <p:tags r:id="rId1"/>
    </p:custDataLst>
    <p:extLst>
      <p:ext uri="{BB962C8B-B14F-4D97-AF65-F5344CB8AC3E}">
        <p14:creationId xmlns:p14="http://schemas.microsoft.com/office/powerpoint/2010/main" val="1918956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Activity 1</a:t>
            </a:r>
            <a:endParaRPr sz="3600" b="1" dirty="0"/>
          </a:p>
        </p:txBody>
      </p:sp>
      <p:sp>
        <p:nvSpPr>
          <p:cNvPr id="83" name="Google Shape;83;p17"/>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0" indent="0">
              <a:buNone/>
            </a:pPr>
            <a:r>
              <a:rPr lang="en" sz="2000" dirty="0">
                <a:solidFill>
                  <a:schemeClr val="dk1"/>
                </a:solidFill>
              </a:rPr>
              <a:t>Talk to those around you:</a:t>
            </a:r>
          </a:p>
          <a:p>
            <a:pPr marL="0" indent="0">
              <a:buNone/>
            </a:pP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Have you heard of either of these syndromes?</a:t>
            </a: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What do you know about them?</a:t>
            </a: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Do you know anyone that has either of them?</a:t>
            </a:r>
            <a:endParaRPr sz="2000" dirty="0">
              <a:solidFill>
                <a:schemeClr val="dk1"/>
              </a:solidFill>
            </a:endParaRPr>
          </a:p>
          <a:p>
            <a:pPr marL="228600" indent="-228600">
              <a:lnSpc>
                <a:spcPct val="150000"/>
              </a:lnSpc>
              <a:spcBef>
                <a:spcPts val="0"/>
              </a:spcBef>
              <a:buClr>
                <a:schemeClr val="dk1"/>
              </a:buClr>
              <a:buSzPct val="125000"/>
            </a:pPr>
            <a:r>
              <a:rPr lang="en" sz="2000" dirty="0">
                <a:solidFill>
                  <a:schemeClr val="dk1"/>
                </a:solidFill>
              </a:rPr>
              <a:t>Are they similar to one another?</a:t>
            </a:r>
            <a:endParaRPr sz="2000" dirty="0">
              <a:solidFill>
                <a:schemeClr val="dk1"/>
              </a:solidFill>
            </a:endParaRPr>
          </a:p>
        </p:txBody>
      </p:sp>
      <p:pic>
        <p:nvPicPr>
          <p:cNvPr id="3" name="Picture 2">
            <a:extLst>
              <a:ext uri="{FF2B5EF4-FFF2-40B4-BE49-F238E27FC236}">
                <a16:creationId xmlns:a16="http://schemas.microsoft.com/office/drawing/2014/main" id="{850957CE-4F9B-424A-8E98-2ABF9BF6F7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40060" y="923297"/>
            <a:ext cx="2524477" cy="16290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1"/>
          <p:cNvSpPr txBox="1">
            <a:spLocks noGrp="1"/>
          </p:cNvSpPr>
          <p:nvPr>
            <p:ph type="title"/>
          </p:nvPr>
        </p:nvSpPr>
        <p:spPr>
          <a:prstGeom prst="rect">
            <a:avLst/>
          </a:prstGeom>
        </p:spPr>
        <p:txBody>
          <a:bodyPr spcFirstLastPara="1" vert="horz" wrap="square" lIns="91425" tIns="91425" rIns="91425" bIns="91425" rtlCol="0" anchor="t" anchorCtr="0">
            <a:normAutofit fontScale="90000"/>
          </a:bodyPr>
          <a:lstStyle/>
          <a:p>
            <a:pPr algn="ctr">
              <a:spcBef>
                <a:spcPts val="0"/>
              </a:spcBef>
              <a:buClr>
                <a:schemeClr val="dk1"/>
              </a:buClr>
              <a:buSzPct val="39285"/>
            </a:pPr>
            <a:r>
              <a:rPr lang="en" sz="4000" b="1" dirty="0"/>
              <a:t>AS - Treatments and Supports III</a:t>
            </a:r>
            <a:endParaRPr sz="4000" dirty="0"/>
          </a:p>
          <a:p>
            <a:pPr>
              <a:spcBef>
                <a:spcPts val="0"/>
              </a:spcBef>
            </a:pPr>
            <a:br>
              <a:rPr lang="en-US" dirty="0"/>
            </a:br>
            <a:endParaRPr dirty="0"/>
          </a:p>
        </p:txBody>
      </p:sp>
      <p:sp>
        <p:nvSpPr>
          <p:cNvPr id="419" name="Google Shape;419;p61"/>
          <p:cNvSpPr txBox="1">
            <a:spLocks noGrp="1"/>
          </p:cNvSpPr>
          <p:nvPr>
            <p:ph idx="1"/>
          </p:nvPr>
        </p:nvSpPr>
        <p:spPr>
          <a:prstGeom prst="rect">
            <a:avLst/>
          </a:prstGeom>
        </p:spPr>
        <p:txBody>
          <a:bodyPr spcFirstLastPara="1" vert="horz" wrap="square" lIns="91425" tIns="91425" rIns="91425" bIns="91425" rtlCol="0" anchor="t" anchorCtr="0">
            <a:normAutofit lnSpcReduction="10000"/>
          </a:bodyPr>
          <a:lstStyle/>
          <a:p>
            <a:pPr marL="107948" indent="0">
              <a:spcBef>
                <a:spcPts val="600"/>
              </a:spcBef>
              <a:buClr>
                <a:schemeClr val="dk1"/>
              </a:buClr>
              <a:buSzPts val="1900"/>
              <a:buNone/>
            </a:pPr>
            <a:r>
              <a:rPr lang="en" sz="2000" b="1" dirty="0">
                <a:solidFill>
                  <a:schemeClr val="dk1"/>
                </a:solidFill>
              </a:rPr>
              <a:t>Medications</a:t>
            </a:r>
          </a:p>
          <a:p>
            <a:pPr marL="107948" indent="0">
              <a:spcBef>
                <a:spcPts val="600"/>
              </a:spcBef>
              <a:buClr>
                <a:schemeClr val="dk1"/>
              </a:buClr>
              <a:buSzPts val="1900"/>
              <a:buNone/>
            </a:pPr>
            <a:r>
              <a:rPr lang="en" sz="2000" b="1" dirty="0">
                <a:solidFill>
                  <a:schemeClr val="dk1"/>
                </a:solidFill>
              </a:rPr>
              <a:t> </a:t>
            </a:r>
          </a:p>
          <a:p>
            <a:pPr marL="228600" indent="-228600">
              <a:spcBef>
                <a:spcPts val="0"/>
              </a:spcBef>
              <a:buClr>
                <a:schemeClr val="dk1"/>
              </a:buClr>
              <a:buSzPts val="1900"/>
            </a:pPr>
            <a:r>
              <a:rPr lang="en" sz="2000" dirty="0">
                <a:solidFill>
                  <a:schemeClr val="dk1"/>
                </a:solidFill>
              </a:rPr>
              <a:t>Anti-epileptic medications are likely needed to control seizures (emerging evidence supporting Keto diet).</a:t>
            </a:r>
          </a:p>
          <a:p>
            <a:pPr marL="228600" indent="-228600">
              <a:spcBef>
                <a:spcPts val="0"/>
              </a:spcBef>
              <a:buClr>
                <a:schemeClr val="dk1"/>
              </a:buClr>
              <a:buSzPts val="1900"/>
            </a:pPr>
            <a:endParaRPr lang="en" sz="2000" dirty="0">
              <a:solidFill>
                <a:schemeClr val="dk1"/>
              </a:solidFill>
            </a:endParaRPr>
          </a:p>
          <a:p>
            <a:pPr marL="228600" indent="-228600">
              <a:spcBef>
                <a:spcPts val="0"/>
              </a:spcBef>
              <a:spcAft>
                <a:spcPts val="1800"/>
              </a:spcAft>
              <a:buClr>
                <a:schemeClr val="dk1"/>
              </a:buClr>
              <a:buSzPts val="1900"/>
            </a:pPr>
            <a:r>
              <a:rPr lang="en" sz="2000" dirty="0">
                <a:solidFill>
                  <a:schemeClr val="dk1"/>
                </a:solidFill>
              </a:rPr>
              <a:t>Melatonin or sedating medications may be helpful for some cases of severe sleep difficulties.</a:t>
            </a:r>
            <a:endParaRPr sz="2000" dirty="0">
              <a:solidFill>
                <a:schemeClr val="dk1"/>
              </a:solidFill>
            </a:endParaRPr>
          </a:p>
          <a:p>
            <a:pPr marL="107948" indent="0">
              <a:spcBef>
                <a:spcPts val="600"/>
              </a:spcBef>
              <a:buClr>
                <a:schemeClr val="dk1"/>
              </a:buClr>
              <a:buSzPts val="1900"/>
              <a:buNone/>
            </a:pPr>
            <a:r>
              <a:rPr lang="en" sz="2000" b="1" dirty="0">
                <a:solidFill>
                  <a:schemeClr val="dk1"/>
                </a:solidFill>
              </a:rPr>
              <a:t>Behavioral Therapy</a:t>
            </a:r>
          </a:p>
          <a:p>
            <a:pPr marL="107948" indent="0">
              <a:spcBef>
                <a:spcPts val="600"/>
              </a:spcBef>
              <a:buClr>
                <a:schemeClr val="dk1"/>
              </a:buClr>
              <a:buSzPts val="1900"/>
              <a:buNone/>
            </a:pPr>
            <a:endParaRPr lang="en" sz="2000" b="1" dirty="0">
              <a:solidFill>
                <a:schemeClr val="dk1"/>
              </a:solidFill>
            </a:endParaRPr>
          </a:p>
          <a:p>
            <a:pPr marL="228600" indent="-228600">
              <a:spcBef>
                <a:spcPts val="0"/>
              </a:spcBef>
              <a:buClr>
                <a:schemeClr val="dk1"/>
              </a:buClr>
              <a:buSzPts val="1900"/>
            </a:pPr>
            <a:r>
              <a:rPr lang="en" sz="2000" dirty="0">
                <a:solidFill>
                  <a:schemeClr val="dk1"/>
                </a:solidFill>
              </a:rPr>
              <a:t>Behavioral strategies can help reduce sleeping difficulties and challenging behaviors as well as increase behaviors such as social interactions, functional communication, cognitive skills, etc. </a:t>
            </a:r>
            <a:endParaRPr sz="2000" dirty="0">
              <a:solidFill>
                <a:schemeClr val="dk1"/>
              </a:solidFill>
            </a:endParaRPr>
          </a:p>
          <a:p>
            <a:pPr marL="914377" indent="0">
              <a:lnSpc>
                <a:spcPct val="100000"/>
              </a:lnSpc>
              <a:spcBef>
                <a:spcPts val="1200"/>
              </a:spcBef>
              <a:buNone/>
            </a:pPr>
            <a:endParaRPr sz="1100" dirty="0">
              <a:solidFill>
                <a:schemeClr val="dk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3"/>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Activity 4</a:t>
            </a:r>
            <a:endParaRPr sz="3600" b="1" dirty="0"/>
          </a:p>
        </p:txBody>
      </p:sp>
      <p:sp>
        <p:nvSpPr>
          <p:cNvPr id="433" name="Google Shape;433;p63"/>
          <p:cNvSpPr txBox="1">
            <a:spLocks noGrp="1"/>
          </p:cNvSpPr>
          <p:nvPr>
            <p:ph idx="1"/>
          </p:nvPr>
        </p:nvSpPr>
        <p:spPr>
          <a:xfrm>
            <a:off x="628650" y="1320020"/>
            <a:ext cx="7886700" cy="4351339"/>
          </a:xfrm>
          <a:prstGeom prst="rect">
            <a:avLst/>
          </a:prstGeom>
        </p:spPr>
        <p:txBody>
          <a:bodyPr spcFirstLastPara="1" vert="horz" wrap="square" lIns="91425" tIns="91425" rIns="91425" bIns="91425" rtlCol="0" anchor="t" anchorCtr="0">
            <a:normAutofit/>
          </a:bodyPr>
          <a:lstStyle/>
          <a:p>
            <a:pPr marL="0" indent="0">
              <a:spcBef>
                <a:spcPts val="0"/>
              </a:spcBef>
              <a:buNone/>
            </a:pPr>
            <a:r>
              <a:rPr lang="en" sz="2000" dirty="0">
                <a:solidFill>
                  <a:schemeClr val="dk1"/>
                </a:solidFill>
                <a:latin typeface="Calibri" panose="020F0502020204030204" pitchFamily="34" charset="0"/>
                <a:cs typeface="Calibri" panose="020F0502020204030204" pitchFamily="34" charset="0"/>
              </a:rPr>
              <a:t>Complete this Venn diagram on the similarities and differences between PWS and AS. Keep in mind the information on chromosomes, history, prevalence, early signs, diagnosis, characteristics, and treatments that you have learned throughout this module.</a:t>
            </a:r>
            <a:endParaRPr sz="2000" dirty="0">
              <a:solidFill>
                <a:schemeClr val="dk1"/>
              </a:solidFill>
              <a:latin typeface="Calibri" panose="020F0502020204030204" pitchFamily="34" charset="0"/>
              <a:cs typeface="Calibri" panose="020F0502020204030204" pitchFamily="34" charset="0"/>
            </a:endParaRPr>
          </a:p>
        </p:txBody>
      </p:sp>
      <p:grpSp>
        <p:nvGrpSpPr>
          <p:cNvPr id="2" name="Group 1" descr="Two overlapping circles.">
            <a:extLst>
              <a:ext uri="{FF2B5EF4-FFF2-40B4-BE49-F238E27FC236}">
                <a16:creationId xmlns:a16="http://schemas.microsoft.com/office/drawing/2014/main" id="{8AB1B185-318C-4DFF-B0D3-3E4E569818FE}"/>
              </a:ext>
            </a:extLst>
          </p:cNvPr>
          <p:cNvGrpSpPr/>
          <p:nvPr/>
        </p:nvGrpSpPr>
        <p:grpSpPr>
          <a:xfrm>
            <a:off x="1799686" y="2895600"/>
            <a:ext cx="5544628" cy="2642380"/>
            <a:chOff x="1416830" y="1937581"/>
            <a:chExt cx="4046946" cy="2111748"/>
          </a:xfrm>
        </p:grpSpPr>
        <p:pic>
          <p:nvPicPr>
            <p:cNvPr id="5" name="Picture 4" descr="Shape, circle&#10;&#10;Description automatically generated">
              <a:extLst>
                <a:ext uri="{FF2B5EF4-FFF2-40B4-BE49-F238E27FC236}">
                  <a16:creationId xmlns:a16="http://schemas.microsoft.com/office/drawing/2014/main" id="{BBA4ADE4-46F4-4AAF-8394-C9321990A42B}"/>
                </a:ext>
              </a:extLst>
            </p:cNvPr>
            <p:cNvPicPr>
              <a:picLocks noChangeAspect="1"/>
            </p:cNvPicPr>
            <p:nvPr/>
          </p:nvPicPr>
          <p:blipFill>
            <a:blip r:embed="rId4"/>
            <a:stretch>
              <a:fillRect/>
            </a:stretch>
          </p:blipFill>
          <p:spPr>
            <a:xfrm>
              <a:off x="3150554" y="1937581"/>
              <a:ext cx="2313222" cy="2111748"/>
            </a:xfrm>
            <a:prstGeom prst="rect">
              <a:avLst/>
            </a:prstGeom>
          </p:spPr>
        </p:pic>
        <p:sp>
          <p:nvSpPr>
            <p:cNvPr id="15" name="TextBox 14">
              <a:extLst>
                <a:ext uri="{FF2B5EF4-FFF2-40B4-BE49-F238E27FC236}">
                  <a16:creationId xmlns:a16="http://schemas.microsoft.com/office/drawing/2014/main" id="{0907D8DB-C3A6-4B18-A44D-94B67073A048}"/>
                </a:ext>
              </a:extLst>
            </p:cNvPr>
            <p:cNvSpPr txBox="1"/>
            <p:nvPr/>
          </p:nvSpPr>
          <p:spPr>
            <a:xfrm>
              <a:off x="3977376" y="2099864"/>
              <a:ext cx="739998" cy="207398"/>
            </a:xfrm>
            <a:prstGeom prst="rect">
              <a:avLst/>
            </a:prstGeom>
            <a:solidFill>
              <a:schemeClr val="bg1"/>
            </a:solidFill>
          </p:spPr>
          <p:txBody>
            <a:bodyPr wrap="square">
              <a:spAutoFit/>
            </a:bodyPr>
            <a:lstStyle/>
            <a:p>
              <a:pPr algn="ctr"/>
              <a:r>
                <a:rPr lang="en-US" sz="1400" b="1" dirty="0">
                  <a:latin typeface="Calibri" panose="020F0502020204030204" pitchFamily="34" charset="0"/>
                  <a:cs typeface="Calibri" panose="020F0502020204030204" pitchFamily="34" charset="0"/>
                </a:rPr>
                <a:t>Angelman</a:t>
              </a:r>
              <a:endParaRPr lang="en-US" sz="800" b="1" dirty="0">
                <a:solidFill>
                  <a:prstClr val="black"/>
                </a:solidFill>
                <a:latin typeface="Calibri" panose="020F0502020204030204" pitchFamily="34" charset="0"/>
                <a:cs typeface="Calibri" panose="020F0502020204030204" pitchFamily="34" charset="0"/>
              </a:endParaRPr>
            </a:p>
          </p:txBody>
        </p:sp>
        <p:pic>
          <p:nvPicPr>
            <p:cNvPr id="3" name="Picture 2" descr="Shape, circle&#10;&#10;Description automatically generated">
              <a:extLst>
                <a:ext uri="{FF2B5EF4-FFF2-40B4-BE49-F238E27FC236}">
                  <a16:creationId xmlns:a16="http://schemas.microsoft.com/office/drawing/2014/main" id="{3853CB9E-41B6-4DFF-B205-B98B5684A19D}"/>
                </a:ext>
              </a:extLst>
            </p:cNvPr>
            <p:cNvPicPr>
              <a:picLocks noChangeAspect="1"/>
            </p:cNvPicPr>
            <p:nvPr/>
          </p:nvPicPr>
          <p:blipFill>
            <a:blip r:embed="rId5"/>
            <a:stretch>
              <a:fillRect/>
            </a:stretch>
          </p:blipFill>
          <p:spPr>
            <a:xfrm>
              <a:off x="1416830" y="1937581"/>
              <a:ext cx="2313222" cy="2111748"/>
            </a:xfrm>
            <a:prstGeom prst="rect">
              <a:avLst/>
            </a:prstGeom>
          </p:spPr>
        </p:pic>
        <p:sp>
          <p:nvSpPr>
            <p:cNvPr id="13" name="TextBox 12">
              <a:extLst>
                <a:ext uri="{FF2B5EF4-FFF2-40B4-BE49-F238E27FC236}">
                  <a16:creationId xmlns:a16="http://schemas.microsoft.com/office/drawing/2014/main" id="{D3F47335-65DC-4CED-97A4-C3F7692FF19D}"/>
                </a:ext>
              </a:extLst>
            </p:cNvPr>
            <p:cNvSpPr txBox="1"/>
            <p:nvPr/>
          </p:nvSpPr>
          <p:spPr>
            <a:xfrm>
              <a:off x="2176500" y="2107400"/>
              <a:ext cx="807150" cy="199862"/>
            </a:xfrm>
            <a:prstGeom prst="rect">
              <a:avLst/>
            </a:prstGeom>
            <a:solidFill>
              <a:schemeClr val="bg1"/>
            </a:solidFill>
          </p:spPr>
          <p:txBody>
            <a:bodyPr wrap="square">
              <a:spAutoFit/>
            </a:bodyPr>
            <a:lstStyle/>
            <a:p>
              <a:pPr algn="ctr"/>
              <a:r>
                <a:rPr lang="en-US" sz="1400" b="1" dirty="0">
                  <a:latin typeface="Calibri" panose="020F0502020204030204" pitchFamily="34" charset="0"/>
                  <a:cs typeface="Calibri" panose="020F0502020204030204" pitchFamily="34" charset="0"/>
                </a:rPr>
                <a:t>Prader-Willi </a:t>
              </a:r>
              <a:endParaRPr lang="en-US" sz="800" b="1" dirty="0">
                <a:solidFill>
                  <a:prstClr val="black"/>
                </a:solidFill>
                <a:latin typeface="Calibri" panose="020F0502020204030204" pitchFamily="34" charset="0"/>
                <a:cs typeface="Calibri" panose="020F050202020403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4"/>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References</a:t>
            </a:r>
            <a:endParaRPr sz="3600" b="1" dirty="0"/>
          </a:p>
        </p:txBody>
      </p:sp>
      <p:sp>
        <p:nvSpPr>
          <p:cNvPr id="2" name="Content Placeholder 1">
            <a:extLst>
              <a:ext uri="{FF2B5EF4-FFF2-40B4-BE49-F238E27FC236}">
                <a16:creationId xmlns:a16="http://schemas.microsoft.com/office/drawing/2014/main" id="{B432CA70-3F40-43A0-BCA9-E30CEAF49472}"/>
              </a:ext>
            </a:extLst>
          </p:cNvPr>
          <p:cNvSpPr>
            <a:spLocks noGrp="1"/>
          </p:cNvSpPr>
          <p:nvPr>
            <p:ph idx="1"/>
          </p:nvPr>
        </p:nvSpPr>
        <p:spPr>
          <a:xfrm>
            <a:off x="635577" y="1063532"/>
            <a:ext cx="7886700" cy="4351339"/>
          </a:xfrm>
        </p:spPr>
        <p:txBody>
          <a:bodyPr>
            <a:normAutofit fontScale="25000" lnSpcReduction="20000"/>
          </a:bodyPr>
          <a:lstStyle/>
          <a:p>
            <a:pPr marL="463550" indent="-463550">
              <a:lnSpc>
                <a:spcPct val="140000"/>
              </a:lnSpc>
              <a:spcAft>
                <a:spcPts val="600"/>
              </a:spcAft>
              <a:buNone/>
            </a:pPr>
            <a:r>
              <a:rPr lang="en-US" sz="4800" dirty="0"/>
              <a:t>Angelman Syndrome Foundation. (2021). </a:t>
            </a:r>
            <a:r>
              <a:rPr lang="en-US" sz="4800" i="1" dirty="0"/>
              <a:t>Testing and diagnosis of Angelman syndrome</a:t>
            </a:r>
            <a:r>
              <a:rPr lang="en-US" sz="4800" dirty="0">
                <a:solidFill>
                  <a:srgbClr val="0563C1"/>
                </a:solidFill>
              </a:rPr>
              <a:t>. </a:t>
            </a:r>
            <a:r>
              <a:rPr lang="en-US" sz="4800" dirty="0">
                <a:solidFill>
                  <a:srgbClr val="0563C1"/>
                </a:solidFill>
                <a:hlinkClick r:id="rId4">
                  <a:extLst>
                    <a:ext uri="{A12FA001-AC4F-418D-AE19-62706E023703}">
                      <ahyp:hlinkClr xmlns:ahyp="http://schemas.microsoft.com/office/drawing/2018/hyperlinkcolor" val="tx"/>
                    </a:ext>
                  </a:extLst>
                </a:hlinkClick>
              </a:rPr>
              <a:t>https://www.angelman.org/what-is-as/testing-and-diagnosis/</a:t>
            </a:r>
            <a:endParaRPr lang="en-US" sz="4800" dirty="0">
              <a:solidFill>
                <a:srgbClr val="0563C1"/>
              </a:solidFill>
            </a:endParaRPr>
          </a:p>
          <a:p>
            <a:pPr marL="463550" indent="-463550">
              <a:lnSpc>
                <a:spcPct val="140000"/>
              </a:lnSpc>
              <a:spcBef>
                <a:spcPts val="600"/>
              </a:spcBef>
              <a:spcAft>
                <a:spcPts val="600"/>
              </a:spcAft>
              <a:buNone/>
            </a:pPr>
            <a:r>
              <a:rPr lang="en-US" sz="4800" dirty="0"/>
              <a:t>Batshaw, M. L., Roizen, N. J., &amp; Pellegrino, L. (2019). </a:t>
            </a:r>
            <a:r>
              <a:rPr lang="en-US" sz="4800" i="1" dirty="0"/>
              <a:t>Children with disabilities</a:t>
            </a:r>
            <a:r>
              <a:rPr lang="en-US" sz="4800" dirty="0"/>
              <a:t> (8th ed.). Paul H. Brookes.</a:t>
            </a:r>
          </a:p>
          <a:p>
            <a:pPr marL="463550" indent="-463550">
              <a:lnSpc>
                <a:spcPct val="140000"/>
              </a:lnSpc>
              <a:spcBef>
                <a:spcPts val="600"/>
              </a:spcBef>
              <a:spcAft>
                <a:spcPts val="600"/>
              </a:spcAft>
              <a:buNone/>
            </a:pPr>
            <a:r>
              <a:rPr lang="en-US" sz="4800" dirty="0"/>
              <a:t>Burdine, R. D., &amp; </a:t>
            </a:r>
            <a:r>
              <a:rPr lang="en-US" sz="4800" dirty="0" err="1"/>
              <a:t>Sheldin</a:t>
            </a:r>
            <a:r>
              <a:rPr lang="en-US" sz="4800" dirty="0"/>
              <a:t>, E. (2021). </a:t>
            </a:r>
            <a:r>
              <a:rPr lang="en-US" sz="4800" i="1" dirty="0"/>
              <a:t>Testing 101</a:t>
            </a:r>
            <a:r>
              <a:rPr lang="en-US" sz="4800" dirty="0"/>
              <a:t>. FAST. </a:t>
            </a:r>
            <a:r>
              <a:rPr lang="en-US" sz="4800" dirty="0">
                <a:solidFill>
                  <a:srgbClr val="0563C1"/>
                </a:solidFill>
                <a:hlinkClick r:id="rId5">
                  <a:extLst>
                    <a:ext uri="{A12FA001-AC4F-418D-AE19-62706E023703}">
                      <ahyp:hlinkClr xmlns:ahyp="http://schemas.microsoft.com/office/drawing/2018/hyperlinkcolor" val="tx"/>
                    </a:ext>
                  </a:extLst>
                </a:hlinkClick>
              </a:rPr>
              <a:t>https://cureangelman.org/testing-101</a:t>
            </a:r>
            <a:endParaRPr lang="en-US" sz="4800" dirty="0">
              <a:solidFill>
                <a:srgbClr val="0563C1"/>
              </a:solidFill>
            </a:endParaRPr>
          </a:p>
          <a:p>
            <a:pPr marL="463550" indent="-463550">
              <a:lnSpc>
                <a:spcPct val="140000"/>
              </a:lnSpc>
              <a:spcBef>
                <a:spcPts val="600"/>
              </a:spcBef>
              <a:spcAft>
                <a:spcPts val="600"/>
              </a:spcAft>
              <a:buNone/>
            </a:pPr>
            <a:r>
              <a:rPr lang="en-US" sz="4800" dirty="0" err="1"/>
              <a:t>Buiting</a:t>
            </a:r>
            <a:r>
              <a:rPr lang="en-US" sz="4800" dirty="0"/>
              <a:t>, K. (2010). Prader–Willi syndrome and Angelman syndrome. </a:t>
            </a:r>
            <a:r>
              <a:rPr lang="en-US" sz="4800" i="1" dirty="0"/>
              <a:t>American Journal of Medical Genetics Part C: Seminars in Medical Genetics</a:t>
            </a:r>
            <a:r>
              <a:rPr lang="en-US" sz="4800" dirty="0"/>
              <a:t>. </a:t>
            </a:r>
            <a:r>
              <a:rPr lang="en-US" sz="4800" i="1" dirty="0"/>
              <a:t>154C</a:t>
            </a:r>
            <a:r>
              <a:rPr lang="en-US" sz="4800" dirty="0"/>
              <a:t>(3), 365-376. </a:t>
            </a:r>
            <a:r>
              <a:rPr lang="en-US" sz="4800" dirty="0">
                <a:solidFill>
                  <a:srgbClr val="0563C1"/>
                </a:solidFill>
                <a:hlinkClick r:id="rId6">
                  <a:extLst>
                    <a:ext uri="{A12FA001-AC4F-418D-AE19-62706E023703}">
                      <ahyp:hlinkClr xmlns:ahyp="http://schemas.microsoft.com/office/drawing/2018/hyperlinkcolor" val="tx"/>
                    </a:ext>
                  </a:extLst>
                </a:hlinkClick>
              </a:rPr>
              <a:t>https://doi.org/10.1002/ajmg.c.30273</a:t>
            </a:r>
            <a:endParaRPr lang="en-US" sz="4800" dirty="0">
              <a:solidFill>
                <a:srgbClr val="0563C1"/>
              </a:solidFill>
            </a:endParaRPr>
          </a:p>
          <a:p>
            <a:pPr marL="463550" indent="-463550">
              <a:lnSpc>
                <a:spcPct val="140000"/>
              </a:lnSpc>
              <a:spcBef>
                <a:spcPts val="600"/>
              </a:spcBef>
              <a:spcAft>
                <a:spcPts val="600"/>
              </a:spcAft>
              <a:buNone/>
            </a:pPr>
            <a:r>
              <a:rPr lang="en-US" sz="4800" i="1" dirty="0"/>
              <a:t>The Day . </a:t>
            </a:r>
            <a:r>
              <a:rPr lang="en-US" sz="4800" dirty="0"/>
              <a:t>(2020, January 26). Cami Grundy, a life with Prader-Willi Syndrome [video] YouTube</a:t>
            </a:r>
            <a:r>
              <a:rPr lang="en-US" sz="4800" dirty="0">
                <a:solidFill>
                  <a:srgbClr val="0563C1"/>
                </a:solidFill>
              </a:rPr>
              <a:t>. </a:t>
            </a:r>
            <a:r>
              <a:rPr lang="en-US" sz="4000" dirty="0">
                <a:solidFill>
                  <a:srgbClr val="0563C1"/>
                </a:solidFill>
                <a:hlinkClick r:id="rId7">
                  <a:extLst>
                    <a:ext uri="{A12FA001-AC4F-418D-AE19-62706E023703}">
                      <ahyp:hlinkClr xmlns:ahyp="http://schemas.microsoft.com/office/drawing/2018/hyperlinkcolor" val="tx"/>
                    </a:ext>
                  </a:extLst>
                </a:hlinkClick>
              </a:rPr>
              <a:t>https://www.youtube.com/watch?v=yYebPiA0IjM</a:t>
            </a:r>
            <a:endParaRPr lang="en-US" sz="4800" dirty="0">
              <a:solidFill>
                <a:srgbClr val="0563C1"/>
              </a:solidFill>
            </a:endParaRPr>
          </a:p>
          <a:p>
            <a:pPr marL="463550" indent="-463550">
              <a:lnSpc>
                <a:spcPct val="140000"/>
              </a:lnSpc>
              <a:spcBef>
                <a:spcPts val="600"/>
              </a:spcBef>
              <a:spcAft>
                <a:spcPts val="600"/>
              </a:spcAft>
              <a:buNone/>
            </a:pPr>
            <a:r>
              <a:rPr lang="en-US" sz="4800" dirty="0" err="1"/>
              <a:t>Drakeygirl</a:t>
            </a:r>
            <a:r>
              <a:rPr lang="en-US" sz="4800" dirty="0"/>
              <a:t>. (1970, January 1). Genetics. </a:t>
            </a:r>
            <a:r>
              <a:rPr lang="en-US" sz="4800" dirty="0">
                <a:solidFill>
                  <a:srgbClr val="0563C1"/>
                </a:solidFill>
                <a:hlinkClick r:id="rId8">
                  <a:extLst>
                    <a:ext uri="{A12FA001-AC4F-418D-AE19-62706E023703}">
                      <ahyp:hlinkClr xmlns:ahyp="http://schemas.microsoft.com/office/drawing/2018/hyperlinkcolor" val="tx"/>
                    </a:ext>
                  </a:extLst>
                </a:hlinkClick>
              </a:rPr>
              <a:t>http://adrakesprogress.blogspot.com/2015/05/genetics.html</a:t>
            </a:r>
            <a:r>
              <a:rPr lang="en-US" sz="4800" dirty="0">
                <a:solidFill>
                  <a:srgbClr val="0563C1"/>
                </a:solidFill>
              </a:rPr>
              <a:t> </a:t>
            </a:r>
          </a:p>
          <a:p>
            <a:pPr marL="463550" indent="-463550">
              <a:lnSpc>
                <a:spcPct val="140000"/>
              </a:lnSpc>
              <a:spcBef>
                <a:spcPts val="600"/>
              </a:spcBef>
              <a:spcAft>
                <a:spcPts val="600"/>
              </a:spcAft>
              <a:buNone/>
            </a:pPr>
            <a:r>
              <a:rPr lang="en-US" sz="4800" dirty="0"/>
              <a:t>Foundation for Prader-Willi Research. (2020). </a:t>
            </a:r>
            <a:r>
              <a:rPr lang="en-US" sz="4800" i="1" dirty="0"/>
              <a:t>A clear explanation of PWS symptoms, causes, diagnosis, genetics, treatments &amp; research</a:t>
            </a:r>
            <a:r>
              <a:rPr lang="en-US" sz="4800" dirty="0"/>
              <a:t>. About Prader-Willi Syndrome. </a:t>
            </a:r>
            <a:endParaRPr lang="en-US" sz="4800" dirty="0">
              <a:solidFill>
                <a:srgbClr val="0563C1"/>
              </a:solidFill>
            </a:endParaRPr>
          </a:p>
          <a:p>
            <a:pPr marL="463550" indent="-463550">
              <a:lnSpc>
                <a:spcPct val="140000"/>
              </a:lnSpc>
              <a:spcBef>
                <a:spcPts val="0"/>
              </a:spcBef>
              <a:spcAft>
                <a:spcPts val="600"/>
              </a:spcAft>
              <a:buClr>
                <a:schemeClr val="dk1"/>
              </a:buClr>
              <a:buSzPct val="52380"/>
              <a:buNone/>
            </a:pPr>
            <a:r>
              <a:rPr lang="en-US" sz="4800" dirty="0">
                <a:solidFill>
                  <a:srgbClr val="222222"/>
                </a:solidFill>
                <a:highlight>
                  <a:srgbClr val="FFFFFF"/>
                </a:highlight>
              </a:rPr>
              <a:t>Mackay, J., McCallum, Z., Ambler, G. R., Vora, K., Nixon, G., Bergman, P., Shields, N., Milner, K., </a:t>
            </a:r>
            <a:r>
              <a:rPr lang="en-US" sz="4800" dirty="0" err="1">
                <a:solidFill>
                  <a:srgbClr val="222222"/>
                </a:solidFill>
                <a:highlight>
                  <a:srgbClr val="FFFFFF"/>
                </a:highlight>
              </a:rPr>
              <a:t>Kapur</a:t>
            </a:r>
            <a:r>
              <a:rPr lang="en-US" sz="4800" dirty="0">
                <a:solidFill>
                  <a:srgbClr val="222222"/>
                </a:solidFill>
                <a:highlight>
                  <a:srgbClr val="FFFFFF"/>
                </a:highlight>
              </a:rPr>
              <a:t>, N., Crock, P., </a:t>
            </a:r>
            <a:r>
              <a:rPr lang="en-US" sz="4800" dirty="0" err="1">
                <a:solidFill>
                  <a:srgbClr val="222222"/>
                </a:solidFill>
                <a:highlight>
                  <a:srgbClr val="FFFFFF"/>
                </a:highlight>
              </a:rPr>
              <a:t>Caudri</a:t>
            </a:r>
            <a:r>
              <a:rPr lang="en-US" sz="4800" dirty="0">
                <a:solidFill>
                  <a:srgbClr val="222222"/>
                </a:solidFill>
                <a:highlight>
                  <a:srgbClr val="FFFFFF"/>
                </a:highlight>
              </a:rPr>
              <a:t>, D., Curran, J., Verge, C., Seton, C., Tai, A., </a:t>
            </a:r>
            <a:r>
              <a:rPr lang="en-US" sz="4800" dirty="0" err="1">
                <a:solidFill>
                  <a:srgbClr val="222222"/>
                </a:solidFill>
                <a:highlight>
                  <a:srgbClr val="FFFFFF"/>
                </a:highlight>
              </a:rPr>
              <a:t>Tham</a:t>
            </a:r>
            <a:r>
              <a:rPr lang="en-US" sz="4800" dirty="0">
                <a:solidFill>
                  <a:srgbClr val="222222"/>
                </a:solidFill>
                <a:highlight>
                  <a:srgbClr val="FFFFFF"/>
                </a:highlight>
              </a:rPr>
              <a:t>, E., </a:t>
            </a:r>
            <a:r>
              <a:rPr lang="en-US" sz="4800" dirty="0" err="1">
                <a:solidFill>
                  <a:srgbClr val="222222"/>
                </a:solidFill>
                <a:highlight>
                  <a:srgbClr val="FFFFFF"/>
                </a:highlight>
              </a:rPr>
              <a:t>Musthaffa</a:t>
            </a:r>
            <a:r>
              <a:rPr lang="en-US" sz="4800" dirty="0">
                <a:solidFill>
                  <a:srgbClr val="222222"/>
                </a:solidFill>
                <a:highlight>
                  <a:srgbClr val="FFFFFF"/>
                </a:highlight>
              </a:rPr>
              <a:t>, Y., </a:t>
            </a:r>
            <a:r>
              <a:rPr lang="en-US" sz="4800" dirty="0" err="1">
                <a:solidFill>
                  <a:srgbClr val="222222"/>
                </a:solidFill>
                <a:highlight>
                  <a:srgbClr val="FFFFFF"/>
                </a:highlight>
              </a:rPr>
              <a:t>Laffterty</a:t>
            </a:r>
            <a:r>
              <a:rPr lang="en-US" sz="4800" dirty="0">
                <a:solidFill>
                  <a:srgbClr val="222222"/>
                </a:solidFill>
                <a:highlight>
                  <a:srgbClr val="FFFFFF"/>
                </a:highlight>
              </a:rPr>
              <a:t>, A. R., Belcher, G., Harper, J., ... &amp; Downs, J. (2019). Requirements for improving health and well</a:t>
            </a:r>
            <a:r>
              <a:rPr lang="en-US" sz="4800" dirty="0">
                <a:solidFill>
                  <a:srgbClr val="222222"/>
                </a:solidFill>
                <a:highlight>
                  <a:srgbClr val="FFFFFF"/>
                </a:highlight>
                <a:ea typeface="Times New Roman"/>
                <a:cs typeface="Times New Roman"/>
                <a:sym typeface="Times New Roman"/>
              </a:rPr>
              <a:t>‐</a:t>
            </a:r>
            <a:r>
              <a:rPr lang="en-US" sz="4800" dirty="0">
                <a:solidFill>
                  <a:srgbClr val="222222"/>
                </a:solidFill>
                <a:highlight>
                  <a:srgbClr val="FFFFFF"/>
                </a:highlight>
              </a:rPr>
              <a:t>being of children with Prader</a:t>
            </a:r>
            <a:r>
              <a:rPr lang="en-US" sz="4800" dirty="0">
                <a:solidFill>
                  <a:srgbClr val="222222"/>
                </a:solidFill>
                <a:highlight>
                  <a:srgbClr val="FFFFFF"/>
                </a:highlight>
                <a:ea typeface="Times New Roman"/>
                <a:cs typeface="Times New Roman"/>
                <a:sym typeface="Times New Roman"/>
              </a:rPr>
              <a:t>‐</a:t>
            </a:r>
            <a:r>
              <a:rPr lang="en-US" sz="4800" dirty="0">
                <a:solidFill>
                  <a:srgbClr val="222222"/>
                </a:solidFill>
                <a:highlight>
                  <a:srgbClr val="FFFFFF"/>
                </a:highlight>
              </a:rPr>
              <a:t>Willi syndrome and their families. </a:t>
            </a:r>
            <a:r>
              <a:rPr lang="en-US" sz="4800" i="1" dirty="0">
                <a:solidFill>
                  <a:srgbClr val="222222"/>
                </a:solidFill>
                <a:highlight>
                  <a:srgbClr val="FFFFFF"/>
                </a:highlight>
              </a:rPr>
              <a:t>Journal of </a:t>
            </a:r>
            <a:r>
              <a:rPr lang="en-US" sz="4800" i="1" dirty="0" err="1">
                <a:solidFill>
                  <a:srgbClr val="222222"/>
                </a:solidFill>
                <a:highlight>
                  <a:srgbClr val="FFFFFF"/>
                </a:highlight>
              </a:rPr>
              <a:t>Paediatrics</a:t>
            </a:r>
            <a:r>
              <a:rPr lang="en-US" sz="4800" i="1" dirty="0">
                <a:solidFill>
                  <a:srgbClr val="222222"/>
                </a:solidFill>
                <a:highlight>
                  <a:srgbClr val="FFFFFF"/>
                </a:highlight>
              </a:rPr>
              <a:t> and Child Health</a:t>
            </a:r>
            <a:r>
              <a:rPr lang="en-US" sz="4800" dirty="0">
                <a:solidFill>
                  <a:srgbClr val="222222"/>
                </a:solidFill>
                <a:highlight>
                  <a:srgbClr val="FFFFFF"/>
                </a:highlight>
              </a:rPr>
              <a:t>, </a:t>
            </a:r>
            <a:r>
              <a:rPr lang="en-US" sz="4800" i="1" dirty="0">
                <a:solidFill>
                  <a:srgbClr val="222222"/>
                </a:solidFill>
                <a:highlight>
                  <a:srgbClr val="FFFFFF"/>
                </a:highlight>
              </a:rPr>
              <a:t>55</a:t>
            </a:r>
            <a:r>
              <a:rPr lang="en-US" sz="4800" dirty="0">
                <a:solidFill>
                  <a:srgbClr val="222222"/>
                </a:solidFill>
                <a:highlight>
                  <a:srgbClr val="FFFFFF"/>
                </a:highlight>
              </a:rPr>
              <a:t>(9), 1029-1037</a:t>
            </a:r>
            <a:r>
              <a:rPr lang="en-US" sz="4800" dirty="0">
                <a:solidFill>
                  <a:srgbClr val="0563C1"/>
                </a:solidFill>
                <a:highlight>
                  <a:srgbClr val="FFFFFF"/>
                </a:highlight>
              </a:rPr>
              <a:t>. </a:t>
            </a:r>
            <a:r>
              <a:rPr lang="en-US" sz="4800" dirty="0">
                <a:solidFill>
                  <a:srgbClr val="0563C1"/>
                </a:solidFill>
                <a:highlight>
                  <a:srgbClr val="FFFFFF"/>
                </a:highlight>
                <a:hlinkClick r:id="rId9">
                  <a:extLst>
                    <a:ext uri="{A12FA001-AC4F-418D-AE19-62706E023703}">
                      <ahyp:hlinkClr xmlns:ahyp="http://schemas.microsoft.com/office/drawing/2018/hyperlinkcolor" val="tx"/>
                    </a:ext>
                  </a:extLst>
                </a:hlinkClick>
              </a:rPr>
              <a:t>https://doi.org/10.1111/jpc.14546</a:t>
            </a:r>
            <a:endParaRPr lang="en-US" sz="4800" dirty="0">
              <a:solidFill>
                <a:srgbClr val="0563C1"/>
              </a:solidFill>
              <a:highlight>
                <a:srgbClr val="FFFFFF"/>
              </a:highlight>
            </a:endParaRPr>
          </a:p>
          <a:p>
            <a:pPr marL="463550" indent="-463550">
              <a:lnSpc>
                <a:spcPct val="140000"/>
              </a:lnSpc>
              <a:spcBef>
                <a:spcPts val="0"/>
              </a:spcBef>
              <a:buClr>
                <a:schemeClr val="dk1"/>
              </a:buClr>
              <a:buSzPct val="52380"/>
              <a:buNone/>
            </a:pPr>
            <a:r>
              <a:rPr lang="en-US" sz="4800" dirty="0">
                <a:solidFill>
                  <a:schemeClr val="dk1"/>
                </a:solidFill>
              </a:rPr>
              <a:t>Maranga, C., Fernandes, T. G., </a:t>
            </a:r>
            <a:r>
              <a:rPr lang="en-US" sz="4800" dirty="0" err="1">
                <a:solidFill>
                  <a:schemeClr val="dk1"/>
                </a:solidFill>
              </a:rPr>
              <a:t>Bekman</a:t>
            </a:r>
            <a:r>
              <a:rPr lang="en-US" sz="4800" dirty="0">
                <a:solidFill>
                  <a:schemeClr val="dk1"/>
                </a:solidFill>
              </a:rPr>
              <a:t>, E., &amp; da Rocha, S. T. (2020). Angelman syndrome: A journey through the brain. </a:t>
            </a:r>
            <a:r>
              <a:rPr lang="en-US" sz="4800" i="1" dirty="0">
                <a:solidFill>
                  <a:schemeClr val="dk1"/>
                </a:solidFill>
              </a:rPr>
              <a:t>The </a:t>
            </a:r>
          </a:p>
          <a:p>
            <a:pPr marL="463550" indent="-463550">
              <a:lnSpc>
                <a:spcPct val="140000"/>
              </a:lnSpc>
              <a:spcBef>
                <a:spcPts val="0"/>
              </a:spcBef>
              <a:buClr>
                <a:schemeClr val="dk1"/>
              </a:buClr>
              <a:buSzPct val="52380"/>
              <a:buNone/>
            </a:pPr>
            <a:r>
              <a:rPr lang="en-US" sz="4800" i="1" dirty="0">
                <a:solidFill>
                  <a:schemeClr val="dk1"/>
                </a:solidFill>
              </a:rPr>
              <a:t>		FEBS Journal</a:t>
            </a:r>
            <a:r>
              <a:rPr lang="en-US" sz="4800" dirty="0">
                <a:solidFill>
                  <a:schemeClr val="dk1"/>
                </a:solidFill>
              </a:rPr>
              <a:t>, </a:t>
            </a:r>
            <a:r>
              <a:rPr lang="en-US" sz="4800" i="1" dirty="0">
                <a:solidFill>
                  <a:schemeClr val="dk1"/>
                </a:solidFill>
              </a:rPr>
              <a:t>287</a:t>
            </a:r>
            <a:r>
              <a:rPr lang="en-US" sz="4800" dirty="0">
                <a:solidFill>
                  <a:schemeClr val="dk1"/>
                </a:solidFill>
              </a:rPr>
              <a:t>(11), 2154–2175. </a:t>
            </a:r>
            <a:r>
              <a:rPr lang="en-US" sz="4800" dirty="0">
                <a:solidFill>
                  <a:srgbClr val="0563C1"/>
                </a:solidFill>
                <a:hlinkClick r:id="rId10">
                  <a:extLst>
                    <a:ext uri="{A12FA001-AC4F-418D-AE19-62706E023703}">
                      <ahyp:hlinkClr xmlns:ahyp="http://schemas.microsoft.com/office/drawing/2018/hyperlinkcolor" val="tx"/>
                    </a:ext>
                  </a:extLst>
                </a:hlinkClick>
              </a:rPr>
              <a:t>https://doi.org/10.1111/febs.15258</a:t>
            </a:r>
            <a:r>
              <a:rPr lang="en-US" sz="4800" dirty="0">
                <a:solidFill>
                  <a:srgbClr val="0563C1"/>
                </a:solidFill>
              </a:rPr>
              <a:t>  </a:t>
            </a:r>
          </a:p>
          <a:p>
            <a:pPr marL="0" indent="0">
              <a:buNone/>
            </a:pP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5"/>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References Continued</a:t>
            </a:r>
            <a:endParaRPr sz="3600" b="1" dirty="0"/>
          </a:p>
        </p:txBody>
      </p:sp>
      <p:sp>
        <p:nvSpPr>
          <p:cNvPr id="450" name="Google Shape;450;p65"/>
          <p:cNvSpPr txBox="1">
            <a:spLocks noGrp="1"/>
          </p:cNvSpPr>
          <p:nvPr>
            <p:ph idx="1"/>
          </p:nvPr>
        </p:nvSpPr>
        <p:spPr>
          <a:xfrm>
            <a:off x="628650" y="1253330"/>
            <a:ext cx="7886700" cy="4351339"/>
          </a:xfrm>
          <a:prstGeom prst="rect">
            <a:avLst/>
          </a:prstGeom>
        </p:spPr>
        <p:txBody>
          <a:bodyPr spcFirstLastPara="1" vert="horz" wrap="square" lIns="91425" tIns="91425" rIns="91425" bIns="91425" rtlCol="0" anchor="t" anchorCtr="0">
            <a:noAutofit/>
          </a:bodyPr>
          <a:lstStyle/>
          <a:p>
            <a:pPr marL="463550" indent="-463550">
              <a:lnSpc>
                <a:spcPct val="100000"/>
              </a:lnSpc>
              <a:spcBef>
                <a:spcPts val="0"/>
              </a:spcBef>
              <a:spcAft>
                <a:spcPts val="600"/>
              </a:spcAft>
              <a:buClr>
                <a:schemeClr val="dk1"/>
              </a:buClr>
              <a:buSzPct val="52380"/>
              <a:buNone/>
            </a:pPr>
            <a:r>
              <a:rPr lang="en" sz="1400" dirty="0">
                <a:solidFill>
                  <a:schemeClr val="dk1"/>
                </a:solidFill>
              </a:rPr>
              <a:t>Mayo Clinic Staff. (2018, January 31). </a:t>
            </a:r>
            <a:r>
              <a:rPr lang="en" sz="1400" i="1" dirty="0">
                <a:solidFill>
                  <a:schemeClr val="dk1"/>
                </a:solidFill>
              </a:rPr>
              <a:t>Prader-Willi syndrome</a:t>
            </a:r>
            <a:r>
              <a:rPr lang="en" sz="1400" dirty="0">
                <a:solidFill>
                  <a:schemeClr val="dk1"/>
                </a:solidFill>
              </a:rPr>
              <a:t>. Patient care and health information.  </a:t>
            </a:r>
            <a:r>
              <a:rPr lang="en" sz="1400" dirty="0">
                <a:solidFill>
                  <a:srgbClr val="0563C1"/>
                </a:solidFill>
                <a:hlinkClick r:id="rId4">
                  <a:extLst>
                    <a:ext uri="{A12FA001-AC4F-418D-AE19-62706E023703}">
                      <ahyp:hlinkClr xmlns:ahyp="http://schemas.microsoft.com/office/drawing/2018/hyperlinkcolor" val="tx"/>
                    </a:ext>
                  </a:extLst>
                </a:hlinkClick>
              </a:rPr>
              <a:t>https://www.mayoclinic.org/diseases-conditions/prader-willi-syndrome/symptoms-causes/syc-20355997</a:t>
            </a:r>
            <a:r>
              <a:rPr lang="en" sz="1400" dirty="0">
                <a:solidFill>
                  <a:srgbClr val="0563C1"/>
                </a:solidFill>
              </a:rPr>
              <a:t>  </a:t>
            </a:r>
            <a:endParaRPr sz="1400" dirty="0">
              <a:solidFill>
                <a:srgbClr val="0563C1"/>
              </a:solidFill>
            </a:endParaRPr>
          </a:p>
          <a:p>
            <a:pPr marL="463550" indent="-463550">
              <a:lnSpc>
                <a:spcPct val="100000"/>
              </a:lnSpc>
              <a:spcBef>
                <a:spcPts val="0"/>
              </a:spcBef>
              <a:spcAft>
                <a:spcPts val="600"/>
              </a:spcAft>
              <a:buClr>
                <a:schemeClr val="dk1"/>
              </a:buClr>
              <a:buSzPct val="52380"/>
              <a:buNone/>
            </a:pPr>
            <a:r>
              <a:rPr lang="en" sz="1400" dirty="0">
                <a:solidFill>
                  <a:srgbClr val="222222"/>
                </a:solidFill>
                <a:highlight>
                  <a:srgbClr val="FFFFFF"/>
                </a:highlight>
              </a:rPr>
              <a:t>Micheletti, S., Vivanti, G., Renzetti, S., Martelli, P., Calza, S., &amp; Fazzi, E. (2020). Imitation in Angelman syndrome: The role of social engagement. </a:t>
            </a:r>
            <a:r>
              <a:rPr lang="en" sz="1400" i="1" dirty="0">
                <a:solidFill>
                  <a:srgbClr val="222222"/>
                </a:solidFill>
                <a:highlight>
                  <a:srgbClr val="FFFFFF"/>
                </a:highlight>
              </a:rPr>
              <a:t>Scientific Reports</a:t>
            </a:r>
            <a:r>
              <a:rPr lang="en" sz="1400" dirty="0">
                <a:solidFill>
                  <a:srgbClr val="222222"/>
                </a:solidFill>
                <a:highlight>
                  <a:srgbClr val="FFFFFF"/>
                </a:highlight>
              </a:rPr>
              <a:t>, </a:t>
            </a:r>
            <a:r>
              <a:rPr lang="en" sz="1400" i="1" dirty="0">
                <a:solidFill>
                  <a:srgbClr val="222222"/>
                </a:solidFill>
                <a:highlight>
                  <a:srgbClr val="FFFFFF"/>
                </a:highlight>
              </a:rPr>
              <a:t>10</a:t>
            </a:r>
            <a:r>
              <a:rPr lang="en" sz="1400" dirty="0">
                <a:solidFill>
                  <a:srgbClr val="222222"/>
                </a:solidFill>
                <a:highlight>
                  <a:srgbClr val="FFFFFF"/>
                </a:highlight>
              </a:rPr>
              <a:t>(1), 1-11. </a:t>
            </a:r>
            <a:r>
              <a:rPr lang="en-US" sz="1400" b="0" i="0" dirty="0">
                <a:solidFill>
                  <a:srgbClr val="0563C1"/>
                </a:solidFill>
                <a:effectLst/>
                <a:hlinkClick r:id="rId5">
                  <a:extLst>
                    <a:ext uri="{A12FA001-AC4F-418D-AE19-62706E023703}">
                      <ahyp:hlinkClr xmlns:ahyp="http://schemas.microsoft.com/office/drawing/2018/hyperlinkcolor" val="tx"/>
                    </a:ext>
                  </a:extLst>
                </a:hlinkClick>
              </a:rPr>
              <a:t>https://doi.org/10.1038/s41598-020-72079-3</a:t>
            </a:r>
            <a:r>
              <a:rPr lang="en-US" sz="1400" b="0" i="0" dirty="0">
                <a:solidFill>
                  <a:srgbClr val="0563C1"/>
                </a:solidFill>
                <a:effectLst/>
              </a:rPr>
              <a:t> </a:t>
            </a:r>
            <a:endParaRPr sz="1400" dirty="0">
              <a:solidFill>
                <a:srgbClr val="0563C1"/>
              </a:solidFill>
            </a:endParaRPr>
          </a:p>
          <a:p>
            <a:pPr marL="463550" indent="-463550">
              <a:lnSpc>
                <a:spcPct val="100000"/>
              </a:lnSpc>
              <a:spcBef>
                <a:spcPts val="0"/>
              </a:spcBef>
              <a:spcAft>
                <a:spcPts val="600"/>
              </a:spcAft>
              <a:buClr>
                <a:schemeClr val="dk1"/>
              </a:buClr>
              <a:buSzPct val="52380"/>
              <a:buNone/>
            </a:pPr>
            <a:r>
              <a:rPr lang="en" sz="1400" dirty="0">
                <a:solidFill>
                  <a:schemeClr val="dk1"/>
                </a:solidFill>
              </a:rPr>
              <a:t>National Center for Biotechnology Information. (2020, March 6). </a:t>
            </a:r>
            <a:r>
              <a:rPr lang="en" sz="1400" i="1" dirty="0">
                <a:solidFill>
                  <a:schemeClr val="dk1"/>
                </a:solidFill>
              </a:rPr>
              <a:t>Prader-Willi syndrome</a:t>
            </a:r>
            <a:r>
              <a:rPr lang="en" sz="1400" dirty="0">
                <a:solidFill>
                  <a:schemeClr val="dk1"/>
                </a:solidFill>
              </a:rPr>
              <a:t>. Genetic testing tegistry. </a:t>
            </a:r>
            <a:r>
              <a:rPr lang="en" sz="1400" dirty="0">
                <a:solidFill>
                  <a:srgbClr val="0563C1"/>
                </a:solidFill>
                <a:hlinkClick r:id="rId6">
                  <a:extLst>
                    <a:ext uri="{A12FA001-AC4F-418D-AE19-62706E023703}">
                      <ahyp:hlinkClr xmlns:ahyp="http://schemas.microsoft.com/office/drawing/2018/hyperlinkcolor" val="tx"/>
                    </a:ext>
                  </a:extLst>
                </a:hlinkClick>
              </a:rPr>
              <a:t>https://www.ncbi.nlm.nih.gov/gtr/tests/500313/overview/</a:t>
            </a:r>
            <a:r>
              <a:rPr lang="en" sz="1400" dirty="0">
                <a:solidFill>
                  <a:srgbClr val="0563C1"/>
                </a:solidFill>
              </a:rPr>
              <a:t> </a:t>
            </a:r>
          </a:p>
          <a:p>
            <a:pPr marL="463550" indent="-463550">
              <a:lnSpc>
                <a:spcPct val="100000"/>
              </a:lnSpc>
              <a:spcBef>
                <a:spcPts val="0"/>
              </a:spcBef>
              <a:spcAft>
                <a:spcPts val="600"/>
              </a:spcAft>
              <a:buClr>
                <a:schemeClr val="dk1"/>
              </a:buClr>
              <a:buSzPct val="27500"/>
              <a:buNone/>
            </a:pPr>
            <a:r>
              <a:rPr lang="en-US" sz="1400" dirty="0" err="1">
                <a:solidFill>
                  <a:schemeClr val="dk1"/>
                </a:solidFill>
              </a:rPr>
              <a:t>PathwaysAwareness</a:t>
            </a:r>
            <a:r>
              <a:rPr lang="en-US" sz="1400" dirty="0">
                <a:solidFill>
                  <a:schemeClr val="dk1"/>
                </a:solidFill>
              </a:rPr>
              <a:t>. (2013, August 21). </a:t>
            </a:r>
            <a:r>
              <a:rPr lang="en-US" sz="1400" i="1" dirty="0">
                <a:solidFill>
                  <a:schemeClr val="dk1"/>
                </a:solidFill>
              </a:rPr>
              <a:t>2 month old babies in horizontal suspension (held level in the air), typical and atypical </a:t>
            </a:r>
            <a:r>
              <a:rPr lang="en-US" sz="1400" dirty="0">
                <a:solidFill>
                  <a:schemeClr val="dk1"/>
                </a:solidFill>
              </a:rPr>
              <a:t>[video]. YouTube. </a:t>
            </a:r>
            <a:r>
              <a:rPr lang="en-US" sz="1400" dirty="0">
                <a:solidFill>
                  <a:srgbClr val="0563C1"/>
                </a:solidFill>
                <a:hlinkClick r:id="rId7">
                  <a:extLst>
                    <a:ext uri="{A12FA001-AC4F-418D-AE19-62706E023703}">
                      <ahyp:hlinkClr xmlns:ahyp="http://schemas.microsoft.com/office/drawing/2018/hyperlinkcolor" val="tx"/>
                    </a:ext>
                  </a:extLst>
                </a:hlinkClick>
              </a:rPr>
              <a:t>https://www.youtube.com/watch?v=BasXYtKOjSs</a:t>
            </a:r>
            <a:r>
              <a:rPr lang="en-US" sz="1400" dirty="0">
                <a:solidFill>
                  <a:srgbClr val="0563C1"/>
                </a:solidFill>
              </a:rPr>
              <a:t> </a:t>
            </a:r>
            <a:endParaRPr lang="en-US" sz="1400" dirty="0">
              <a:solidFill>
                <a:srgbClr val="0563C1"/>
              </a:solidFill>
              <a:highlight>
                <a:srgbClr val="FFFFFF"/>
              </a:highlight>
            </a:endParaRPr>
          </a:p>
          <a:p>
            <a:pPr marL="463550" indent="-463550">
              <a:lnSpc>
                <a:spcPct val="100000"/>
              </a:lnSpc>
              <a:spcBef>
                <a:spcPts val="0"/>
              </a:spcBef>
              <a:buNone/>
            </a:pPr>
            <a:r>
              <a:rPr lang="en-US" sz="1400" dirty="0">
                <a:solidFill>
                  <a:schemeClr val="dk1"/>
                </a:solidFill>
                <a:highlight>
                  <a:srgbClr val="FFFFFF"/>
                </a:highlight>
              </a:rPr>
              <a:t>Pearson, E., Wilde, L., Heald, M., Royston, R., &amp; Oliver, C. (2019). Communication in Angelman syndrome: A scoping review. </a:t>
            </a:r>
            <a:r>
              <a:rPr lang="en-US" sz="1400" i="1" dirty="0">
                <a:solidFill>
                  <a:schemeClr val="dk1"/>
                </a:solidFill>
                <a:highlight>
                  <a:srgbClr val="FFFFFF"/>
                </a:highlight>
              </a:rPr>
              <a:t>Developmental Medicine &amp; Child Neurology</a:t>
            </a:r>
            <a:r>
              <a:rPr lang="en-US" sz="1400" dirty="0">
                <a:solidFill>
                  <a:schemeClr val="dk1"/>
                </a:solidFill>
                <a:highlight>
                  <a:srgbClr val="FFFFFF"/>
                </a:highlight>
              </a:rPr>
              <a:t>, </a:t>
            </a:r>
            <a:r>
              <a:rPr lang="en-US" sz="1400" i="1" dirty="0">
                <a:solidFill>
                  <a:schemeClr val="dk1"/>
                </a:solidFill>
                <a:highlight>
                  <a:srgbClr val="FFFFFF"/>
                </a:highlight>
              </a:rPr>
              <a:t>61</a:t>
            </a:r>
            <a:r>
              <a:rPr lang="en-US" sz="1400" dirty="0">
                <a:solidFill>
                  <a:schemeClr val="dk1"/>
                </a:solidFill>
                <a:highlight>
                  <a:srgbClr val="FFFFFF"/>
                </a:highlight>
              </a:rPr>
              <a:t>(11), 1266-1274.</a:t>
            </a:r>
          </a:p>
          <a:p>
            <a:pPr marL="457200" indent="-457200">
              <a:lnSpc>
                <a:spcPct val="100000"/>
              </a:lnSpc>
              <a:spcBef>
                <a:spcPts val="0"/>
              </a:spcBef>
              <a:spcAft>
                <a:spcPts val="600"/>
              </a:spcAft>
              <a:buNone/>
            </a:pPr>
            <a:r>
              <a:rPr lang="en-US" sz="1400" dirty="0"/>
              <a:t>Vimeo. (2014). </a:t>
            </a:r>
            <a:r>
              <a:rPr lang="en-US" sz="1400" i="1" dirty="0"/>
              <a:t>What is DNA?</a:t>
            </a:r>
            <a:r>
              <a:rPr lang="en-US" sz="1400" dirty="0"/>
              <a:t> Institute for Creation Research</a:t>
            </a:r>
            <a:r>
              <a:rPr lang="en-US" sz="1400" dirty="0">
                <a:solidFill>
                  <a:srgbClr val="0563C1"/>
                </a:solidFill>
              </a:rPr>
              <a:t>. </a:t>
            </a:r>
            <a:r>
              <a:rPr lang="en-US" sz="1400" dirty="0">
                <a:solidFill>
                  <a:srgbClr val="0563C1"/>
                </a:solidFill>
                <a:uFill>
                  <a:noFill/>
                </a:uFill>
                <a:hlinkClick r:id="rId8">
                  <a:extLst>
                    <a:ext uri="{A12FA001-AC4F-418D-AE19-62706E023703}">
                      <ahyp:hlinkClr xmlns:ahyp="http://schemas.microsoft.com/office/drawing/2018/hyperlinkcolor" val="tx"/>
                    </a:ext>
                  </a:extLst>
                </a:hlinkClick>
              </a:rPr>
              <a:t>https://vimeo.com/108520146</a:t>
            </a:r>
            <a:endParaRPr lang="en-US" sz="1400" dirty="0">
              <a:solidFill>
                <a:srgbClr val="0563C1"/>
              </a:solidFill>
            </a:endParaRPr>
          </a:p>
          <a:p>
            <a:pPr marL="457200" indent="-457200">
              <a:lnSpc>
                <a:spcPct val="100000"/>
              </a:lnSpc>
              <a:spcBef>
                <a:spcPts val="0"/>
              </a:spcBef>
              <a:buClr>
                <a:schemeClr val="dk1"/>
              </a:buClr>
              <a:buSzPts val="275"/>
              <a:buNone/>
            </a:pPr>
            <a:r>
              <a:rPr lang="en-US" sz="1400" dirty="0"/>
              <a:t>Wallace, L. J. H. Bean, K. Stephens, &amp; A. </a:t>
            </a:r>
            <a:r>
              <a:rPr lang="en-US" sz="1400" dirty="0" err="1"/>
              <a:t>Amemiya</a:t>
            </a:r>
            <a:r>
              <a:rPr lang="en-US" sz="1400" dirty="0"/>
              <a:t> (Eds.), </a:t>
            </a:r>
            <a:r>
              <a:rPr lang="en-US" sz="1400" i="1" dirty="0"/>
              <a:t>Gene Reviews</a:t>
            </a:r>
            <a:r>
              <a:rPr lang="en-US" sz="1400" dirty="0"/>
              <a:t>. </a:t>
            </a:r>
            <a:r>
              <a:rPr lang="en-US" sz="1400" u="sng" dirty="0">
                <a:solidFill>
                  <a:srgbClr val="0563C1"/>
                </a:solidFill>
                <a:hlinkClick r:id="rId9">
                  <a:extLst>
                    <a:ext uri="{A12FA001-AC4F-418D-AE19-62706E023703}">
                      <ahyp:hlinkClr xmlns:ahyp="http://schemas.microsoft.com/office/drawing/2018/hyperlinkcolor" val="tx"/>
                    </a:ext>
                  </a:extLst>
                </a:hlinkClick>
              </a:rPr>
              <a:t>h</a:t>
            </a:r>
            <a:r>
              <a:rPr lang="en-US" sz="1400" u="sng" dirty="0">
                <a:solidFill>
                  <a:srgbClr val="0563C1"/>
                </a:solidFill>
                <a:uFill>
                  <a:noFill/>
                </a:uFill>
                <a:hlinkClick r:id="rId9">
                  <a:extLst>
                    <a:ext uri="{A12FA001-AC4F-418D-AE19-62706E023703}">
                      <ahyp:hlinkClr xmlns:ahyp="http://schemas.microsoft.com/office/drawing/2018/hyperlinkcolor" val="tx"/>
                    </a:ext>
                  </a:extLst>
                </a:hlinkClick>
              </a:rPr>
              <a:t>ttps://www.ncbi.nlm.nih.gov/books/NBK1330/</a:t>
            </a:r>
            <a:r>
              <a:rPr lang="en-US" sz="1400" u="sng" dirty="0">
                <a:solidFill>
                  <a:srgbClr val="0563C1"/>
                </a:solidFill>
                <a:uFill>
                  <a:noFill/>
                </a:uFill>
              </a:rPr>
              <a:t> </a:t>
            </a:r>
          </a:p>
          <a:p>
            <a:pPr marL="457200" indent="-457200">
              <a:lnSpc>
                <a:spcPct val="100000"/>
              </a:lnSpc>
              <a:spcBef>
                <a:spcPts val="0"/>
              </a:spcBef>
              <a:buClr>
                <a:schemeClr val="dk1"/>
              </a:buClr>
              <a:buSzPts val="275"/>
              <a:buNone/>
            </a:pPr>
            <a:endParaRPr lang="en-US" sz="1000" dirty="0">
              <a:solidFill>
                <a:srgbClr val="0563C1"/>
              </a:solidFill>
            </a:endParaRPr>
          </a:p>
          <a:p>
            <a:pPr marL="457200" indent="-457200">
              <a:lnSpc>
                <a:spcPct val="100000"/>
              </a:lnSpc>
              <a:spcBef>
                <a:spcPts val="0"/>
              </a:spcBef>
              <a:buNone/>
            </a:pPr>
            <a:r>
              <a:rPr lang="en-US" sz="1400" i="1" dirty="0"/>
              <a:t>What does Angelman Syndrome look like?</a:t>
            </a:r>
            <a:r>
              <a:rPr lang="en-US" sz="1400" dirty="0"/>
              <a:t> (2016, February 12). Bing Videos.</a:t>
            </a:r>
            <a:r>
              <a:rPr lang="en-US" sz="1400" b="1" i="1" dirty="0"/>
              <a:t> </a:t>
            </a:r>
            <a:r>
              <a:rPr lang="en-US" sz="1400" b="1" dirty="0"/>
              <a:t> </a:t>
            </a:r>
            <a:r>
              <a:rPr lang="en-US" sz="1400" u="sng" dirty="0">
                <a:solidFill>
                  <a:srgbClr val="0563C1"/>
                </a:solidFill>
                <a:hlinkClick r:id="rId10">
                  <a:extLst>
                    <a:ext uri="{A12FA001-AC4F-418D-AE19-62706E023703}">
                      <ahyp:hlinkClr xmlns:ahyp="http://schemas.microsoft.com/office/drawing/2018/hyperlinkcolor" val="tx"/>
                    </a:ext>
                  </a:extLst>
                </a:hlinkClick>
              </a:rPr>
              <a:t>https://www.bing.com/videos/search?q=child+with+angelman+sydrome&amp;ru=%2fvideos%2fsearch%3fq%3dchild%2bwith%2bangelman%2bsydrome%26FORM%3dH</a:t>
            </a:r>
            <a:r>
              <a:rPr lang="en-US" sz="1400" u="sng" dirty="0">
                <a:solidFill>
                  <a:srgbClr val="0563C1"/>
                </a:solidFill>
              </a:rPr>
              <a:t> </a:t>
            </a:r>
            <a:endParaRPr lang="en-US" sz="1400" dirty="0">
              <a:solidFill>
                <a:srgbClr val="0563C1"/>
              </a:solidFill>
            </a:endParaRPr>
          </a:p>
          <a:p>
            <a:pPr marL="463550" indent="-463550">
              <a:lnSpc>
                <a:spcPct val="120000"/>
              </a:lnSpc>
              <a:buNone/>
            </a:pPr>
            <a:endParaRPr sz="1200" dirty="0">
              <a:solidFill>
                <a:schemeClr val="dk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F2020-E910-458D-954D-086F2E6510EA}"/>
              </a:ext>
            </a:extLst>
          </p:cNvPr>
          <p:cNvSpPr>
            <a:spLocks noGrp="1"/>
          </p:cNvSpPr>
          <p:nvPr>
            <p:ph type="title"/>
          </p:nvPr>
        </p:nvSpPr>
        <p:spPr/>
        <p:txBody>
          <a:bodyPr/>
          <a:lstStyle/>
          <a:p>
            <a:pPr algn="ctr"/>
            <a:r>
              <a:rPr lang="en-US" sz="3600" dirty="0"/>
              <a:t>Disclaimer</a:t>
            </a:r>
          </a:p>
        </p:txBody>
      </p:sp>
      <p:sp>
        <p:nvSpPr>
          <p:cNvPr id="2" name="Content Placeholder 1">
            <a:extLst>
              <a:ext uri="{FF2B5EF4-FFF2-40B4-BE49-F238E27FC236}">
                <a16:creationId xmlns:a16="http://schemas.microsoft.com/office/drawing/2014/main" id="{25826A4D-FDEE-4B62-A6D7-A15A62AF0965}"/>
              </a:ext>
            </a:extLst>
          </p:cNvPr>
          <p:cNvSpPr>
            <a:spLocks noGrp="1"/>
          </p:cNvSpPr>
          <p:nvPr>
            <p:ph idx="1"/>
          </p:nvPr>
        </p:nvSpPr>
        <p:spPr/>
        <p:txBody>
          <a:bodyPr/>
          <a:lstStyle/>
          <a:p>
            <a:pPr marL="0" indent="0">
              <a:lnSpc>
                <a:spcPct val="150000"/>
              </a:lnSpc>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 product of the Early Childhood Intervention Doctoral Consortium (ECiDC), a project of the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A.J. Pappanikou Center for Excellence in Developmental Disabilities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UConn Health</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Center is funded through cooperative agreement number H325H190004 from the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Office of Special Education Programs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U.S. Department of Education. Materials and opinions expressed herein do not necessarily represent the Department of Education’s position or policy.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custDataLst>
      <p:tags r:id="rId1"/>
    </p:custDataLst>
    <p:extLst>
      <p:ext uri="{BB962C8B-B14F-4D97-AF65-F5344CB8AC3E}">
        <p14:creationId xmlns:p14="http://schemas.microsoft.com/office/powerpoint/2010/main" val="1030539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373D-55F5-46F6-8B30-9A55647488BB}"/>
              </a:ext>
            </a:extLst>
          </p:cNvPr>
          <p:cNvSpPr>
            <a:spLocks noGrp="1"/>
          </p:cNvSpPr>
          <p:nvPr>
            <p:ph type="title"/>
          </p:nvPr>
        </p:nvSpPr>
        <p:spPr/>
        <p:txBody>
          <a:bodyPr>
            <a:normAutofit fontScale="90000"/>
          </a:bodyPr>
          <a:lstStyle/>
          <a:p>
            <a:pPr algn="ctr">
              <a:lnSpc>
                <a:spcPct val="150000"/>
              </a:lnSpc>
            </a:pPr>
            <a:r>
              <a:rPr lang="en-US" sz="3600" dirty="0">
                <a:solidFill>
                  <a:schemeClr val="tx1"/>
                </a:solidFill>
                <a:latin typeface="+mj-lt"/>
              </a:rPr>
              <a:t>General Overview Of Genes, Chromosomes, and Genomic Imprinting </a:t>
            </a:r>
          </a:p>
        </p:txBody>
      </p:sp>
      <p:sp>
        <p:nvSpPr>
          <p:cNvPr id="5" name="Text Placeholder 4">
            <a:extLst>
              <a:ext uri="{FF2B5EF4-FFF2-40B4-BE49-F238E27FC236}">
                <a16:creationId xmlns:a16="http://schemas.microsoft.com/office/drawing/2014/main" id="{EB22E592-A4B8-A182-3A92-885298FD6669}"/>
              </a:ext>
            </a:extLst>
          </p:cNvPr>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820039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DNA—Deoxyribonucelic Acid</a:t>
            </a:r>
            <a:endParaRPr sz="3600" b="1" dirty="0"/>
          </a:p>
        </p:txBody>
      </p:sp>
      <p:sp>
        <p:nvSpPr>
          <p:cNvPr id="90" name="Google Shape;90;p18"/>
          <p:cNvSpPr txBox="1">
            <a:spLocks noGrp="1"/>
          </p:cNvSpPr>
          <p:nvPr>
            <p:ph idx="1"/>
          </p:nvPr>
        </p:nvSpPr>
        <p:spPr>
          <a:prstGeom prst="rect">
            <a:avLst/>
          </a:prstGeom>
        </p:spPr>
        <p:txBody>
          <a:bodyPr spcFirstLastPara="1" vert="horz" wrap="square" lIns="91425" tIns="91425" rIns="91425" bIns="91425" rtlCol="0" anchor="t" anchorCtr="0">
            <a:normAutofit/>
          </a:bodyPr>
          <a:lstStyle/>
          <a:p>
            <a:pPr marL="0" indent="0" algn="ctr">
              <a:buNone/>
            </a:pPr>
            <a:r>
              <a:rPr lang="en" sz="2000" dirty="0">
                <a:solidFill>
                  <a:schemeClr val="dk1"/>
                </a:solidFill>
              </a:rPr>
              <a:t>“The blueprint of what we are” - Institute for Creation Research</a:t>
            </a:r>
            <a:endParaRPr sz="2000" dirty="0">
              <a:solidFill>
                <a:schemeClr val="dk1"/>
              </a:solidFill>
            </a:endParaRPr>
          </a:p>
        </p:txBody>
      </p:sp>
      <p:pic>
        <p:nvPicPr>
          <p:cNvPr id="5" name="Picture 4" descr="Screenshot of What Is DNA Video.">
            <a:extLst>
              <a:ext uri="{FF2B5EF4-FFF2-40B4-BE49-F238E27FC236}">
                <a16:creationId xmlns:a16="http://schemas.microsoft.com/office/drawing/2014/main" id="{968B8660-1971-4461-BB8C-FA7BAF3A7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3243" y="2649536"/>
            <a:ext cx="4357513" cy="2451101"/>
          </a:xfrm>
          <a:prstGeom prst="rect">
            <a:avLst/>
          </a:prstGeom>
        </p:spPr>
      </p:pic>
      <p:sp>
        <p:nvSpPr>
          <p:cNvPr id="3" name="TextBox 2">
            <a:extLst>
              <a:ext uri="{FF2B5EF4-FFF2-40B4-BE49-F238E27FC236}">
                <a16:creationId xmlns:a16="http://schemas.microsoft.com/office/drawing/2014/main" id="{250C1DCF-AF6A-40C2-8FFB-36A3C4318E5D}"/>
              </a:ext>
            </a:extLst>
          </p:cNvPr>
          <p:cNvSpPr txBox="1"/>
          <p:nvPr/>
        </p:nvSpPr>
        <p:spPr>
          <a:xfrm>
            <a:off x="1790699" y="5252506"/>
            <a:ext cx="5562600" cy="307777"/>
          </a:xfrm>
          <a:prstGeom prst="rect">
            <a:avLst/>
          </a:prstGeom>
          <a:noFill/>
        </p:spPr>
        <p:txBody>
          <a:bodyPr wrap="square" rtlCol="0">
            <a:spAutoFit/>
          </a:bodyPr>
          <a:lstStyle/>
          <a:p>
            <a:pPr algn="ctr"/>
            <a:r>
              <a:rPr lang="en-US" sz="1400" dirty="0">
                <a:latin typeface="+mn-lt"/>
                <a:hlinkClick r:id="rId5"/>
              </a:rPr>
              <a:t>Link to video</a:t>
            </a:r>
            <a:r>
              <a:rPr lang="en-US" sz="1400" dirty="0">
                <a:latin typeface="+mn-lt"/>
              </a:rPr>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algn="ctr">
              <a:spcBef>
                <a:spcPts val="0"/>
              </a:spcBef>
            </a:pPr>
            <a:r>
              <a:rPr lang="en" sz="3600" b="1" dirty="0"/>
              <a:t>Genetic Disorder</a:t>
            </a:r>
            <a:endParaRPr sz="3600" b="1" dirty="0"/>
          </a:p>
        </p:txBody>
      </p:sp>
      <p:sp>
        <p:nvSpPr>
          <p:cNvPr id="2" name="Content Placeholder 1">
            <a:extLst>
              <a:ext uri="{FF2B5EF4-FFF2-40B4-BE49-F238E27FC236}">
                <a16:creationId xmlns:a16="http://schemas.microsoft.com/office/drawing/2014/main" id="{5B0BFC97-8732-3AF2-BF0C-E2B63DDEBAD4}"/>
              </a:ext>
            </a:extLst>
          </p:cNvPr>
          <p:cNvSpPr>
            <a:spLocks noGrp="1"/>
          </p:cNvSpPr>
          <p:nvPr>
            <p:ph idx="1"/>
          </p:nvPr>
        </p:nvSpPr>
        <p:spPr/>
        <p:txBody>
          <a:bodyPr/>
          <a:lstStyle/>
          <a:p>
            <a:endParaRPr lang="en-US"/>
          </a:p>
        </p:txBody>
      </p:sp>
      <p:sp>
        <p:nvSpPr>
          <p:cNvPr id="7" name="Google Shape;326;p50">
            <a:extLst>
              <a:ext uri="{FF2B5EF4-FFF2-40B4-BE49-F238E27FC236}">
                <a16:creationId xmlns:a16="http://schemas.microsoft.com/office/drawing/2014/main" id="{21D38503-77DD-45AF-9EED-F46920555820}"/>
              </a:ext>
            </a:extLst>
          </p:cNvPr>
          <p:cNvSpPr txBox="1"/>
          <p:nvPr/>
        </p:nvSpPr>
        <p:spPr>
          <a:xfrm>
            <a:off x="457200" y="2738148"/>
            <a:ext cx="5181600" cy="1415742"/>
          </a:xfrm>
          <a:prstGeom prst="rect">
            <a:avLst/>
          </a:prstGeom>
          <a:solidFill>
            <a:srgbClr val="B9DFE2"/>
          </a:solidFill>
          <a:ln>
            <a:noFill/>
          </a:ln>
        </p:spPr>
        <p:txBody>
          <a:bodyPr spcFirstLastPara="1" wrap="square" lIns="91425" tIns="91425" rIns="91425" bIns="91425" anchor="t" anchorCtr="0">
            <a:spAutoFit/>
          </a:bodyPr>
          <a:lstStyle/>
          <a:p>
            <a:r>
              <a:rPr lang="en-US" sz="2000" dirty="0">
                <a:latin typeface="Calibri" panose="020F0502020204030204" pitchFamily="34" charset="0"/>
              </a:rPr>
              <a:t>“A disease caused in whole or in part by a change in the DNA sequence away from the normal sequence.” </a:t>
            </a:r>
          </a:p>
          <a:p>
            <a:r>
              <a:rPr lang="en-US" sz="2000" i="1" dirty="0">
                <a:latin typeface="Calibri" panose="020F0502020204030204" pitchFamily="34" charset="0"/>
              </a:rPr>
              <a:t>- </a:t>
            </a:r>
            <a:r>
              <a:rPr lang="en-US" sz="1400" i="1" dirty="0">
                <a:latin typeface="Calibri" panose="020F0502020204030204" pitchFamily="34" charset="0"/>
              </a:rPr>
              <a:t>National Human Research Genome Institute </a:t>
            </a:r>
            <a:endParaRPr lang="en-US" sz="1400" dirty="0">
              <a:solidFill>
                <a:prstClr val="black"/>
              </a:solidFill>
              <a:latin typeface="Microsoft Sans Serif" panose="020B0604020202020204" pitchFamily="34" charset="0"/>
            </a:endParaRPr>
          </a:p>
        </p:txBody>
      </p:sp>
      <p:pic>
        <p:nvPicPr>
          <p:cNvPr id="6" name="Picture 5" descr="A close up of a strand of DNA.">
            <a:extLst>
              <a:ext uri="{FF2B5EF4-FFF2-40B4-BE49-F238E27FC236}">
                <a16:creationId xmlns:a16="http://schemas.microsoft.com/office/drawing/2014/main" id="{0DA217B5-6E97-4084-8AAB-86C056054609}"/>
              </a:ext>
            </a:extLst>
          </p:cNvPr>
          <p:cNvPicPr>
            <a:picLocks noChangeAspect="1"/>
          </p:cNvPicPr>
          <p:nvPr/>
        </p:nvPicPr>
        <p:blipFill>
          <a:blip r:embed="rId4"/>
          <a:stretch>
            <a:fillRect/>
          </a:stretch>
        </p:blipFill>
        <p:spPr>
          <a:xfrm>
            <a:off x="5826411" y="1269816"/>
            <a:ext cx="2881171" cy="43524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FACET" val="fulu5cvf"/>
  <p:tag name="ARTICULATE_DESIGN_ID_CUSTOM DESIGN" val="mHv1JbSD"/>
  <p:tag name="ARTICULATE_DESIGN_ID_OFFICE THEME" val="wAdInjqC"/>
  <p:tag name="ARTICULATE_SLIDE_COUNT" val="64"/>
  <p:tag name="ARTICULATE_PROJECT_OPEN" val="0"/>
  <p:tag name="ARTICULATE_DESIGN_ID_1_OFFICE THEME" val="jA7qZhir"/>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20019</TotalTime>
  <Words>5149</Words>
  <Application>Microsoft Office PowerPoint</Application>
  <PresentationFormat>On-screen Show (4:3)</PresentationFormat>
  <Paragraphs>508</Paragraphs>
  <Slides>64</Slides>
  <Notes>59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Arial</vt:lpstr>
      <vt:lpstr>Calibri</vt:lpstr>
      <vt:lpstr>Courier New</vt:lpstr>
      <vt:lpstr>Microsoft Sans Serif</vt:lpstr>
      <vt:lpstr>Roboto</vt:lpstr>
      <vt:lpstr>Roboto Medium</vt:lpstr>
      <vt:lpstr>Times New Roman</vt:lpstr>
      <vt:lpstr>Trebuchet MS</vt:lpstr>
      <vt:lpstr>Verdana</vt:lpstr>
      <vt:lpstr>Office Theme</vt:lpstr>
      <vt:lpstr>Characteristics and Etiology of Infants and Young Children with Disabilities</vt:lpstr>
      <vt:lpstr>Purpose</vt:lpstr>
      <vt:lpstr>Objectives</vt:lpstr>
      <vt:lpstr>Objectives II</vt:lpstr>
      <vt:lpstr>Agenda</vt:lpstr>
      <vt:lpstr>Activity 1</vt:lpstr>
      <vt:lpstr>General Overview Of Genes, Chromosomes, and Genomic Imprinting </vt:lpstr>
      <vt:lpstr>DNA—Deoxyribonucelic Acid</vt:lpstr>
      <vt:lpstr>Genetic Disorder</vt:lpstr>
      <vt:lpstr>Genetic Disorder II</vt:lpstr>
      <vt:lpstr>Genetic Disorder III</vt:lpstr>
      <vt:lpstr>Chromosomes and Genes</vt:lpstr>
      <vt:lpstr>Chromosomes and Genes II</vt:lpstr>
      <vt:lpstr>Diagram of a cell</vt:lpstr>
      <vt:lpstr>Genomic Imprinting </vt:lpstr>
      <vt:lpstr>Prader-Willi v. Angelman Syndrome</vt:lpstr>
      <vt:lpstr>Prader-Willi Syndrome (PWS)</vt:lpstr>
      <vt:lpstr>PWS - History</vt:lpstr>
      <vt:lpstr>PWS – History continued</vt:lpstr>
      <vt:lpstr>PWS - Prevalence</vt:lpstr>
      <vt:lpstr>PWS – Diagnosis</vt:lpstr>
      <vt:lpstr>PWS – Diagnosis II </vt:lpstr>
      <vt:lpstr>PWS – Diagnosis III</vt:lpstr>
      <vt:lpstr>PWS - Genetics</vt:lpstr>
      <vt:lpstr>PWS - Early Signs</vt:lpstr>
      <vt:lpstr>PWS - Early Signs II</vt:lpstr>
      <vt:lpstr>Signs of PWS - Infants and Toddlers</vt:lpstr>
      <vt:lpstr>PWS - Clinical Features</vt:lpstr>
      <vt:lpstr>PWS - Clinical Features II</vt:lpstr>
      <vt:lpstr>PWS - Clinical Features III</vt:lpstr>
      <vt:lpstr>Signs of PWS—Children and Adolescents</vt:lpstr>
      <vt:lpstr>General Phases of Nutrition  and Growth Patterns in PWS</vt:lpstr>
      <vt:lpstr>PWS Hyperphagia (excessive appetite)</vt:lpstr>
      <vt:lpstr>PWS - Co-Occuring Conditions/Complications</vt:lpstr>
      <vt:lpstr>Activity 2</vt:lpstr>
      <vt:lpstr>PWS - Treatments and Supports</vt:lpstr>
      <vt:lpstr>PWS - Treatments and Supports II</vt:lpstr>
      <vt:lpstr>PWS - Treatments and Supports III</vt:lpstr>
      <vt:lpstr>PWS - Treatments and Supports IV </vt:lpstr>
      <vt:lpstr>Angelman Syndrome (AS)</vt:lpstr>
      <vt:lpstr>AS - History</vt:lpstr>
      <vt:lpstr>AS – History continued</vt:lpstr>
      <vt:lpstr>AS - Prevalence</vt:lpstr>
      <vt:lpstr>AS - Diagnosis</vt:lpstr>
      <vt:lpstr>AS – Diagnosis II</vt:lpstr>
      <vt:lpstr>AS – Diagnosis III</vt:lpstr>
      <vt:lpstr>AS - Genetics</vt:lpstr>
      <vt:lpstr>AS - Genetics II</vt:lpstr>
      <vt:lpstr>AS - Early Signs</vt:lpstr>
      <vt:lpstr>AS - Clinical Features</vt:lpstr>
      <vt:lpstr>Behavior in Angelman Syndrome</vt:lpstr>
      <vt:lpstr>AS - Clinical Features II  </vt:lpstr>
      <vt:lpstr>AS - Clinical Features III  </vt:lpstr>
      <vt:lpstr>Communication in Angelman Syndrome:  A Scoping Review (2019)</vt:lpstr>
      <vt:lpstr>AS - Co-Occuring  Conditions/ Complications</vt:lpstr>
      <vt:lpstr>Diversity in AS</vt:lpstr>
      <vt:lpstr>Activity 3</vt:lpstr>
      <vt:lpstr>AS - Treatments and Supports</vt:lpstr>
      <vt:lpstr>AS - Treatments and Supports II</vt:lpstr>
      <vt:lpstr>AS - Treatments and Supports III  </vt:lpstr>
      <vt:lpstr>Activity 4</vt:lpstr>
      <vt:lpstr>References</vt:lpstr>
      <vt:lpstr>References Continued</vt:lpstr>
      <vt:lpstr>Disclaimer</vt:lpstr>
    </vt:vector>
  </TitlesOfParts>
  <Company>Univ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 with the End in Mind: Individuals with Disabilities and Their families Living Life to the Fullest</dc:title>
  <dc:creator>lois</dc:creator>
  <cp:lastModifiedBy>Garvey,Amanda L.</cp:lastModifiedBy>
  <cp:revision>933</cp:revision>
  <cp:lastPrinted>2022-08-25T18:50:56Z</cp:lastPrinted>
  <dcterms:created xsi:type="dcterms:W3CDTF">2005-02-22T15:56:27Z</dcterms:created>
  <dcterms:modified xsi:type="dcterms:W3CDTF">2026-02-27T21:03:50Z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FAEA37EC-700F-498B-9D37-B1C61589CF4A</vt:lpwstr>
  </property>
  <property fmtid="{D5CDD505-2E9C-101B-9397-08002B2CF9AE}" pid="3" name="ArticulatePath">
    <vt:lpwstr>foundations family partnerships</vt:lpwstr>
  </property>
</Properties>
</file>