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6"/>
  </p:notesMasterIdLst>
  <p:sldIdLst>
    <p:sldId id="256" r:id="rId3"/>
    <p:sldId id="257" r:id="rId4"/>
    <p:sldId id="385" r:id="rId5"/>
    <p:sldId id="386" r:id="rId6"/>
    <p:sldId id="375" r:id="rId7"/>
    <p:sldId id="370" r:id="rId8"/>
    <p:sldId id="371" r:id="rId9"/>
    <p:sldId id="372" r:id="rId10"/>
    <p:sldId id="373" r:id="rId11"/>
    <p:sldId id="377" r:id="rId12"/>
    <p:sldId id="376" r:id="rId13"/>
    <p:sldId id="384" r:id="rId14"/>
    <p:sldId id="374" r:id="rId15"/>
    <p:sldId id="379" r:id="rId16"/>
    <p:sldId id="380" r:id="rId17"/>
    <p:sldId id="368" r:id="rId18"/>
    <p:sldId id="369" r:id="rId19"/>
    <p:sldId id="382" r:id="rId20"/>
    <p:sldId id="409" r:id="rId21"/>
    <p:sldId id="383" r:id="rId22"/>
    <p:sldId id="397" r:id="rId23"/>
    <p:sldId id="399" r:id="rId24"/>
    <p:sldId id="400" r:id="rId25"/>
    <p:sldId id="401" r:id="rId26"/>
    <p:sldId id="398" r:id="rId27"/>
    <p:sldId id="392" r:id="rId28"/>
    <p:sldId id="393" r:id="rId29"/>
    <p:sldId id="404" r:id="rId30"/>
    <p:sldId id="410" r:id="rId31"/>
    <p:sldId id="258" r:id="rId32"/>
    <p:sldId id="259" r:id="rId33"/>
    <p:sldId id="260" r:id="rId34"/>
    <p:sldId id="261"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5F"/>
    <a:srgbClr val="507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97" d="100"/>
          <a:sy n="97"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4E3C4-328F-4A3D-9408-228098FF617E}"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CC56A-9E67-494F-9798-54B0A27EB855}" type="slidenum">
              <a:rPr lang="en-US" smtClean="0"/>
              <a:t>‹#›</a:t>
            </a:fld>
            <a:endParaRPr lang="en-US"/>
          </a:p>
        </p:txBody>
      </p:sp>
    </p:spTree>
    <p:extLst>
      <p:ext uri="{BB962C8B-B14F-4D97-AF65-F5344CB8AC3E}">
        <p14:creationId xmlns:p14="http://schemas.microsoft.com/office/powerpoint/2010/main" val="145169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“Today we’re deepening our understanding of communication as a </a:t>
            </a:r>
            <a:r>
              <a:rPr lang="en-US" sz="1200" b="0" i="1" kern="1200" dirty="0">
                <a:solidFill>
                  <a:schemeClr val="tx1"/>
                </a:solidFill>
                <a:effectLst/>
                <a:latin typeface="+mn-lt"/>
                <a:ea typeface="+mn-ea"/>
                <a:cs typeface="+mn-cs"/>
              </a:rPr>
              <a:t>collaborative skill</a:t>
            </a:r>
            <a:r>
              <a:rPr lang="en-US" sz="1200" b="0" i="0" kern="1200" dirty="0">
                <a:solidFill>
                  <a:schemeClr val="tx1"/>
                </a:solidFill>
                <a:effectLst/>
                <a:latin typeface="+mn-lt"/>
                <a:ea typeface="+mn-ea"/>
                <a:cs typeface="+mn-cs"/>
              </a:rPr>
              <a:t>, not just an interpersonal one. In EI/ECSE, communication shapes how we share expertise, partner with families, and function as a team.” </a:t>
            </a:r>
            <a:endParaRPr lang="en-US" b="0" i="0" dirty="0">
              <a:effectLst/>
            </a:endParaRPr>
          </a:p>
          <a:p>
            <a:pPr rtl="0" fontAlgn="base"/>
            <a:r>
              <a:rPr lang="en-US" sz="1200" b="1" i="0" kern="1200" dirty="0">
                <a:solidFill>
                  <a:schemeClr val="tx1"/>
                </a:solidFill>
                <a:effectLst/>
                <a:latin typeface="+mn-lt"/>
                <a:ea typeface="+mn-ea"/>
                <a:cs typeface="+mn-cs"/>
              </a:rPr>
              <a:t>Prompts to Ask</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Opening warm-up:</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“In one word, what does ‘communication’ mean to you in your professional role?”</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Team lens:</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“Think of a recent team interaction—what communication behaviors helped or hindered the conversation?”</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Probing Questions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assumptions do we carry into team communication?”</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“Who tends to talk the most in team settings? Why?”</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1</a:t>
            </a:fld>
            <a:endParaRPr lang="en-US"/>
          </a:p>
        </p:txBody>
      </p:sp>
    </p:spTree>
    <p:extLst>
      <p:ext uri="{BB962C8B-B14F-4D97-AF65-F5344CB8AC3E}">
        <p14:creationId xmlns:p14="http://schemas.microsoft.com/office/powerpoint/2010/main" val="400213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nonverbal communication strategies are indicators that a person is paying attention and listening to the speaker.</a:t>
            </a:r>
          </a:p>
          <a:p>
            <a:pPr rtl="0" fontAlgn="base"/>
            <a:r>
              <a:rPr lang="en-US" sz="1200" b="0" i="0" kern="1200" dirty="0">
                <a:solidFill>
                  <a:schemeClr val="tx1"/>
                </a:solidFill>
                <a:effectLst/>
                <a:latin typeface="+mn-lt"/>
                <a:ea typeface="+mn-ea"/>
                <a:cs typeface="+mn-cs"/>
              </a:rPr>
              <a:t>Nonverbals differ across cultures, disciplines, and individuals.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does your discipline train you to use nonverbals?”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“Where might a nonverbal cue be misinterpreted?”</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Probing</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“Whose nonverbal behavior gets read as ‘engaged’ and why?”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10</a:t>
            </a:fld>
            <a:endParaRPr lang="en-US" dirty="0"/>
          </a:p>
        </p:txBody>
      </p:sp>
    </p:spTree>
    <p:extLst>
      <p:ext uri="{BB962C8B-B14F-4D97-AF65-F5344CB8AC3E}">
        <p14:creationId xmlns:p14="http://schemas.microsoft.com/office/powerpoint/2010/main" val="141818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primary purpose of paraphrasing is to clarify or verify what the speaker has said and if what you have paraphrased is not accurate, the speaker can correct that.</a:t>
            </a:r>
          </a:p>
          <a:p>
            <a:endParaRPr lang="en-US" dirty="0"/>
          </a:p>
          <a:p>
            <a:pPr rtl="0" fontAlgn="base"/>
            <a:r>
              <a:rPr lang="en-US" sz="1200" b="0" i="0" kern="1200" dirty="0">
                <a:solidFill>
                  <a:schemeClr val="tx1"/>
                </a:solidFill>
                <a:effectLst/>
                <a:latin typeface="+mn-lt"/>
                <a:ea typeface="+mn-ea"/>
                <a:cs typeface="+mn-cs"/>
              </a:rPr>
              <a:t>Emphasize paraphrasing as a tool for clarity and equity.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can paraphrasing help reduce conflict?”</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“What’s the risk of paraphrasing incorrectly?”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11</a:t>
            </a:fld>
            <a:endParaRPr lang="en-US" dirty="0"/>
          </a:p>
        </p:txBody>
      </p:sp>
    </p:spTree>
    <p:extLst>
      <p:ext uri="{BB962C8B-B14F-4D97-AF65-F5344CB8AC3E}">
        <p14:creationId xmlns:p14="http://schemas.microsoft.com/office/powerpoint/2010/main" val="284651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Examples of open-ended questions – What is a typical day for Joshua? What are Lily’s favorite toys? What do you think will happen if….?</a:t>
            </a:r>
          </a:p>
          <a:p>
            <a:endParaRPr lang="en-US" dirty="0"/>
          </a:p>
          <a:p>
            <a:r>
              <a:rPr lang="en-US" dirty="0"/>
              <a:t>Examples of close-ended questions – What is Kanesha’s birthday? Do Terek and Liam play together? </a:t>
            </a:r>
          </a:p>
          <a:p>
            <a:endParaRPr lang="en-US" dirty="0"/>
          </a:p>
          <a:p>
            <a:pPr rtl="0" fontAlgn="base"/>
            <a:r>
              <a:rPr lang="en-US" sz="1200" b="0" i="0" kern="1200" dirty="0">
                <a:solidFill>
                  <a:schemeClr val="tx1"/>
                </a:solidFill>
                <a:effectLst/>
                <a:latin typeface="+mn-lt"/>
                <a:ea typeface="+mn-ea"/>
                <a:cs typeface="+mn-cs"/>
              </a:rPr>
              <a:t>Open-ended questions support understanding of routines, strengths, and family priorities.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might a closed question unintentionally limit family voice?”</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makes for a powerful open-ended question during assessment?”</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r>
              <a:rPr lang="en-US" dirty="0"/>
              <a:t> </a:t>
            </a:r>
          </a:p>
        </p:txBody>
      </p:sp>
      <p:sp>
        <p:nvSpPr>
          <p:cNvPr id="4" name="Slide Number Placeholder 3"/>
          <p:cNvSpPr>
            <a:spLocks noGrp="1"/>
          </p:cNvSpPr>
          <p:nvPr>
            <p:ph type="sldNum" sz="quarter" idx="5"/>
          </p:nvPr>
        </p:nvSpPr>
        <p:spPr/>
        <p:txBody>
          <a:bodyPr/>
          <a:lstStyle/>
          <a:p>
            <a:fld id="{6607CA01-7CB4-4735-973E-DF46F15CAA14}" type="slidenum">
              <a:rPr lang="en-US" smtClean="0"/>
              <a:t>12</a:t>
            </a:fld>
            <a:endParaRPr lang="en-US" dirty="0"/>
          </a:p>
        </p:txBody>
      </p:sp>
    </p:spTree>
    <p:extLst>
      <p:ext uri="{BB962C8B-B14F-4D97-AF65-F5344CB8AC3E}">
        <p14:creationId xmlns:p14="http://schemas.microsoft.com/office/powerpoint/2010/main" val="416738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Guide students to observe effective communication patterns.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techniques did you see modeled best?”</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did the communicator check for accuracy?”</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13</a:t>
            </a:fld>
            <a:endParaRPr lang="en-US" dirty="0"/>
          </a:p>
        </p:txBody>
      </p:sp>
    </p:spTree>
    <p:extLst>
      <p:ext uri="{BB962C8B-B14F-4D97-AF65-F5344CB8AC3E}">
        <p14:creationId xmlns:p14="http://schemas.microsoft.com/office/powerpoint/2010/main" val="209717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Environmental, linguistic, and relational factors influence communication.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barrier resonates most with your field experience?”</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can teams plan ahead for these barriers?”</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Environmental conditions – Factors such as the temperature, humidity, ventilation, acoustics, lighting, etc. of the space may impact attention and listening.</a:t>
            </a:r>
          </a:p>
          <a:p>
            <a:pPr marL="171450" indent="-171450">
              <a:buFont typeface="Arial" panose="020B0604020202020204" pitchFamily="34" charset="0"/>
              <a:buChar char="•"/>
            </a:pPr>
            <a:r>
              <a:rPr lang="en-US" dirty="0"/>
              <a:t>Distance from the speaker – The farther from the speaker, the more likely the listening process will be impacted and some words not heard or misunderstood. This may be exacerbated if the listener has a hearing loss.</a:t>
            </a:r>
          </a:p>
          <a:p>
            <a:pPr marL="171450" indent="-171450">
              <a:buFont typeface="Arial" panose="020B0604020202020204" pitchFamily="34" charset="0"/>
              <a:buChar char="•"/>
            </a:pPr>
            <a:r>
              <a:rPr lang="en-US" dirty="0"/>
              <a:t>Attitude of the listener – Some listeners may judge what the speaker is saying or what they think they will be saying. For example, the EI or preschool teacher may consider themselves the professional and the expert on child development and devalue what the parent is saying. Or, this is a family with whom the EI or teacher has been working with and thinks they can predict what is going to be said, so stop listening.</a:t>
            </a:r>
          </a:p>
          <a:p>
            <a:pPr marL="171450" indent="-171450">
              <a:buFont typeface="Arial" panose="020B0604020202020204" pitchFamily="34" charset="0"/>
              <a:buChar char="•"/>
            </a:pPr>
            <a:r>
              <a:rPr lang="en-US" dirty="0"/>
              <a:t>Speed of the speaker – Some individuals may speak very fast, making it difficult for some listeners to concentrate on what they are saying. Some may speak slowly and hesitantly, resulting in some listeners distracted by wanting them “to move on” with what they are saying.</a:t>
            </a:r>
          </a:p>
          <a:p>
            <a:pPr marL="171450" indent="-171450">
              <a:buFont typeface="Arial" panose="020B0604020202020204" pitchFamily="34" charset="0"/>
              <a:buChar char="•"/>
            </a:pPr>
            <a:r>
              <a:rPr lang="en-US" dirty="0"/>
              <a:t>Speaker’s nonverbal communication – Some speakers may use little or no verbal cues such as facial expressions, eye contact, gestures, etc. to help convey the meaning of their message or the feeling behind the message.</a:t>
            </a:r>
          </a:p>
          <a:p>
            <a:pPr marL="171450" indent="-171450">
              <a:buFont typeface="Arial" panose="020B0604020202020204" pitchFamily="34" charset="0"/>
              <a:buChar char="•"/>
            </a:pPr>
            <a:r>
              <a:rPr lang="en-US" dirty="0"/>
              <a:t>Language of the speaker -  Some speakers may use a very quiet voice or monotone when talking, thus, making it difficult to maintain listening. Others may have a dialect or accent that requires extra attention. Still other speakers may need an interpreter (e.g., sign language, another verbal language), again, often requiring more intense concentration on the part of the listener.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14</a:t>
            </a:fld>
            <a:endParaRPr lang="en-US" dirty="0"/>
          </a:p>
        </p:txBody>
      </p:sp>
    </p:spTree>
    <p:extLst>
      <p:ext uri="{BB962C8B-B14F-4D97-AF65-F5344CB8AC3E}">
        <p14:creationId xmlns:p14="http://schemas.microsoft.com/office/powerpoint/2010/main" val="238916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Highlight that problem solving is a collaborative, structured process.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distinguishes collaborative problem solving from individual problem solving?”</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15</a:t>
            </a:fld>
            <a:endParaRPr lang="en-US"/>
          </a:p>
        </p:txBody>
      </p:sp>
    </p:spTree>
    <p:extLst>
      <p:ext uri="{BB962C8B-B14F-4D97-AF65-F5344CB8AC3E}">
        <p14:creationId xmlns:p14="http://schemas.microsoft.com/office/powerpoint/2010/main" val="133704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Emphasize shared data, collaborative brainstorming, and clear role division.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“Where do you see teams skipping steps?”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makes teams reluctant to define the problem clearly?”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dirty="0"/>
          </a:p>
          <a:p>
            <a:pPr marL="228600" indent="-228600">
              <a:buAutoNum type="arabicPeriod"/>
            </a:pPr>
            <a:r>
              <a:rPr lang="en-US" dirty="0"/>
              <a:t>Identify the problem – State the problem specifically and identify what aspect of the team’s goal(s) is/are being impacted.</a:t>
            </a:r>
          </a:p>
          <a:p>
            <a:pPr marL="228600" indent="-228600">
              <a:buAutoNum type="arabicPeriod"/>
            </a:pPr>
            <a:r>
              <a:rPr lang="en-US" dirty="0"/>
              <a:t>Define the context of the problem – Specify any underlying causes, gather any available data to clarify the problem, determine and collect any additional resources needed to clarify the problem.</a:t>
            </a:r>
          </a:p>
          <a:p>
            <a:pPr marL="228600" indent="-228600">
              <a:buAutoNum type="arabicPeriod"/>
            </a:pPr>
            <a:r>
              <a:rPr lang="en-US" dirty="0"/>
              <a:t>Explore possible solutions - Involve the entire team in generating possible solutions, ensure that possible solutions align with the team’s and program’s goals, identify both short-term and long-term solutions.</a:t>
            </a:r>
          </a:p>
          <a:p>
            <a:pPr marL="228600" indent="-228600">
              <a:buAutoNum type="arabicPeriod"/>
            </a:pPr>
            <a:r>
              <a:rPr lang="en-US" dirty="0"/>
              <a:t>Select the “best” solution – Evaluate possible solutions in relationship to the team’s goal(s) and desired outcome(s), consider all possible solutions without bias, state the selected solution explicitly.</a:t>
            </a:r>
          </a:p>
          <a:p>
            <a:pPr marL="228600" indent="-228600">
              <a:buAutoNum type="arabicPeriod"/>
            </a:pPr>
            <a:r>
              <a:rPr lang="en-US" dirty="0"/>
              <a:t> Implement the selected solution – Plan for and implement.</a:t>
            </a:r>
          </a:p>
          <a:p>
            <a:pPr marL="228600" indent="-228600">
              <a:buAutoNum type="arabicPeriod"/>
            </a:pPr>
            <a:r>
              <a:rPr lang="en-US" dirty="0"/>
              <a:t>Monitor outcomes and seek feedback – Develop measures for monitoring and collect data, gather feedback from all relevant consumers/stakeholders of the implementation, evaluate outcomes.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16</a:t>
            </a:fld>
            <a:endParaRPr lang="en-US" dirty="0"/>
          </a:p>
        </p:txBody>
      </p:sp>
    </p:spTree>
    <p:extLst>
      <p:ext uri="{BB962C8B-B14F-4D97-AF65-F5344CB8AC3E}">
        <p14:creationId xmlns:p14="http://schemas.microsoft.com/office/powerpoint/2010/main" val="1879706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Use humor to normalize conflict and reduce defensiveness.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emotions do you associate with conflict?”</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does humor shift the conversation?”</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17</a:t>
            </a:fld>
            <a:endParaRPr lang="en-US" dirty="0"/>
          </a:p>
        </p:txBody>
      </p:sp>
    </p:spTree>
    <p:extLst>
      <p:ext uri="{BB962C8B-B14F-4D97-AF65-F5344CB8AC3E}">
        <p14:creationId xmlns:p14="http://schemas.microsoft.com/office/powerpoint/2010/main" val="2389734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Read the definitions of conflict and conflict resolution.</a:t>
            </a:r>
          </a:p>
          <a:p>
            <a:endParaRPr lang="en-US" dirty="0"/>
          </a:p>
          <a:p>
            <a:r>
              <a:rPr lang="en-US" dirty="0"/>
              <a:t>Some may think that conflict is negative and disruptive to a team’s performance and ability to achieve its goals. However, if resolved in a way to reach a solution to the conflict it can result in positive change and team growth and improved interactions. </a:t>
            </a:r>
          </a:p>
          <a:p>
            <a:endParaRPr lang="en-US" dirty="0"/>
          </a:p>
          <a:p>
            <a:r>
              <a:rPr lang="en-US" dirty="0"/>
              <a:t>However, unresolved conflicts will likely lead to dysfunctional team functioning. An impartial  party will often be needed to “mediate” the conflict resolution. This could be someone within the team who takes the lead in doing this, or someone external to the team. The next slide will identify five steps in the conflict resolution process. </a:t>
            </a:r>
          </a:p>
          <a:p>
            <a:endParaRPr lang="en-US" dirty="0"/>
          </a:p>
          <a:p>
            <a:pPr rtl="0" fontAlgn="base"/>
            <a:r>
              <a:rPr lang="en-US" sz="1200" b="0" i="0" kern="1200" dirty="0">
                <a:solidFill>
                  <a:schemeClr val="tx1"/>
                </a:solidFill>
                <a:effectLst/>
                <a:latin typeface="+mn-lt"/>
                <a:ea typeface="+mn-ea"/>
                <a:cs typeface="+mn-cs"/>
              </a:rPr>
              <a:t>Conflict can be productive when resolved collaboratively.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assumptions do people make about conflict?”</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does unresolved conflict impact families?”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18</a:t>
            </a:fld>
            <a:endParaRPr lang="en-US" dirty="0"/>
          </a:p>
        </p:txBody>
      </p:sp>
    </p:spTree>
    <p:extLst>
      <p:ext uri="{BB962C8B-B14F-4D97-AF65-F5344CB8AC3E}">
        <p14:creationId xmlns:p14="http://schemas.microsoft.com/office/powerpoint/2010/main" val="286219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Highlight “peaceful solution” as an outcome where all voices are heard.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does a peaceful solution look like on your team?”</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19</a:t>
            </a:fld>
            <a:endParaRPr lang="en-US"/>
          </a:p>
        </p:txBody>
      </p:sp>
    </p:spTree>
    <p:extLst>
      <p:ext uri="{BB962C8B-B14F-4D97-AF65-F5344CB8AC3E}">
        <p14:creationId xmlns:p14="http://schemas.microsoft.com/office/powerpoint/2010/main" val="99631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“These topics are not isolated skills—they are the foundational behaviors that shape teaming models, coaching practices, and equitable family-centered work.”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area feels most intuitive for you?”</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of these feel most challenging in real-world practice?”</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Deeper Probes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makes negotiation hard in interdisciplinary teams?”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communication contexts—assessment, intervention, interagency—present the most complexity, and why?”</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Mini-Activity (Optional)</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Ask students to move to four corners labeled: Listening / Conflict / Negotiation / Communication Contexts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Prompt: </a:t>
            </a:r>
            <a:r>
              <a:rPr lang="en-US" sz="1200" b="0" i="1" kern="1200" dirty="0">
                <a:solidFill>
                  <a:schemeClr val="tx1"/>
                </a:solidFill>
                <a:effectLst/>
                <a:latin typeface="+mn-lt"/>
                <a:ea typeface="+mn-ea"/>
                <a:cs typeface="+mn-cs"/>
              </a:rPr>
              <a:t>“Go to the corner that represents the hardest skill for you personally.”</a:t>
            </a:r>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2</a:t>
            </a:fld>
            <a:endParaRPr lang="en-US"/>
          </a:p>
        </p:txBody>
      </p:sp>
    </p:spTree>
    <p:extLst>
      <p:ext uri="{BB962C8B-B14F-4D97-AF65-F5344CB8AC3E}">
        <p14:creationId xmlns:p14="http://schemas.microsoft.com/office/powerpoint/2010/main" val="1816297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dirty="0"/>
              <a:t>Define the source of the conflict – Identify the specific point(s) of disagreement. Each party should agree on what the disagreement is. This may involve a discussion of what needs are not being met, what the “real” issue(s) are, and what the differing points of view are. </a:t>
            </a:r>
          </a:p>
          <a:p>
            <a:pPr marL="228600" indent="-228600">
              <a:buAutoNum type="arabicPeriod"/>
            </a:pPr>
            <a:r>
              <a:rPr lang="en-US" dirty="0"/>
              <a:t>Establish a desired outcome for the conflict – Each individual agrees to an acceptable outcome for the conflict.</a:t>
            </a:r>
          </a:p>
          <a:p>
            <a:pPr marL="228600" indent="-228600">
              <a:buAutoNum type="arabicPeriod"/>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Discuss possible solutions for achieving the common outcome – This step involves brainstorming possible solutions/strategies for meeting the common outcome. It will involve each individual listening to the other(s) and working together to identify how the outcome can be met. </a:t>
            </a:r>
          </a:p>
          <a:p>
            <a:pPr marL="228600" indent="-228600">
              <a:buAutoNum type="arabicPeriod"/>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Decide on the best solution for resolving the conflict – All individuals involved agree on the best solution or the solution that all “can live with”. This step also includes discussing what led to the conflict and how that can be prevented in the future.</a:t>
            </a:r>
          </a:p>
          <a:p>
            <a:pPr marL="228600" indent="-228600">
              <a:buAutoNum type="arabicPeriod"/>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Agree on a solution and the responsibilities of each individual – Each individual involved in the conflict verbally states that they agree to the solution and what their responsibility is in maintaining the solution. </a:t>
            </a:r>
          </a:p>
          <a:p>
            <a:pPr marL="228600" indent="-228600">
              <a:buAutoNum type="arabicPeriod"/>
            </a:pPr>
            <a:endParaRPr lang="en-US" dirty="0"/>
          </a:p>
          <a:p>
            <a:pPr rtl="0" fontAlgn="base"/>
            <a:r>
              <a:rPr lang="en-US" sz="1200" b="0" i="0" kern="1200" dirty="0">
                <a:solidFill>
                  <a:schemeClr val="tx1"/>
                </a:solidFill>
                <a:effectLst/>
                <a:latin typeface="+mn-lt"/>
                <a:ea typeface="+mn-ea"/>
                <a:cs typeface="+mn-cs"/>
              </a:rPr>
              <a:t>Walk through each step; provide a real example (e.g., disagreement on service frequency).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step requires the most emotional labor?”</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 we ensure all voices are included?”</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Probe</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might power dynamics influence this process?”</a:t>
            </a:r>
            <a:r>
              <a:rPr lang="en-US" sz="1200" b="0" i="0" kern="1200" dirty="0">
                <a:solidFill>
                  <a:schemeClr val="tx1"/>
                </a:solidFill>
                <a:effectLst/>
                <a:latin typeface="+mn-lt"/>
                <a:ea typeface="+mn-ea"/>
                <a:cs typeface="+mn-cs"/>
              </a:rPr>
              <a:t>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20</a:t>
            </a:fld>
            <a:endParaRPr lang="en-US" dirty="0"/>
          </a:p>
        </p:txBody>
      </p:sp>
    </p:spTree>
    <p:extLst>
      <p:ext uri="{BB962C8B-B14F-4D97-AF65-F5344CB8AC3E}">
        <p14:creationId xmlns:p14="http://schemas.microsoft.com/office/powerpoint/2010/main" val="93487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Each of us tends to approach conflict differently. This video identifies using media clips, five styles of approaching conflict: avoidance, competition, compromise, collaboration, and accommodation.</a:t>
            </a:r>
          </a:p>
          <a:p>
            <a:endParaRPr lang="en-US" dirty="0"/>
          </a:p>
          <a:p>
            <a:pPr rtl="0" fontAlgn="base"/>
            <a:r>
              <a:rPr lang="en-US" sz="1200" b="0" i="0" kern="1200" dirty="0">
                <a:solidFill>
                  <a:schemeClr val="tx1"/>
                </a:solidFill>
                <a:effectLst/>
                <a:latin typeface="+mn-lt"/>
                <a:ea typeface="+mn-ea"/>
                <a:cs typeface="+mn-cs"/>
              </a:rPr>
              <a:t>Identify patterns and reflect on personal tendencies.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style feels most familiar to you?”</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style do you think your discipline encourages?”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21</a:t>
            </a:fld>
            <a:endParaRPr lang="en-US" dirty="0"/>
          </a:p>
        </p:txBody>
      </p:sp>
    </p:spTree>
    <p:extLst>
      <p:ext uri="{BB962C8B-B14F-4D97-AF65-F5344CB8AC3E}">
        <p14:creationId xmlns:p14="http://schemas.microsoft.com/office/powerpoint/2010/main" val="264714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Language access is an equity and legal requirement.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makes interpreted meetings more complex?”</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can we prepare families beforehand?”</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22</a:t>
            </a:fld>
            <a:endParaRPr lang="en-US" dirty="0"/>
          </a:p>
        </p:txBody>
      </p:sp>
    </p:spTree>
    <p:extLst>
      <p:ext uri="{BB962C8B-B14F-4D97-AF65-F5344CB8AC3E}">
        <p14:creationId xmlns:p14="http://schemas.microsoft.com/office/powerpoint/2010/main" val="310011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Highlight the right to communication in the child’s mode/language.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have you seen this implemented in practice?”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23</a:t>
            </a:fld>
            <a:endParaRPr lang="en-US" dirty="0"/>
          </a:p>
        </p:txBody>
      </p:sp>
    </p:spTree>
    <p:extLst>
      <p:ext uri="{BB962C8B-B14F-4D97-AF65-F5344CB8AC3E}">
        <p14:creationId xmlns:p14="http://schemas.microsoft.com/office/powerpoint/2010/main" val="4133642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Focus on legal mandates for language access for families.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 teams ensure families fully understand meetings?”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24</a:t>
            </a:fld>
            <a:endParaRPr lang="en-US"/>
          </a:p>
        </p:txBody>
      </p:sp>
    </p:spTree>
    <p:extLst>
      <p:ext uri="{BB962C8B-B14F-4D97-AF65-F5344CB8AC3E}">
        <p14:creationId xmlns:p14="http://schemas.microsoft.com/office/powerpoint/2010/main" val="3024556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Discuss prevalence and communication challenges.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might team communication look like with a signing family?”</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25</a:t>
            </a:fld>
            <a:endParaRPr lang="en-US" dirty="0"/>
          </a:p>
        </p:txBody>
      </p:sp>
    </p:spTree>
    <p:extLst>
      <p:ext uri="{BB962C8B-B14F-4D97-AF65-F5344CB8AC3E}">
        <p14:creationId xmlns:p14="http://schemas.microsoft.com/office/powerpoint/2010/main" val="405319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Emphasize cultural and linguistic diversity in early childhood settings.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biases might show up in interpreted meetings?”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26</a:t>
            </a:fld>
            <a:endParaRPr lang="en-US"/>
          </a:p>
        </p:txBody>
      </p:sp>
    </p:spTree>
    <p:extLst>
      <p:ext uri="{BB962C8B-B14F-4D97-AF65-F5344CB8AC3E}">
        <p14:creationId xmlns:p14="http://schemas.microsoft.com/office/powerpoint/2010/main" val="404889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Conduit – This is the primary role of the interpreter who communicates everything exactly as it is said. The interpreter should reflect the tone, volume, and inflection of the speaker. The interpreter also manages the flow and speed of the conversation. First person language is used in this role.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Clarifier – If signs of confusion are evident, the interpreter must ask permission and have a signal to interrupt the communication process.  The interpreter, using third person (e.g., Tanya would like to…), requests an unfamiliar word/phrase be simplified, or, if there is no equivalent word/phrase in either language use analogies/word pictures.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Cultural broker/mediator – This role is based on the interpreter having knowledge of the culture represented.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Advocate – This role is sometimes included as a 4</a:t>
            </a:r>
            <a:r>
              <a:rPr kumimoji="0" lang="en-US" sz="26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role. In this role, the interpreter acts on certain issues that they think are necessary for the family/child to get the services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rtl="0" fontAlgn="base"/>
            <a:r>
              <a:rPr lang="en-US" sz="1200" b="0" i="0" kern="1200" dirty="0">
                <a:solidFill>
                  <a:schemeClr val="tx1"/>
                </a:solidFill>
                <a:effectLst/>
                <a:latin typeface="+mn-lt"/>
                <a:ea typeface="+mn-ea"/>
                <a:cs typeface="+mn-cs"/>
              </a:rPr>
              <a:t>Highlight boundaries and ethical practices.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 we prevent interpreters from being put in awkward roles?”</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27</a:t>
            </a:fld>
            <a:endParaRPr lang="en-US" dirty="0"/>
          </a:p>
        </p:txBody>
      </p:sp>
    </p:spTree>
    <p:extLst>
      <p:ext uri="{BB962C8B-B14F-4D97-AF65-F5344CB8AC3E}">
        <p14:creationId xmlns:p14="http://schemas.microsoft.com/office/powerpoint/2010/main" val="343637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Note: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Best Practices for Communicating Through an Interpreter link is designed for health care professionals, so “patient” is used. Practices would be the same in an EI/ECSE setting.</a:t>
            </a:r>
          </a:p>
          <a:p>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rtl="0" fontAlgn="base"/>
            <a:r>
              <a:rPr lang="en-US" sz="1200" b="0" i="0" kern="1200" dirty="0">
                <a:solidFill>
                  <a:schemeClr val="tx1"/>
                </a:solidFill>
                <a:effectLst/>
                <a:latin typeface="+mn-lt"/>
                <a:ea typeface="+mn-ea"/>
                <a:cs typeface="+mn-cs"/>
              </a:rPr>
              <a:t>Encourage students to compare tips from both resources.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strategy will you implement first?”</a:t>
            </a:r>
            <a:r>
              <a:rPr lang="en-US" sz="1200" b="0" i="0" kern="1200" dirty="0">
                <a:solidFill>
                  <a:schemeClr val="tx1"/>
                </a:solidFill>
                <a:effectLst/>
                <a:latin typeface="+mn-lt"/>
                <a:ea typeface="+mn-ea"/>
                <a:cs typeface="+mn-cs"/>
              </a:rPr>
              <a:t> </a:t>
            </a:r>
          </a:p>
          <a:p>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28</a:t>
            </a:fld>
            <a:endParaRPr lang="en-US" dirty="0"/>
          </a:p>
        </p:txBody>
      </p:sp>
    </p:spTree>
    <p:extLst>
      <p:ext uri="{BB962C8B-B14F-4D97-AF65-F5344CB8AC3E}">
        <p14:creationId xmlns:p14="http://schemas.microsoft.com/office/powerpoint/2010/main" val="2286083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Review how communication purposes shift by context.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context requires the clearest communication and why?”</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29</a:t>
            </a:fld>
            <a:endParaRPr lang="en-US"/>
          </a:p>
        </p:txBody>
      </p:sp>
    </p:spTree>
    <p:extLst>
      <p:ext uri="{BB962C8B-B14F-4D97-AF65-F5344CB8AC3E}">
        <p14:creationId xmlns:p14="http://schemas.microsoft.com/office/powerpoint/2010/main" val="158328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We communicate through tone, priorities, jargon, silence, and even expectations. Every member of a team brings unique communication norms shaped by discipline, training, and culture.”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communication ‘systems’ do your disciplines rely on—terms, tools, documentation styles?”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might that create barriers or strengths in teaming?”</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Probing Questions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happens when team members don’t share meaning even when they share words?”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does power influence whose meaning becomes the team’s meaning?”</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Activity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Have students list “words we use that other disciplines misunderstand.”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Share in small groups.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3</a:t>
            </a:fld>
            <a:endParaRPr lang="en-US"/>
          </a:p>
        </p:txBody>
      </p:sp>
    </p:spTree>
    <p:extLst>
      <p:ext uri="{BB962C8B-B14F-4D97-AF65-F5344CB8AC3E}">
        <p14:creationId xmlns:p14="http://schemas.microsoft.com/office/powerpoint/2010/main" val="2281502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Important to share data meaningfully and collaboratively.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 you avoid overwhelming families with assessment language?”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30</a:t>
            </a:fld>
            <a:endParaRPr lang="en-US"/>
          </a:p>
        </p:txBody>
      </p:sp>
    </p:spTree>
    <p:extLst>
      <p:ext uri="{BB962C8B-B14F-4D97-AF65-F5344CB8AC3E}">
        <p14:creationId xmlns:p14="http://schemas.microsoft.com/office/powerpoint/2010/main" val="3763857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Consistency across disciplines supports family clarity.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strategies help teams align their intervention messages?”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31</a:t>
            </a:fld>
            <a:endParaRPr lang="en-US"/>
          </a:p>
        </p:txBody>
      </p:sp>
    </p:spTree>
    <p:extLst>
      <p:ext uri="{BB962C8B-B14F-4D97-AF65-F5344CB8AC3E}">
        <p14:creationId xmlns:p14="http://schemas.microsoft.com/office/powerpoint/2010/main" val="2037918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Discuss collaboration across systems.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complicates interagency coordination most?”</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32</a:t>
            </a:fld>
            <a:endParaRPr lang="en-US"/>
          </a:p>
        </p:txBody>
      </p:sp>
    </p:spTree>
    <p:extLst>
      <p:ext uri="{BB962C8B-B14F-4D97-AF65-F5344CB8AC3E}">
        <p14:creationId xmlns:p14="http://schemas.microsoft.com/office/powerpoint/2010/main" val="2129619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Shift from “expert model” to “capacity building model.”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can you coach another professional without sounding directive?”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33</a:t>
            </a:fld>
            <a:endParaRPr lang="en-US"/>
          </a:p>
        </p:txBody>
      </p:sp>
    </p:spTree>
    <p:extLst>
      <p:ext uri="{BB962C8B-B14F-4D97-AF65-F5344CB8AC3E}">
        <p14:creationId xmlns:p14="http://schemas.microsoft.com/office/powerpoint/2010/main" val="322140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“These strategies—active listening, paraphrasing, questioning—are the building blocks of the coaching model used in EI/ECSE. They help us avoid operating from an ‘expert stance.’”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of these strategies do you use most naturally in your role?”</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feels least natural—and why do you think that is?”</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Probing Questions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does active listening help shift power toward families?”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might paraphrasing prevent misunderstandings among team members?”</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Activity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Role-play: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Partner A states a concern from a family’s perspective; Partner B responds using </a:t>
            </a:r>
            <a:r>
              <a:rPr lang="en-US" sz="1200" b="1" i="0" kern="1200" dirty="0">
                <a:solidFill>
                  <a:schemeClr val="tx1"/>
                </a:solidFill>
                <a:effectLst/>
                <a:latin typeface="+mn-lt"/>
                <a:ea typeface="+mn-ea"/>
                <a:cs typeface="+mn-cs"/>
              </a:rPr>
              <a:t>paraphrasing + open-ended question</a:t>
            </a:r>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4</a:t>
            </a:fld>
            <a:endParaRPr lang="en-US" dirty="0"/>
          </a:p>
        </p:txBody>
      </p:sp>
    </p:spTree>
    <p:extLst>
      <p:ext uri="{BB962C8B-B14F-4D97-AF65-F5344CB8AC3E}">
        <p14:creationId xmlns:p14="http://schemas.microsoft.com/office/powerpoint/2010/main" val="311098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“In interdisciplinary meetings, we often listen for what </a:t>
            </a:r>
            <a:r>
              <a:rPr lang="en-US" sz="1200" b="0" i="1" kern="1200" dirty="0">
                <a:solidFill>
                  <a:schemeClr val="tx1"/>
                </a:solidFill>
                <a:effectLst/>
                <a:latin typeface="+mn-lt"/>
                <a:ea typeface="+mn-ea"/>
                <a:cs typeface="+mn-cs"/>
              </a:rPr>
              <a:t>confirms</a:t>
            </a:r>
            <a:r>
              <a:rPr lang="en-US" sz="1200" b="0" i="0" kern="1200" dirty="0">
                <a:solidFill>
                  <a:schemeClr val="tx1"/>
                </a:solidFill>
                <a:effectLst/>
                <a:latin typeface="+mn-lt"/>
                <a:ea typeface="+mn-ea"/>
                <a:cs typeface="+mn-cs"/>
              </a:rPr>
              <a:t> our discipline’s viewpoint rather than for what </a:t>
            </a:r>
            <a:r>
              <a:rPr lang="en-US" sz="1200" b="0" i="1" kern="1200" dirty="0">
                <a:solidFill>
                  <a:schemeClr val="tx1"/>
                </a:solidFill>
                <a:effectLst/>
                <a:latin typeface="+mn-lt"/>
                <a:ea typeface="+mn-ea"/>
                <a:cs typeface="+mn-cs"/>
              </a:rPr>
              <a:t>expands</a:t>
            </a:r>
            <a:r>
              <a:rPr lang="en-US" sz="1200" b="0" i="0" kern="1200" dirty="0">
                <a:solidFill>
                  <a:schemeClr val="tx1"/>
                </a:solidFill>
                <a:effectLst/>
                <a:latin typeface="+mn-lt"/>
                <a:ea typeface="+mn-ea"/>
                <a:cs typeface="+mn-cs"/>
              </a:rPr>
              <a:t> it. Active listening requires curiosity.”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“Think of a recent team meeting: Where did listening break down?”</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tends to distract you most when you’re listening?”</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Probing Questions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might listening be an equity practice?”</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(Example: ensuring all voices—not just dominant ones—are included.) </a:t>
            </a:r>
          </a:p>
          <a:p>
            <a:pPr rtl="0" fontAlgn="base"/>
            <a:r>
              <a:rPr lang="en-US" sz="1200" b="1" i="0" kern="1200" dirty="0">
                <a:solidFill>
                  <a:schemeClr val="tx1"/>
                </a:solidFill>
                <a:effectLst/>
                <a:latin typeface="+mn-lt"/>
                <a:ea typeface="+mn-ea"/>
                <a:cs typeface="+mn-cs"/>
              </a:rPr>
              <a:t>Mini Activity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Ask students to share a time when they realized they had </a:t>
            </a:r>
            <a:r>
              <a:rPr lang="en-US" sz="1200" b="0" i="1" kern="1200" dirty="0">
                <a:solidFill>
                  <a:schemeClr val="tx1"/>
                </a:solidFill>
                <a:effectLst/>
                <a:latin typeface="+mn-lt"/>
                <a:ea typeface="+mn-ea"/>
                <a:cs typeface="+mn-cs"/>
              </a:rPr>
              <a:t>misheard</a:t>
            </a:r>
            <a:r>
              <a:rPr lang="en-US" sz="1200" b="0" i="0" kern="1200" dirty="0">
                <a:solidFill>
                  <a:schemeClr val="tx1"/>
                </a:solidFill>
                <a:effectLst/>
                <a:latin typeface="+mn-lt"/>
                <a:ea typeface="+mn-ea"/>
                <a:cs typeface="+mn-cs"/>
              </a:rPr>
              <a:t> something and the consequences it had.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5</a:t>
            </a:fld>
            <a:endParaRPr lang="en-US" dirty="0"/>
          </a:p>
        </p:txBody>
      </p:sp>
    </p:spTree>
    <p:extLst>
      <p:ext uri="{BB962C8B-B14F-4D97-AF65-F5344CB8AC3E}">
        <p14:creationId xmlns:p14="http://schemas.microsoft.com/office/powerpoint/2010/main" val="3688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 are several purposes for listening. These include to obtain information. For example, on an EI team, you may need more information about when mealtime occurs in the family. It is also important to understand the message being conveyed. The preschool teacher may be focusing on how the PT recommends that a child be positioned during circle time. Listening also involves learning more about something. The OT may share why certain activities help promote eye-hand coordination.  And listening can also be for pleasure (e.g., listening to music).   </a:t>
            </a:r>
          </a:p>
          <a:p>
            <a:endParaRPr lang="en-US" dirty="0"/>
          </a:p>
          <a:p>
            <a:pPr rtl="0" fontAlgn="base"/>
            <a:r>
              <a:rPr lang="en-US" sz="1200" b="0" i="0" kern="1200" dirty="0">
                <a:solidFill>
                  <a:schemeClr val="tx1"/>
                </a:solidFill>
                <a:effectLst/>
                <a:latin typeface="+mn-lt"/>
                <a:ea typeface="+mn-ea"/>
                <a:cs typeface="+mn-cs"/>
              </a:rPr>
              <a:t>Listening supports understanding, learning, and relationship building during assessment, intervention, and teaming.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purpose of listening is most critical in family-centered work?”</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“When you’re gathering information from a family, which mode of listening do you rely on most?”</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Probing Questions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“How do you balance listening for details vs. listening for the ‘story’?”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r>
              <a:rPr lang="en-US" dirty="0"/>
              <a:t>  </a:t>
            </a:r>
          </a:p>
        </p:txBody>
      </p:sp>
      <p:sp>
        <p:nvSpPr>
          <p:cNvPr id="4" name="Slide Number Placeholder 3"/>
          <p:cNvSpPr>
            <a:spLocks noGrp="1"/>
          </p:cNvSpPr>
          <p:nvPr>
            <p:ph type="sldNum" sz="quarter" idx="5"/>
          </p:nvPr>
        </p:nvSpPr>
        <p:spPr/>
        <p:txBody>
          <a:bodyPr/>
          <a:lstStyle/>
          <a:p>
            <a:fld id="{6607CA01-7CB4-4735-973E-DF46F15CAA14}" type="slidenum">
              <a:rPr lang="en-US" smtClean="0"/>
              <a:t>6</a:t>
            </a:fld>
            <a:endParaRPr lang="en-US" dirty="0"/>
          </a:p>
        </p:txBody>
      </p:sp>
    </p:spTree>
    <p:extLst>
      <p:ext uri="{BB962C8B-B14F-4D97-AF65-F5344CB8AC3E}">
        <p14:creationId xmlns:p14="http://schemas.microsoft.com/office/powerpoint/2010/main" val="99538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solidFill>
                  <a:srgbClr val="030303"/>
                </a:solidFill>
                <a:effectLst/>
                <a:latin typeface="Roboto" panose="02000000000000000000" pitchFamily="2" charset="0"/>
              </a:rPr>
              <a:t>Listening is one of the most important skills you can have. Being able to do it well has a positive impact on all aspects of your life, including how effective you are at work. Research suggests, however, that we only remember 25-50 percent of what we hear, meaning that we could be missing important messages. </a:t>
            </a:r>
          </a:p>
          <a:p>
            <a:endParaRPr lang="en-US" b="0" i="0" dirty="0">
              <a:solidFill>
                <a:srgbClr val="030303"/>
              </a:solidFill>
              <a:effectLst/>
              <a:latin typeface="Roboto" panose="02000000000000000000" pitchFamily="2" charset="0"/>
            </a:endParaRPr>
          </a:p>
          <a:p>
            <a:pPr rtl="0" fontAlgn="base"/>
            <a:r>
              <a:rPr lang="en-US" sz="1200" b="0" i="0" kern="1200" dirty="0">
                <a:solidFill>
                  <a:schemeClr val="tx1"/>
                </a:solidFill>
                <a:effectLst/>
                <a:latin typeface="+mn-lt"/>
                <a:ea typeface="+mn-ea"/>
                <a:cs typeface="+mn-cs"/>
              </a:rPr>
              <a:t>Highlight the gap between hearing and understanding; connect to reflective practice and coaching.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“Where have you observed active listening change the tone of a meeting?”</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parts of active listening feel most natural? Least?”</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Probe</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“Why do we tend to rehearse our responses instead of listening?”</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7</a:t>
            </a:fld>
            <a:endParaRPr lang="en-US" dirty="0"/>
          </a:p>
        </p:txBody>
      </p:sp>
    </p:spTree>
    <p:extLst>
      <p:ext uri="{BB962C8B-B14F-4D97-AF65-F5344CB8AC3E}">
        <p14:creationId xmlns:p14="http://schemas.microsoft.com/office/powerpoint/2010/main" val="351618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Active listening includes these five techniques. Watch the video to learn more about what each of these entail. </a:t>
            </a:r>
          </a:p>
          <a:p>
            <a:endParaRPr lang="en-US" dirty="0"/>
          </a:p>
          <a:p>
            <a:pPr rtl="0" fontAlgn="base"/>
            <a:r>
              <a:rPr lang="en-US" sz="1200" b="0" i="0" kern="1200" dirty="0">
                <a:solidFill>
                  <a:schemeClr val="tx1"/>
                </a:solidFill>
                <a:effectLst/>
                <a:latin typeface="+mn-lt"/>
                <a:ea typeface="+mn-ea"/>
                <a:cs typeface="+mn-cs"/>
              </a:rPr>
              <a:t>Anchor each technique in real EI scenarios.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technique most effectively communicates respect?”</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technique helps slow down fast-paced meetings?”</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Mini-Activity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Pairs practice a short exchange and guess the technique used.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8</a:t>
            </a:fld>
            <a:endParaRPr lang="en-US" dirty="0"/>
          </a:p>
        </p:txBody>
      </p:sp>
    </p:spTree>
    <p:extLst>
      <p:ext uri="{BB962C8B-B14F-4D97-AF65-F5344CB8AC3E}">
        <p14:creationId xmlns:p14="http://schemas.microsoft.com/office/powerpoint/2010/main" val="390214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Support reflective self-assessment based on the video. </a:t>
            </a:r>
            <a:endParaRPr lang="en-US" b="0" i="0" dirty="0">
              <a:effectLst/>
            </a:endParaRPr>
          </a:p>
          <a:p>
            <a:pPr rtl="0" fontAlgn="base"/>
            <a:r>
              <a:rPr lang="en-US" sz="1200" b="1" i="0" kern="1200" dirty="0">
                <a:solidFill>
                  <a:schemeClr val="tx1"/>
                </a:solidFill>
                <a:effectLst/>
                <a:latin typeface="+mn-lt"/>
                <a:ea typeface="+mn-ea"/>
                <a:cs typeface="+mn-cs"/>
              </a:rPr>
              <a:t>Prompts</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“Which technique from the video stood out most?”</a:t>
            </a:r>
            <a:r>
              <a:rPr lang="en-US" sz="1200" b="0" i="0" kern="1200" dirty="0">
                <a:solidFill>
                  <a:schemeClr val="tx1"/>
                </a:solidFill>
                <a:effectLst/>
                <a:latin typeface="+mn-lt"/>
                <a:ea typeface="+mn-ea"/>
                <a:cs typeface="+mn-cs"/>
              </a:rPr>
              <a:t> </a:t>
            </a:r>
          </a:p>
          <a:p>
            <a:pPr rtl="0" fontAlgn="base"/>
            <a:r>
              <a:rPr lang="en-US" sz="1200" b="0" i="1" kern="1200" dirty="0">
                <a:solidFill>
                  <a:schemeClr val="tx1"/>
                </a:solidFill>
                <a:effectLst/>
                <a:latin typeface="+mn-lt"/>
                <a:ea typeface="+mn-ea"/>
                <a:cs typeface="+mn-cs"/>
              </a:rPr>
              <a:t>“What might be a barrier to implementing that consistently?”</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23A94184-ACD7-44B8-833F-3B824AE5370A}" type="slidenum">
              <a:rPr lang="en-US" smtClean="0"/>
              <a:t>9</a:t>
            </a:fld>
            <a:endParaRPr lang="en-US"/>
          </a:p>
        </p:txBody>
      </p:sp>
    </p:spTree>
    <p:extLst>
      <p:ext uri="{BB962C8B-B14F-4D97-AF65-F5344CB8AC3E}">
        <p14:creationId xmlns:p14="http://schemas.microsoft.com/office/powerpoint/2010/main" val="2529862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37816"/>
            <a:ext cx="12192000" cy="1201112"/>
          </a:xfrm>
        </p:spPr>
        <p:txBody>
          <a:bodyPr anchor="ctr">
            <a:normAutofit/>
          </a:bodyPr>
          <a:lstStyle>
            <a:lvl1pPr algn="ctr">
              <a:defRPr sz="5400" b="1">
                <a:solidFill>
                  <a:srgbClr val="001F5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4455" y="-50988"/>
            <a:ext cx="4886657" cy="1127313"/>
          </a:xfrm>
          <a:prstGeom prst="rect">
            <a:avLst/>
          </a:prstGeom>
        </p:spPr>
      </p:pic>
      <p:grpSp>
        <p:nvGrpSpPr>
          <p:cNvPr id="20" name="Group 19"/>
          <p:cNvGrpSpPr/>
          <p:nvPr userDrawn="1"/>
        </p:nvGrpSpPr>
        <p:grpSpPr>
          <a:xfrm>
            <a:off x="1783" y="6685837"/>
            <a:ext cx="12192000" cy="123639"/>
            <a:chOff x="1783" y="6616562"/>
            <a:chExt cx="12192000" cy="123639"/>
          </a:xfrm>
        </p:grpSpPr>
        <p:cxnSp>
          <p:nvCxnSpPr>
            <p:cNvPr id="10" name="Straight Connector 9"/>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a:off x="1783" y="1098772"/>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4427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6025-E2D2-74C8-AAA7-05522DF093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4209E1-6E0B-E2DB-DCE7-CE2496DDC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1AA8FB-72D9-800A-C740-1F38DC5F8F0A}"/>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5" name="Footer Placeholder 4">
            <a:extLst>
              <a:ext uri="{FF2B5EF4-FFF2-40B4-BE49-F238E27FC236}">
                <a16:creationId xmlns:a16="http://schemas.microsoft.com/office/drawing/2014/main" id="{6786EC0E-4562-E1EE-D140-2E5DA7E02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132F7-FF07-2C79-2DC1-7EABA0DCDE7C}"/>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33435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7CD9-94B5-01BF-FA4B-0FD915D3A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BCC78-9C98-738D-AB39-A483E0233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296A4-626A-AF56-5FCF-FC57B78278AC}"/>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5" name="Footer Placeholder 4">
            <a:extLst>
              <a:ext uri="{FF2B5EF4-FFF2-40B4-BE49-F238E27FC236}">
                <a16:creationId xmlns:a16="http://schemas.microsoft.com/office/drawing/2014/main" id="{5AB0BA1F-79B0-C32C-051C-792F7D102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C9CD5-819F-FEF9-E7A0-FD28FB8B3432}"/>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178751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A04D-5E73-DEBB-C0D1-8354E077B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16D8DA-A075-FFAE-4C6D-1BEF81AB7F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25068F-A22F-8CA3-C232-A04EE8D13CDD}"/>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5" name="Footer Placeholder 4">
            <a:extLst>
              <a:ext uri="{FF2B5EF4-FFF2-40B4-BE49-F238E27FC236}">
                <a16:creationId xmlns:a16="http://schemas.microsoft.com/office/drawing/2014/main" id="{ED6B91E9-33F2-D8F6-127B-8E0FC5212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83D8F-3009-784F-16E2-AF61CA5C2003}"/>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2161931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BD28-E917-3B21-89B1-459874A123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1864A-B151-CA07-CBBE-201B604D53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4A8123-7A21-B706-A38E-25336700CE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A2E1C-70B6-EC03-8A0B-0B5E4A22427A}"/>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6" name="Footer Placeholder 5">
            <a:extLst>
              <a:ext uri="{FF2B5EF4-FFF2-40B4-BE49-F238E27FC236}">
                <a16:creationId xmlns:a16="http://schemas.microsoft.com/office/drawing/2014/main" id="{53E59CE5-6D1D-9B0C-F75D-0716E7907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D5082-9FAE-6047-88B0-05DD78553567}"/>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37433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2231-CB24-26F4-AAB3-ED54E7273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77BA2-C738-E32F-1543-136126D9C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95B32-4918-8AC8-8D61-7178701ABC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39930-5A7D-4CA2-7AB1-E6D9DB0DF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1D0530-99FE-B047-AEB3-83CADDC3CF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84BDF5-F5DB-089D-CC4B-DBDAFCAFED9B}"/>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8" name="Footer Placeholder 7">
            <a:extLst>
              <a:ext uri="{FF2B5EF4-FFF2-40B4-BE49-F238E27FC236}">
                <a16:creationId xmlns:a16="http://schemas.microsoft.com/office/drawing/2014/main" id="{45881236-0D1E-448C-F1D2-2C65DEEB43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4CD602-0622-5382-9E29-73645370D350}"/>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1689228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319F-55A0-6078-0BB4-4C45357B7A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5A8022-C9C1-4E36-5102-99CB7B06FA12}"/>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4" name="Footer Placeholder 3">
            <a:extLst>
              <a:ext uri="{FF2B5EF4-FFF2-40B4-BE49-F238E27FC236}">
                <a16:creationId xmlns:a16="http://schemas.microsoft.com/office/drawing/2014/main" id="{14934A8F-54A3-337F-136B-FEADDFFCA8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75B89-09C7-A34F-88DF-7179B6A02619}"/>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163025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8C713-6FB5-9E4A-C478-D4EC58CEB546}"/>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3" name="Footer Placeholder 2">
            <a:extLst>
              <a:ext uri="{FF2B5EF4-FFF2-40B4-BE49-F238E27FC236}">
                <a16:creationId xmlns:a16="http://schemas.microsoft.com/office/drawing/2014/main" id="{141A4B0E-2EF1-03EF-0493-B47B3A47B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4522F-7D35-D4D2-1862-103A5E720712}"/>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884515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B234-3064-764B-CE52-80175EFCD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069FF-4D1D-D92C-7D11-E9E1E3276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2B43D5-42B6-246F-70C0-CDC27318E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4049A-A22A-B10F-44E3-3FD89557627C}"/>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6" name="Footer Placeholder 5">
            <a:extLst>
              <a:ext uri="{FF2B5EF4-FFF2-40B4-BE49-F238E27FC236}">
                <a16:creationId xmlns:a16="http://schemas.microsoft.com/office/drawing/2014/main" id="{439B7B2B-F385-9716-879B-97902835E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8DA10-4C5D-9D04-A875-9693EDED992D}"/>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61055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AAE1-01AC-61D2-AA7F-5D21EC2A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4E3835-A7AE-012E-34EA-B64B71B38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319FFC-E912-93D2-C7D2-AC06ED08C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07F70-6C3D-F4AE-B768-44EE5CF214C0}"/>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6" name="Footer Placeholder 5">
            <a:extLst>
              <a:ext uri="{FF2B5EF4-FFF2-40B4-BE49-F238E27FC236}">
                <a16:creationId xmlns:a16="http://schemas.microsoft.com/office/drawing/2014/main" id="{A6814E49-4C15-A296-653A-0F12A65FF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ED181-0AED-2C89-5C12-D0C773E233F2}"/>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3204651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2CFA-640A-E1C1-36F9-C685FC7ADC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ED041-79BB-2098-1A2B-816747A771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E4991-7EE5-6726-0BD2-352C8EAA0CCC}"/>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5" name="Footer Placeholder 4">
            <a:extLst>
              <a:ext uri="{FF2B5EF4-FFF2-40B4-BE49-F238E27FC236}">
                <a16:creationId xmlns:a16="http://schemas.microsoft.com/office/drawing/2014/main" id="{89E9683C-3296-7A7C-3DA4-4B73ADB4C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8E965-60F3-7674-6F44-DC4BA2300F48}"/>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150224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b="1">
                <a:solidFill>
                  <a:srgbClr val="001F5F"/>
                </a:solidFill>
              </a:defRPr>
            </a:lvl1pPr>
          </a:lstStyle>
          <a:p>
            <a:r>
              <a:rPr lang="en-US" dirty="0"/>
              <a:t>Click To Edit Master Title Style</a:t>
            </a:r>
          </a:p>
        </p:txBody>
      </p:sp>
      <p:sp>
        <p:nvSpPr>
          <p:cNvPr id="3" name="Content Placeholder 2"/>
          <p:cNvSpPr>
            <a:spLocks noGrp="1"/>
          </p:cNvSpPr>
          <p:nvPr>
            <p:ph idx="1"/>
          </p:nvPr>
        </p:nvSpPr>
        <p:spPr/>
        <p:txBody>
          <a:bodyPr/>
          <a:lstStyle>
            <a:lvl2pPr marL="685800" indent="-228600">
              <a:buSzPct val="85000"/>
              <a:buFont typeface="Courier New" panose="02070309020205020404" pitchFamily="49" charset="0"/>
              <a:buChar char="o"/>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2"/>
            <a:ext cx="12192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234814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CDF406-E4B1-5FA2-2305-64F2423023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947B72-F74D-7656-5574-7E28DBB70E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9E80F-2CE5-F243-6C6E-CF384C243722}"/>
              </a:ext>
            </a:extLst>
          </p:cNvPr>
          <p:cNvSpPr>
            <a:spLocks noGrp="1"/>
          </p:cNvSpPr>
          <p:nvPr>
            <p:ph type="dt" sz="half" idx="10"/>
          </p:nvPr>
        </p:nvSpPr>
        <p:spPr/>
        <p:txBody>
          <a:bodyPr/>
          <a:lstStyle/>
          <a:p>
            <a:fld id="{6193A732-ED55-4150-9BD7-5C4FF9DE65E9}" type="datetimeFigureOut">
              <a:rPr lang="en-US" smtClean="0"/>
              <a:t>2/24/2026</a:t>
            </a:fld>
            <a:endParaRPr lang="en-US"/>
          </a:p>
        </p:txBody>
      </p:sp>
      <p:sp>
        <p:nvSpPr>
          <p:cNvPr id="5" name="Footer Placeholder 4">
            <a:extLst>
              <a:ext uri="{FF2B5EF4-FFF2-40B4-BE49-F238E27FC236}">
                <a16:creationId xmlns:a16="http://schemas.microsoft.com/office/drawing/2014/main" id="{678D357A-79A9-0C20-5B90-9E18C83BA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20C77-C382-E52D-B047-F165E2456BF9}"/>
              </a:ext>
            </a:extLst>
          </p:cNvPr>
          <p:cNvSpPr>
            <a:spLocks noGrp="1"/>
          </p:cNvSpPr>
          <p:nvPr>
            <p:ph type="sldNum" sz="quarter" idx="12"/>
          </p:nvPr>
        </p:nvSpPr>
        <p:spPr/>
        <p:txBody>
          <a:bodyPr/>
          <a:lstStyle/>
          <a:p>
            <a:fld id="{B7055B97-B176-4403-881D-E65649B62776}" type="slidenum">
              <a:rPr lang="en-US" smtClean="0"/>
              <a:t>‹#›</a:t>
            </a:fld>
            <a:endParaRPr lang="en-US"/>
          </a:p>
        </p:txBody>
      </p:sp>
    </p:spTree>
    <p:extLst>
      <p:ext uri="{BB962C8B-B14F-4D97-AF65-F5344CB8AC3E}">
        <p14:creationId xmlns:p14="http://schemas.microsoft.com/office/powerpoint/2010/main" val="398550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500188"/>
          </a:xfrm>
        </p:spPr>
        <p:txBody>
          <a:bodyPr anchor="b">
            <a:normAutofit/>
          </a:bodyPr>
          <a:lstStyle>
            <a:lvl1pPr algn="ctr">
              <a:defRPr sz="5400" b="1">
                <a:solidFill>
                  <a:srgbClr val="001F5F"/>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1F5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2"/>
            <a:ext cx="12192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341421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rgbClr val="001F5F"/>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2"/>
            <a:ext cx="12192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119484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3600" b="1">
                <a:solidFill>
                  <a:srgbClr val="001F5F"/>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2"/>
            <a:ext cx="12192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12889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rgbClr val="001F5F"/>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2"/>
            <a:ext cx="12192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349701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2"/>
            <a:ext cx="12192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110614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67773"/>
            <a:ext cx="10515600" cy="2852737"/>
          </a:xfrm>
        </p:spPr>
        <p:txBody>
          <a:bodyPr anchor="b">
            <a:normAutofit/>
          </a:bodyPr>
          <a:lstStyle>
            <a:lvl1pPr algn="ctr">
              <a:defRPr sz="4400" b="1">
                <a:solidFill>
                  <a:schemeClr val="tx1"/>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5058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03F3C0-040E-4902-9EAA-1B17F4FD16D0}"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E5886-EC4F-4532-A43A-31654D76F039}" type="slidenum">
              <a:rPr lang="en-US" smtClean="0"/>
              <a:t>‹#›</a:t>
            </a:fld>
            <a:endParaRPr lang="en-US"/>
          </a:p>
        </p:txBody>
      </p:sp>
    </p:spTree>
    <p:extLst>
      <p:ext uri="{BB962C8B-B14F-4D97-AF65-F5344CB8AC3E}">
        <p14:creationId xmlns:p14="http://schemas.microsoft.com/office/powerpoint/2010/main" val="393487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ags" Target="../tags/tag11.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1"/>
    </p:custDataLst>
    <p:extLst>
      <p:ext uri="{BB962C8B-B14F-4D97-AF65-F5344CB8AC3E}">
        <p14:creationId xmlns:p14="http://schemas.microsoft.com/office/powerpoint/2010/main" val="133625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 id="2147483669" r:id="rId9"/>
  </p:sldLayoutIdLst>
  <p:txStyles>
    <p:titleStyle>
      <a:lvl1pPr algn="ctr" defTabSz="914400" rtl="0" eaLnBrk="1" latinLnBrk="0" hangingPunct="1">
        <a:lnSpc>
          <a:spcPct val="90000"/>
        </a:lnSpc>
        <a:spcBef>
          <a:spcPct val="0"/>
        </a:spcBef>
        <a:buNone/>
        <a:defRPr sz="3600" b="1" kern="1200">
          <a:solidFill>
            <a:srgbClr val="001F5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56F61-1834-DDF7-AF81-CFCAA18CA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BE747-6566-42D7-7B07-802C9724B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209A-2070-E7FC-0497-CFB82611F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93A732-ED55-4150-9BD7-5C4FF9DE65E9}" type="datetimeFigureOut">
              <a:rPr lang="en-US" smtClean="0"/>
              <a:t>2/24/2026</a:t>
            </a:fld>
            <a:endParaRPr lang="en-US"/>
          </a:p>
        </p:txBody>
      </p:sp>
      <p:sp>
        <p:nvSpPr>
          <p:cNvPr id="5" name="Footer Placeholder 4">
            <a:extLst>
              <a:ext uri="{FF2B5EF4-FFF2-40B4-BE49-F238E27FC236}">
                <a16:creationId xmlns:a16="http://schemas.microsoft.com/office/drawing/2014/main" id="{7364C9D5-7267-FF6D-5166-A527DE4BD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CF607A-BA26-2D29-EC8D-06D529E397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055B97-B176-4403-881D-E65649B62776}" type="slidenum">
              <a:rPr lang="en-US" smtClean="0"/>
              <a:t>‹#›</a:t>
            </a:fld>
            <a:endParaRPr lang="en-US"/>
          </a:p>
        </p:txBody>
      </p:sp>
    </p:spTree>
    <p:custDataLst>
      <p:tags r:id="rId13"/>
    </p:custDataLst>
    <p:extLst>
      <p:ext uri="{BB962C8B-B14F-4D97-AF65-F5344CB8AC3E}">
        <p14:creationId xmlns:p14="http://schemas.microsoft.com/office/powerpoint/2010/main" val="367521286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connectmodules.dec-sped.org/connect-modules/learners/module-3/step-3/a-definition/seeking-and-verifying-information/"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www.youtube.com/watch?v=qiqbmuXAc0g&amp;t=14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hyperlink" Target="https://refugeehealthta.org/access-to-care/language-access/best-practices-communicating-through-an-interpreter/" TargetMode="External"/><Relationship Id="rId4" Type="http://schemas.openxmlformats.org/officeDocument/2006/relationships/hyperlink" Target="https://www.edi.nih.gov/blog/communities/10-tips-using-sign-language-interpreter"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www.youtube.com/watch?v=t2z9mdX1j4A&amp;t=44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6B43-7296-9150-69FF-823F8D5EA84B}"/>
              </a:ext>
            </a:extLst>
          </p:cNvPr>
          <p:cNvSpPr>
            <a:spLocks noGrp="1"/>
          </p:cNvSpPr>
          <p:nvPr>
            <p:ph type="ctrTitle"/>
          </p:nvPr>
        </p:nvSpPr>
        <p:spPr/>
        <p:txBody>
          <a:bodyPr>
            <a:normAutofit/>
          </a:bodyPr>
          <a:lstStyle/>
          <a:p>
            <a:r>
              <a:rPr lang="en-US" dirty="0"/>
              <a:t>Communication: </a:t>
            </a:r>
            <a:br>
              <a:rPr lang="en-US" dirty="0"/>
            </a:br>
            <a:r>
              <a:rPr lang="en-US" dirty="0"/>
              <a:t>Strategies Across Contexts</a:t>
            </a:r>
          </a:p>
        </p:txBody>
      </p:sp>
      <p:sp>
        <p:nvSpPr>
          <p:cNvPr id="3" name="Subtitle 2">
            <a:extLst>
              <a:ext uri="{FF2B5EF4-FFF2-40B4-BE49-F238E27FC236}">
                <a16:creationId xmlns:a16="http://schemas.microsoft.com/office/drawing/2014/main" id="{7E80AC89-88B6-BD84-01EA-8BFB8698A2CD}"/>
              </a:ext>
            </a:extLst>
          </p:cNvPr>
          <p:cNvSpPr>
            <a:spLocks noGrp="1"/>
          </p:cNvSpPr>
          <p:nvPr>
            <p:ph type="subTitle" idx="1"/>
          </p:nvPr>
        </p:nvSpPr>
        <p:spPr/>
        <p:txBody>
          <a:bodyPr/>
          <a:lstStyle/>
          <a:p>
            <a:r>
              <a:rPr lang="en-US" dirty="0"/>
              <a:t>Interdisciplinary Collaboration </a:t>
            </a:r>
          </a:p>
        </p:txBody>
      </p:sp>
    </p:spTree>
    <p:custDataLst>
      <p:tags r:id="rId1"/>
    </p:custDataLst>
    <p:extLst>
      <p:ext uri="{BB962C8B-B14F-4D97-AF65-F5344CB8AC3E}">
        <p14:creationId xmlns:p14="http://schemas.microsoft.com/office/powerpoint/2010/main" val="164806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6E54-19EE-462A-883D-E21360EB779B}"/>
              </a:ext>
            </a:extLst>
          </p:cNvPr>
          <p:cNvSpPr>
            <a:spLocks noGrp="1"/>
          </p:cNvSpPr>
          <p:nvPr>
            <p:ph type="title"/>
          </p:nvPr>
        </p:nvSpPr>
        <p:spPr/>
        <p:txBody>
          <a:bodyPr>
            <a:normAutofit/>
          </a:bodyPr>
          <a:lstStyle/>
          <a:p>
            <a:pPr algn="ctr"/>
            <a:r>
              <a:rPr lang="en-US" dirty="0"/>
              <a:t>Nonverbal Communication to Demonstrate Listening</a:t>
            </a:r>
          </a:p>
        </p:txBody>
      </p:sp>
      <p:sp>
        <p:nvSpPr>
          <p:cNvPr id="3" name="Content Placeholder 2">
            <a:extLst>
              <a:ext uri="{FF2B5EF4-FFF2-40B4-BE49-F238E27FC236}">
                <a16:creationId xmlns:a16="http://schemas.microsoft.com/office/drawing/2014/main" id="{BE8E2E2A-5C8F-463F-A76F-DBB12AEBDAA5}"/>
              </a:ext>
            </a:extLst>
          </p:cNvPr>
          <p:cNvSpPr>
            <a:spLocks noGrp="1"/>
          </p:cNvSpPr>
          <p:nvPr>
            <p:ph sz="half" idx="1"/>
          </p:nvPr>
        </p:nvSpPr>
        <p:spPr>
          <a:xfrm>
            <a:off x="1319982" y="1825625"/>
            <a:ext cx="5181600" cy="4351338"/>
          </a:xfrm>
        </p:spPr>
        <p:txBody>
          <a:bodyPr>
            <a:normAutofit/>
          </a:bodyPr>
          <a:lstStyle/>
          <a:p>
            <a:pPr>
              <a:lnSpc>
                <a:spcPct val="150000"/>
              </a:lnSpc>
            </a:pPr>
            <a:r>
              <a:rPr lang="en-US" dirty="0"/>
              <a:t>Eye contact</a:t>
            </a:r>
          </a:p>
          <a:p>
            <a:pPr>
              <a:lnSpc>
                <a:spcPct val="150000"/>
              </a:lnSpc>
            </a:pPr>
            <a:r>
              <a:rPr lang="en-US" dirty="0"/>
              <a:t>Facial expressions</a:t>
            </a:r>
          </a:p>
          <a:p>
            <a:pPr>
              <a:lnSpc>
                <a:spcPct val="150000"/>
              </a:lnSpc>
            </a:pPr>
            <a:r>
              <a:rPr lang="en-US" dirty="0"/>
              <a:t>Head nods</a:t>
            </a:r>
          </a:p>
          <a:p>
            <a:pPr>
              <a:lnSpc>
                <a:spcPct val="150000"/>
              </a:lnSpc>
            </a:pPr>
            <a:r>
              <a:rPr lang="en-US" dirty="0"/>
              <a:t>Leaning forward</a:t>
            </a:r>
          </a:p>
        </p:txBody>
      </p:sp>
      <p:sp>
        <p:nvSpPr>
          <p:cNvPr id="5" name="Content Placeholder 4">
            <a:extLst>
              <a:ext uri="{FF2B5EF4-FFF2-40B4-BE49-F238E27FC236}">
                <a16:creationId xmlns:a16="http://schemas.microsoft.com/office/drawing/2014/main" id="{29294590-C6AD-6120-9999-3D91C7057A43}"/>
              </a:ext>
            </a:extLst>
          </p:cNvPr>
          <p:cNvSpPr>
            <a:spLocks noGrp="1"/>
          </p:cNvSpPr>
          <p:nvPr>
            <p:ph sz="half" idx="2"/>
          </p:nvPr>
        </p:nvSpPr>
        <p:spPr>
          <a:xfrm>
            <a:off x="5592098" y="1825625"/>
            <a:ext cx="5538019" cy="4351338"/>
          </a:xfrm>
        </p:spPr>
        <p:txBody>
          <a:bodyPr/>
          <a:lstStyle/>
          <a:p>
            <a:pPr>
              <a:lnSpc>
                <a:spcPct val="150000"/>
              </a:lnSpc>
            </a:pPr>
            <a:r>
              <a:rPr lang="en-US" dirty="0"/>
              <a:t>Arm movement</a:t>
            </a:r>
          </a:p>
          <a:p>
            <a:pPr>
              <a:lnSpc>
                <a:spcPct val="150000"/>
              </a:lnSpc>
            </a:pPr>
            <a:r>
              <a:rPr lang="en-US" dirty="0"/>
              <a:t>Body posture</a:t>
            </a:r>
          </a:p>
          <a:p>
            <a:pPr>
              <a:lnSpc>
                <a:spcPct val="150000"/>
              </a:lnSpc>
            </a:pPr>
            <a:r>
              <a:rPr lang="en-US" dirty="0"/>
              <a:t>Utterances such as, “yes”, “</a:t>
            </a:r>
            <a:r>
              <a:rPr lang="en-US" dirty="0" err="1"/>
              <a:t>unhum</a:t>
            </a:r>
            <a:r>
              <a:rPr lang="en-US" dirty="0"/>
              <a:t>”</a:t>
            </a:r>
          </a:p>
          <a:p>
            <a:endParaRPr lang="en-US" dirty="0"/>
          </a:p>
        </p:txBody>
      </p:sp>
    </p:spTree>
    <p:custDataLst>
      <p:tags r:id="rId1"/>
    </p:custDataLst>
    <p:extLst>
      <p:ext uri="{BB962C8B-B14F-4D97-AF65-F5344CB8AC3E}">
        <p14:creationId xmlns:p14="http://schemas.microsoft.com/office/powerpoint/2010/main" val="391418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2271-8143-499B-B29E-C274A21BD570}"/>
              </a:ext>
            </a:extLst>
          </p:cNvPr>
          <p:cNvSpPr>
            <a:spLocks noGrp="1"/>
          </p:cNvSpPr>
          <p:nvPr>
            <p:ph type="title"/>
          </p:nvPr>
        </p:nvSpPr>
        <p:spPr/>
        <p:txBody>
          <a:bodyPr>
            <a:normAutofit/>
          </a:bodyPr>
          <a:lstStyle/>
          <a:p>
            <a:pPr algn="ctr"/>
            <a:r>
              <a:rPr lang="en-US" dirty="0"/>
              <a:t>Paraphrasing</a:t>
            </a:r>
          </a:p>
        </p:txBody>
      </p:sp>
      <p:sp>
        <p:nvSpPr>
          <p:cNvPr id="3" name="Content Placeholder 2">
            <a:extLst>
              <a:ext uri="{FF2B5EF4-FFF2-40B4-BE49-F238E27FC236}">
                <a16:creationId xmlns:a16="http://schemas.microsoft.com/office/drawing/2014/main" id="{595C650D-D68A-4DE8-BDEA-013E79E4B424}"/>
              </a:ext>
            </a:extLst>
          </p:cNvPr>
          <p:cNvSpPr>
            <a:spLocks noGrp="1"/>
          </p:cNvSpPr>
          <p:nvPr>
            <p:ph idx="1"/>
          </p:nvPr>
        </p:nvSpPr>
        <p:spPr/>
        <p:txBody>
          <a:bodyPr>
            <a:normAutofit/>
          </a:bodyPr>
          <a:lstStyle/>
          <a:p>
            <a:pPr>
              <a:lnSpc>
                <a:spcPct val="100000"/>
              </a:lnSpc>
            </a:pPr>
            <a:r>
              <a:rPr lang="en-US" dirty="0"/>
              <a:t>Why – to clarify or verify a point(s) the speaker made</a:t>
            </a:r>
          </a:p>
          <a:p>
            <a:pPr>
              <a:lnSpc>
                <a:spcPct val="150000"/>
              </a:lnSpc>
            </a:pPr>
            <a:r>
              <a:rPr lang="en-US" dirty="0"/>
              <a:t>How - summarize what the speaker said</a:t>
            </a:r>
          </a:p>
          <a:p>
            <a:pPr>
              <a:lnSpc>
                <a:spcPct val="100000"/>
              </a:lnSpc>
            </a:pPr>
            <a:r>
              <a:rPr lang="en-US" dirty="0"/>
              <a:t>How – ask the speaker if that is accurate or what they intended to communicate</a:t>
            </a:r>
          </a:p>
        </p:txBody>
      </p:sp>
    </p:spTree>
    <p:custDataLst>
      <p:tags r:id="rId1"/>
    </p:custDataLst>
    <p:extLst>
      <p:ext uri="{BB962C8B-B14F-4D97-AF65-F5344CB8AC3E}">
        <p14:creationId xmlns:p14="http://schemas.microsoft.com/office/powerpoint/2010/main" val="160836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2F9B-9ACD-4CBA-98CA-297463FC6C20}"/>
              </a:ext>
            </a:extLst>
          </p:cNvPr>
          <p:cNvSpPr>
            <a:spLocks noGrp="1"/>
          </p:cNvSpPr>
          <p:nvPr>
            <p:ph type="title"/>
          </p:nvPr>
        </p:nvSpPr>
        <p:spPr/>
        <p:txBody>
          <a:bodyPr>
            <a:normAutofit/>
          </a:bodyPr>
          <a:lstStyle/>
          <a:p>
            <a:r>
              <a:rPr lang="en-US" dirty="0"/>
              <a:t>Asking Questions</a:t>
            </a:r>
          </a:p>
        </p:txBody>
      </p:sp>
      <p:sp>
        <p:nvSpPr>
          <p:cNvPr id="3" name="Content Placeholder 2">
            <a:extLst>
              <a:ext uri="{FF2B5EF4-FFF2-40B4-BE49-F238E27FC236}">
                <a16:creationId xmlns:a16="http://schemas.microsoft.com/office/drawing/2014/main" id="{90998C07-3C46-47EC-AB66-F90029A58C95}"/>
              </a:ext>
            </a:extLst>
          </p:cNvPr>
          <p:cNvSpPr>
            <a:spLocks noGrp="1"/>
          </p:cNvSpPr>
          <p:nvPr>
            <p:ph idx="1"/>
          </p:nvPr>
        </p:nvSpPr>
        <p:spPr/>
        <p:txBody>
          <a:bodyPr>
            <a:normAutofit/>
          </a:bodyPr>
          <a:lstStyle/>
          <a:p>
            <a:pPr>
              <a:lnSpc>
                <a:spcPct val="100000"/>
              </a:lnSpc>
            </a:pPr>
            <a:r>
              <a:rPr lang="en-US" dirty="0"/>
              <a:t>Open-ended questions – require thought and more than one-word response; more comprehensive answer based on speaker’s knowledge.</a:t>
            </a:r>
          </a:p>
          <a:p>
            <a:pPr marL="0" indent="0">
              <a:lnSpc>
                <a:spcPct val="100000"/>
              </a:lnSpc>
              <a:buNone/>
            </a:pPr>
            <a:endParaRPr lang="en-US" dirty="0"/>
          </a:p>
          <a:p>
            <a:pPr>
              <a:lnSpc>
                <a:spcPct val="100000"/>
              </a:lnSpc>
            </a:pPr>
            <a:r>
              <a:rPr lang="en-US" dirty="0"/>
              <a:t>Close-ended questions – require a one-word or short phrase response.</a:t>
            </a:r>
          </a:p>
        </p:txBody>
      </p:sp>
    </p:spTree>
    <p:custDataLst>
      <p:tags r:id="rId1"/>
    </p:custDataLst>
    <p:extLst>
      <p:ext uri="{BB962C8B-B14F-4D97-AF65-F5344CB8AC3E}">
        <p14:creationId xmlns:p14="http://schemas.microsoft.com/office/powerpoint/2010/main" val="372346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4D-AE7D-4B9D-ADDE-CA5790E57466}"/>
              </a:ext>
            </a:extLst>
          </p:cNvPr>
          <p:cNvSpPr>
            <a:spLocks noGrp="1"/>
          </p:cNvSpPr>
          <p:nvPr>
            <p:ph type="title"/>
          </p:nvPr>
        </p:nvSpPr>
        <p:spPr/>
        <p:txBody>
          <a:bodyPr>
            <a:normAutofit/>
          </a:bodyPr>
          <a:lstStyle/>
          <a:p>
            <a:pPr algn="ctr"/>
            <a:r>
              <a:rPr lang="en-US" sz="3200" dirty="0"/>
              <a:t>Conversation with Examples of </a:t>
            </a:r>
            <a:br>
              <a:rPr lang="en-US" sz="3200" dirty="0"/>
            </a:br>
            <a:r>
              <a:rPr lang="en-US" sz="3200" dirty="0"/>
              <a:t>Seeking and Verifying Information</a:t>
            </a:r>
          </a:p>
        </p:txBody>
      </p:sp>
      <p:sp>
        <p:nvSpPr>
          <p:cNvPr id="3" name="Content Placeholder 2">
            <a:extLst>
              <a:ext uri="{FF2B5EF4-FFF2-40B4-BE49-F238E27FC236}">
                <a16:creationId xmlns:a16="http://schemas.microsoft.com/office/drawing/2014/main" id="{F122FE6F-C1E7-4337-988D-31E97226C2F2}"/>
              </a:ext>
            </a:extLst>
          </p:cNvPr>
          <p:cNvSpPr>
            <a:spLocks noGrp="1"/>
          </p:cNvSpPr>
          <p:nvPr>
            <p:ph idx="1"/>
          </p:nvPr>
        </p:nvSpPr>
        <p:spPr>
          <a:xfrm>
            <a:off x="838200" y="1825625"/>
            <a:ext cx="11353800" cy="4351338"/>
          </a:xfrm>
        </p:spPr>
        <p:txBody>
          <a:bodyPr>
            <a:noAutofit/>
          </a:bodyPr>
          <a:lstStyle/>
          <a:p>
            <a:pPr marL="0" indent="0">
              <a:lnSpc>
                <a:spcPct val="100000"/>
              </a:lnSpc>
              <a:buNone/>
            </a:pPr>
            <a:r>
              <a:rPr lang="en-US" sz="2000" dirty="0">
                <a:hlinkClick r:id="rId4"/>
              </a:rPr>
              <a:t>Connect Video 3.4: Conversation with Examples of Seeking and Verifying Information</a:t>
            </a:r>
            <a:r>
              <a:rPr lang="en-US" sz="2000" dirty="0"/>
              <a:t> (2:39)</a:t>
            </a:r>
          </a:p>
          <a:p>
            <a:pPr marL="0" indent="0">
              <a:lnSpc>
                <a:spcPct val="100000"/>
              </a:lnSpc>
              <a:buNone/>
            </a:pPr>
            <a:endParaRPr lang="en-US" dirty="0"/>
          </a:p>
          <a:p>
            <a:pPr marL="0" indent="0">
              <a:lnSpc>
                <a:spcPct val="150000"/>
              </a:lnSpc>
              <a:buNone/>
            </a:pPr>
            <a:r>
              <a:rPr lang="en-US" dirty="0"/>
              <a:t>Watch the video and identify:</a:t>
            </a:r>
          </a:p>
          <a:p>
            <a:pPr>
              <a:lnSpc>
                <a:spcPct val="150000"/>
              </a:lnSpc>
            </a:pPr>
            <a:r>
              <a:rPr lang="en-US" dirty="0"/>
              <a:t>Examples of the five active listening techniques.</a:t>
            </a:r>
          </a:p>
          <a:p>
            <a:pPr>
              <a:lnSpc>
                <a:spcPct val="150000"/>
              </a:lnSpc>
            </a:pPr>
            <a:r>
              <a:rPr lang="en-US" dirty="0"/>
              <a:t>Examples paraphrasing (i.e., clarifying, verifying).</a:t>
            </a:r>
          </a:p>
          <a:p>
            <a:pPr>
              <a:lnSpc>
                <a:spcPct val="150000"/>
              </a:lnSpc>
            </a:pPr>
            <a:r>
              <a:rPr lang="en-US" dirty="0"/>
              <a:t>Examples of open and close ended questions.</a:t>
            </a:r>
          </a:p>
        </p:txBody>
      </p:sp>
    </p:spTree>
    <p:custDataLst>
      <p:tags r:id="rId1"/>
    </p:custDataLst>
    <p:extLst>
      <p:ext uri="{BB962C8B-B14F-4D97-AF65-F5344CB8AC3E}">
        <p14:creationId xmlns:p14="http://schemas.microsoft.com/office/powerpoint/2010/main" val="224863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C8E2-D44B-60AA-0266-4C6070B179C0}"/>
              </a:ext>
            </a:extLst>
          </p:cNvPr>
          <p:cNvSpPr>
            <a:spLocks noGrp="1"/>
          </p:cNvSpPr>
          <p:nvPr>
            <p:ph type="title"/>
          </p:nvPr>
        </p:nvSpPr>
        <p:spPr/>
        <p:txBody>
          <a:bodyPr/>
          <a:lstStyle/>
          <a:p>
            <a:r>
              <a:rPr lang="en-US" dirty="0"/>
              <a:t>Barriers to Effective Listening</a:t>
            </a:r>
          </a:p>
        </p:txBody>
      </p:sp>
      <p:sp>
        <p:nvSpPr>
          <p:cNvPr id="3" name="Content Placeholder 2">
            <a:extLst>
              <a:ext uri="{FF2B5EF4-FFF2-40B4-BE49-F238E27FC236}">
                <a16:creationId xmlns:a16="http://schemas.microsoft.com/office/drawing/2014/main" id="{9B2337D6-0967-4DFF-9AA3-8C5DC0786334}"/>
              </a:ext>
            </a:extLst>
          </p:cNvPr>
          <p:cNvSpPr>
            <a:spLocks noGrp="1"/>
          </p:cNvSpPr>
          <p:nvPr>
            <p:ph idx="1"/>
          </p:nvPr>
        </p:nvSpPr>
        <p:spPr/>
        <p:txBody>
          <a:bodyPr>
            <a:normAutofit/>
          </a:bodyPr>
          <a:lstStyle/>
          <a:p>
            <a:pPr>
              <a:lnSpc>
                <a:spcPct val="150000"/>
              </a:lnSpc>
              <a:defRPr/>
            </a:pPr>
            <a:r>
              <a:rPr lang="en-US" sz="2400" dirty="0">
                <a:solidFill>
                  <a:prstClr val="black"/>
                </a:solidFill>
                <a:latin typeface="Calibri" panose="020F0502020204030204"/>
              </a:rPr>
              <a:t>Environmental conditions</a:t>
            </a:r>
          </a:p>
          <a:p>
            <a:pPr>
              <a:lnSpc>
                <a:spcPct val="150000"/>
              </a:lnSpc>
              <a:defRPr/>
            </a:pPr>
            <a:r>
              <a:rPr lang="en-US" sz="2400" dirty="0">
                <a:solidFill>
                  <a:prstClr val="black"/>
                </a:solidFill>
                <a:latin typeface="Calibri" panose="020F0502020204030204"/>
              </a:rPr>
              <a:t>Distance from speaker</a:t>
            </a:r>
          </a:p>
          <a:p>
            <a:pPr>
              <a:lnSpc>
                <a:spcPct val="150000"/>
              </a:lnSpc>
              <a:defRPr/>
            </a:pPr>
            <a:r>
              <a:rPr lang="en-US" sz="2400" dirty="0">
                <a:solidFill>
                  <a:prstClr val="black"/>
                </a:solidFill>
                <a:latin typeface="Calibri" panose="020F0502020204030204"/>
              </a:rPr>
              <a:t>Attitude of the listener</a:t>
            </a:r>
          </a:p>
          <a:p>
            <a:pPr lvl="0">
              <a:lnSpc>
                <a:spcPct val="150000"/>
              </a:lnSpc>
              <a:defRPr/>
            </a:pPr>
            <a:r>
              <a:rPr lang="en-US" sz="2400" dirty="0">
                <a:solidFill>
                  <a:prstClr val="black"/>
                </a:solidFill>
              </a:rPr>
              <a:t>Speed of speaking</a:t>
            </a:r>
          </a:p>
          <a:p>
            <a:pPr lvl="0">
              <a:lnSpc>
                <a:spcPct val="150000"/>
              </a:lnSpc>
              <a:defRPr/>
            </a:pPr>
            <a:r>
              <a:rPr lang="en-US" sz="2400" dirty="0">
                <a:solidFill>
                  <a:prstClr val="black"/>
                </a:solidFill>
              </a:rPr>
              <a:t>Speaker’s nonverbal communication</a:t>
            </a:r>
          </a:p>
          <a:p>
            <a:pPr lvl="0">
              <a:lnSpc>
                <a:spcPct val="150000"/>
              </a:lnSpc>
              <a:defRPr/>
            </a:pPr>
            <a:r>
              <a:rPr lang="en-US" sz="2400" dirty="0">
                <a:solidFill>
                  <a:prstClr val="black"/>
                </a:solidFill>
              </a:rPr>
              <a:t>Language of the speaker</a:t>
            </a:r>
            <a:endParaRPr lang="en-US" sz="2400" dirty="0"/>
          </a:p>
          <a:p>
            <a:pPr marL="0" indent="0">
              <a:buNone/>
              <a:defRPr/>
            </a:pPr>
            <a:endParaRPr lang="en-US" sz="2400" dirty="0">
              <a:solidFill>
                <a:prstClr val="black"/>
              </a:solidFill>
              <a:latin typeface="Calibri" panose="020F0502020204030204"/>
            </a:endParaRPr>
          </a:p>
        </p:txBody>
      </p:sp>
    </p:spTree>
    <p:custDataLst>
      <p:tags r:id="rId1"/>
    </p:custDataLst>
    <p:extLst>
      <p:ext uri="{BB962C8B-B14F-4D97-AF65-F5344CB8AC3E}">
        <p14:creationId xmlns:p14="http://schemas.microsoft.com/office/powerpoint/2010/main" val="405559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3F7E-F4EB-4D68-BCB9-05630F6F68D3}"/>
              </a:ext>
            </a:extLst>
          </p:cNvPr>
          <p:cNvSpPr>
            <a:spLocks noGrp="1"/>
          </p:cNvSpPr>
          <p:nvPr>
            <p:ph type="title"/>
          </p:nvPr>
        </p:nvSpPr>
        <p:spPr/>
        <p:txBody>
          <a:bodyPr>
            <a:normAutofit/>
          </a:bodyPr>
          <a:lstStyle/>
          <a:p>
            <a:pPr algn="ctr"/>
            <a:r>
              <a:rPr lang="en-US" dirty="0"/>
              <a:t>Problem Solving</a:t>
            </a:r>
          </a:p>
        </p:txBody>
      </p:sp>
      <p:sp>
        <p:nvSpPr>
          <p:cNvPr id="3" name="Content Placeholder 2">
            <a:extLst>
              <a:ext uri="{FF2B5EF4-FFF2-40B4-BE49-F238E27FC236}">
                <a16:creationId xmlns:a16="http://schemas.microsoft.com/office/drawing/2014/main" id="{41112C75-2986-4024-99FD-6D2EEA4E3690}"/>
              </a:ext>
            </a:extLst>
          </p:cNvPr>
          <p:cNvSpPr>
            <a:spLocks noGrp="1"/>
          </p:cNvSpPr>
          <p:nvPr>
            <p:ph idx="1"/>
          </p:nvPr>
        </p:nvSpPr>
        <p:spPr/>
        <p:txBody>
          <a:bodyPr>
            <a:normAutofit/>
          </a:bodyPr>
          <a:lstStyle/>
          <a:p>
            <a:pPr marL="0" indent="0" algn="ctr">
              <a:lnSpc>
                <a:spcPct val="100000"/>
              </a:lnSpc>
              <a:buNone/>
            </a:pPr>
            <a:r>
              <a:rPr lang="en-US" dirty="0"/>
              <a:t>The process of identifying a problem, developing </a:t>
            </a:r>
          </a:p>
          <a:p>
            <a:pPr marL="0" indent="0" algn="ctr">
              <a:lnSpc>
                <a:spcPct val="100000"/>
              </a:lnSpc>
              <a:buNone/>
            </a:pPr>
            <a:r>
              <a:rPr lang="en-US" dirty="0"/>
              <a:t>possible solutions and taking a course of action. </a:t>
            </a:r>
          </a:p>
        </p:txBody>
      </p:sp>
    </p:spTree>
    <p:custDataLst>
      <p:tags r:id="rId1"/>
    </p:custDataLst>
    <p:extLst>
      <p:ext uri="{BB962C8B-B14F-4D97-AF65-F5344CB8AC3E}">
        <p14:creationId xmlns:p14="http://schemas.microsoft.com/office/powerpoint/2010/main" val="306245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AE37-7018-4945-AE55-7E32BCA315AD}"/>
              </a:ext>
            </a:extLst>
          </p:cNvPr>
          <p:cNvSpPr>
            <a:spLocks noGrp="1"/>
          </p:cNvSpPr>
          <p:nvPr>
            <p:ph type="title"/>
          </p:nvPr>
        </p:nvSpPr>
        <p:spPr/>
        <p:txBody>
          <a:bodyPr>
            <a:normAutofit/>
          </a:bodyPr>
          <a:lstStyle/>
          <a:p>
            <a:pPr algn="ctr"/>
            <a:r>
              <a:rPr lang="en-US" dirty="0">
                <a:cs typeface="Calibri" panose="020F0502020204030204" pitchFamily="34" charset="0"/>
              </a:rPr>
              <a:t>Stages of Problem Solving</a:t>
            </a:r>
          </a:p>
        </p:txBody>
      </p:sp>
      <p:sp>
        <p:nvSpPr>
          <p:cNvPr id="3" name="Content Placeholder 2">
            <a:extLst>
              <a:ext uri="{FF2B5EF4-FFF2-40B4-BE49-F238E27FC236}">
                <a16:creationId xmlns:a16="http://schemas.microsoft.com/office/drawing/2014/main" id="{146D6D90-BCB4-4E12-902D-7A0EF35C53B1}"/>
              </a:ext>
            </a:extLst>
          </p:cNvPr>
          <p:cNvSpPr>
            <a:spLocks noGrp="1"/>
          </p:cNvSpPr>
          <p:nvPr>
            <p:ph idx="1"/>
          </p:nvPr>
        </p:nvSpPr>
        <p:spPr/>
        <p:txBody>
          <a:bodyPr>
            <a:normAutofit/>
          </a:bodyPr>
          <a:lstStyle/>
          <a:p>
            <a:pPr>
              <a:lnSpc>
                <a:spcPct val="150000"/>
              </a:lnSpc>
            </a:pPr>
            <a:r>
              <a:rPr lang="en-US" sz="2400" dirty="0"/>
              <a:t>Identify the problem</a:t>
            </a:r>
          </a:p>
          <a:p>
            <a:pPr>
              <a:lnSpc>
                <a:spcPct val="150000"/>
              </a:lnSpc>
            </a:pPr>
            <a:r>
              <a:rPr lang="en-US" sz="2400" dirty="0"/>
              <a:t>Define the context of the problem</a:t>
            </a:r>
          </a:p>
          <a:p>
            <a:pPr>
              <a:lnSpc>
                <a:spcPct val="150000"/>
              </a:lnSpc>
            </a:pPr>
            <a:r>
              <a:rPr lang="en-US" sz="2400" dirty="0"/>
              <a:t>Explore possible solutions</a:t>
            </a:r>
          </a:p>
          <a:p>
            <a:pPr>
              <a:lnSpc>
                <a:spcPct val="150000"/>
              </a:lnSpc>
            </a:pPr>
            <a:r>
              <a:rPr lang="en-US" sz="2400" dirty="0"/>
              <a:t>Select the perceived “best” solution</a:t>
            </a:r>
          </a:p>
          <a:p>
            <a:pPr>
              <a:lnSpc>
                <a:spcPct val="150000"/>
              </a:lnSpc>
            </a:pPr>
            <a:r>
              <a:rPr lang="en-US" sz="2400" dirty="0"/>
              <a:t>Implement the selected solution</a:t>
            </a:r>
          </a:p>
          <a:p>
            <a:pPr>
              <a:lnSpc>
                <a:spcPct val="150000"/>
              </a:lnSpc>
            </a:pPr>
            <a:r>
              <a:rPr lang="en-US" sz="2400" dirty="0"/>
              <a:t>Monitor outcomes and seek feedback</a:t>
            </a:r>
          </a:p>
        </p:txBody>
      </p:sp>
    </p:spTree>
    <p:custDataLst>
      <p:tags r:id="rId1"/>
    </p:custDataLst>
    <p:extLst>
      <p:ext uri="{BB962C8B-B14F-4D97-AF65-F5344CB8AC3E}">
        <p14:creationId xmlns:p14="http://schemas.microsoft.com/office/powerpoint/2010/main" val="111838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toon Introducing Conflict Resolu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816" y="1453636"/>
            <a:ext cx="7060368" cy="45796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C456F8-6768-5FF8-9F49-DBB81E59D2E2}"/>
              </a:ext>
            </a:extLst>
          </p:cNvPr>
          <p:cNvSpPr>
            <a:spLocks noGrp="1"/>
          </p:cNvSpPr>
          <p:nvPr>
            <p:ph type="title"/>
          </p:nvPr>
        </p:nvSpPr>
        <p:spPr>
          <a:xfrm>
            <a:off x="2152650" y="423042"/>
            <a:ext cx="7886700" cy="1325563"/>
          </a:xfrm>
        </p:spPr>
        <p:txBody>
          <a:bodyPr>
            <a:normAutofit/>
          </a:bodyPr>
          <a:lstStyle/>
          <a:p>
            <a:r>
              <a:rPr lang="en-US" dirty="0"/>
              <a:t>Conflict Resolution</a:t>
            </a:r>
          </a:p>
        </p:txBody>
      </p:sp>
    </p:spTree>
    <p:custDataLst>
      <p:tags r:id="rId1"/>
    </p:custDataLst>
    <p:extLst>
      <p:ext uri="{BB962C8B-B14F-4D97-AF65-F5344CB8AC3E}">
        <p14:creationId xmlns:p14="http://schemas.microsoft.com/office/powerpoint/2010/main" val="134886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60BF-4F5D-4554-A38A-980DC1F2B5BB}"/>
              </a:ext>
            </a:extLst>
          </p:cNvPr>
          <p:cNvSpPr>
            <a:spLocks noGrp="1"/>
          </p:cNvSpPr>
          <p:nvPr>
            <p:ph type="title"/>
          </p:nvPr>
        </p:nvSpPr>
        <p:spPr/>
        <p:txBody>
          <a:bodyPr anchor="b">
            <a:normAutofit/>
          </a:bodyPr>
          <a:lstStyle/>
          <a:p>
            <a:pPr algn="ctr"/>
            <a:r>
              <a:rPr lang="en-US" dirty="0"/>
              <a:t>Conflict: Definition</a:t>
            </a:r>
          </a:p>
        </p:txBody>
      </p:sp>
      <p:sp>
        <p:nvSpPr>
          <p:cNvPr id="3" name="Content Placeholder 2">
            <a:extLst>
              <a:ext uri="{FF2B5EF4-FFF2-40B4-BE49-F238E27FC236}">
                <a16:creationId xmlns:a16="http://schemas.microsoft.com/office/drawing/2014/main" id="{B37FD9B3-9B3B-4463-B892-D1D84FD0711F}"/>
              </a:ext>
            </a:extLst>
          </p:cNvPr>
          <p:cNvSpPr>
            <a:spLocks noGrp="1"/>
          </p:cNvSpPr>
          <p:nvPr>
            <p:ph idx="1"/>
          </p:nvPr>
        </p:nvSpPr>
        <p:spPr/>
        <p:txBody>
          <a:bodyPr>
            <a:normAutofit/>
          </a:bodyPr>
          <a:lstStyle/>
          <a:p>
            <a:pPr marL="0" indent="0" algn="ctr">
              <a:lnSpc>
                <a:spcPct val="150000"/>
              </a:lnSpc>
              <a:spcBef>
                <a:spcPts val="0"/>
              </a:spcBef>
              <a:buNone/>
            </a:pPr>
            <a:r>
              <a:rPr lang="en-US" dirty="0"/>
              <a:t>A serious disagreement between two or more individuals.</a:t>
            </a:r>
          </a:p>
        </p:txBody>
      </p:sp>
    </p:spTree>
    <p:custDataLst>
      <p:tags r:id="rId1"/>
    </p:custDataLst>
    <p:extLst>
      <p:ext uri="{BB962C8B-B14F-4D97-AF65-F5344CB8AC3E}">
        <p14:creationId xmlns:p14="http://schemas.microsoft.com/office/powerpoint/2010/main" val="292725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A09EDA-7DBE-41E0-A0E1-9AC3DCC78347}"/>
              </a:ext>
            </a:extLst>
          </p:cNvPr>
          <p:cNvSpPr>
            <a:spLocks noGrp="1"/>
          </p:cNvSpPr>
          <p:nvPr>
            <p:ph type="title"/>
          </p:nvPr>
        </p:nvSpPr>
        <p:spPr/>
        <p:txBody>
          <a:bodyPr vert="horz" lIns="68580" tIns="34290" rIns="68580" bIns="34290" rtlCol="0" anchor="ctr">
            <a:noAutofit/>
          </a:bodyPr>
          <a:lstStyle/>
          <a:p>
            <a:pPr algn="ctr"/>
            <a:r>
              <a:rPr lang="en-US" sz="3300" dirty="0"/>
              <a:t>Conflict Resolution: Definition</a:t>
            </a:r>
          </a:p>
        </p:txBody>
      </p:sp>
      <p:sp>
        <p:nvSpPr>
          <p:cNvPr id="4" name="Content Placeholder 3">
            <a:extLst>
              <a:ext uri="{FF2B5EF4-FFF2-40B4-BE49-F238E27FC236}">
                <a16:creationId xmlns:a16="http://schemas.microsoft.com/office/drawing/2014/main" id="{EB19B14C-673A-BCE9-83A1-61AA0FCE7EF9}"/>
              </a:ext>
            </a:extLst>
          </p:cNvPr>
          <p:cNvSpPr>
            <a:spLocks noGrp="1"/>
          </p:cNvSpPr>
          <p:nvPr>
            <p:ph idx="1"/>
          </p:nvPr>
        </p:nvSpPr>
        <p:spPr/>
        <p:txBody>
          <a:bodyPr/>
          <a:lstStyle/>
          <a:p>
            <a:pPr marL="0" indent="0" algn="ctr">
              <a:lnSpc>
                <a:spcPct val="100000"/>
              </a:lnSpc>
              <a:spcBef>
                <a:spcPts val="0"/>
              </a:spcBef>
              <a:buNone/>
              <a:defRPr/>
            </a:pPr>
            <a:r>
              <a:rPr lang="en-US" dirty="0">
                <a:solidFill>
                  <a:srgbClr val="000000"/>
                </a:solidFill>
              </a:rPr>
              <a:t>The process by which two or more individuals </a:t>
            </a:r>
          </a:p>
          <a:p>
            <a:pPr marL="0" indent="0" algn="ctr">
              <a:lnSpc>
                <a:spcPct val="100000"/>
              </a:lnSpc>
              <a:spcBef>
                <a:spcPts val="0"/>
              </a:spcBef>
              <a:buNone/>
              <a:defRPr/>
            </a:pPr>
            <a:r>
              <a:rPr lang="en-US" dirty="0">
                <a:solidFill>
                  <a:srgbClr val="000000"/>
                </a:solidFill>
              </a:rPr>
              <a:t>find a peaceful solution to their dispute.</a:t>
            </a:r>
            <a:endParaRPr lang="en-US" dirty="0"/>
          </a:p>
        </p:txBody>
      </p:sp>
    </p:spTree>
    <p:custDataLst>
      <p:tags r:id="rId1"/>
    </p:custDataLst>
    <p:extLst>
      <p:ext uri="{BB962C8B-B14F-4D97-AF65-F5344CB8AC3E}">
        <p14:creationId xmlns:p14="http://schemas.microsoft.com/office/powerpoint/2010/main" val="69238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074C-B720-154C-3B59-32D5DAA24895}"/>
              </a:ext>
            </a:extLst>
          </p:cNvPr>
          <p:cNvSpPr>
            <a:spLocks noGrp="1"/>
          </p:cNvSpPr>
          <p:nvPr>
            <p:ph type="title"/>
          </p:nvPr>
        </p:nvSpPr>
        <p:spPr/>
        <p:txBody>
          <a:bodyPr/>
          <a:lstStyle/>
          <a:p>
            <a:pPr algn="ctr"/>
            <a:r>
              <a:rPr lang="en-US" b="1" dirty="0">
                <a:latin typeface="Calibri Light" panose="020F0302020204030204" pitchFamily="34" charset="0"/>
                <a:cs typeface="Calibri Light" panose="020F0302020204030204" pitchFamily="34" charset="0"/>
              </a:rPr>
              <a:t>Overview </a:t>
            </a:r>
          </a:p>
        </p:txBody>
      </p:sp>
      <p:sp>
        <p:nvSpPr>
          <p:cNvPr id="3" name="Content Placeholder 2">
            <a:extLst>
              <a:ext uri="{FF2B5EF4-FFF2-40B4-BE49-F238E27FC236}">
                <a16:creationId xmlns:a16="http://schemas.microsoft.com/office/drawing/2014/main" id="{D2EE8E33-E927-6BC8-BD54-4331839AFA36}"/>
              </a:ext>
            </a:extLst>
          </p:cNvPr>
          <p:cNvSpPr>
            <a:spLocks noGrp="1"/>
          </p:cNvSpPr>
          <p:nvPr>
            <p:ph sz="half" idx="1"/>
          </p:nvPr>
        </p:nvSpPr>
        <p:spPr/>
        <p:txBody>
          <a:bodyPr/>
          <a:lstStyle/>
          <a:p>
            <a:pPr marL="0" indent="0">
              <a:buNone/>
            </a:pPr>
            <a:r>
              <a:rPr lang="en-US" dirty="0">
                <a:latin typeface="Calibri" panose="020F0502020204030204" pitchFamily="34" charset="0"/>
                <a:cs typeface="Calibri" panose="020F0502020204030204" pitchFamily="34" charset="0"/>
              </a:rPr>
              <a:t>Strategies for Communication</a:t>
            </a:r>
          </a:p>
          <a:p>
            <a:r>
              <a:rPr lang="en-US" sz="2400" dirty="0">
                <a:latin typeface="Calibri" panose="020F0502020204030204" pitchFamily="34" charset="0"/>
                <a:cs typeface="Calibri" panose="020F0502020204030204" pitchFamily="34" charset="0"/>
              </a:rPr>
              <a:t>Listening</a:t>
            </a:r>
          </a:p>
          <a:p>
            <a:r>
              <a:rPr lang="en-US" sz="2400" dirty="0">
                <a:latin typeface="Calibri" panose="020F0502020204030204" pitchFamily="34" charset="0"/>
                <a:cs typeface="Calibri" panose="020F0502020204030204" pitchFamily="34" charset="0"/>
              </a:rPr>
              <a:t>Providing Information </a:t>
            </a:r>
          </a:p>
          <a:p>
            <a:r>
              <a:rPr lang="en-US" sz="2400" dirty="0">
                <a:latin typeface="Calibri" panose="020F0502020204030204" pitchFamily="34" charset="0"/>
                <a:cs typeface="Calibri" panose="020F0502020204030204" pitchFamily="34" charset="0"/>
              </a:rPr>
              <a:t>Conflict Resolution</a:t>
            </a:r>
          </a:p>
          <a:p>
            <a:r>
              <a:rPr lang="en-US" sz="2400" dirty="0">
                <a:latin typeface="Calibri" panose="020F0502020204030204" pitchFamily="34" charset="0"/>
                <a:cs typeface="Calibri" panose="020F0502020204030204" pitchFamily="34" charset="0"/>
              </a:rPr>
              <a:t>Negotiation </a:t>
            </a:r>
          </a:p>
        </p:txBody>
      </p:sp>
      <p:sp>
        <p:nvSpPr>
          <p:cNvPr id="4" name="Content Placeholder 3">
            <a:extLst>
              <a:ext uri="{FF2B5EF4-FFF2-40B4-BE49-F238E27FC236}">
                <a16:creationId xmlns:a16="http://schemas.microsoft.com/office/drawing/2014/main" id="{7B1E89C4-ADB0-5EA9-F0E2-7F2F61E66202}"/>
              </a:ext>
            </a:extLst>
          </p:cNvPr>
          <p:cNvSpPr>
            <a:spLocks noGrp="1"/>
          </p:cNvSpPr>
          <p:nvPr>
            <p:ph sz="half" idx="2"/>
          </p:nvPr>
        </p:nvSpPr>
        <p:spPr/>
        <p:txBody>
          <a:bodyPr/>
          <a:lstStyle/>
          <a:p>
            <a:pPr marL="0" indent="0">
              <a:buNone/>
            </a:pPr>
            <a:r>
              <a:rPr lang="en-US" dirty="0">
                <a:latin typeface="Calibri" panose="020F0502020204030204" pitchFamily="34" charset="0"/>
                <a:cs typeface="Calibri" panose="020F0502020204030204" pitchFamily="34" charset="0"/>
              </a:rPr>
              <a:t>Communication Contexts </a:t>
            </a:r>
          </a:p>
          <a:p>
            <a:r>
              <a:rPr lang="en-US" sz="2400" dirty="0">
                <a:latin typeface="Calibri" panose="020F0502020204030204" pitchFamily="34" charset="0"/>
                <a:cs typeface="Calibri" panose="020F0502020204030204" pitchFamily="34" charset="0"/>
              </a:rPr>
              <a:t>Assessment </a:t>
            </a:r>
          </a:p>
          <a:p>
            <a:r>
              <a:rPr lang="en-US" sz="2400" dirty="0">
                <a:latin typeface="Calibri" panose="020F0502020204030204" pitchFamily="34" charset="0"/>
                <a:cs typeface="Calibri" panose="020F0502020204030204" pitchFamily="34" charset="0"/>
              </a:rPr>
              <a:t>Intervention </a:t>
            </a:r>
          </a:p>
          <a:p>
            <a:r>
              <a:rPr lang="en-US" sz="2400" dirty="0">
                <a:latin typeface="Calibri" panose="020F0502020204030204" pitchFamily="34" charset="0"/>
                <a:cs typeface="Calibri" panose="020F0502020204030204" pitchFamily="34" charset="0"/>
              </a:rPr>
              <a:t>Interagency </a:t>
            </a:r>
          </a:p>
          <a:p>
            <a:r>
              <a:rPr lang="en-US" sz="2400" dirty="0">
                <a:latin typeface="Calibri" panose="020F0502020204030204" pitchFamily="34" charset="0"/>
                <a:cs typeface="Calibri" panose="020F0502020204030204" pitchFamily="34" charset="0"/>
              </a:rPr>
              <a:t>Consultation </a:t>
            </a:r>
          </a:p>
          <a:p>
            <a:endParaRPr lang="en-US" dirty="0"/>
          </a:p>
        </p:txBody>
      </p:sp>
    </p:spTree>
    <p:custDataLst>
      <p:tags r:id="rId1"/>
    </p:custDataLst>
    <p:extLst>
      <p:ext uri="{BB962C8B-B14F-4D97-AF65-F5344CB8AC3E}">
        <p14:creationId xmlns:p14="http://schemas.microsoft.com/office/powerpoint/2010/main" val="3050843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B2A1-65E0-431F-A138-7E44CACED538}"/>
              </a:ext>
            </a:extLst>
          </p:cNvPr>
          <p:cNvSpPr>
            <a:spLocks noGrp="1"/>
          </p:cNvSpPr>
          <p:nvPr>
            <p:ph type="title"/>
          </p:nvPr>
        </p:nvSpPr>
        <p:spPr/>
        <p:txBody>
          <a:bodyPr>
            <a:normAutofit/>
          </a:bodyPr>
          <a:lstStyle/>
          <a:p>
            <a:r>
              <a:rPr lang="en-US" dirty="0"/>
              <a:t>Conflict Resolution: A Five Step Process</a:t>
            </a:r>
          </a:p>
        </p:txBody>
      </p:sp>
      <p:sp>
        <p:nvSpPr>
          <p:cNvPr id="3" name="Content Placeholder 2">
            <a:extLst>
              <a:ext uri="{FF2B5EF4-FFF2-40B4-BE49-F238E27FC236}">
                <a16:creationId xmlns:a16="http://schemas.microsoft.com/office/drawing/2014/main" id="{DC87C607-846C-4D90-A9E3-DD8452777242}"/>
              </a:ext>
            </a:extLst>
          </p:cNvPr>
          <p:cNvSpPr>
            <a:spLocks noGrp="1"/>
          </p:cNvSpPr>
          <p:nvPr>
            <p:ph idx="1"/>
          </p:nvPr>
        </p:nvSpPr>
        <p:spPr/>
        <p:txBody>
          <a:bodyPr>
            <a:normAutofit/>
          </a:bodyPr>
          <a:lstStyle/>
          <a:p>
            <a:pPr marL="385763" indent="-385763">
              <a:lnSpc>
                <a:spcPct val="150000"/>
              </a:lnSpc>
              <a:buFont typeface="+mj-lt"/>
              <a:buAutoNum type="arabicPeriod"/>
            </a:pPr>
            <a:r>
              <a:rPr lang="en-US" dirty="0"/>
              <a:t>Clarify what the conflict is.</a:t>
            </a:r>
          </a:p>
          <a:p>
            <a:pPr marL="385763" indent="-385763">
              <a:lnSpc>
                <a:spcPct val="150000"/>
              </a:lnSpc>
              <a:buFont typeface="+mj-lt"/>
              <a:buAutoNum type="arabicPeriod"/>
            </a:pPr>
            <a:r>
              <a:rPr lang="en-US" dirty="0"/>
              <a:t>Establish a desired outcome for the conflict.</a:t>
            </a:r>
          </a:p>
          <a:p>
            <a:pPr marL="385763" indent="-385763">
              <a:lnSpc>
                <a:spcPct val="120000"/>
              </a:lnSpc>
              <a:buFont typeface="+mj-lt"/>
              <a:buAutoNum type="arabicPeriod"/>
            </a:pPr>
            <a:r>
              <a:rPr lang="en-US" dirty="0"/>
              <a:t>Discuss possible solutions for achieving the common outcome.</a:t>
            </a:r>
          </a:p>
          <a:p>
            <a:pPr marL="385763" indent="-385763">
              <a:lnSpc>
                <a:spcPct val="150000"/>
              </a:lnSpc>
              <a:buFont typeface="+mj-lt"/>
              <a:buAutoNum type="arabicPeriod"/>
            </a:pPr>
            <a:r>
              <a:rPr lang="en-US" dirty="0"/>
              <a:t>Decide on the best solution for resolving the conflict.</a:t>
            </a:r>
          </a:p>
          <a:p>
            <a:pPr marL="385763" indent="-385763">
              <a:lnSpc>
                <a:spcPct val="150000"/>
              </a:lnSpc>
              <a:buFont typeface="+mj-lt"/>
              <a:buAutoNum type="arabicPeriod"/>
            </a:pPr>
            <a:r>
              <a:rPr lang="en-US" dirty="0"/>
              <a:t>Agree on a solution and the responsibilities of each individual.</a:t>
            </a:r>
          </a:p>
          <a:p>
            <a:pPr marL="385763" indent="-385763">
              <a:buFont typeface="+mj-lt"/>
              <a:buAutoNum type="arabicPeriod"/>
            </a:pPr>
            <a:endParaRPr lang="en-US" dirty="0"/>
          </a:p>
        </p:txBody>
      </p:sp>
    </p:spTree>
    <p:custDataLst>
      <p:tags r:id="rId1"/>
    </p:custDataLst>
    <p:extLst>
      <p:ext uri="{BB962C8B-B14F-4D97-AF65-F5344CB8AC3E}">
        <p14:creationId xmlns:p14="http://schemas.microsoft.com/office/powerpoint/2010/main" val="353710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2C3D-98C1-49F3-B1C6-AC2AE416F615}"/>
              </a:ext>
            </a:extLst>
          </p:cNvPr>
          <p:cNvSpPr>
            <a:spLocks noGrp="1"/>
          </p:cNvSpPr>
          <p:nvPr>
            <p:ph type="title"/>
          </p:nvPr>
        </p:nvSpPr>
        <p:spPr/>
        <p:txBody>
          <a:bodyPr>
            <a:noAutofit/>
          </a:bodyPr>
          <a:lstStyle/>
          <a:p>
            <a:pPr algn="ctr"/>
            <a:r>
              <a:rPr lang="en-US" dirty="0"/>
              <a:t>Five Different Conflict Resolution Styles</a:t>
            </a:r>
          </a:p>
        </p:txBody>
      </p:sp>
      <p:sp>
        <p:nvSpPr>
          <p:cNvPr id="3" name="Content Placeholder 2">
            <a:extLst>
              <a:ext uri="{FF2B5EF4-FFF2-40B4-BE49-F238E27FC236}">
                <a16:creationId xmlns:a16="http://schemas.microsoft.com/office/drawing/2014/main" id="{133BBDC1-33D3-40AF-9A1F-822634104FCF}"/>
              </a:ext>
            </a:extLst>
          </p:cNvPr>
          <p:cNvSpPr>
            <a:spLocks noGrp="1"/>
          </p:cNvSpPr>
          <p:nvPr>
            <p:ph idx="1"/>
          </p:nvPr>
        </p:nvSpPr>
        <p:spPr/>
        <p:txBody>
          <a:bodyPr>
            <a:normAutofit lnSpcReduction="10000"/>
          </a:bodyPr>
          <a:lstStyle/>
          <a:p>
            <a:pPr marL="0" indent="0">
              <a:lnSpc>
                <a:spcPct val="100000"/>
              </a:lnSpc>
              <a:buNone/>
            </a:pPr>
            <a:r>
              <a:rPr lang="en-US" dirty="0">
                <a:hlinkClick r:id="rId4"/>
              </a:rPr>
              <a:t>Visual Example of the Five Different Conflict Resolution Styles </a:t>
            </a:r>
            <a:r>
              <a:rPr lang="en-US" dirty="0"/>
              <a:t>(3:34) </a:t>
            </a:r>
          </a:p>
          <a:p>
            <a:pPr marL="0" indent="0">
              <a:lnSpc>
                <a:spcPct val="100000"/>
              </a:lnSpc>
              <a:buNone/>
            </a:pPr>
            <a:endParaRPr lang="en-US" dirty="0"/>
          </a:p>
          <a:p>
            <a:pPr marL="0" indent="0">
              <a:lnSpc>
                <a:spcPct val="100000"/>
              </a:lnSpc>
              <a:buNone/>
            </a:pPr>
            <a:r>
              <a:rPr lang="en-US" dirty="0"/>
              <a:t>Watch the video and identify:</a:t>
            </a:r>
          </a:p>
          <a:p>
            <a:endParaRPr lang="en-US" dirty="0"/>
          </a:p>
          <a:p>
            <a:r>
              <a:rPr lang="en-US" dirty="0"/>
              <a:t>The different conflict resolution styles that you observe in your current team.</a:t>
            </a:r>
          </a:p>
          <a:p>
            <a:r>
              <a:rPr lang="en-US" dirty="0"/>
              <a:t>The style that is most representative of you.</a:t>
            </a:r>
          </a:p>
          <a:p>
            <a:r>
              <a:rPr lang="en-US" dirty="0"/>
              <a:t>The style(s) that seem(s) most conducive to resolving conflicts in a team. Why?</a:t>
            </a:r>
          </a:p>
        </p:txBody>
      </p:sp>
    </p:spTree>
    <p:custDataLst>
      <p:tags r:id="rId1"/>
    </p:custDataLst>
    <p:extLst>
      <p:ext uri="{BB962C8B-B14F-4D97-AF65-F5344CB8AC3E}">
        <p14:creationId xmlns:p14="http://schemas.microsoft.com/office/powerpoint/2010/main" val="265031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C439-F493-4F30-AD20-865F2152B923}"/>
              </a:ext>
            </a:extLst>
          </p:cNvPr>
          <p:cNvSpPr>
            <a:spLocks noGrp="1"/>
          </p:cNvSpPr>
          <p:nvPr>
            <p:ph type="title"/>
          </p:nvPr>
        </p:nvSpPr>
        <p:spPr/>
        <p:txBody>
          <a:bodyPr>
            <a:normAutofit/>
          </a:bodyPr>
          <a:lstStyle/>
          <a:p>
            <a:pPr algn="ctr"/>
            <a:r>
              <a:rPr lang="en-US" sz="4400" dirty="0"/>
              <a:t>Communicating with Interpreters</a:t>
            </a:r>
          </a:p>
        </p:txBody>
      </p:sp>
      <p:sp>
        <p:nvSpPr>
          <p:cNvPr id="3" name="Text Placeholder 2">
            <a:extLst>
              <a:ext uri="{FF2B5EF4-FFF2-40B4-BE49-F238E27FC236}">
                <a16:creationId xmlns:a16="http://schemas.microsoft.com/office/drawing/2014/main" id="{1F3C8F31-2C4D-0EE6-6D2C-101B76565EAF}"/>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41979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E0BB-B950-48AF-9D1C-504ADC2090A1}"/>
              </a:ext>
            </a:extLst>
          </p:cNvPr>
          <p:cNvSpPr>
            <a:spLocks noGrp="1"/>
          </p:cNvSpPr>
          <p:nvPr>
            <p:ph type="title"/>
          </p:nvPr>
        </p:nvSpPr>
        <p:spPr/>
        <p:txBody>
          <a:bodyPr>
            <a:normAutofit/>
          </a:bodyPr>
          <a:lstStyle/>
          <a:p>
            <a:pPr algn="ctr"/>
            <a:r>
              <a:rPr lang="en-US" dirty="0"/>
              <a:t>IDEA States That The Team Must:</a:t>
            </a:r>
          </a:p>
        </p:txBody>
      </p:sp>
      <p:sp>
        <p:nvSpPr>
          <p:cNvPr id="3" name="Content Placeholder 2">
            <a:extLst>
              <a:ext uri="{FF2B5EF4-FFF2-40B4-BE49-F238E27FC236}">
                <a16:creationId xmlns:a16="http://schemas.microsoft.com/office/drawing/2014/main" id="{64EBBFFC-E952-4218-B299-FB0A5D11F1F1}"/>
              </a:ext>
            </a:extLst>
          </p:cNvPr>
          <p:cNvSpPr>
            <a:spLocks noGrp="1"/>
          </p:cNvSpPr>
          <p:nvPr>
            <p:ph idx="1"/>
          </p:nvPr>
        </p:nvSpPr>
        <p:spPr/>
        <p:txBody>
          <a:bodyPr>
            <a:noAutofit/>
          </a:bodyPr>
          <a:lstStyle/>
          <a:p>
            <a:pPr marL="0" indent="0">
              <a:lnSpc>
                <a:spcPct val="150000"/>
              </a:lnSpc>
              <a:buNone/>
            </a:pPr>
            <a:r>
              <a:rPr lang="en-US" sz="2400" dirty="0">
                <a:solidFill>
                  <a:srgbClr val="000000"/>
                </a:solidFill>
              </a:rPr>
              <a:t>(iv) Consider the communication needs of the child, and in the case of the child who is deaf or hard of hearing, consider the language and communication needs, opportunities for direct communication with peers and professionals in the child’s language and communication mode, academic level, and full range of needs including opportunities for direct instruction in the child’s language and communication mode, and (v) Consider whether the child requires assistive communication devices and services.” IDEA Sec. 1414 (d) (3) (B)</a:t>
            </a:r>
            <a:endParaRPr lang="en-US" sz="2400" dirty="0"/>
          </a:p>
        </p:txBody>
      </p:sp>
    </p:spTree>
    <p:custDataLst>
      <p:tags r:id="rId1"/>
    </p:custDataLst>
    <p:extLst>
      <p:ext uri="{BB962C8B-B14F-4D97-AF65-F5344CB8AC3E}">
        <p14:creationId xmlns:p14="http://schemas.microsoft.com/office/powerpoint/2010/main" val="574792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472D-5E8C-475C-9447-1740CC55934E}"/>
              </a:ext>
            </a:extLst>
          </p:cNvPr>
          <p:cNvSpPr>
            <a:spLocks noGrp="1"/>
          </p:cNvSpPr>
          <p:nvPr>
            <p:ph type="title"/>
          </p:nvPr>
        </p:nvSpPr>
        <p:spPr/>
        <p:txBody>
          <a:bodyPr>
            <a:normAutofit/>
          </a:bodyPr>
          <a:lstStyle/>
          <a:p>
            <a:pPr algn="ctr"/>
            <a:r>
              <a:rPr lang="en-US" dirty="0"/>
              <a:t>IDEA Also States:</a:t>
            </a:r>
          </a:p>
        </p:txBody>
      </p:sp>
      <p:sp>
        <p:nvSpPr>
          <p:cNvPr id="3" name="Content Placeholder 2">
            <a:extLst>
              <a:ext uri="{FF2B5EF4-FFF2-40B4-BE49-F238E27FC236}">
                <a16:creationId xmlns:a16="http://schemas.microsoft.com/office/drawing/2014/main" id="{FC2C17EA-361C-4F4E-AE02-139E3D7F36AD}"/>
              </a:ext>
            </a:extLst>
          </p:cNvPr>
          <p:cNvSpPr>
            <a:spLocks noGrp="1"/>
          </p:cNvSpPr>
          <p:nvPr>
            <p:ph idx="1"/>
          </p:nvPr>
        </p:nvSpPr>
        <p:spPr/>
        <p:txBody>
          <a:bodyPr>
            <a:normAutofit/>
          </a:bodyPr>
          <a:lstStyle/>
          <a:p>
            <a:pPr marL="0" indent="0">
              <a:lnSpc>
                <a:spcPct val="150000"/>
              </a:lnSpc>
              <a:buNone/>
            </a:pPr>
            <a:r>
              <a:rPr lang="en-US" sz="2400" dirty="0">
                <a:solidFill>
                  <a:srgbClr val="343C47"/>
                </a:solidFill>
              </a:rPr>
              <a:t>Use of interpreters or other action, as appropriate. The public agency must take whatever action is necessary to ensure that the parent understands the proceedings of the IEP Team meeting, including arranging for an interpreter for parents with deafness or whose native language is other than English. Sec.300.322(e)</a:t>
            </a:r>
            <a:endParaRPr lang="en-US" sz="2400" dirty="0"/>
          </a:p>
        </p:txBody>
      </p:sp>
    </p:spTree>
    <p:custDataLst>
      <p:tags r:id="rId1"/>
    </p:custDataLst>
    <p:extLst>
      <p:ext uri="{BB962C8B-B14F-4D97-AF65-F5344CB8AC3E}">
        <p14:creationId xmlns:p14="http://schemas.microsoft.com/office/powerpoint/2010/main" val="391139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703A-0EE6-4DCD-A0D7-3C90B09E33FA}"/>
              </a:ext>
            </a:extLst>
          </p:cNvPr>
          <p:cNvSpPr>
            <a:spLocks noGrp="1"/>
          </p:cNvSpPr>
          <p:nvPr>
            <p:ph type="title"/>
          </p:nvPr>
        </p:nvSpPr>
        <p:spPr/>
        <p:txBody>
          <a:bodyPr>
            <a:normAutofit/>
          </a:bodyPr>
          <a:lstStyle/>
          <a:p>
            <a:pPr algn="ctr"/>
            <a:r>
              <a:rPr lang="en-US" dirty="0"/>
              <a:t>Need for Sign Language Interpreters</a:t>
            </a:r>
          </a:p>
        </p:txBody>
      </p:sp>
      <p:sp>
        <p:nvSpPr>
          <p:cNvPr id="3" name="Content Placeholder 2">
            <a:extLst>
              <a:ext uri="{FF2B5EF4-FFF2-40B4-BE49-F238E27FC236}">
                <a16:creationId xmlns:a16="http://schemas.microsoft.com/office/drawing/2014/main" id="{F48D37FC-92E0-4D13-BFDC-A58048068ABC}"/>
              </a:ext>
            </a:extLst>
          </p:cNvPr>
          <p:cNvSpPr>
            <a:spLocks noGrp="1"/>
          </p:cNvSpPr>
          <p:nvPr>
            <p:ph idx="1"/>
          </p:nvPr>
        </p:nvSpPr>
        <p:spPr>
          <a:xfrm>
            <a:off x="838200" y="1825625"/>
            <a:ext cx="11107994" cy="4351338"/>
          </a:xfrm>
        </p:spPr>
        <p:txBody>
          <a:bodyPr>
            <a:normAutofit/>
          </a:bodyPr>
          <a:lstStyle/>
          <a:p>
            <a:pPr algn="l">
              <a:buFont typeface="Arial" panose="020B0604020202020204" pitchFamily="34" charset="0"/>
              <a:buChar char="•"/>
            </a:pPr>
            <a:r>
              <a:rPr lang="en-US" b="0" i="0" dirty="0">
                <a:solidFill>
                  <a:srgbClr val="000000"/>
                </a:solidFill>
                <a:effectLst/>
              </a:rPr>
              <a:t>Over 98% of U.S. newborns received a hearing screening.</a:t>
            </a:r>
            <a:endParaRPr lang="en-US" dirty="0">
              <a:solidFill>
                <a:srgbClr val="000000"/>
              </a:solidFill>
            </a:endParaRPr>
          </a:p>
          <a:p>
            <a:pPr marL="0" indent="0">
              <a:buNone/>
            </a:pPr>
            <a:endParaRPr lang="en-US" b="0" i="0" dirty="0">
              <a:solidFill>
                <a:srgbClr val="000000"/>
              </a:solidFill>
              <a:effectLst/>
            </a:endParaRPr>
          </a:p>
          <a:p>
            <a:pPr algn="l">
              <a:buFont typeface="Arial" panose="020B0604020202020204" pitchFamily="34" charset="0"/>
              <a:buChar char="•"/>
            </a:pPr>
            <a:r>
              <a:rPr lang="en-US" b="0" i="0" dirty="0">
                <a:solidFill>
                  <a:srgbClr val="000000"/>
                </a:solidFill>
                <a:effectLst/>
              </a:rPr>
              <a:t>About 6,500 U.S. infants were identified with a permanent hearing loss.</a:t>
            </a:r>
          </a:p>
          <a:p>
            <a:pPr algn="l">
              <a:buFont typeface="Arial" panose="020B0604020202020204" pitchFamily="34" charset="0"/>
              <a:buChar char="•"/>
            </a:pPr>
            <a:endParaRPr lang="en-US" b="0" i="0" dirty="0">
              <a:solidFill>
                <a:srgbClr val="000000"/>
              </a:solidFill>
              <a:effectLst/>
            </a:endParaRPr>
          </a:p>
          <a:p>
            <a:pPr algn="l">
              <a:buFont typeface="Arial" panose="020B0604020202020204" pitchFamily="34" charset="0"/>
              <a:buChar char="•"/>
            </a:pPr>
            <a:r>
              <a:rPr lang="en-US" b="0" i="0" dirty="0">
                <a:solidFill>
                  <a:srgbClr val="000000"/>
                </a:solidFill>
                <a:effectLst/>
              </a:rPr>
              <a:t>The prevalence of hearing loss in 2017 was 1.7 per 1,000 babies screened.</a:t>
            </a:r>
          </a:p>
          <a:p>
            <a:pPr algn="l">
              <a:buFont typeface="Arial" panose="020B0604020202020204" pitchFamily="34" charset="0"/>
              <a:buChar char="•"/>
            </a:pPr>
            <a:endParaRPr lang="en-US" b="0" i="0" dirty="0">
              <a:solidFill>
                <a:srgbClr val="000000"/>
              </a:solidFill>
              <a:effectLst/>
            </a:endParaRPr>
          </a:p>
          <a:p>
            <a:pPr algn="l">
              <a:buFont typeface="Arial" panose="020B0604020202020204" pitchFamily="34" charset="0"/>
              <a:buChar char="•"/>
            </a:pPr>
            <a:r>
              <a:rPr lang="en-US" dirty="0">
                <a:solidFill>
                  <a:srgbClr val="000000"/>
                </a:solidFill>
              </a:rPr>
              <a:t>It is unclear as to how many of these children communicate with sign language.</a:t>
            </a:r>
            <a:endParaRPr lang="en-US" dirty="0"/>
          </a:p>
        </p:txBody>
      </p:sp>
      <p:sp>
        <p:nvSpPr>
          <p:cNvPr id="4" name="TextBox 3">
            <a:extLst>
              <a:ext uri="{FF2B5EF4-FFF2-40B4-BE49-F238E27FC236}">
                <a16:creationId xmlns:a16="http://schemas.microsoft.com/office/drawing/2014/main" id="{F2635D48-9D3B-D604-FA3E-5561825B128A}"/>
              </a:ext>
            </a:extLst>
          </p:cNvPr>
          <p:cNvSpPr txBox="1"/>
          <p:nvPr/>
        </p:nvSpPr>
        <p:spPr>
          <a:xfrm>
            <a:off x="10542796" y="5648168"/>
            <a:ext cx="1403398" cy="400110"/>
          </a:xfrm>
          <a:prstGeom prst="rect">
            <a:avLst/>
          </a:prstGeom>
          <a:noFill/>
        </p:spPr>
        <p:txBody>
          <a:bodyPr wrap="none" rtlCol="0">
            <a:spAutoFit/>
          </a:bodyPr>
          <a:lstStyle/>
          <a:p>
            <a:r>
              <a:rPr lang="en-US" sz="2000" dirty="0"/>
              <a:t>(CDC, 2017</a:t>
            </a:r>
            <a:r>
              <a:rPr lang="en-US" dirty="0"/>
              <a:t>)</a:t>
            </a:r>
          </a:p>
        </p:txBody>
      </p:sp>
    </p:spTree>
    <p:custDataLst>
      <p:tags r:id="rId1"/>
    </p:custDataLst>
    <p:extLst>
      <p:ext uri="{BB962C8B-B14F-4D97-AF65-F5344CB8AC3E}">
        <p14:creationId xmlns:p14="http://schemas.microsoft.com/office/powerpoint/2010/main" val="302276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5703-8D51-4BEE-BE6C-B39E144FF3BD}"/>
              </a:ext>
            </a:extLst>
          </p:cNvPr>
          <p:cNvSpPr>
            <a:spLocks noGrp="1"/>
          </p:cNvSpPr>
          <p:nvPr>
            <p:ph type="title"/>
          </p:nvPr>
        </p:nvSpPr>
        <p:spPr/>
        <p:txBody>
          <a:bodyPr>
            <a:normAutofit/>
          </a:bodyPr>
          <a:lstStyle/>
          <a:p>
            <a:pPr algn="ctr"/>
            <a:r>
              <a:rPr lang="en-US" dirty="0"/>
              <a:t>Need for Foreign Language Interpreters</a:t>
            </a:r>
          </a:p>
        </p:txBody>
      </p:sp>
      <p:sp>
        <p:nvSpPr>
          <p:cNvPr id="3" name="Content Placeholder 2">
            <a:extLst>
              <a:ext uri="{FF2B5EF4-FFF2-40B4-BE49-F238E27FC236}">
                <a16:creationId xmlns:a16="http://schemas.microsoft.com/office/drawing/2014/main" id="{055290A2-5750-478D-B2C3-C9792A9E16AE}"/>
              </a:ext>
            </a:extLst>
          </p:cNvPr>
          <p:cNvSpPr>
            <a:spLocks noGrp="1"/>
          </p:cNvSpPr>
          <p:nvPr>
            <p:ph idx="1"/>
          </p:nvPr>
        </p:nvSpPr>
        <p:spPr/>
        <p:txBody>
          <a:bodyPr>
            <a:normAutofit/>
          </a:bodyPr>
          <a:lstStyle/>
          <a:p>
            <a:pPr marL="0" indent="0">
              <a:lnSpc>
                <a:spcPct val="150000"/>
              </a:lnSpc>
              <a:buNone/>
            </a:pPr>
            <a:r>
              <a:rPr lang="en-US" dirty="0"/>
              <a:t>According to the most recent U.S. Census data:</a:t>
            </a:r>
          </a:p>
          <a:p>
            <a:pPr>
              <a:lnSpc>
                <a:spcPct val="100000"/>
              </a:lnSpc>
            </a:pPr>
            <a:endParaRPr lang="en-US" dirty="0"/>
          </a:p>
          <a:p>
            <a:pPr>
              <a:lnSpc>
                <a:spcPct val="100000"/>
              </a:lnSpc>
            </a:pPr>
            <a:r>
              <a:rPr lang="en-US" dirty="0"/>
              <a:t>One out of five children live in families where at least 1 parent was foreign born.</a:t>
            </a:r>
          </a:p>
          <a:p>
            <a:pPr>
              <a:lnSpc>
                <a:spcPct val="100000"/>
              </a:lnSpc>
            </a:pPr>
            <a:endParaRPr lang="en-US" dirty="0"/>
          </a:p>
          <a:p>
            <a:pPr>
              <a:lnSpc>
                <a:spcPct val="100000"/>
              </a:lnSpc>
            </a:pPr>
            <a:r>
              <a:rPr lang="en-US" dirty="0"/>
              <a:t>Of those children, 26% live in households where no one over 13 years old speaks English fluently.</a:t>
            </a:r>
          </a:p>
        </p:txBody>
      </p:sp>
    </p:spTree>
    <p:custDataLst>
      <p:tags r:id="rId1"/>
    </p:custDataLst>
    <p:extLst>
      <p:ext uri="{BB962C8B-B14F-4D97-AF65-F5344CB8AC3E}">
        <p14:creationId xmlns:p14="http://schemas.microsoft.com/office/powerpoint/2010/main" val="4280278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7AF6-6623-4D80-B900-03A0C395AE6C}"/>
              </a:ext>
            </a:extLst>
          </p:cNvPr>
          <p:cNvSpPr>
            <a:spLocks noGrp="1"/>
          </p:cNvSpPr>
          <p:nvPr>
            <p:ph type="title"/>
          </p:nvPr>
        </p:nvSpPr>
        <p:spPr/>
        <p:txBody>
          <a:bodyPr/>
          <a:lstStyle/>
          <a:p>
            <a:pPr algn="ctr"/>
            <a:r>
              <a:rPr lang="en-US" dirty="0"/>
              <a:t>Roles of Interpreters </a:t>
            </a:r>
          </a:p>
        </p:txBody>
      </p:sp>
      <p:sp>
        <p:nvSpPr>
          <p:cNvPr id="3" name="Content Placeholder 2">
            <a:extLst>
              <a:ext uri="{FF2B5EF4-FFF2-40B4-BE49-F238E27FC236}">
                <a16:creationId xmlns:a16="http://schemas.microsoft.com/office/drawing/2014/main" id="{7B598742-2980-44B6-9041-0F11D392B78A}"/>
              </a:ext>
            </a:extLst>
          </p:cNvPr>
          <p:cNvSpPr>
            <a:spLocks noGrp="1"/>
          </p:cNvSpPr>
          <p:nvPr>
            <p:ph idx="1"/>
          </p:nvPr>
        </p:nvSpPr>
        <p:spPr/>
        <p:txBody>
          <a:bodyPr>
            <a:normAutofit/>
          </a:bodyPr>
          <a:lstStyle/>
          <a:p>
            <a:r>
              <a:rPr lang="en-US" dirty="0"/>
              <a:t>Conduit – acts as means for what is said by one individual to reach another individual.  </a:t>
            </a:r>
          </a:p>
          <a:p>
            <a:endParaRPr lang="en-US" dirty="0"/>
          </a:p>
          <a:p>
            <a:r>
              <a:rPr lang="en-US" dirty="0"/>
              <a:t>Clarifier – checks for understanding of what is said and asks speaker to repeat or state/sign in a different way.</a:t>
            </a:r>
          </a:p>
          <a:p>
            <a:endParaRPr lang="en-US" dirty="0"/>
          </a:p>
          <a:p>
            <a:r>
              <a:rPr lang="en-US" dirty="0"/>
              <a:t>Cultural broker/mediator – detects cultural misunderstandings and provides cultural framework to clear up the misunderstanding.   </a:t>
            </a:r>
          </a:p>
        </p:txBody>
      </p:sp>
    </p:spTree>
    <p:custDataLst>
      <p:tags r:id="rId1"/>
    </p:custDataLst>
    <p:extLst>
      <p:ext uri="{BB962C8B-B14F-4D97-AF65-F5344CB8AC3E}">
        <p14:creationId xmlns:p14="http://schemas.microsoft.com/office/powerpoint/2010/main" val="290148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4C6-3393-4105-930D-4D885FCAE6E9}"/>
              </a:ext>
            </a:extLst>
          </p:cNvPr>
          <p:cNvSpPr>
            <a:spLocks noGrp="1"/>
          </p:cNvSpPr>
          <p:nvPr>
            <p:ph type="title"/>
          </p:nvPr>
        </p:nvSpPr>
        <p:spPr/>
        <p:txBody>
          <a:bodyPr>
            <a:normAutofit/>
          </a:bodyPr>
          <a:lstStyle/>
          <a:p>
            <a:pPr algn="ctr"/>
            <a:r>
              <a:rPr lang="en-US" dirty="0"/>
              <a:t>Things to Consider When Working </a:t>
            </a:r>
            <a:br>
              <a:rPr lang="en-US" dirty="0"/>
            </a:br>
            <a:r>
              <a:rPr lang="en-US" dirty="0"/>
              <a:t>With Interpreters </a:t>
            </a:r>
          </a:p>
        </p:txBody>
      </p:sp>
      <p:sp>
        <p:nvSpPr>
          <p:cNvPr id="3" name="Content Placeholder 2">
            <a:extLst>
              <a:ext uri="{FF2B5EF4-FFF2-40B4-BE49-F238E27FC236}">
                <a16:creationId xmlns:a16="http://schemas.microsoft.com/office/drawing/2014/main" id="{41B0E66D-54A1-4DD1-B87A-555F5FE21160}"/>
              </a:ext>
            </a:extLst>
          </p:cNvPr>
          <p:cNvSpPr>
            <a:spLocks noGrp="1"/>
          </p:cNvSpPr>
          <p:nvPr>
            <p:ph idx="1"/>
          </p:nvPr>
        </p:nvSpPr>
        <p:spPr/>
        <p:txBody>
          <a:bodyPr>
            <a:normAutofit fontScale="92500"/>
          </a:bodyPr>
          <a:lstStyle/>
          <a:p>
            <a:r>
              <a:rPr lang="en-US" dirty="0"/>
              <a:t>Review the tips for working with sign language and language interpreters:</a:t>
            </a:r>
          </a:p>
          <a:p>
            <a:pPr marL="0" indent="0">
              <a:buNone/>
            </a:pPr>
            <a:endParaRPr lang="en-US" dirty="0"/>
          </a:p>
          <a:p>
            <a:pPr marL="640556" indent="0">
              <a:spcBef>
                <a:spcPts val="0"/>
              </a:spcBef>
              <a:buNone/>
            </a:pPr>
            <a:r>
              <a:rPr lang="en-US" u="sng" dirty="0">
                <a:solidFill>
                  <a:srgbClr val="0563C1"/>
                </a:solidFill>
                <a:ea typeface="Calibri" panose="020F0502020204030204" pitchFamily="34" charset="0"/>
                <a:cs typeface="Times New Roman" panose="02020603050405020304" pitchFamily="18" charset="0"/>
                <a:hlinkClick r:id="rId4"/>
              </a:rPr>
              <a:t>10 Tips for Using a Sign Language Interpreter</a:t>
            </a:r>
            <a:endParaRPr lang="en-US" u="sng" dirty="0">
              <a:solidFill>
                <a:srgbClr val="0563C1"/>
              </a:solidFill>
              <a:ea typeface="Calibri" panose="020F0502020204030204" pitchFamily="34" charset="0"/>
              <a:cs typeface="Times New Roman" panose="02020603050405020304" pitchFamily="18" charset="0"/>
            </a:endParaRPr>
          </a:p>
          <a:p>
            <a:pPr marL="640556" indent="0">
              <a:spcBef>
                <a:spcPts val="0"/>
              </a:spcBef>
              <a:buNone/>
            </a:pPr>
            <a:r>
              <a:rPr lang="en-US" u="sng" dirty="0">
                <a:solidFill>
                  <a:srgbClr val="000000"/>
                </a:solidFill>
                <a:ea typeface="Calibri" panose="020F0502020204030204" pitchFamily="34" charset="0"/>
                <a:cs typeface="Times New Roman" panose="02020603050405020304" pitchFamily="18" charset="0"/>
                <a:hlinkClick r:id="rId5"/>
              </a:rPr>
              <a:t>Best Practices for Communicating Through an Interpreter</a:t>
            </a:r>
            <a:endParaRPr lang="en-US" dirty="0"/>
          </a:p>
          <a:p>
            <a:endParaRPr lang="en-US" dirty="0"/>
          </a:p>
          <a:p>
            <a:r>
              <a:rPr lang="en-US" dirty="0"/>
              <a:t>Identify the similarities and differences in the tips and practices provided.</a:t>
            </a:r>
          </a:p>
          <a:p>
            <a:endParaRPr lang="en-US" dirty="0"/>
          </a:p>
          <a:p>
            <a:r>
              <a:rPr lang="en-US" dirty="0"/>
              <a:t>Which do you think will be the easiest to implement? The most difficult? </a:t>
            </a:r>
          </a:p>
        </p:txBody>
      </p:sp>
    </p:spTree>
    <p:custDataLst>
      <p:tags r:id="rId1"/>
    </p:custDataLst>
    <p:extLst>
      <p:ext uri="{BB962C8B-B14F-4D97-AF65-F5344CB8AC3E}">
        <p14:creationId xmlns:p14="http://schemas.microsoft.com/office/powerpoint/2010/main" val="137791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Communication Contexts</a:t>
            </a:r>
          </a:p>
        </p:txBody>
      </p:sp>
      <p:sp>
        <p:nvSpPr>
          <p:cNvPr id="3" name="Content Placeholder 2"/>
          <p:cNvSpPr>
            <a:spLocks noGrp="1"/>
          </p:cNvSpPr>
          <p:nvPr>
            <p:ph idx="1"/>
          </p:nvPr>
        </p:nvSpPr>
        <p:spPr/>
        <p:txBody>
          <a:bodyPr/>
          <a:lstStyle/>
          <a:p>
            <a:pPr>
              <a:lnSpc>
                <a:spcPct val="150000"/>
              </a:lnSpc>
            </a:pPr>
            <a:r>
              <a:rPr dirty="0"/>
              <a:t>Assessment</a:t>
            </a:r>
            <a:endParaRPr lang="en-US" dirty="0"/>
          </a:p>
          <a:p>
            <a:pPr>
              <a:lnSpc>
                <a:spcPct val="150000"/>
              </a:lnSpc>
            </a:pPr>
            <a:r>
              <a:rPr dirty="0"/>
              <a:t>Intervention</a:t>
            </a:r>
            <a:endParaRPr lang="en-US" dirty="0"/>
          </a:p>
          <a:p>
            <a:pPr>
              <a:lnSpc>
                <a:spcPct val="150000"/>
              </a:lnSpc>
            </a:pPr>
            <a:r>
              <a:rPr dirty="0"/>
              <a:t>Interagency</a:t>
            </a:r>
            <a:endParaRPr lang="en-US" dirty="0"/>
          </a:p>
          <a:p>
            <a:pPr>
              <a:lnSpc>
                <a:spcPct val="150000"/>
              </a:lnSpc>
            </a:pPr>
            <a:r>
              <a:rPr dirty="0"/>
              <a:t>Consultation</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009D-6626-4AF2-A055-757BB221536A}"/>
              </a:ext>
            </a:extLst>
          </p:cNvPr>
          <p:cNvSpPr>
            <a:spLocks noGrp="1"/>
          </p:cNvSpPr>
          <p:nvPr>
            <p:ph type="title"/>
          </p:nvPr>
        </p:nvSpPr>
        <p:spPr/>
        <p:txBody>
          <a:bodyPr>
            <a:normAutofit/>
          </a:bodyPr>
          <a:lstStyle/>
          <a:p>
            <a:pPr algn="ctr"/>
            <a:r>
              <a:rPr lang="en-US" dirty="0"/>
              <a:t>Communication</a:t>
            </a:r>
          </a:p>
        </p:txBody>
      </p:sp>
      <p:sp>
        <p:nvSpPr>
          <p:cNvPr id="3" name="Content Placeholder 2">
            <a:extLst>
              <a:ext uri="{FF2B5EF4-FFF2-40B4-BE49-F238E27FC236}">
                <a16:creationId xmlns:a16="http://schemas.microsoft.com/office/drawing/2014/main" id="{4880632A-E7D3-4F5E-8265-35508A2BBAFB}"/>
              </a:ext>
            </a:extLst>
          </p:cNvPr>
          <p:cNvSpPr>
            <a:spLocks noGrp="1"/>
          </p:cNvSpPr>
          <p:nvPr>
            <p:ph idx="1"/>
          </p:nvPr>
        </p:nvSpPr>
        <p:spPr/>
        <p:txBody>
          <a:bodyPr>
            <a:normAutofit/>
          </a:bodyPr>
          <a:lstStyle/>
          <a:p>
            <a:pPr marL="0" indent="0" algn="ctr">
              <a:lnSpc>
                <a:spcPct val="100000"/>
              </a:lnSpc>
              <a:buNone/>
            </a:pPr>
            <a:r>
              <a:rPr lang="en-US" dirty="0"/>
              <a:t>The process of sending and receiving information and ideas between individuals using a common system of symbols, signs, or behavior. </a:t>
            </a:r>
          </a:p>
        </p:txBody>
      </p:sp>
    </p:spTree>
    <p:custDataLst>
      <p:tags r:id="rId1"/>
    </p:custDataLst>
    <p:extLst>
      <p:ext uri="{BB962C8B-B14F-4D97-AF65-F5344CB8AC3E}">
        <p14:creationId xmlns:p14="http://schemas.microsoft.com/office/powerpoint/2010/main" val="4103386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Assessment</a:t>
            </a:r>
          </a:p>
        </p:txBody>
      </p:sp>
      <p:sp>
        <p:nvSpPr>
          <p:cNvPr id="3" name="Content Placeholder 2"/>
          <p:cNvSpPr>
            <a:spLocks noGrp="1"/>
          </p:cNvSpPr>
          <p:nvPr>
            <p:ph idx="1"/>
          </p:nvPr>
        </p:nvSpPr>
        <p:spPr/>
        <p:txBody>
          <a:bodyPr/>
          <a:lstStyle/>
          <a:p>
            <a:pPr>
              <a:lnSpc>
                <a:spcPct val="150000"/>
              </a:lnSpc>
            </a:pPr>
            <a:r>
              <a:rPr dirty="0"/>
              <a:t>Sharing observational data</a:t>
            </a:r>
          </a:p>
          <a:p>
            <a:pPr>
              <a:lnSpc>
                <a:spcPct val="150000"/>
              </a:lnSpc>
            </a:pPr>
            <a:r>
              <a:rPr dirty="0"/>
              <a:t>Coordinating evaluation roles</a:t>
            </a:r>
          </a:p>
          <a:p>
            <a:pPr>
              <a:lnSpc>
                <a:spcPct val="150000"/>
              </a:lnSpc>
            </a:pPr>
            <a:r>
              <a:rPr dirty="0"/>
              <a:t>Family-centered communication</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Intervention</a:t>
            </a:r>
          </a:p>
        </p:txBody>
      </p:sp>
      <p:sp>
        <p:nvSpPr>
          <p:cNvPr id="3" name="Content Placeholder 2"/>
          <p:cNvSpPr>
            <a:spLocks noGrp="1"/>
          </p:cNvSpPr>
          <p:nvPr>
            <p:ph idx="1"/>
          </p:nvPr>
        </p:nvSpPr>
        <p:spPr/>
        <p:txBody>
          <a:bodyPr/>
          <a:lstStyle/>
          <a:p>
            <a:pPr>
              <a:lnSpc>
                <a:spcPct val="150000"/>
              </a:lnSpc>
            </a:pPr>
            <a:r>
              <a:rPr dirty="0"/>
              <a:t>Creating unified intervention plans</a:t>
            </a:r>
            <a:r>
              <a:rPr lang="en-US" dirty="0"/>
              <a:t>.</a:t>
            </a:r>
            <a:endParaRPr dirty="0"/>
          </a:p>
          <a:p>
            <a:pPr>
              <a:lnSpc>
                <a:spcPct val="150000"/>
              </a:lnSpc>
            </a:pPr>
            <a:r>
              <a:rPr dirty="0"/>
              <a:t>Collaborative progress monitoring</a:t>
            </a:r>
            <a:r>
              <a:rPr lang="en-US" dirty="0"/>
              <a:t>.</a:t>
            </a:r>
            <a:endParaRPr dirty="0"/>
          </a:p>
          <a:p>
            <a:pPr>
              <a:lnSpc>
                <a:spcPct val="150000"/>
              </a:lnSpc>
            </a:pPr>
            <a:r>
              <a:rPr dirty="0"/>
              <a:t>Consistent communication with families</a:t>
            </a:r>
            <a:r>
              <a:rPr lang="en-US" dirty="0"/>
              <a:t>.</a:t>
            </a:r>
            <a:endParaRPr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Interagency</a:t>
            </a:r>
          </a:p>
        </p:txBody>
      </p:sp>
      <p:sp>
        <p:nvSpPr>
          <p:cNvPr id="3" name="Content Placeholder 2"/>
          <p:cNvSpPr>
            <a:spLocks noGrp="1"/>
          </p:cNvSpPr>
          <p:nvPr>
            <p:ph idx="1"/>
          </p:nvPr>
        </p:nvSpPr>
        <p:spPr/>
        <p:txBody>
          <a:bodyPr/>
          <a:lstStyle/>
          <a:p>
            <a:pPr>
              <a:lnSpc>
                <a:spcPct val="150000"/>
              </a:lnSpc>
            </a:pPr>
            <a:r>
              <a:rPr dirty="0"/>
              <a:t>Coordinating services across systems</a:t>
            </a:r>
            <a:r>
              <a:rPr lang="en-US" dirty="0"/>
              <a:t>.</a:t>
            </a:r>
          </a:p>
          <a:p>
            <a:pPr>
              <a:lnSpc>
                <a:spcPct val="150000"/>
              </a:lnSpc>
            </a:pPr>
            <a:r>
              <a:rPr dirty="0"/>
              <a:t>Ensuring seamless transitions</a:t>
            </a:r>
            <a:r>
              <a:rPr lang="en-US" dirty="0"/>
              <a:t>.</a:t>
            </a:r>
          </a:p>
          <a:p>
            <a:pPr>
              <a:lnSpc>
                <a:spcPct val="150000"/>
              </a:lnSpc>
            </a:pPr>
            <a:r>
              <a:rPr dirty="0"/>
              <a:t>Information sharing agreements</a:t>
            </a:r>
            <a:r>
              <a:rPr lang="en-US" dirty="0"/>
              <a:t>.</a:t>
            </a:r>
            <a:endParaRPr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Consultation</a:t>
            </a:r>
          </a:p>
        </p:txBody>
      </p:sp>
      <p:sp>
        <p:nvSpPr>
          <p:cNvPr id="3" name="Content Placeholder 2"/>
          <p:cNvSpPr>
            <a:spLocks noGrp="1"/>
          </p:cNvSpPr>
          <p:nvPr>
            <p:ph idx="1"/>
          </p:nvPr>
        </p:nvSpPr>
        <p:spPr/>
        <p:txBody>
          <a:bodyPr/>
          <a:lstStyle/>
          <a:p>
            <a:pPr>
              <a:lnSpc>
                <a:spcPct val="150000"/>
              </a:lnSpc>
            </a:pPr>
            <a:r>
              <a:rPr dirty="0"/>
              <a:t>Collaborative problem-solving</a:t>
            </a:r>
            <a:r>
              <a:rPr lang="en-US" dirty="0"/>
              <a:t>.</a:t>
            </a:r>
            <a:endParaRPr dirty="0"/>
          </a:p>
          <a:p>
            <a:pPr>
              <a:lnSpc>
                <a:spcPct val="150000"/>
              </a:lnSpc>
            </a:pPr>
            <a:r>
              <a:rPr dirty="0"/>
              <a:t>Supporting educators and families</a:t>
            </a:r>
            <a:r>
              <a:rPr lang="en-US" dirty="0"/>
              <a:t>.</a:t>
            </a:r>
            <a:endParaRPr dirty="0"/>
          </a:p>
          <a:p>
            <a:pPr>
              <a:lnSpc>
                <a:spcPct val="150000"/>
              </a:lnSpc>
            </a:pPr>
            <a:r>
              <a:rPr dirty="0"/>
              <a:t>Building capacity </a:t>
            </a:r>
            <a:r>
              <a:t>across settings</a:t>
            </a:r>
            <a:r>
              <a:rPr lang="en-US"/>
              <a:t>.</a:t>
            </a: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1990-6AAA-498D-90D5-05DDEF77E9C6}"/>
              </a:ext>
            </a:extLst>
          </p:cNvPr>
          <p:cNvSpPr>
            <a:spLocks noGrp="1"/>
          </p:cNvSpPr>
          <p:nvPr>
            <p:ph type="title"/>
          </p:nvPr>
        </p:nvSpPr>
        <p:spPr/>
        <p:txBody>
          <a:bodyPr>
            <a:normAutofit/>
          </a:bodyPr>
          <a:lstStyle/>
          <a:p>
            <a:pPr algn="ctr"/>
            <a:r>
              <a:rPr lang="en-US" dirty="0"/>
              <a:t>Communication Strategies</a:t>
            </a:r>
          </a:p>
        </p:txBody>
      </p:sp>
      <p:sp>
        <p:nvSpPr>
          <p:cNvPr id="3" name="Content Placeholder 2">
            <a:extLst>
              <a:ext uri="{FF2B5EF4-FFF2-40B4-BE49-F238E27FC236}">
                <a16:creationId xmlns:a16="http://schemas.microsoft.com/office/drawing/2014/main" id="{77584691-32C2-44C8-9C91-A317946FBB37}"/>
              </a:ext>
            </a:extLst>
          </p:cNvPr>
          <p:cNvSpPr>
            <a:spLocks noGrp="1"/>
          </p:cNvSpPr>
          <p:nvPr>
            <p:ph idx="1"/>
          </p:nvPr>
        </p:nvSpPr>
        <p:spPr/>
        <p:txBody>
          <a:bodyPr/>
          <a:lstStyle/>
          <a:p>
            <a:pPr>
              <a:lnSpc>
                <a:spcPct val="150000"/>
              </a:lnSpc>
            </a:pPr>
            <a:r>
              <a:rPr lang="en-US" dirty="0"/>
              <a:t>Active listening</a:t>
            </a:r>
          </a:p>
          <a:p>
            <a:pPr>
              <a:lnSpc>
                <a:spcPct val="150000"/>
              </a:lnSpc>
            </a:pPr>
            <a:r>
              <a:rPr lang="en-US" dirty="0"/>
              <a:t>Nonverbal communication</a:t>
            </a:r>
          </a:p>
          <a:p>
            <a:pPr>
              <a:lnSpc>
                <a:spcPct val="150000"/>
              </a:lnSpc>
            </a:pPr>
            <a:r>
              <a:rPr lang="en-US" dirty="0"/>
              <a:t>Paraphrasing</a:t>
            </a:r>
          </a:p>
          <a:p>
            <a:pPr>
              <a:lnSpc>
                <a:spcPct val="150000"/>
              </a:lnSpc>
            </a:pPr>
            <a:r>
              <a:rPr lang="en-US" dirty="0"/>
              <a:t>Questioning</a:t>
            </a:r>
          </a:p>
          <a:p>
            <a:pPr>
              <a:lnSpc>
                <a:spcPct val="150000"/>
              </a:lnSpc>
            </a:pPr>
            <a:endParaRPr lang="en-US" sz="2400" dirty="0"/>
          </a:p>
          <a:p>
            <a:endParaRPr lang="en-US" dirty="0"/>
          </a:p>
        </p:txBody>
      </p:sp>
    </p:spTree>
    <p:custDataLst>
      <p:tags r:id="rId1"/>
    </p:custDataLst>
    <p:extLst>
      <p:ext uri="{BB962C8B-B14F-4D97-AF65-F5344CB8AC3E}">
        <p14:creationId xmlns:p14="http://schemas.microsoft.com/office/powerpoint/2010/main" val="189118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CE7D-675E-4E4D-8CF2-6D0435B26216}"/>
              </a:ext>
            </a:extLst>
          </p:cNvPr>
          <p:cNvSpPr>
            <a:spLocks noGrp="1"/>
          </p:cNvSpPr>
          <p:nvPr>
            <p:ph type="title"/>
          </p:nvPr>
        </p:nvSpPr>
        <p:spPr/>
        <p:txBody>
          <a:bodyPr anchor="ctr">
            <a:normAutofit/>
          </a:bodyPr>
          <a:lstStyle/>
          <a:p>
            <a:pPr algn="ctr"/>
            <a:r>
              <a:rPr lang="en-US" dirty="0"/>
              <a:t>Listening</a:t>
            </a:r>
          </a:p>
        </p:txBody>
      </p:sp>
      <p:sp>
        <p:nvSpPr>
          <p:cNvPr id="3" name="Content Placeholder 2">
            <a:extLst>
              <a:ext uri="{FF2B5EF4-FFF2-40B4-BE49-F238E27FC236}">
                <a16:creationId xmlns:a16="http://schemas.microsoft.com/office/drawing/2014/main" id="{0835A75F-4D9F-4E99-91A8-1DCF8F26C9DF}"/>
              </a:ext>
            </a:extLst>
          </p:cNvPr>
          <p:cNvSpPr>
            <a:spLocks noGrp="1"/>
          </p:cNvSpPr>
          <p:nvPr>
            <p:ph idx="1"/>
          </p:nvPr>
        </p:nvSpPr>
        <p:spPr>
          <a:xfrm>
            <a:off x="599768" y="1825625"/>
            <a:ext cx="10754032" cy="4351338"/>
          </a:xfrm>
        </p:spPr>
        <p:txBody>
          <a:bodyPr>
            <a:normAutofit/>
          </a:bodyPr>
          <a:lstStyle/>
          <a:p>
            <a:pPr marL="0" indent="0" algn="ctr">
              <a:lnSpc>
                <a:spcPct val="100000"/>
              </a:lnSpc>
              <a:spcBef>
                <a:spcPts val="0"/>
              </a:spcBef>
              <a:buNone/>
            </a:pPr>
            <a:r>
              <a:rPr lang="en-US" dirty="0"/>
              <a:t>Listening is the process of receiving, interpreting, and reacting/responding to a message from another person.</a:t>
            </a:r>
          </a:p>
        </p:txBody>
      </p:sp>
    </p:spTree>
    <p:custDataLst>
      <p:tags r:id="rId1"/>
    </p:custDataLst>
    <p:extLst>
      <p:ext uri="{BB962C8B-B14F-4D97-AF65-F5344CB8AC3E}">
        <p14:creationId xmlns:p14="http://schemas.microsoft.com/office/powerpoint/2010/main" val="28417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2E09-1170-40EB-B16A-30EE10658D37}"/>
              </a:ext>
            </a:extLst>
          </p:cNvPr>
          <p:cNvSpPr>
            <a:spLocks noGrp="1"/>
          </p:cNvSpPr>
          <p:nvPr>
            <p:ph type="title"/>
          </p:nvPr>
        </p:nvSpPr>
        <p:spPr/>
        <p:txBody>
          <a:bodyPr>
            <a:normAutofit/>
          </a:bodyPr>
          <a:lstStyle/>
          <a:p>
            <a:pPr algn="ctr"/>
            <a:r>
              <a:rPr lang="en-US" dirty="0"/>
              <a:t>Why Listen?</a:t>
            </a:r>
          </a:p>
        </p:txBody>
      </p:sp>
      <p:sp>
        <p:nvSpPr>
          <p:cNvPr id="3" name="Content Placeholder 2">
            <a:extLst>
              <a:ext uri="{FF2B5EF4-FFF2-40B4-BE49-F238E27FC236}">
                <a16:creationId xmlns:a16="http://schemas.microsoft.com/office/drawing/2014/main" id="{A3DBEF0A-C238-49F7-AE6E-41EDC3AFAD6F}"/>
              </a:ext>
            </a:extLst>
          </p:cNvPr>
          <p:cNvSpPr>
            <a:spLocks noGrp="1"/>
          </p:cNvSpPr>
          <p:nvPr>
            <p:ph idx="1"/>
          </p:nvPr>
        </p:nvSpPr>
        <p:spPr/>
        <p:txBody>
          <a:bodyPr>
            <a:normAutofit/>
          </a:bodyPr>
          <a:lstStyle/>
          <a:p>
            <a:pPr>
              <a:lnSpc>
                <a:spcPct val="150000"/>
              </a:lnSpc>
            </a:pPr>
            <a:r>
              <a:rPr lang="en-US" dirty="0"/>
              <a:t>To obtain information</a:t>
            </a:r>
          </a:p>
          <a:p>
            <a:pPr>
              <a:lnSpc>
                <a:spcPct val="150000"/>
              </a:lnSpc>
            </a:pPr>
            <a:r>
              <a:rPr lang="en-US" dirty="0"/>
              <a:t>To understand</a:t>
            </a:r>
          </a:p>
          <a:p>
            <a:pPr>
              <a:lnSpc>
                <a:spcPct val="150000"/>
              </a:lnSpc>
            </a:pPr>
            <a:r>
              <a:rPr lang="en-US" dirty="0"/>
              <a:t>To learn</a:t>
            </a:r>
          </a:p>
          <a:p>
            <a:pPr>
              <a:lnSpc>
                <a:spcPct val="150000"/>
              </a:lnSpc>
            </a:pPr>
            <a:r>
              <a:rPr lang="en-US" dirty="0"/>
              <a:t>For enjoyment</a:t>
            </a:r>
          </a:p>
        </p:txBody>
      </p:sp>
    </p:spTree>
    <p:custDataLst>
      <p:tags r:id="rId1"/>
    </p:custDataLst>
    <p:extLst>
      <p:ext uri="{BB962C8B-B14F-4D97-AF65-F5344CB8AC3E}">
        <p14:creationId xmlns:p14="http://schemas.microsoft.com/office/powerpoint/2010/main" val="224481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BFE3-A9D1-4ECA-BB26-E8957D47B88F}"/>
              </a:ext>
            </a:extLst>
          </p:cNvPr>
          <p:cNvSpPr>
            <a:spLocks noGrp="1"/>
          </p:cNvSpPr>
          <p:nvPr>
            <p:ph type="title"/>
          </p:nvPr>
        </p:nvSpPr>
        <p:spPr/>
        <p:txBody>
          <a:bodyPr>
            <a:normAutofit/>
          </a:bodyPr>
          <a:lstStyle/>
          <a:p>
            <a:pPr algn="ctr"/>
            <a:r>
              <a:rPr lang="en-US" dirty="0">
                <a:cs typeface="Calibri" panose="020F0502020204030204" pitchFamily="34" charset="0"/>
              </a:rPr>
              <a:t>Active Listening</a:t>
            </a:r>
          </a:p>
        </p:txBody>
      </p:sp>
      <p:sp>
        <p:nvSpPr>
          <p:cNvPr id="3" name="Content Placeholder 2">
            <a:extLst>
              <a:ext uri="{FF2B5EF4-FFF2-40B4-BE49-F238E27FC236}">
                <a16:creationId xmlns:a16="http://schemas.microsoft.com/office/drawing/2014/main" id="{A4791108-B117-45FF-ADEE-CEF785DF6E03}"/>
              </a:ext>
            </a:extLst>
          </p:cNvPr>
          <p:cNvSpPr>
            <a:spLocks noGrp="1"/>
          </p:cNvSpPr>
          <p:nvPr>
            <p:ph idx="1"/>
          </p:nvPr>
        </p:nvSpPr>
        <p:spPr>
          <a:xfrm>
            <a:off x="2152650" y="1810634"/>
            <a:ext cx="7886700" cy="4351338"/>
          </a:xfrm>
        </p:spPr>
        <p:txBody>
          <a:bodyPr>
            <a:normAutofit/>
          </a:bodyPr>
          <a:lstStyle/>
          <a:p>
            <a:pPr marL="0" indent="0" algn="ctr">
              <a:lnSpc>
                <a:spcPct val="100000"/>
              </a:lnSpc>
              <a:buNone/>
            </a:pPr>
            <a:r>
              <a:rPr lang="en-US" dirty="0"/>
              <a:t>A conscious effort to hear the words that another person says and more importantly, the complete message that person is attempting to communicate.</a:t>
            </a:r>
          </a:p>
        </p:txBody>
      </p:sp>
    </p:spTree>
    <p:custDataLst>
      <p:tags r:id="rId1"/>
    </p:custDataLst>
    <p:extLst>
      <p:ext uri="{BB962C8B-B14F-4D97-AF65-F5344CB8AC3E}">
        <p14:creationId xmlns:p14="http://schemas.microsoft.com/office/powerpoint/2010/main" val="280884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D8F7-4FC3-4C9B-AF02-F04E01273CA5}"/>
              </a:ext>
            </a:extLst>
          </p:cNvPr>
          <p:cNvSpPr>
            <a:spLocks noGrp="1"/>
          </p:cNvSpPr>
          <p:nvPr>
            <p:ph type="title"/>
          </p:nvPr>
        </p:nvSpPr>
        <p:spPr/>
        <p:txBody>
          <a:bodyPr>
            <a:normAutofit/>
          </a:bodyPr>
          <a:lstStyle/>
          <a:p>
            <a:pPr algn="ctr"/>
            <a:r>
              <a:rPr lang="en-US" dirty="0">
                <a:cs typeface="Calibri" panose="020F0502020204030204" pitchFamily="34" charset="0"/>
              </a:rPr>
              <a:t>Active Listening Techniques</a:t>
            </a:r>
          </a:p>
        </p:txBody>
      </p:sp>
      <p:sp>
        <p:nvSpPr>
          <p:cNvPr id="3" name="Content Placeholder 2">
            <a:extLst>
              <a:ext uri="{FF2B5EF4-FFF2-40B4-BE49-F238E27FC236}">
                <a16:creationId xmlns:a16="http://schemas.microsoft.com/office/drawing/2014/main" id="{85F1831C-A047-4BEC-B5A3-6E4D471B8D6F}"/>
              </a:ext>
            </a:extLst>
          </p:cNvPr>
          <p:cNvSpPr>
            <a:spLocks noGrp="1"/>
          </p:cNvSpPr>
          <p:nvPr>
            <p:ph idx="1"/>
          </p:nvPr>
        </p:nvSpPr>
        <p:spPr/>
        <p:txBody>
          <a:bodyPr>
            <a:normAutofit/>
          </a:bodyPr>
          <a:lstStyle/>
          <a:p>
            <a:r>
              <a:rPr lang="en-US" dirty="0"/>
              <a:t>Pay attention</a:t>
            </a:r>
          </a:p>
          <a:p>
            <a:r>
              <a:rPr lang="en-US" dirty="0"/>
              <a:t>Show that you are listening</a:t>
            </a:r>
          </a:p>
          <a:p>
            <a:r>
              <a:rPr lang="en-US" dirty="0"/>
              <a:t>Provide feedback</a:t>
            </a:r>
          </a:p>
          <a:p>
            <a:r>
              <a:rPr lang="en-US" dirty="0"/>
              <a:t>Defer judgment</a:t>
            </a:r>
          </a:p>
          <a:p>
            <a:r>
              <a:rPr lang="en-US" dirty="0"/>
              <a:t>Respond appropriately</a:t>
            </a:r>
          </a:p>
        </p:txBody>
      </p:sp>
    </p:spTree>
    <p:custDataLst>
      <p:tags r:id="rId1"/>
    </p:custDataLst>
    <p:extLst>
      <p:ext uri="{BB962C8B-B14F-4D97-AF65-F5344CB8AC3E}">
        <p14:creationId xmlns:p14="http://schemas.microsoft.com/office/powerpoint/2010/main" val="85040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B304-9207-432E-8570-416F45216821}"/>
              </a:ext>
            </a:extLst>
          </p:cNvPr>
          <p:cNvSpPr>
            <a:spLocks noGrp="1"/>
          </p:cNvSpPr>
          <p:nvPr>
            <p:ph type="title"/>
          </p:nvPr>
        </p:nvSpPr>
        <p:spPr/>
        <p:txBody>
          <a:bodyPr>
            <a:normAutofit/>
          </a:bodyPr>
          <a:lstStyle/>
          <a:p>
            <a:pPr algn="ctr"/>
            <a:r>
              <a:rPr lang="en-US" dirty="0"/>
              <a:t>Improve Your Listening Skills with Active Listening</a:t>
            </a:r>
          </a:p>
        </p:txBody>
      </p:sp>
      <p:sp>
        <p:nvSpPr>
          <p:cNvPr id="3" name="Content Placeholder 2">
            <a:extLst>
              <a:ext uri="{FF2B5EF4-FFF2-40B4-BE49-F238E27FC236}">
                <a16:creationId xmlns:a16="http://schemas.microsoft.com/office/drawing/2014/main" id="{A989A98C-C820-4EA5-896E-3ABAD54B7C83}"/>
              </a:ext>
            </a:extLst>
          </p:cNvPr>
          <p:cNvSpPr>
            <a:spLocks noGrp="1"/>
          </p:cNvSpPr>
          <p:nvPr>
            <p:ph idx="1"/>
          </p:nvPr>
        </p:nvSpPr>
        <p:spPr/>
        <p:txBody>
          <a:bodyPr>
            <a:normAutofit/>
          </a:bodyPr>
          <a:lstStyle/>
          <a:p>
            <a:pPr marL="0" indent="0">
              <a:buNone/>
            </a:pPr>
            <a:r>
              <a:rPr lang="en-US" dirty="0">
                <a:hlinkClick r:id="rId4"/>
              </a:rPr>
              <a:t>Improve Your Listening Skills with Active Listening</a:t>
            </a:r>
            <a:r>
              <a:rPr lang="en-US" dirty="0"/>
              <a:t> (2:39)</a:t>
            </a:r>
          </a:p>
          <a:p>
            <a:pPr marL="0" indent="0">
              <a:buNone/>
            </a:pPr>
            <a:endParaRPr lang="en-US" dirty="0"/>
          </a:p>
          <a:p>
            <a:pPr marL="0" indent="0">
              <a:buNone/>
            </a:pPr>
            <a:r>
              <a:rPr lang="en-US" dirty="0"/>
              <a:t>Watch the video and:</a:t>
            </a:r>
          </a:p>
          <a:p>
            <a:r>
              <a:rPr lang="en-US" dirty="0"/>
              <a:t>Describe the five active listening techniques.</a:t>
            </a:r>
          </a:p>
          <a:p>
            <a:r>
              <a:rPr lang="en-US" dirty="0"/>
              <a:t>Reflect on which techniques you currently use.</a:t>
            </a:r>
          </a:p>
          <a:p>
            <a:r>
              <a:rPr lang="en-US" dirty="0"/>
              <a:t>Reflect on which technique(s) you want to practice improving.  </a:t>
            </a:r>
          </a:p>
          <a:p>
            <a:endParaRPr lang="en-US" dirty="0"/>
          </a:p>
        </p:txBody>
      </p:sp>
    </p:spTree>
    <p:custDataLst>
      <p:tags r:id="rId1"/>
    </p:custDataLst>
    <p:extLst>
      <p:ext uri="{BB962C8B-B14F-4D97-AF65-F5344CB8AC3E}">
        <p14:creationId xmlns:p14="http://schemas.microsoft.com/office/powerpoint/2010/main" val="469617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0nG1FEj"/>
  <p:tag name="ARTICULATE_DESIGN_ID_CUSTOM DESIGN" val="s5hYeNE1"/>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TotalTime>
  <Words>3781</Words>
  <Application>Microsoft Office PowerPoint</Application>
  <PresentationFormat>Widescreen</PresentationFormat>
  <Paragraphs>408</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Aptos</vt:lpstr>
      <vt:lpstr>Aptos Display</vt:lpstr>
      <vt:lpstr>Arial</vt:lpstr>
      <vt:lpstr>Calibri</vt:lpstr>
      <vt:lpstr>Calibri Light</vt:lpstr>
      <vt:lpstr>Courier New</vt:lpstr>
      <vt:lpstr>Roboto</vt:lpstr>
      <vt:lpstr>Office Theme</vt:lpstr>
      <vt:lpstr>Custom Design</vt:lpstr>
      <vt:lpstr>Communication:  Strategies Across Contexts</vt:lpstr>
      <vt:lpstr>Overview </vt:lpstr>
      <vt:lpstr>Communication</vt:lpstr>
      <vt:lpstr>Communication Strategies</vt:lpstr>
      <vt:lpstr>Listening</vt:lpstr>
      <vt:lpstr>Why Listen?</vt:lpstr>
      <vt:lpstr>Active Listening</vt:lpstr>
      <vt:lpstr>Active Listening Techniques</vt:lpstr>
      <vt:lpstr>Improve Your Listening Skills with Active Listening</vt:lpstr>
      <vt:lpstr>Nonverbal Communication to Demonstrate Listening</vt:lpstr>
      <vt:lpstr>Paraphrasing</vt:lpstr>
      <vt:lpstr>Asking Questions</vt:lpstr>
      <vt:lpstr>Conversation with Examples of  Seeking and Verifying Information</vt:lpstr>
      <vt:lpstr>Barriers to Effective Listening</vt:lpstr>
      <vt:lpstr>Problem Solving</vt:lpstr>
      <vt:lpstr>Stages of Problem Solving</vt:lpstr>
      <vt:lpstr>Conflict Resolution</vt:lpstr>
      <vt:lpstr>Conflict: Definition</vt:lpstr>
      <vt:lpstr>Conflict Resolution: Definition</vt:lpstr>
      <vt:lpstr>Conflict Resolution: A Five Step Process</vt:lpstr>
      <vt:lpstr>Five Different Conflict Resolution Styles</vt:lpstr>
      <vt:lpstr>Communicating with Interpreters</vt:lpstr>
      <vt:lpstr>IDEA States That The Team Must:</vt:lpstr>
      <vt:lpstr>IDEA Also States:</vt:lpstr>
      <vt:lpstr>Need for Sign Language Interpreters</vt:lpstr>
      <vt:lpstr>Need for Foreign Language Interpreters</vt:lpstr>
      <vt:lpstr>Roles of Interpreters </vt:lpstr>
      <vt:lpstr>Things to Consider When Working  With Interpreters </vt:lpstr>
      <vt:lpstr>Communication Contexts</vt:lpstr>
      <vt:lpstr>Assessment</vt:lpstr>
      <vt:lpstr>Intervention</vt:lpstr>
      <vt:lpstr>Interagency</vt:lpstr>
      <vt:lpstr>Consultation</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Jozef,Christine</dc:creator>
  <cp:lastModifiedBy>Garvey,Amanda L.</cp:lastModifiedBy>
  <cp:revision>9</cp:revision>
  <dcterms:created xsi:type="dcterms:W3CDTF">2020-06-09T16:41:01Z</dcterms:created>
  <dcterms:modified xsi:type="dcterms:W3CDTF">2026-02-24T16:35:34Z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6ADBD67A-D827-4C70-8139-EC812DA40D5D</vt:lpwstr>
  </property>
  <property fmtid="{D5CDD505-2E9C-101B-9397-08002B2CF9AE}" pid="3" name="ArticulatePath">
    <vt:lpwstr>ECiDC PPT Template 508</vt:lpwstr>
  </property>
</Properties>
</file>