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ags/tag11.xml" ContentType="application/vnd.openxmlformats-officedocument.presentationml.tags+xml"/>
  <Override PartName="/ppt/theme/theme3.xml" ContentType="application/vnd.openxmlformats-officedocument.theme+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notesSlides/notesSlide3.xml" ContentType="application/vnd.openxmlformats-officedocument.presentationml.notesSlide+xml"/>
  <Override PartName="/ppt/tags/tag15.xml" ContentType="application/vnd.openxmlformats-officedocument.presentationml.tags+xml"/>
  <Override PartName="/ppt/notesSlides/notesSlide4.xml" ContentType="application/vnd.openxmlformats-officedocument.presentationml.notesSlide+xml"/>
  <Override PartName="/ppt/tags/tag16.xml" ContentType="application/vnd.openxmlformats-officedocument.presentationml.tags+xml"/>
  <Override PartName="/ppt/notesSlides/notesSlide5.xml" ContentType="application/vnd.openxmlformats-officedocument.presentationml.notesSlide+xml"/>
  <Override PartName="/ppt/tags/tag17.xml" ContentType="application/vnd.openxmlformats-officedocument.presentationml.tags+xml"/>
  <Override PartName="/ppt/notesSlides/notesSlide6.xml" ContentType="application/vnd.openxmlformats-officedocument.presentationml.notesSlide+xml"/>
  <Override PartName="/ppt/tags/tag18.xml" ContentType="application/vnd.openxmlformats-officedocument.presentationml.tags+xml"/>
  <Override PartName="/ppt/notesSlides/notesSlide7.xml" ContentType="application/vnd.openxmlformats-officedocument.presentationml.notesSlide+xml"/>
  <Override PartName="/ppt/tags/tag19.xml" ContentType="application/vnd.openxmlformats-officedocument.presentationml.tags+xml"/>
  <Override PartName="/ppt/notesSlides/notesSlide8.xml" ContentType="application/vnd.openxmlformats-officedocument.presentationml.notesSlide+xml"/>
  <Override PartName="/ppt/tags/tag20.xml" ContentType="application/vnd.openxmlformats-officedocument.presentationml.tags+xml"/>
  <Override PartName="/ppt/notesSlides/notesSlide9.xml" ContentType="application/vnd.openxmlformats-officedocument.presentationml.notesSlide+xml"/>
  <Override PartName="/ppt/tags/tag21.xml" ContentType="application/vnd.openxmlformats-officedocument.presentationml.tags+xml"/>
  <Override PartName="/ppt/notesSlides/notesSlide10.xml" ContentType="application/vnd.openxmlformats-officedocument.presentationml.notesSlide+xml"/>
  <Override PartName="/ppt/tags/tag22.xml" ContentType="application/vnd.openxmlformats-officedocument.presentationml.tags+xml"/>
  <Override PartName="/ppt/notesSlides/notesSlide11.xml" ContentType="application/vnd.openxmlformats-officedocument.presentationml.notesSlide+xml"/>
  <Override PartName="/ppt/tags/tag23.xml" ContentType="application/vnd.openxmlformats-officedocument.presentationml.tags+xml"/>
  <Override PartName="/ppt/notesSlides/notesSlide12.xml" ContentType="application/vnd.openxmlformats-officedocument.presentationml.notesSlide+xml"/>
  <Override PartName="/ppt/tags/tag24.xml" ContentType="application/vnd.openxmlformats-officedocument.presentationml.tags+xml"/>
  <Override PartName="/ppt/notesSlides/notesSlide13.xml" ContentType="application/vnd.openxmlformats-officedocument.presentationml.notesSlide+xml"/>
  <Override PartName="/ppt/tags/tag25.xml" ContentType="application/vnd.openxmlformats-officedocument.presentationml.tags+xml"/>
  <Override PartName="/ppt/notesSlides/notesSlide14.xml" ContentType="application/vnd.openxmlformats-officedocument.presentationml.notesSlide+xml"/>
  <Override PartName="/ppt/tags/tag26.xml" ContentType="application/vnd.openxmlformats-officedocument.presentationml.tags+xml"/>
  <Override PartName="/ppt/notesSlides/notesSlide15.xml" ContentType="application/vnd.openxmlformats-officedocument.presentationml.notesSlide+xml"/>
  <Override PartName="/ppt/tags/tag27.xml" ContentType="application/vnd.openxmlformats-officedocument.presentationml.tags+xml"/>
  <Override PartName="/ppt/notesSlides/notesSlide16.xml" ContentType="application/vnd.openxmlformats-officedocument.presentationml.notesSlide+xml"/>
  <Override PartName="/ppt/tags/tag28.xml" ContentType="application/vnd.openxmlformats-officedocument.presentationml.tags+xml"/>
  <Override PartName="/ppt/notesSlides/notesSlide17.xml" ContentType="application/vnd.openxmlformats-officedocument.presentationml.notesSlide+xml"/>
  <Override PartName="/ppt/tags/tag29.xml" ContentType="application/vnd.openxmlformats-officedocument.presentationml.tags+xml"/>
  <Override PartName="/ppt/notesSlides/notesSlide18.xml" ContentType="application/vnd.openxmlformats-officedocument.presentationml.notesSlide+xml"/>
  <Override PartName="/ppt/tags/tag30.xml" ContentType="application/vnd.openxmlformats-officedocument.presentationml.tags+xml"/>
  <Override PartName="/ppt/notesSlides/notesSlide19.xml" ContentType="application/vnd.openxmlformats-officedocument.presentationml.notesSlide+xml"/>
  <Override PartName="/ppt/tags/tag31.xml" ContentType="application/vnd.openxmlformats-officedocument.presentationml.tags+xml"/>
  <Override PartName="/ppt/notesSlides/notesSlide20.xml" ContentType="application/vnd.openxmlformats-officedocument.presentationml.notesSlide+xml"/>
  <Override PartName="/ppt/tags/tag32.xml" ContentType="application/vnd.openxmlformats-officedocument.presentationml.tags+xml"/>
  <Override PartName="/ppt/notesSlides/notesSlide21.xml" ContentType="application/vnd.openxmlformats-officedocument.presentationml.notesSlide+xml"/>
  <Override PartName="/ppt/tags/tag33.xml" ContentType="application/vnd.openxmlformats-officedocument.presentationml.tags+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notesMasterIdLst>
    <p:notesMasterId r:id="rId25"/>
  </p:notesMasterIdLst>
  <p:sldIdLst>
    <p:sldId id="258" r:id="rId3"/>
    <p:sldId id="259" r:id="rId4"/>
    <p:sldId id="375" r:id="rId5"/>
    <p:sldId id="377" r:id="rId6"/>
    <p:sldId id="380" r:id="rId7"/>
    <p:sldId id="383" r:id="rId8"/>
    <p:sldId id="378" r:id="rId9"/>
    <p:sldId id="376" r:id="rId10"/>
    <p:sldId id="352" r:id="rId11"/>
    <p:sldId id="384" r:id="rId12"/>
    <p:sldId id="353" r:id="rId13"/>
    <p:sldId id="354" r:id="rId14"/>
    <p:sldId id="362" r:id="rId15"/>
    <p:sldId id="363" r:id="rId16"/>
    <p:sldId id="369" r:id="rId17"/>
    <p:sldId id="372" r:id="rId18"/>
    <p:sldId id="373" r:id="rId19"/>
    <p:sldId id="366" r:id="rId20"/>
    <p:sldId id="405" r:id="rId21"/>
    <p:sldId id="388" r:id="rId22"/>
    <p:sldId id="406" r:id="rId23"/>
    <p:sldId id="408" r:id="rId24"/>
  </p:sldIdLst>
  <p:sldSz cx="12192000" cy="6858000"/>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1F5F"/>
    <a:srgbClr val="5070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7DE8F6-8D23-42F7-B1C1-5007F1FA773F}" v="25" dt="2026-02-24T16:10:20.1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varScale="1">
        <p:scale>
          <a:sx n="84" d="100"/>
          <a:sy n="84" d="100"/>
        </p:scale>
        <p:origin x="96"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04E3C4-328F-4A3D-9408-228098FF617E}" type="datetimeFigureOut">
              <a:rPr lang="en-US" smtClean="0"/>
              <a:t>2/24/2026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FCC56A-9E67-494F-9798-54B0A27EB855}" type="slidenum">
              <a:rPr lang="en-US" smtClean="0"/>
              <a:t>‹#›</a:t>
            </a:fld>
            <a:endParaRPr lang="en-US"/>
          </a:p>
        </p:txBody>
      </p:sp>
    </p:spTree>
    <p:extLst>
      <p:ext uri="{BB962C8B-B14F-4D97-AF65-F5344CB8AC3E}">
        <p14:creationId xmlns:p14="http://schemas.microsoft.com/office/powerpoint/2010/main" val="1451698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When you hear </a:t>
            </a:r>
            <a:r>
              <a:rPr lang="en-US" sz="1200" b="0" i="1" kern="1200" dirty="0">
                <a:solidFill>
                  <a:schemeClr val="tx1"/>
                </a:solidFill>
                <a:effectLst/>
                <a:latin typeface="+mn-lt"/>
                <a:ea typeface="+mn-ea"/>
                <a:cs typeface="+mn-cs"/>
              </a:rPr>
              <a:t>interdisciplinary teaming</a:t>
            </a:r>
            <a:r>
              <a:rPr lang="en-US" sz="1200" b="0" i="0" kern="1200" dirty="0">
                <a:solidFill>
                  <a:schemeClr val="tx1"/>
                </a:solidFill>
                <a:effectLst/>
                <a:latin typeface="+mn-lt"/>
                <a:ea typeface="+mn-ea"/>
                <a:cs typeface="+mn-cs"/>
              </a:rPr>
              <a:t>, what professional interactions or behaviors come to mind?</a:t>
            </a:r>
          </a:p>
          <a:p>
            <a:pPr fontAlgn="t"/>
            <a:r>
              <a:rPr lang="en-US" sz="1200" b="0" i="0" kern="1200" dirty="0">
                <a:solidFill>
                  <a:schemeClr val="tx1"/>
                </a:solidFill>
                <a:effectLst/>
                <a:latin typeface="+mn-lt"/>
                <a:ea typeface="+mn-ea"/>
                <a:cs typeface="+mn-cs"/>
              </a:rPr>
              <a:t>Think about a team you’ve worked with: what made the collaboration effective—or not?</a:t>
            </a:r>
          </a:p>
          <a:p>
            <a:pPr fontAlgn="t"/>
            <a:r>
              <a:rPr lang="en-US" sz="1200" b="0" i="0" kern="1200" dirty="0">
                <a:solidFill>
                  <a:schemeClr val="tx1"/>
                </a:solidFill>
                <a:effectLst/>
                <a:latin typeface="+mn-lt"/>
                <a:ea typeface="+mn-ea"/>
                <a:cs typeface="+mn-cs"/>
              </a:rPr>
              <a:t>Why is teaming especially important in birth–five services?</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“Today we’re going to unpack what effective teaming looks like in EI and ECSE. We’ll examine the roles of different professionals, compare teaming models, and connect them to IDEA requirements. As we move through the session, I encourage you to think about your own field or workplace team—how it functions, where collaboration breaks down, and what a more effective process might look like.”</a:t>
            </a:r>
          </a:p>
          <a:p>
            <a:pPr fontAlgn="t"/>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C69DC65-2215-4C10-9799-4590AC5FEE60}" type="slidenum">
              <a:rPr lang="en-US" smtClean="0"/>
              <a:t>1</a:t>
            </a:fld>
            <a:endParaRPr lang="en-US"/>
          </a:p>
        </p:txBody>
      </p:sp>
    </p:spTree>
    <p:extLst>
      <p:ext uri="{BB962C8B-B14F-4D97-AF65-F5344CB8AC3E}">
        <p14:creationId xmlns:p14="http://schemas.microsoft.com/office/powerpoint/2010/main" val="2592712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What do you already know about multidisciplinary teams?</a:t>
            </a:r>
          </a:p>
          <a:p>
            <a:pPr fontAlgn="t"/>
            <a:r>
              <a:rPr lang="en-US" sz="1200" b="0" i="0" kern="1200" dirty="0">
                <a:solidFill>
                  <a:schemeClr val="tx1"/>
                </a:solidFill>
                <a:effectLst/>
                <a:latin typeface="+mn-lt"/>
                <a:ea typeface="+mn-ea"/>
                <a:cs typeface="+mn-cs"/>
              </a:rPr>
              <a:t>What questions do you have before we compare the models?</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“Before we dig into each model, take a moment to reflect on your own experiences. Which model do you think your field placement uses?”</a:t>
            </a:r>
          </a:p>
          <a:p>
            <a:endParaRPr lang="en-US" dirty="0"/>
          </a:p>
        </p:txBody>
      </p:sp>
      <p:sp>
        <p:nvSpPr>
          <p:cNvPr id="4" name="Slide Number Placeholder 3"/>
          <p:cNvSpPr>
            <a:spLocks noGrp="1"/>
          </p:cNvSpPr>
          <p:nvPr>
            <p:ph type="sldNum" sz="quarter" idx="5"/>
          </p:nvPr>
        </p:nvSpPr>
        <p:spPr/>
        <p:txBody>
          <a:bodyPr/>
          <a:lstStyle/>
          <a:p>
            <a:fld id="{FC69DC65-2215-4C10-9799-4590AC5FEE60}" type="slidenum">
              <a:rPr lang="en-US" smtClean="0"/>
              <a:t>10</a:t>
            </a:fld>
            <a:endParaRPr lang="en-US"/>
          </a:p>
        </p:txBody>
      </p:sp>
    </p:spTree>
    <p:extLst>
      <p:ext uri="{BB962C8B-B14F-4D97-AF65-F5344CB8AC3E}">
        <p14:creationId xmlns:p14="http://schemas.microsoft.com/office/powerpoint/2010/main" val="28428860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This team model is sometimes compared to parallel play in which team members “act” independently of each other even when in meetings.</a:t>
            </a:r>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What are the advantages of discipline-specific independence?</a:t>
            </a:r>
          </a:p>
          <a:p>
            <a:pPr fontAlgn="t"/>
            <a:r>
              <a:rPr lang="en-US" sz="1200" b="0" i="0" kern="1200" dirty="0">
                <a:solidFill>
                  <a:schemeClr val="tx1"/>
                </a:solidFill>
                <a:effectLst/>
                <a:latin typeface="+mn-lt"/>
                <a:ea typeface="+mn-ea"/>
                <a:cs typeface="+mn-cs"/>
              </a:rPr>
              <a:t>What are the disadvantages for families receiving multiple separate services?</a:t>
            </a:r>
          </a:p>
          <a:p>
            <a:pPr fontAlgn="t"/>
            <a:r>
              <a:rPr lang="en-US" sz="1200" b="0" i="0" kern="1200" dirty="0">
                <a:solidFill>
                  <a:schemeClr val="tx1"/>
                </a:solidFill>
                <a:effectLst/>
                <a:latin typeface="+mn-lt"/>
                <a:ea typeface="+mn-ea"/>
                <a:cs typeface="+mn-cs"/>
              </a:rPr>
              <a:t>Where might you still see this model today?</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“In a multidisciplinary model, each professional works in their own lane. Communication tends to happen in required meetings like the IFSP or IEP. While this model respects disciplinary expertise, it risks fragmentation and duplication.”</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11</a:t>
            </a:fld>
            <a:endParaRPr lang="en-US" dirty="0"/>
          </a:p>
        </p:txBody>
      </p:sp>
    </p:spTree>
    <p:extLst>
      <p:ext uri="{BB962C8B-B14F-4D97-AF65-F5344CB8AC3E}">
        <p14:creationId xmlns:p14="http://schemas.microsoft.com/office/powerpoint/2010/main" val="1157441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interdisciplinary team model may be described as similar to associative play in which each team member provides services based on their respective discipline. However, there is some regular communication among team members regarding those services.</a:t>
            </a:r>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What benefits come from more frequent communication?</a:t>
            </a:r>
          </a:p>
          <a:p>
            <a:pPr fontAlgn="t"/>
            <a:r>
              <a:rPr lang="en-US" sz="1200" b="0" i="0" kern="1200" dirty="0">
                <a:solidFill>
                  <a:schemeClr val="tx1"/>
                </a:solidFill>
                <a:effectLst/>
                <a:latin typeface="+mn-lt"/>
                <a:ea typeface="+mn-ea"/>
                <a:cs typeface="+mn-cs"/>
              </a:rPr>
              <a:t>What challenges arise when roles stay separate but information is shared?</a:t>
            </a:r>
          </a:p>
          <a:p>
            <a:pPr fontAlgn="t"/>
            <a:r>
              <a:rPr lang="en-US" sz="1200" b="0" i="0" kern="1200" dirty="0">
                <a:solidFill>
                  <a:schemeClr val="tx1"/>
                </a:solidFill>
                <a:effectLst/>
                <a:latin typeface="+mn-lt"/>
                <a:ea typeface="+mn-ea"/>
                <a:cs typeface="+mn-cs"/>
              </a:rPr>
              <a:t>How might this model support inclusive practice?</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“Interdisciplinary teams still deliver services separately, but coordination improves because professionals communicate regularly. This is often described as ‘associative play’—some interaction, some shared goals.”</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12</a:t>
            </a:fld>
            <a:endParaRPr lang="en-US" dirty="0"/>
          </a:p>
        </p:txBody>
      </p:sp>
    </p:spTree>
    <p:extLst>
      <p:ext uri="{BB962C8B-B14F-4D97-AF65-F5344CB8AC3E}">
        <p14:creationId xmlns:p14="http://schemas.microsoft.com/office/powerpoint/2010/main" val="1097354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team, including the family, jointly plans, implements, and evaluates progress on IFSP outcomes or IEP objectives. Regular communication occurs across team members both informally and in scheduled meetings or other types of communication. In a home or community Part C setting, professional team members share the practices and strategies that they would use with that child and caregiver to facilitate one team member partnering with the team member to provide those services. In a preschool setting, a team member (e.g., PT) may go into the classroom and work with the child while modeling for the teacher or paraprofessional the strategies that they use to facilitate the child’s involvement in all the classroom activities in order for the classroom staff to then use those strategies.   </a:t>
            </a:r>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What benefits might families experience in a PSP model?</a:t>
            </a:r>
          </a:p>
          <a:p>
            <a:pPr fontAlgn="t"/>
            <a:r>
              <a:rPr lang="en-US" sz="1200" b="0" i="0" kern="1200" dirty="0">
                <a:solidFill>
                  <a:schemeClr val="tx1"/>
                </a:solidFill>
                <a:effectLst/>
                <a:latin typeface="+mn-lt"/>
                <a:ea typeface="+mn-ea"/>
                <a:cs typeface="+mn-cs"/>
              </a:rPr>
              <a:t>What challenges arise when professionals share roles?</a:t>
            </a:r>
          </a:p>
          <a:p>
            <a:pPr fontAlgn="t"/>
            <a:r>
              <a:rPr lang="en-US" sz="1200" b="0" i="0" kern="1200" dirty="0">
                <a:solidFill>
                  <a:schemeClr val="tx1"/>
                </a:solidFill>
                <a:effectLst/>
                <a:latin typeface="+mn-lt"/>
                <a:ea typeface="+mn-ea"/>
                <a:cs typeface="+mn-cs"/>
              </a:rPr>
              <a:t>Where have you seen role release happen effectively?</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“In a transdisciplinary team, one primary provider partners closely with the family while receiving consistent support from other team members. Everyone shares information and strategies so the PSP can implement a coordinated plan.”</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13</a:t>
            </a:fld>
            <a:endParaRPr lang="en-US" dirty="0"/>
          </a:p>
        </p:txBody>
      </p:sp>
    </p:spTree>
    <p:extLst>
      <p:ext uri="{BB962C8B-B14F-4D97-AF65-F5344CB8AC3E}">
        <p14:creationId xmlns:p14="http://schemas.microsoft.com/office/powerpoint/2010/main" val="766291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King et al. (2009) identify the role release process as one of the identifying features of the transdisciplinary model. They describe it as a spiral process that also includes role extension, role enrichment, role expansion, role exchange, and role support. Each of these is defined on the next slides.</a:t>
            </a:r>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Which steps in the spiral seem most challenging?</a:t>
            </a:r>
          </a:p>
          <a:p>
            <a:pPr fontAlgn="t"/>
            <a:r>
              <a:rPr lang="en-US" sz="1200" b="0" i="0" kern="1200" dirty="0">
                <a:solidFill>
                  <a:schemeClr val="tx1"/>
                </a:solidFill>
                <a:effectLst/>
                <a:latin typeface="+mn-lt"/>
                <a:ea typeface="+mn-ea"/>
                <a:cs typeface="+mn-cs"/>
              </a:rPr>
              <a:t>How do you build trust necessary for role sharing?</a:t>
            </a:r>
          </a:p>
          <a:p>
            <a:pPr fontAlgn="t"/>
            <a:r>
              <a:rPr lang="en-US" sz="1200" b="0" i="0" kern="1200" dirty="0">
                <a:solidFill>
                  <a:schemeClr val="tx1"/>
                </a:solidFill>
                <a:effectLst/>
                <a:latin typeface="+mn-lt"/>
                <a:ea typeface="+mn-ea"/>
                <a:cs typeface="+mn-cs"/>
              </a:rPr>
              <a:t>Why is supervision important during role exchange?</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“King and colleagues describe role release as a process—not a single event. It starts with deepening your own expertise, then learning from others, practicing under supervision, and eventually integrating strategies from other disciplines.”</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14</a:t>
            </a:fld>
            <a:endParaRPr lang="en-US" dirty="0"/>
          </a:p>
        </p:txBody>
      </p:sp>
    </p:spTree>
    <p:extLst>
      <p:ext uri="{BB962C8B-B14F-4D97-AF65-F5344CB8AC3E}">
        <p14:creationId xmlns:p14="http://schemas.microsoft.com/office/powerpoint/2010/main" val="13081522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video illustrates how an EI worked with her team members, including the family, to help 27-month-old Janella maker her choices known and participate in play and family routines. As you watch and listen to the video, think about the questions on the slide. Be prepared o discuss the questions after watching the video. </a:t>
            </a:r>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Which aspects of role release were evident in the video?</a:t>
            </a:r>
          </a:p>
          <a:p>
            <a:pPr fontAlgn="t"/>
            <a:r>
              <a:rPr lang="en-US" sz="1200" b="0" i="0" kern="1200" dirty="0">
                <a:solidFill>
                  <a:schemeClr val="tx1"/>
                </a:solidFill>
                <a:effectLst/>
                <a:latin typeface="+mn-lt"/>
                <a:ea typeface="+mn-ea"/>
                <a:cs typeface="+mn-cs"/>
              </a:rPr>
              <a:t>How did the PSP incorporate strategies from other team members?</a:t>
            </a:r>
          </a:p>
          <a:p>
            <a:pPr fontAlgn="t"/>
            <a:r>
              <a:rPr lang="en-US" sz="1200" b="0" i="0" kern="1200" dirty="0">
                <a:solidFill>
                  <a:schemeClr val="tx1"/>
                </a:solidFill>
                <a:effectLst/>
                <a:latin typeface="+mn-lt"/>
                <a:ea typeface="+mn-ea"/>
                <a:cs typeface="+mn-cs"/>
              </a:rPr>
              <a:t>What benefits did the family identify?</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“As you watch, notice how the EI professional models strategies, incorporates team recommendations, and collaborates with the parent. We’ll discuss how this mirrors the role release framework.”</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15</a:t>
            </a:fld>
            <a:endParaRPr lang="en-US" dirty="0"/>
          </a:p>
        </p:txBody>
      </p:sp>
    </p:spTree>
    <p:extLst>
      <p:ext uri="{BB962C8B-B14F-4D97-AF65-F5344CB8AC3E}">
        <p14:creationId xmlns:p14="http://schemas.microsoft.com/office/powerpoint/2010/main" val="3123918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Services are coordinated in this model through ongoing communication and inclusion of the family as an equal team member. Services are typically provided by one primary service provider with the other professionals on the team serving in a support role sharing information about their discipline and skills with other team members. In EI, this is typically advantageous for the family who can develop good rapport with one professional and not have multiple providers coming into the home. </a:t>
            </a:r>
          </a:p>
          <a:p>
            <a:endParaRPr lang="en-US" dirty="0"/>
          </a:p>
          <a:p>
            <a:r>
              <a:rPr lang="en-US" dirty="0"/>
              <a:t>Leadership support is critical for this model to be effective as time is needed for team members to meet, share their expertise with other team members, and communicate in other ways on an ongoing basis. In addition, all team members must be committed to this model and be willing for other team members to implement practices relevant to their discipline with their support. Financial support is also needed for this model. However, in many Part C programs, providers are only reimbursed for direct services with children and families and not time spent collaborating with team members. And in center-based programs, funding may be very limited for related services professionals. Thus, allowing time for services for children, not team meetings, etc.     </a:t>
            </a:r>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Which advantages matter most for families?</a:t>
            </a:r>
          </a:p>
          <a:p>
            <a:pPr fontAlgn="t"/>
            <a:r>
              <a:rPr lang="en-US" sz="1200" b="0" i="0" kern="1200" dirty="0">
                <a:solidFill>
                  <a:schemeClr val="tx1"/>
                </a:solidFill>
                <a:effectLst/>
                <a:latin typeface="+mn-lt"/>
                <a:ea typeface="+mn-ea"/>
                <a:cs typeface="+mn-cs"/>
              </a:rPr>
              <a:t>How does leadership facilitate teaming?</a:t>
            </a:r>
          </a:p>
          <a:p>
            <a:pPr fontAlgn="t"/>
            <a:r>
              <a:rPr lang="en-US" sz="1200" b="0" i="0" kern="1200" dirty="0">
                <a:solidFill>
                  <a:schemeClr val="tx1"/>
                </a:solidFill>
                <a:effectLst/>
                <a:latin typeface="+mn-lt"/>
                <a:ea typeface="+mn-ea"/>
                <a:cs typeface="+mn-cs"/>
              </a:rPr>
              <a:t>How does funding shape team model choices?</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“Transdisciplinary teaming offers strong benefits—coordinated care, strong rapport, and unified goals. But it requires time, leadership support, and policies that recognize collaboration as essential work, not optional.”</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16</a:t>
            </a:fld>
            <a:endParaRPr lang="en-US" dirty="0"/>
          </a:p>
        </p:txBody>
      </p:sp>
    </p:spTree>
    <p:extLst>
      <p:ext uri="{BB962C8B-B14F-4D97-AF65-F5344CB8AC3E}">
        <p14:creationId xmlns:p14="http://schemas.microsoft.com/office/powerpoint/2010/main" val="27418911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Some children may have a significant medical and/or biological condition that requires the expertise of a specific discipline to ensure that the services provided meet the needs of the child and family and “do no harm”. For some children and families, professionals from two disciplines may provide the services together, referred to as “co-treatment” in some states. As the family’s priorities and concerns change and the child develops, role release may become an option. </a:t>
            </a:r>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When might role release compromise child safety or quality?</a:t>
            </a:r>
          </a:p>
          <a:p>
            <a:pPr fontAlgn="t"/>
            <a:r>
              <a:rPr lang="en-US" sz="1200" b="0" i="0" kern="1200" dirty="0">
                <a:solidFill>
                  <a:schemeClr val="tx1"/>
                </a:solidFill>
                <a:effectLst/>
                <a:latin typeface="+mn-lt"/>
                <a:ea typeface="+mn-ea"/>
                <a:cs typeface="+mn-cs"/>
              </a:rPr>
              <a:t>What does ethical practice look like in these situations?</a:t>
            </a:r>
          </a:p>
          <a:p>
            <a:pPr fontAlgn="t"/>
            <a:r>
              <a:rPr lang="en-US" sz="1200" b="0" i="0" kern="1200" dirty="0">
                <a:solidFill>
                  <a:schemeClr val="tx1"/>
                </a:solidFill>
                <a:effectLst/>
                <a:latin typeface="+mn-lt"/>
                <a:ea typeface="+mn-ea"/>
                <a:cs typeface="+mn-cs"/>
              </a:rPr>
              <a:t>How can teams still collaborate even when role release isn’t appropriate?</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“Role release is powerful, but not always appropriate. Some children need direct intervention from specialized professionals. Collaboration still occurs—but without cross‑disciplinary role transfer.”</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17</a:t>
            </a:fld>
            <a:endParaRPr lang="en-US" dirty="0"/>
          </a:p>
        </p:txBody>
      </p:sp>
    </p:spTree>
    <p:extLst>
      <p:ext uri="{BB962C8B-B14F-4D97-AF65-F5344CB8AC3E}">
        <p14:creationId xmlns:p14="http://schemas.microsoft.com/office/powerpoint/2010/main" val="40258398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the learners to apply what has been discussed to identify which team model is being represented in each example and to have a rationale for the team model identified. </a:t>
            </a:r>
            <a:r>
              <a:rPr lang="en-US" sz="1200" kern="0" dirty="0">
                <a:solidFill>
                  <a:srgbClr val="000000"/>
                </a:solidFill>
              </a:rPr>
              <a:t>For each of the examples below, determine if the multidisciplinary, interdisciplinary, or transdisciplinary model is being used.</a:t>
            </a:r>
          </a:p>
          <a:p>
            <a:endParaRPr lang="en-US" dirty="0"/>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Which clues in each scenario helped you identify the model?</a:t>
            </a:r>
          </a:p>
          <a:p>
            <a:pPr fontAlgn="t"/>
            <a:r>
              <a:rPr lang="en-US" sz="1200" b="0" i="0" kern="1200" dirty="0">
                <a:solidFill>
                  <a:schemeClr val="tx1"/>
                </a:solidFill>
                <a:effectLst/>
                <a:latin typeface="+mn-lt"/>
                <a:ea typeface="+mn-ea"/>
                <a:cs typeface="+mn-cs"/>
              </a:rPr>
              <a:t>How might the model affect family experience and child outcomes?</a:t>
            </a:r>
          </a:p>
          <a:p>
            <a:pPr fontAlgn="t"/>
            <a:r>
              <a:rPr lang="en-US" sz="1200" b="0" i="0" kern="1200" dirty="0">
                <a:solidFill>
                  <a:schemeClr val="tx1"/>
                </a:solidFill>
                <a:effectLst/>
                <a:latin typeface="+mn-lt"/>
                <a:ea typeface="+mn-ea"/>
                <a:cs typeface="+mn-cs"/>
              </a:rPr>
              <a:t>What systemic factors shape why a team uses a certain model?</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“These scenarios help you practice applying the characteristics of each model. Focus on how services are coordinated—or not coordinated—which is often the clearest indicator.”</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18</a:t>
            </a:fld>
            <a:endParaRPr lang="en-US" dirty="0"/>
          </a:p>
        </p:txBody>
      </p:sp>
    </p:spTree>
    <p:extLst>
      <p:ext uri="{BB962C8B-B14F-4D97-AF65-F5344CB8AC3E}">
        <p14:creationId xmlns:p14="http://schemas.microsoft.com/office/powerpoint/2010/main" val="10282402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t>**Presenter Script:** Today we’re looking at the slide titled 'Communicating With Technology'. This section focuses on the key ideas shown here: . As we explore this content, I want to highlight how these concepts support interdisciplinary and interagency collaboration. We’ll talk through examples, reflect on your current experiences, and consider how these ideas apply to your team’s functioning.</a:t>
            </a:r>
          </a:p>
          <a:p>
            <a:endParaRPr/>
          </a:p>
          <a:p>
            <a:r>
              <a:t>**Discussion Prompt:** What aspects of this slide resonate most with your current team experiences? How might these concepts improve collaboration?</a:t>
            </a:r>
          </a:p>
        </p:txBody>
      </p:sp>
      <p:sp>
        <p:nvSpPr>
          <p:cNvPr id="4" name="Slide Number Placeholder 3"/>
          <p:cNvSpPr>
            <a:spLocks noGrp="1"/>
          </p:cNvSpPr>
          <p:nvPr>
            <p:ph type="sldNum" sz="quarter" idx="5"/>
          </p:nvPr>
        </p:nvSpPr>
        <p:spPr/>
        <p:txBody>
          <a:bodyPr/>
          <a:lstStyle/>
          <a:p>
            <a:fld id="{6607CA01-7CB4-4735-973E-DF46F15CAA14}" type="slidenum">
              <a:rPr lang="en-US" smtClean="0"/>
              <a:t>19</a:t>
            </a:fld>
            <a:endParaRPr lang="en-US" dirty="0"/>
          </a:p>
        </p:txBody>
      </p:sp>
    </p:spTree>
    <p:extLst>
      <p:ext uri="{BB962C8B-B14F-4D97-AF65-F5344CB8AC3E}">
        <p14:creationId xmlns:p14="http://schemas.microsoft.com/office/powerpoint/2010/main" val="663033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Which of these areas feels most familiar to you? Which feels least familiar?</a:t>
            </a:r>
          </a:p>
          <a:p>
            <a:pPr fontAlgn="t"/>
            <a:r>
              <a:rPr lang="en-US" sz="1200" b="0" i="0" kern="1200" dirty="0">
                <a:solidFill>
                  <a:schemeClr val="tx1"/>
                </a:solidFill>
                <a:effectLst/>
                <a:latin typeface="+mn-lt"/>
                <a:ea typeface="+mn-ea"/>
                <a:cs typeface="+mn-cs"/>
              </a:rPr>
              <a:t>How does communication strengthen or weaken a team?</a:t>
            </a:r>
          </a:p>
          <a:p>
            <a:pPr fontAlgn="t"/>
            <a:r>
              <a:rPr lang="en-US" sz="1200" b="0" i="0" kern="1200" dirty="0">
                <a:solidFill>
                  <a:schemeClr val="tx1"/>
                </a:solidFill>
                <a:effectLst/>
                <a:latin typeface="+mn-lt"/>
                <a:ea typeface="+mn-ea"/>
                <a:cs typeface="+mn-cs"/>
              </a:rPr>
              <a:t>Why might interpreter collaboration deserve explicit attention?</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“Here’s our roadmap for today. We’ll start by identifying the full range of team members involved under IDEA. Then we’ll compare multidisciplinary, interdisciplinary, and transdisciplinary models—these are foundational for understanding how services are coordinated. We’ll also look at communication strategies, including what it means to collaborate effectively with interpreters.”</a:t>
            </a:r>
          </a:p>
          <a:p>
            <a:endParaRPr lang="en-US" dirty="0"/>
          </a:p>
        </p:txBody>
      </p:sp>
      <p:sp>
        <p:nvSpPr>
          <p:cNvPr id="4" name="Slide Number Placeholder 3"/>
          <p:cNvSpPr>
            <a:spLocks noGrp="1"/>
          </p:cNvSpPr>
          <p:nvPr>
            <p:ph type="sldNum" sz="quarter" idx="5"/>
          </p:nvPr>
        </p:nvSpPr>
        <p:spPr/>
        <p:txBody>
          <a:bodyPr/>
          <a:lstStyle/>
          <a:p>
            <a:fld id="{FC69DC65-2215-4C10-9799-4590AC5FEE60}" type="slidenum">
              <a:rPr lang="en-US" smtClean="0"/>
              <a:t>2</a:t>
            </a:fld>
            <a:endParaRPr lang="en-US"/>
          </a:p>
        </p:txBody>
      </p:sp>
    </p:spTree>
    <p:extLst>
      <p:ext uri="{BB962C8B-B14F-4D97-AF65-F5344CB8AC3E}">
        <p14:creationId xmlns:p14="http://schemas.microsoft.com/office/powerpoint/2010/main" val="1016064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**Presenter Script:** Today we’re looking at the slide titled 'Using Video to Promote Communication'. This section focuses on the key ideas shown here: Use of video can assist professionals and the family to:</a:t>
            </a:r>
          </a:p>
          <a:p>
            <a:r>
              <a:t>Review child and adult performance, make recommendations, and monitor progress.</a:t>
            </a:r>
          </a:p>
          <a:p>
            <a:r>
              <a:t>Facilitate reflective and constructive feedback on specific interventions.</a:t>
            </a:r>
          </a:p>
          <a:p>
            <a:r>
              <a:t>Support decision-making about individual goals/outcomes.. As we explore this content, I want to highlight how these concepts support interdisciplinary and interagency collaboration. We’ll talk through examples, reflect on your current experiences, and consider how these ideas apply to your team’s functioning.</a:t>
            </a:r>
          </a:p>
          <a:p>
            <a:endParaRPr/>
          </a:p>
          <a:p>
            <a:r>
              <a:t>**Discussion Prompt:** What aspects of this slide resonate most with your current team experiences? How might these concepts improve collaboration?</a:t>
            </a:r>
          </a:p>
        </p:txBody>
      </p:sp>
      <p:sp>
        <p:nvSpPr>
          <p:cNvPr id="4" name="Slide Number Placeholder 3"/>
          <p:cNvSpPr>
            <a:spLocks noGrp="1"/>
          </p:cNvSpPr>
          <p:nvPr>
            <p:ph type="sldNum" sz="quarter" idx="5"/>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t>**Presenter Script:** Today we’re looking at the slide titled 'Using Video Conferencing to Promote Communication '. This section focuses on the key ideas shown here: Make home visits and co-visits</a:t>
            </a:r>
          </a:p>
          <a:p>
            <a:r>
              <a:t>Conduct team meetings</a:t>
            </a:r>
          </a:p>
          <a:p>
            <a:r>
              <a:t>Attend center-based programs virtually</a:t>
            </a:r>
          </a:p>
          <a:p>
            <a:r>
              <a:t>Promote family to family connections</a:t>
            </a:r>
          </a:p>
          <a:p>
            <a:r>
              <a:t>Conduct observations of staff and provide reflective supervision</a:t>
            </a:r>
          </a:p>
          <a:p>
            <a:r>
              <a:t>Provide professional development activities. As we explore this content, I want to highlight how these concepts support interdisciplinary and interagency collaboration. We’ll talk through examples, reflect on your current experiences, and consider how these ideas apply to your team’s functioning.</a:t>
            </a:r>
          </a:p>
          <a:p>
            <a:endParaRPr/>
          </a:p>
          <a:p>
            <a:r>
              <a:t>**Discussion Prompt:** What aspects of this slide resonate most with your current team experiences? How might these concepts improve collaboration?</a:t>
            </a:r>
          </a:p>
        </p:txBody>
      </p:sp>
      <p:sp>
        <p:nvSpPr>
          <p:cNvPr id="4" name="Slide Number Placeholder 3"/>
          <p:cNvSpPr>
            <a:spLocks noGrp="1"/>
          </p:cNvSpPr>
          <p:nvPr>
            <p:ph type="sldNum" sz="quarter" idx="5"/>
          </p:nvPr>
        </p:nvSpPr>
        <p:spPr/>
        <p:txBody>
          <a:bodyPr/>
          <a:lstStyle/>
          <a:p>
            <a:fld id="{6607CA01-7CB4-4735-973E-DF46F15CAA14}" type="slidenum">
              <a:rPr lang="en-US" smtClean="0"/>
              <a:t>21</a:t>
            </a:fld>
            <a:endParaRPr lang="en-US" dirty="0"/>
          </a:p>
        </p:txBody>
      </p:sp>
    </p:spTree>
    <p:extLst>
      <p:ext uri="{BB962C8B-B14F-4D97-AF65-F5344CB8AC3E}">
        <p14:creationId xmlns:p14="http://schemas.microsoft.com/office/powerpoint/2010/main" val="5261718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t>**Presenter Script:** Today we’re looking at the slide titled 'Using Video Conferencing to Enable Team Meetings'. This section focuses on the key ideas shown here: Using Video and Video Conferencing to Enable Team Meetings over Distances (6:35)</a:t>
            </a:r>
          </a:p>
          <a:p>
            <a:r>
              <a:t>Watch the video and:</a:t>
            </a:r>
          </a:p>
          <a:p>
            <a:r>
              <a:t>Reflect on the benefits of virtual meetings for team members that were identified.</a:t>
            </a:r>
          </a:p>
          <a:p>
            <a:r>
              <a:t> Reflect on the challenges of virtual meetings for team members that were identified.</a:t>
            </a:r>
          </a:p>
          <a:p>
            <a:r>
              <a:t>Identify, based on your participation in videoconferencing, additional benefits and challenges you have experienced?. As we explore this content, I want to highlight how these concepts support interdisciplinary and interagency collaboration. We’ll talk through examples, reflect on your current experiences, and consider how these ideas apply to your team’s functioning.</a:t>
            </a:r>
          </a:p>
          <a:p>
            <a:endParaRPr/>
          </a:p>
          <a:p>
            <a:r>
              <a:t>**Discussion Prompt:** What aspects of this slide resonate most with your current team experiences? How might these concepts improve collaboration?</a:t>
            </a:r>
          </a:p>
        </p:txBody>
      </p:sp>
      <p:sp>
        <p:nvSpPr>
          <p:cNvPr id="4" name="Slide Number Placeholder 3"/>
          <p:cNvSpPr>
            <a:spLocks noGrp="1"/>
          </p:cNvSpPr>
          <p:nvPr>
            <p:ph type="sldNum" sz="quarter" idx="5"/>
          </p:nvPr>
        </p:nvSpPr>
        <p:spPr/>
        <p:txBody>
          <a:bodyPr/>
          <a:lstStyle/>
          <a:p>
            <a:fld id="{6607CA01-7CB4-4735-973E-DF46F15CAA14}" type="slidenum">
              <a:rPr lang="en-US" smtClean="0"/>
              <a:t>22</a:t>
            </a:fld>
            <a:endParaRPr lang="en-US" dirty="0"/>
          </a:p>
        </p:txBody>
      </p:sp>
    </p:spTree>
    <p:extLst>
      <p:ext uri="{BB962C8B-B14F-4D97-AF65-F5344CB8AC3E}">
        <p14:creationId xmlns:p14="http://schemas.microsoft.com/office/powerpoint/2010/main" val="21334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Who are the most common professionals you see on early childhood teams?</a:t>
            </a:r>
          </a:p>
          <a:p>
            <a:pPr fontAlgn="t"/>
            <a:r>
              <a:rPr lang="en-US" sz="1200" b="0" i="0" kern="1200" dirty="0">
                <a:solidFill>
                  <a:schemeClr val="tx1"/>
                </a:solidFill>
                <a:effectLst/>
                <a:latin typeface="+mn-lt"/>
                <a:ea typeface="+mn-ea"/>
                <a:cs typeface="+mn-cs"/>
              </a:rPr>
              <a:t>How does team composition shift when the setting changes (e.g., home vs. preschool)?</a:t>
            </a:r>
          </a:p>
          <a:p>
            <a:pPr fontAlgn="t"/>
            <a:r>
              <a:rPr lang="en-US" sz="1200" b="0" i="0" kern="1200" dirty="0">
                <a:solidFill>
                  <a:schemeClr val="tx1"/>
                </a:solidFill>
                <a:effectLst/>
                <a:latin typeface="+mn-lt"/>
                <a:ea typeface="+mn-ea"/>
                <a:cs typeface="+mn-cs"/>
              </a:rPr>
              <a:t>How do roles differ between Part C and Part B/619?</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“In EI and ECSE, teams can look different from one child to the next. The team expands or contracts based on the child’s developmental needs and the family’s priorities. Today we’ll unpack who these team members are and how their roles contribute to coordinated assessment and intervention.”</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3</a:t>
            </a:fld>
            <a:endParaRPr lang="en-US" dirty="0"/>
          </a:p>
        </p:txBody>
      </p:sp>
    </p:spTree>
    <p:extLst>
      <p:ext uri="{BB962C8B-B14F-4D97-AF65-F5344CB8AC3E}">
        <p14:creationId xmlns:p14="http://schemas.microsoft.com/office/powerpoint/2010/main" val="1165766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What does it look like when families are truly equal partners?</a:t>
            </a:r>
          </a:p>
          <a:p>
            <a:pPr fontAlgn="t"/>
            <a:r>
              <a:rPr lang="en-US" sz="1200" b="0" i="0" kern="1200" dirty="0">
                <a:solidFill>
                  <a:schemeClr val="tx1"/>
                </a:solidFill>
                <a:effectLst/>
                <a:latin typeface="+mn-lt"/>
                <a:ea typeface="+mn-ea"/>
                <a:cs typeface="+mn-cs"/>
              </a:rPr>
              <a:t>What gets in the way of family participation?</a:t>
            </a:r>
          </a:p>
          <a:p>
            <a:pPr fontAlgn="t"/>
            <a:r>
              <a:rPr lang="en-US" sz="1200" b="0" i="0" kern="1200" dirty="0">
                <a:solidFill>
                  <a:schemeClr val="tx1"/>
                </a:solidFill>
                <a:effectLst/>
                <a:latin typeface="+mn-lt"/>
                <a:ea typeface="+mn-ea"/>
                <a:cs typeface="+mn-cs"/>
              </a:rPr>
              <a:t>How can teams address cultural or linguistic barriers?</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“One of the most important principles in EI/ECSE is that families aren’t just invited—they are equal partners. They shape outcomes, priorities, and decisions. Effective collaboration requires not only gaining input but also co‑developing plans with families.”</a:t>
            </a:r>
          </a:p>
          <a:p>
            <a:endParaRPr lang="en-US" dirty="0"/>
          </a:p>
        </p:txBody>
      </p:sp>
      <p:sp>
        <p:nvSpPr>
          <p:cNvPr id="4" name="Slide Number Placeholder 3"/>
          <p:cNvSpPr>
            <a:spLocks noGrp="1"/>
          </p:cNvSpPr>
          <p:nvPr>
            <p:ph type="sldNum" sz="quarter" idx="5"/>
          </p:nvPr>
        </p:nvSpPr>
        <p:spPr/>
        <p:txBody>
          <a:bodyPr/>
          <a:lstStyle/>
          <a:p>
            <a:fld id="{FC69DC65-2215-4C10-9799-4590AC5FEE60}" type="slidenum">
              <a:rPr lang="en-US" smtClean="0"/>
              <a:t>4</a:t>
            </a:fld>
            <a:endParaRPr lang="en-US"/>
          </a:p>
        </p:txBody>
      </p:sp>
    </p:spTree>
    <p:extLst>
      <p:ext uri="{BB962C8B-B14F-4D97-AF65-F5344CB8AC3E}">
        <p14:creationId xmlns:p14="http://schemas.microsoft.com/office/powerpoint/2010/main" val="3205226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Any of the related services professionals identified in IDEA may potentially be members of the team for children ages three through five years. The specific professionals represented will depend on the child and family’s IFSP and the services specified in it. The most common professional disciplines represented are special educators (i.e., ECSE), occupational therapists, physical therapists, and speech language pathologists.</a:t>
            </a:r>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Which service providers do you see most often in your field placement?</a:t>
            </a:r>
          </a:p>
          <a:p>
            <a:pPr fontAlgn="t"/>
            <a:r>
              <a:rPr lang="en-US" sz="1200" b="0" i="0" kern="1200" dirty="0">
                <a:solidFill>
                  <a:schemeClr val="tx1"/>
                </a:solidFill>
                <a:effectLst/>
                <a:latin typeface="+mn-lt"/>
                <a:ea typeface="+mn-ea"/>
                <a:cs typeface="+mn-cs"/>
              </a:rPr>
              <a:t>How do the different perspectives shape the team’s understanding of a child?</a:t>
            </a:r>
          </a:p>
          <a:p>
            <a:pPr fontAlgn="t"/>
            <a:r>
              <a:rPr lang="en-US" sz="1200" b="0" i="0" kern="1200" dirty="0">
                <a:solidFill>
                  <a:schemeClr val="tx1"/>
                </a:solidFill>
                <a:effectLst/>
                <a:latin typeface="+mn-lt"/>
                <a:ea typeface="+mn-ea"/>
                <a:cs typeface="+mn-cs"/>
              </a:rPr>
              <a:t>What challenges arise when many disciplines are involved?</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“Part C allows—at least legally—a wide range of professionals to serve children, though in practice we typically see ECSE, OT, PT, and SLP most often. The key point is that the team is tailored to the IFSP and the family’s needs, not predetermined.”</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5</a:t>
            </a:fld>
            <a:endParaRPr lang="en-US" dirty="0"/>
          </a:p>
        </p:txBody>
      </p:sp>
    </p:spTree>
    <p:extLst>
      <p:ext uri="{BB962C8B-B14F-4D97-AF65-F5344CB8AC3E}">
        <p14:creationId xmlns:p14="http://schemas.microsoft.com/office/powerpoint/2010/main" val="1310588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What new perspectives do regular education teachers bring?</a:t>
            </a:r>
          </a:p>
          <a:p>
            <a:pPr fontAlgn="t"/>
            <a:r>
              <a:rPr lang="en-US" sz="1200" b="0" i="0" kern="1200" dirty="0">
                <a:solidFill>
                  <a:schemeClr val="tx1"/>
                </a:solidFill>
                <a:effectLst/>
                <a:latin typeface="+mn-lt"/>
                <a:ea typeface="+mn-ea"/>
                <a:cs typeface="+mn-cs"/>
              </a:rPr>
              <a:t>How do teacher responsibilities differ from related service roles?</a:t>
            </a:r>
          </a:p>
          <a:p>
            <a:pPr fontAlgn="t"/>
            <a:r>
              <a:rPr lang="en-US" sz="1200" b="0" i="0" kern="1200" dirty="0">
                <a:solidFill>
                  <a:schemeClr val="tx1"/>
                </a:solidFill>
                <a:effectLst/>
                <a:latin typeface="+mn-lt"/>
                <a:ea typeface="+mn-ea"/>
                <a:cs typeface="+mn-cs"/>
              </a:rPr>
              <a:t>How does service coordination shift as children age into school systems?</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“In preschool, our teams start to include both ECSE teachers and regular education teachers. This reflects IDEA’s emphasis on inclusive settings. Collaboration between these two roles becomes central to daily implementation of the IEP.”</a:t>
            </a:r>
          </a:p>
          <a:p>
            <a:endParaRPr lang="en-US" dirty="0"/>
          </a:p>
        </p:txBody>
      </p:sp>
      <p:sp>
        <p:nvSpPr>
          <p:cNvPr id="4" name="Slide Number Placeholder 3"/>
          <p:cNvSpPr>
            <a:spLocks noGrp="1"/>
          </p:cNvSpPr>
          <p:nvPr>
            <p:ph type="sldNum" sz="quarter" idx="5"/>
          </p:nvPr>
        </p:nvSpPr>
        <p:spPr/>
        <p:txBody>
          <a:bodyPr/>
          <a:lstStyle/>
          <a:p>
            <a:fld id="{FC69DC65-2215-4C10-9799-4590AC5FEE60}" type="slidenum">
              <a:rPr lang="en-US" smtClean="0"/>
              <a:t>6</a:t>
            </a:fld>
            <a:endParaRPr lang="en-US"/>
          </a:p>
        </p:txBody>
      </p:sp>
    </p:spTree>
    <p:extLst>
      <p:ext uri="{BB962C8B-B14F-4D97-AF65-F5344CB8AC3E}">
        <p14:creationId xmlns:p14="http://schemas.microsoft.com/office/powerpoint/2010/main" val="2972387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Any of the related services professionals identified in IDEA may potentially be members of the team for children ages three through five years. The specific professionals represented will depend on the child’s IEP and the services specified in it. The most common professional disciplines represented are occupational therapists, physical therapists, speech language pathologists, and psychologists (primarily for assessment).</a:t>
            </a:r>
          </a:p>
          <a:p>
            <a:endParaRPr lang="en-US" dirty="0"/>
          </a:p>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What similarities and differences do you notice between Part C and Part B related services?</a:t>
            </a:r>
          </a:p>
          <a:p>
            <a:pPr fontAlgn="t"/>
            <a:r>
              <a:rPr lang="en-US" sz="1200" b="0" i="0" kern="1200" dirty="0">
                <a:solidFill>
                  <a:schemeClr val="tx1"/>
                </a:solidFill>
                <a:effectLst/>
                <a:latin typeface="+mn-lt"/>
                <a:ea typeface="+mn-ea"/>
                <a:cs typeface="+mn-cs"/>
              </a:rPr>
              <a:t>How do assessment-heavy roles influence team dynamics?</a:t>
            </a:r>
          </a:p>
          <a:p>
            <a:pPr fontAlgn="t"/>
            <a:r>
              <a:rPr lang="en-US" sz="1200" b="0" i="0" kern="1200" dirty="0">
                <a:solidFill>
                  <a:schemeClr val="tx1"/>
                </a:solidFill>
                <a:effectLst/>
                <a:latin typeface="+mn-lt"/>
                <a:ea typeface="+mn-ea"/>
                <a:cs typeface="+mn-cs"/>
              </a:rPr>
              <a:t>What challenges arise when multiple related service providers see the child separately?</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“Under Part B/619, any related service provider identified in IDEA may be on the team, but in practice the most common include OT, PT, SLP, and psychology—especially during evaluations. Each discipline contributes essential information, but collaboration is critical to avoid fragmented services.”</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7</a:t>
            </a:fld>
            <a:endParaRPr lang="en-US" dirty="0"/>
          </a:p>
        </p:txBody>
      </p:sp>
    </p:spTree>
    <p:extLst>
      <p:ext uri="{BB962C8B-B14F-4D97-AF65-F5344CB8AC3E}">
        <p14:creationId xmlns:p14="http://schemas.microsoft.com/office/powerpoint/2010/main" val="2158513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Which teaming models have you experienced so far in the field?</a:t>
            </a:r>
          </a:p>
          <a:p>
            <a:pPr fontAlgn="t"/>
            <a:r>
              <a:rPr lang="en-US" sz="1200" b="0" i="0" kern="1200" dirty="0">
                <a:solidFill>
                  <a:schemeClr val="tx1"/>
                </a:solidFill>
                <a:effectLst/>
                <a:latin typeface="+mn-lt"/>
                <a:ea typeface="+mn-ea"/>
                <a:cs typeface="+mn-cs"/>
              </a:rPr>
              <a:t>What do you think the biggest difference is between these three?</a:t>
            </a:r>
          </a:p>
          <a:p>
            <a:pPr fontAlgn="t"/>
            <a:r>
              <a:rPr lang="en-US" sz="1200" b="0" i="0" kern="1200" dirty="0">
                <a:solidFill>
                  <a:schemeClr val="tx1"/>
                </a:solidFill>
                <a:effectLst/>
                <a:latin typeface="+mn-lt"/>
                <a:ea typeface="+mn-ea"/>
                <a:cs typeface="+mn-cs"/>
              </a:rPr>
              <a:t>Why might a program choose one model over another?</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“Next, we’re going to explore the three main teaming models. Understanding these models will help you analyze the strengths and weaknesses of the teams you observe during fieldwork.”</a:t>
            </a:r>
          </a:p>
          <a:p>
            <a:endParaRPr lang="en-US" dirty="0"/>
          </a:p>
        </p:txBody>
      </p:sp>
      <p:sp>
        <p:nvSpPr>
          <p:cNvPr id="4" name="Slide Number Placeholder 3"/>
          <p:cNvSpPr>
            <a:spLocks noGrp="1"/>
          </p:cNvSpPr>
          <p:nvPr>
            <p:ph type="sldNum" sz="quarter" idx="5"/>
          </p:nvPr>
        </p:nvSpPr>
        <p:spPr/>
        <p:txBody>
          <a:bodyPr/>
          <a:lstStyle/>
          <a:p>
            <a:fld id="{6607CA01-7CB4-4735-973E-DF46F15CAA14}" type="slidenum">
              <a:rPr lang="en-US" smtClean="0"/>
              <a:t>8</a:t>
            </a:fld>
            <a:endParaRPr lang="en-US" dirty="0"/>
          </a:p>
        </p:txBody>
      </p:sp>
    </p:spTree>
    <p:extLst>
      <p:ext uri="{BB962C8B-B14F-4D97-AF65-F5344CB8AC3E}">
        <p14:creationId xmlns:p14="http://schemas.microsoft.com/office/powerpoint/2010/main" val="3320114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1" i="0" kern="1200" dirty="0">
                <a:solidFill>
                  <a:schemeClr val="tx1"/>
                </a:solidFill>
                <a:effectLst/>
                <a:latin typeface="+mn-lt"/>
                <a:ea typeface="+mn-ea"/>
                <a:cs typeface="+mn-cs"/>
              </a:rPr>
              <a:t>Discussion Prompts</a:t>
            </a:r>
          </a:p>
          <a:p>
            <a:pPr fontAlgn="t"/>
            <a:r>
              <a:rPr lang="en-US" sz="1200" b="0" i="0" kern="1200" dirty="0">
                <a:solidFill>
                  <a:schemeClr val="tx1"/>
                </a:solidFill>
                <a:effectLst/>
                <a:latin typeface="+mn-lt"/>
                <a:ea typeface="+mn-ea"/>
                <a:cs typeface="+mn-cs"/>
              </a:rPr>
              <a:t>Which of these terms is most familiar or confusing to you?</a:t>
            </a:r>
          </a:p>
          <a:p>
            <a:pPr fontAlgn="t"/>
            <a:r>
              <a:rPr lang="en-US" sz="1200" b="0" i="0" kern="1200" dirty="0">
                <a:solidFill>
                  <a:schemeClr val="tx1"/>
                </a:solidFill>
                <a:effectLst/>
                <a:latin typeface="+mn-lt"/>
                <a:ea typeface="+mn-ea"/>
                <a:cs typeface="+mn-cs"/>
              </a:rPr>
              <a:t>Which model do you think is most child- and family-centered?</a:t>
            </a:r>
          </a:p>
          <a:p>
            <a:pPr fontAlgn="t"/>
            <a:r>
              <a:rPr lang="en-US" sz="1200" b="0" i="0" kern="1200" dirty="0">
                <a:solidFill>
                  <a:schemeClr val="tx1"/>
                </a:solidFill>
                <a:effectLst/>
                <a:latin typeface="+mn-lt"/>
                <a:ea typeface="+mn-ea"/>
                <a:cs typeface="+mn-cs"/>
              </a:rPr>
              <a:t>What benefits might each model bring?</a:t>
            </a:r>
          </a:p>
          <a:p>
            <a:pPr fontAlgn="t"/>
            <a:r>
              <a:rPr lang="en-US" sz="1200" b="1" i="0" kern="1200" dirty="0">
                <a:solidFill>
                  <a:schemeClr val="tx1"/>
                </a:solidFill>
                <a:effectLst/>
                <a:latin typeface="+mn-lt"/>
                <a:ea typeface="+mn-ea"/>
                <a:cs typeface="+mn-cs"/>
              </a:rPr>
              <a:t>Suggested Script</a:t>
            </a:r>
          </a:p>
          <a:p>
            <a:pPr fontAlgn="t"/>
            <a:r>
              <a:rPr lang="en-US" sz="1200" b="0" i="0" kern="1200" dirty="0">
                <a:solidFill>
                  <a:schemeClr val="tx1"/>
                </a:solidFill>
                <a:effectLst/>
                <a:latin typeface="+mn-lt"/>
                <a:ea typeface="+mn-ea"/>
                <a:cs typeface="+mn-cs"/>
              </a:rPr>
              <a:t>“These are the three main models we’ll compare. Each exists on a continuum of collaboration—from very separate to deeply integrated roles.”</a:t>
            </a:r>
          </a:p>
          <a:p>
            <a:endParaRPr lang="en-US" dirty="0"/>
          </a:p>
        </p:txBody>
      </p:sp>
      <p:sp>
        <p:nvSpPr>
          <p:cNvPr id="4" name="Slide Number Placeholder 3"/>
          <p:cNvSpPr>
            <a:spLocks noGrp="1"/>
          </p:cNvSpPr>
          <p:nvPr>
            <p:ph type="sldNum" sz="quarter" idx="5"/>
          </p:nvPr>
        </p:nvSpPr>
        <p:spPr/>
        <p:txBody>
          <a:bodyPr/>
          <a:lstStyle/>
          <a:p>
            <a:fld id="{FC69DC65-2215-4C10-9799-4590AC5FEE60}" type="slidenum">
              <a:rPr lang="en-US" smtClean="0"/>
              <a:t>9</a:t>
            </a:fld>
            <a:endParaRPr lang="en-US"/>
          </a:p>
        </p:txBody>
      </p:sp>
    </p:spTree>
    <p:extLst>
      <p:ext uri="{BB962C8B-B14F-4D97-AF65-F5344CB8AC3E}">
        <p14:creationId xmlns:p14="http://schemas.microsoft.com/office/powerpoint/2010/main" val="594305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2637816"/>
            <a:ext cx="12192000" cy="1201112"/>
          </a:xfrm>
        </p:spPr>
        <p:txBody>
          <a:bodyPr anchor="ctr">
            <a:normAutofit/>
          </a:bodyPr>
          <a:lstStyle>
            <a:lvl1pPr algn="ctr">
              <a:defRPr sz="5400" b="1">
                <a:solidFill>
                  <a:srgbClr val="001F5F"/>
                </a:solidFill>
              </a:defRPr>
            </a:lvl1pPr>
          </a:lstStyle>
          <a:p>
            <a:r>
              <a:rPr lang="en-US" dirty="0"/>
              <a:t>Click To Edit Master Title Style</a:t>
            </a: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54455" y="-50988"/>
            <a:ext cx="4886657" cy="1127313"/>
          </a:xfrm>
          <a:prstGeom prst="rect">
            <a:avLst/>
          </a:prstGeom>
        </p:spPr>
      </p:pic>
      <p:grpSp>
        <p:nvGrpSpPr>
          <p:cNvPr id="20" name="Group 19"/>
          <p:cNvGrpSpPr/>
          <p:nvPr userDrawn="1"/>
        </p:nvGrpSpPr>
        <p:grpSpPr>
          <a:xfrm>
            <a:off x="1783" y="6685837"/>
            <a:ext cx="12192000" cy="123639"/>
            <a:chOff x="1783" y="6616562"/>
            <a:chExt cx="12192000" cy="123639"/>
          </a:xfrm>
        </p:grpSpPr>
        <p:cxnSp>
          <p:nvCxnSpPr>
            <p:cNvPr id="10" name="Straight Connector 9"/>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p:cNvCxnSpPr/>
          <p:nvPr userDrawn="1"/>
        </p:nvCxnSpPr>
        <p:spPr>
          <a:xfrm>
            <a:off x="1783" y="1098772"/>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44272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C7CD9-94B5-01BF-FA4B-0FD915D3A4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7BCC78-9C98-738D-AB39-A483E02338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2296A4-626A-AF56-5FCF-FC57B78278AC}"/>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5" name="Footer Placeholder 4">
            <a:extLst>
              <a:ext uri="{FF2B5EF4-FFF2-40B4-BE49-F238E27FC236}">
                <a16:creationId xmlns:a16="http://schemas.microsoft.com/office/drawing/2014/main" id="{5AB0BA1F-79B0-C32C-051C-792F7D1027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0C9CD5-819F-FEF9-E7A0-FD28FB8B3432}"/>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1787512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A04D-5E73-DEBB-C0D1-8354E077BF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16D8DA-A075-FFAE-4C6D-1BEF81AB7F1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25068F-A22F-8CA3-C232-A04EE8D13CDD}"/>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5" name="Footer Placeholder 4">
            <a:extLst>
              <a:ext uri="{FF2B5EF4-FFF2-40B4-BE49-F238E27FC236}">
                <a16:creationId xmlns:a16="http://schemas.microsoft.com/office/drawing/2014/main" id="{ED6B91E9-33F2-D8F6-127B-8E0FC52123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683D8F-3009-784F-16E2-AF61CA5C2003}"/>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2161931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FBD28-E917-3B21-89B1-459874A123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31864A-B151-CA07-CBBE-201B604D53E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4A8123-7A21-B706-A38E-25336700CE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2A2E1C-70B6-EC03-8A0B-0B5E4A22427A}"/>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6" name="Footer Placeholder 5">
            <a:extLst>
              <a:ext uri="{FF2B5EF4-FFF2-40B4-BE49-F238E27FC236}">
                <a16:creationId xmlns:a16="http://schemas.microsoft.com/office/drawing/2014/main" id="{53E59CE5-6D1D-9B0C-F75D-0716E7907A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5D5082-9FAE-6047-88B0-05DD78553567}"/>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374333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D2231-CB24-26F4-AAB3-ED54E7273E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4177BA2-C738-E32F-1543-136126D9CD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595B32-4918-8AC8-8D61-7178701ABC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239930-5A7D-4CA2-7AB1-E6D9DB0DF7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1D0530-99FE-B047-AEB3-83CADDC3CF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84BDF5-F5DB-089D-CC4B-DBDAFCAFED9B}"/>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8" name="Footer Placeholder 7">
            <a:extLst>
              <a:ext uri="{FF2B5EF4-FFF2-40B4-BE49-F238E27FC236}">
                <a16:creationId xmlns:a16="http://schemas.microsoft.com/office/drawing/2014/main" id="{45881236-0D1E-448C-F1D2-2C65DEEB43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4CD602-0622-5382-9E29-73645370D350}"/>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1689228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3319F-55A0-6078-0BB4-4C45357B7A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5A8022-C9C1-4E36-5102-99CB7B06FA12}"/>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4" name="Footer Placeholder 3">
            <a:extLst>
              <a:ext uri="{FF2B5EF4-FFF2-40B4-BE49-F238E27FC236}">
                <a16:creationId xmlns:a16="http://schemas.microsoft.com/office/drawing/2014/main" id="{14934A8F-54A3-337F-136B-FEADDFFCA8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A75B89-09C7-A34F-88DF-7179B6A02619}"/>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16302539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38C713-6FB5-9E4A-C478-D4EC58CEB546}"/>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3" name="Footer Placeholder 2">
            <a:extLst>
              <a:ext uri="{FF2B5EF4-FFF2-40B4-BE49-F238E27FC236}">
                <a16:creationId xmlns:a16="http://schemas.microsoft.com/office/drawing/2014/main" id="{141A4B0E-2EF1-03EF-0493-B47B3A47B8B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F4522F-7D35-D4D2-1862-103A5E720712}"/>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8845154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BB234-3064-764B-CE52-80175EFCD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EA069FF-4D1D-D92C-7D11-E9E1E32760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2B43D5-42B6-246F-70C0-CDC27318EC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24049A-A22A-B10F-44E3-3FD89557627C}"/>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6" name="Footer Placeholder 5">
            <a:extLst>
              <a:ext uri="{FF2B5EF4-FFF2-40B4-BE49-F238E27FC236}">
                <a16:creationId xmlns:a16="http://schemas.microsoft.com/office/drawing/2014/main" id="{439B7B2B-F385-9716-879B-97902835E9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D8DA10-4C5D-9D04-A875-9693EDED992D}"/>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610559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3AAE1-01AC-61D2-AA7F-5D21EC2AAF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4E3835-A7AE-012E-34EA-B64B71B38F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319FFC-E912-93D2-C7D2-AC06ED08C1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307F70-6C3D-F4AE-B768-44EE5CF214C0}"/>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6" name="Footer Placeholder 5">
            <a:extLst>
              <a:ext uri="{FF2B5EF4-FFF2-40B4-BE49-F238E27FC236}">
                <a16:creationId xmlns:a16="http://schemas.microsoft.com/office/drawing/2014/main" id="{A6814E49-4C15-A296-653A-0F12A65FF1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4ED181-0AED-2C89-5C12-D0C773E233F2}"/>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32046517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E2CFA-640A-E1C1-36F9-C685FC7ADC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2BED041-79BB-2098-1A2B-816747A771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6E4991-7EE5-6726-0BD2-352C8EAA0CCC}"/>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5" name="Footer Placeholder 4">
            <a:extLst>
              <a:ext uri="{FF2B5EF4-FFF2-40B4-BE49-F238E27FC236}">
                <a16:creationId xmlns:a16="http://schemas.microsoft.com/office/drawing/2014/main" id="{89E9683C-3296-7A7C-3DA4-4B73ADB4CE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B8E965-60F3-7674-6F44-DC4BA2300F48}"/>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15022487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CDF406-E4B1-5FA2-2305-64F2423023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947B72-F74D-7656-5574-7E28DBB70E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9E80F-2CE5-F243-6C6E-CF384C243722}"/>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5" name="Footer Placeholder 4">
            <a:extLst>
              <a:ext uri="{FF2B5EF4-FFF2-40B4-BE49-F238E27FC236}">
                <a16:creationId xmlns:a16="http://schemas.microsoft.com/office/drawing/2014/main" id="{678D357A-79A9-0C20-5B90-9E18C83BA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720C77-C382-E52D-B047-F165E2456BF9}"/>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3985506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ctr">
              <a:defRPr sz="3600" b="1">
                <a:solidFill>
                  <a:srgbClr val="001F5F"/>
                </a:solidFill>
              </a:defRPr>
            </a:lvl1pPr>
          </a:lstStyle>
          <a:p>
            <a:r>
              <a:rPr lang="en-US" dirty="0"/>
              <a:t>Click To Edit Master Title Style</a:t>
            </a:r>
          </a:p>
        </p:txBody>
      </p:sp>
      <p:sp>
        <p:nvSpPr>
          <p:cNvPr id="3" name="Content Placeholder 2"/>
          <p:cNvSpPr>
            <a:spLocks noGrp="1"/>
          </p:cNvSpPr>
          <p:nvPr>
            <p:ph idx="1"/>
          </p:nvPr>
        </p:nvSpPr>
        <p:spPr/>
        <p:txBody>
          <a:bodyPr/>
          <a:lstStyle>
            <a:lvl2pPr marL="685800" indent="-22860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oup 6">
            <a:extLst>
              <a:ext uri="{FF2B5EF4-FFF2-40B4-BE49-F238E27FC236}">
                <a16:creationId xmlns:a16="http://schemas.microsoft.com/office/drawing/2014/main" id="{FFC2DB5B-F96B-42E9-83EB-24378A12DBB2}"/>
              </a:ext>
            </a:extLst>
          </p:cNvPr>
          <p:cNvGrpSpPr/>
          <p:nvPr userDrawn="1"/>
        </p:nvGrpSpPr>
        <p:grpSpPr>
          <a:xfrm>
            <a:off x="0" y="6141652"/>
            <a:ext cx="12192000" cy="123639"/>
            <a:chOff x="1783" y="6616562"/>
            <a:chExt cx="12192000" cy="123639"/>
          </a:xfrm>
        </p:grpSpPr>
        <p:cxnSp>
          <p:nvCxnSpPr>
            <p:cNvPr id="8" name="Straight Connector 7">
              <a:extLst>
                <a:ext uri="{FF2B5EF4-FFF2-40B4-BE49-F238E27FC236}">
                  <a16:creationId xmlns:a16="http://schemas.microsoft.com/office/drawing/2014/main" id="{7DCAC36A-0FAD-4072-938B-0532D69DCFAC}"/>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91EB467-C1D2-4ECA-9A02-699D6D3EE102}"/>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EE433A6-679F-4C4D-B48E-9EDF6F6DBDC0}"/>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565B0333-E6D2-4882-9BF7-C43653DDE23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custDataLst>
      <p:tags r:id="rId1"/>
    </p:custDataLst>
    <p:extLst>
      <p:ext uri="{BB962C8B-B14F-4D97-AF65-F5344CB8AC3E}">
        <p14:creationId xmlns:p14="http://schemas.microsoft.com/office/powerpoint/2010/main" val="234814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1500188"/>
          </a:xfrm>
        </p:spPr>
        <p:txBody>
          <a:bodyPr anchor="b">
            <a:normAutofit/>
          </a:bodyPr>
          <a:lstStyle>
            <a:lvl1pPr algn="ctr">
              <a:defRPr sz="5400" b="1">
                <a:solidFill>
                  <a:srgbClr val="001F5F"/>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rgbClr val="001F5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grpSp>
        <p:nvGrpSpPr>
          <p:cNvPr id="7" name="Group 6">
            <a:extLst>
              <a:ext uri="{FF2B5EF4-FFF2-40B4-BE49-F238E27FC236}">
                <a16:creationId xmlns:a16="http://schemas.microsoft.com/office/drawing/2014/main" id="{E8232C32-8D8F-4F9F-B41A-77CD9E07A4BC}"/>
              </a:ext>
            </a:extLst>
          </p:cNvPr>
          <p:cNvGrpSpPr/>
          <p:nvPr userDrawn="1"/>
        </p:nvGrpSpPr>
        <p:grpSpPr>
          <a:xfrm>
            <a:off x="0" y="6141652"/>
            <a:ext cx="12192000" cy="123639"/>
            <a:chOff x="1783" y="6616562"/>
            <a:chExt cx="12192000" cy="123639"/>
          </a:xfrm>
        </p:grpSpPr>
        <p:cxnSp>
          <p:nvCxnSpPr>
            <p:cNvPr id="8" name="Straight Connector 7">
              <a:extLst>
                <a:ext uri="{FF2B5EF4-FFF2-40B4-BE49-F238E27FC236}">
                  <a16:creationId xmlns:a16="http://schemas.microsoft.com/office/drawing/2014/main" id="{41C92AE6-8701-4FCF-9D10-07774CE0296D}"/>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8F48164-CF84-430E-8AEC-A24EDB05F279}"/>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67C8A88-AF54-4151-9A6D-624A2FE1C907}"/>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E975C0E7-472F-4B07-B2EC-189E548810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custDataLst>
      <p:tags r:id="rId1"/>
    </p:custDataLst>
    <p:extLst>
      <p:ext uri="{BB962C8B-B14F-4D97-AF65-F5344CB8AC3E}">
        <p14:creationId xmlns:p14="http://schemas.microsoft.com/office/powerpoint/2010/main" val="3414213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3600" b="1">
                <a:solidFill>
                  <a:srgbClr val="001F5F"/>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8" name="Group 7">
            <a:extLst>
              <a:ext uri="{FF2B5EF4-FFF2-40B4-BE49-F238E27FC236}">
                <a16:creationId xmlns:a16="http://schemas.microsoft.com/office/drawing/2014/main" id="{45575C2B-F4A9-41E6-8811-4BE87716E0BB}"/>
              </a:ext>
            </a:extLst>
          </p:cNvPr>
          <p:cNvGrpSpPr/>
          <p:nvPr userDrawn="1"/>
        </p:nvGrpSpPr>
        <p:grpSpPr>
          <a:xfrm>
            <a:off x="0" y="6141652"/>
            <a:ext cx="12192000" cy="123639"/>
            <a:chOff x="1783" y="6616562"/>
            <a:chExt cx="12192000" cy="123639"/>
          </a:xfrm>
        </p:grpSpPr>
        <p:cxnSp>
          <p:nvCxnSpPr>
            <p:cNvPr id="9" name="Straight Connector 8">
              <a:extLst>
                <a:ext uri="{FF2B5EF4-FFF2-40B4-BE49-F238E27FC236}">
                  <a16:creationId xmlns:a16="http://schemas.microsoft.com/office/drawing/2014/main" id="{E3A9591E-6C0A-4C5B-A184-DF77777659B3}"/>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45774B3-B1A2-445D-9CA9-C137B34611EE}"/>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6805C7B-DABC-4073-9C97-80BA52E36631}"/>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2" name="Picture 11">
            <a:extLst>
              <a:ext uri="{FF2B5EF4-FFF2-40B4-BE49-F238E27FC236}">
                <a16:creationId xmlns:a16="http://schemas.microsoft.com/office/drawing/2014/main" id="{FA805AC2-0C86-4B98-8821-FB5D55511A1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custDataLst>
      <p:tags r:id="rId1"/>
    </p:custDataLst>
    <p:extLst>
      <p:ext uri="{BB962C8B-B14F-4D97-AF65-F5344CB8AC3E}">
        <p14:creationId xmlns:p14="http://schemas.microsoft.com/office/powerpoint/2010/main" val="1194843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normAutofit/>
          </a:bodyPr>
          <a:lstStyle>
            <a:lvl1pPr algn="ctr">
              <a:defRPr sz="3600" b="1">
                <a:solidFill>
                  <a:srgbClr val="001F5F"/>
                </a:solidFill>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rgbClr val="001F5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rgbClr val="001F5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id="{60CFDCE1-FC1B-42E0-8BE4-BC39B6BFE7F9}"/>
              </a:ext>
            </a:extLst>
          </p:cNvPr>
          <p:cNvGrpSpPr/>
          <p:nvPr userDrawn="1"/>
        </p:nvGrpSpPr>
        <p:grpSpPr>
          <a:xfrm>
            <a:off x="0" y="6141652"/>
            <a:ext cx="12192000" cy="123639"/>
            <a:chOff x="1783" y="6616562"/>
            <a:chExt cx="12192000" cy="123639"/>
          </a:xfrm>
        </p:grpSpPr>
        <p:cxnSp>
          <p:nvCxnSpPr>
            <p:cNvPr id="11" name="Straight Connector 10">
              <a:extLst>
                <a:ext uri="{FF2B5EF4-FFF2-40B4-BE49-F238E27FC236}">
                  <a16:creationId xmlns:a16="http://schemas.microsoft.com/office/drawing/2014/main" id="{87093197-F8E1-4AB2-8F3F-9C2EBA08DBF8}"/>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FD25210-99B7-40E5-98E9-354F0C49C615}"/>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91D5643-B147-4FB1-AB69-EFF92B58820B}"/>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4" name="Picture 13">
            <a:extLst>
              <a:ext uri="{FF2B5EF4-FFF2-40B4-BE49-F238E27FC236}">
                <a16:creationId xmlns:a16="http://schemas.microsoft.com/office/drawing/2014/main" id="{EE8A7E7B-25CF-43D9-B010-51A0815D4FE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custDataLst>
      <p:tags r:id="rId1"/>
    </p:custDataLst>
    <p:extLst>
      <p:ext uri="{BB962C8B-B14F-4D97-AF65-F5344CB8AC3E}">
        <p14:creationId xmlns:p14="http://schemas.microsoft.com/office/powerpoint/2010/main" val="128896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3600" b="1">
                <a:solidFill>
                  <a:srgbClr val="001F5F"/>
                </a:solidFill>
              </a:defRPr>
            </a:lvl1pPr>
          </a:lstStyle>
          <a:p>
            <a:r>
              <a:rPr lang="en-US" dirty="0"/>
              <a:t>Click to edit Master title style</a:t>
            </a:r>
          </a:p>
        </p:txBody>
      </p:sp>
      <p:grpSp>
        <p:nvGrpSpPr>
          <p:cNvPr id="6" name="Group 5">
            <a:extLst>
              <a:ext uri="{FF2B5EF4-FFF2-40B4-BE49-F238E27FC236}">
                <a16:creationId xmlns:a16="http://schemas.microsoft.com/office/drawing/2014/main" id="{DBD6056B-1BA8-418C-A78A-07175BBD3BB6}"/>
              </a:ext>
            </a:extLst>
          </p:cNvPr>
          <p:cNvGrpSpPr/>
          <p:nvPr userDrawn="1"/>
        </p:nvGrpSpPr>
        <p:grpSpPr>
          <a:xfrm>
            <a:off x="0" y="6141652"/>
            <a:ext cx="12192000" cy="123639"/>
            <a:chOff x="1783" y="6616562"/>
            <a:chExt cx="12192000" cy="123639"/>
          </a:xfrm>
        </p:grpSpPr>
        <p:cxnSp>
          <p:nvCxnSpPr>
            <p:cNvPr id="7" name="Straight Connector 6">
              <a:extLst>
                <a:ext uri="{FF2B5EF4-FFF2-40B4-BE49-F238E27FC236}">
                  <a16:creationId xmlns:a16="http://schemas.microsoft.com/office/drawing/2014/main" id="{231B5928-1430-436B-B9B7-708D8EA35657}"/>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DE2D395-5707-4990-BCB5-47D950B57D5C}"/>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8939080-740B-4D85-BF1A-90DADB5811A5}"/>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0" name="Picture 9">
            <a:extLst>
              <a:ext uri="{FF2B5EF4-FFF2-40B4-BE49-F238E27FC236}">
                <a16:creationId xmlns:a16="http://schemas.microsoft.com/office/drawing/2014/main" id="{B0BB187A-3AFC-40F6-95E3-B2BBDB26B23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custDataLst>
      <p:tags r:id="rId1"/>
    </p:custDataLst>
    <p:extLst>
      <p:ext uri="{BB962C8B-B14F-4D97-AF65-F5344CB8AC3E}">
        <p14:creationId xmlns:p14="http://schemas.microsoft.com/office/powerpoint/2010/main" val="3497019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C2EE579-2948-4575-BDD3-80BEF68274CF}"/>
              </a:ext>
            </a:extLst>
          </p:cNvPr>
          <p:cNvGrpSpPr/>
          <p:nvPr userDrawn="1"/>
        </p:nvGrpSpPr>
        <p:grpSpPr>
          <a:xfrm>
            <a:off x="0" y="6141652"/>
            <a:ext cx="12192000" cy="123639"/>
            <a:chOff x="1783" y="6616562"/>
            <a:chExt cx="12192000" cy="123639"/>
          </a:xfrm>
        </p:grpSpPr>
        <p:cxnSp>
          <p:nvCxnSpPr>
            <p:cNvPr id="6" name="Straight Connector 5">
              <a:extLst>
                <a:ext uri="{FF2B5EF4-FFF2-40B4-BE49-F238E27FC236}">
                  <a16:creationId xmlns:a16="http://schemas.microsoft.com/office/drawing/2014/main" id="{74DD27DE-3E54-4274-BBC3-ACDBA4EE9375}"/>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17CE46D-769F-4AC1-9632-943FA356FB8F}"/>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41996B2-EF6C-4477-8412-7FDF64D8FBE9}"/>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1B91F03D-430D-45A4-8DF3-4331DE02772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265291"/>
            <a:ext cx="2367224" cy="546100"/>
          </a:xfrm>
          <a:prstGeom prst="rect">
            <a:avLst/>
          </a:prstGeom>
        </p:spPr>
      </p:pic>
    </p:spTree>
    <p:custDataLst>
      <p:tags r:id="rId1"/>
    </p:custDataLst>
    <p:extLst>
      <p:ext uri="{BB962C8B-B14F-4D97-AF65-F5344CB8AC3E}">
        <p14:creationId xmlns:p14="http://schemas.microsoft.com/office/powerpoint/2010/main" val="110614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867773"/>
            <a:ext cx="10515600" cy="2852737"/>
          </a:xfrm>
        </p:spPr>
        <p:txBody>
          <a:bodyPr anchor="b">
            <a:normAutofit/>
          </a:bodyPr>
          <a:lstStyle>
            <a:lvl1pPr algn="ctr">
              <a:defRPr sz="4400" b="1">
                <a:solidFill>
                  <a:schemeClr val="tx1"/>
                </a:solidFill>
                <a:latin typeface="+mj-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505848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6025-E2D2-74C8-AAA7-05522DF093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4209E1-6E0B-E2DB-DCE7-CE2496DDC4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1AA8FB-72D9-800A-C740-1F38DC5F8F0A}"/>
              </a:ext>
            </a:extLst>
          </p:cNvPr>
          <p:cNvSpPr>
            <a:spLocks noGrp="1"/>
          </p:cNvSpPr>
          <p:nvPr>
            <p:ph type="dt" sz="half" idx="10"/>
          </p:nvPr>
        </p:nvSpPr>
        <p:spPr/>
        <p:txBody>
          <a:bodyPr/>
          <a:lstStyle/>
          <a:p>
            <a:fld id="{6193A732-ED55-4150-9BD7-5C4FF9DE65E9}" type="datetimeFigureOut">
              <a:rPr lang="en-US" smtClean="0"/>
              <a:t>2/24/2026</a:t>
            </a:fld>
            <a:endParaRPr lang="en-US"/>
          </a:p>
        </p:txBody>
      </p:sp>
      <p:sp>
        <p:nvSpPr>
          <p:cNvPr id="5" name="Footer Placeholder 4">
            <a:extLst>
              <a:ext uri="{FF2B5EF4-FFF2-40B4-BE49-F238E27FC236}">
                <a16:creationId xmlns:a16="http://schemas.microsoft.com/office/drawing/2014/main" id="{6786EC0E-4562-E1EE-D140-2E5DA7E02F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7132F7-FF07-2C79-2DC1-7EABA0DCDE7C}"/>
              </a:ext>
            </a:extLst>
          </p:cNvPr>
          <p:cNvSpPr>
            <a:spLocks noGrp="1"/>
          </p:cNvSpPr>
          <p:nvPr>
            <p:ph type="sldNum" sz="quarter" idx="12"/>
          </p:nvPr>
        </p:nvSpPr>
        <p:spPr/>
        <p:txBody>
          <a:bodyPr/>
          <a:lstStyle/>
          <a:p>
            <a:fld id="{B7055B97-B176-4403-881D-E65649B62776}" type="slidenum">
              <a:rPr lang="en-US" smtClean="0"/>
              <a:t>‹#›</a:t>
            </a:fld>
            <a:endParaRPr lang="en-US"/>
          </a:p>
        </p:txBody>
      </p:sp>
    </p:spTree>
    <p:extLst>
      <p:ext uri="{BB962C8B-B14F-4D97-AF65-F5344CB8AC3E}">
        <p14:creationId xmlns:p14="http://schemas.microsoft.com/office/powerpoint/2010/main" val="334357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tags" Target="../tags/tag1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0"/>
    </p:custDataLst>
    <p:extLst>
      <p:ext uri="{BB962C8B-B14F-4D97-AF65-F5344CB8AC3E}">
        <p14:creationId xmlns:p14="http://schemas.microsoft.com/office/powerpoint/2010/main" val="1336251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8" r:id="rId8"/>
  </p:sldLayoutIdLst>
  <p:txStyles>
    <p:titleStyle>
      <a:lvl1pPr algn="ctr" defTabSz="914400" rtl="0" eaLnBrk="1" latinLnBrk="0" hangingPunct="1">
        <a:lnSpc>
          <a:spcPct val="90000"/>
        </a:lnSpc>
        <a:spcBef>
          <a:spcPct val="0"/>
        </a:spcBef>
        <a:buNone/>
        <a:defRPr sz="3600" b="1" kern="1200">
          <a:solidFill>
            <a:srgbClr val="001F5F"/>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F56F61-1834-DDF7-AF81-CFCAA18CA2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94BE747-6566-42D7-7B07-802C9724BF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2B209A-2070-E7FC-0497-CFB82611F8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93A732-ED55-4150-9BD7-5C4FF9DE65E9}" type="datetimeFigureOut">
              <a:rPr lang="en-US" smtClean="0"/>
              <a:t>2/24/2026</a:t>
            </a:fld>
            <a:endParaRPr lang="en-US"/>
          </a:p>
        </p:txBody>
      </p:sp>
      <p:sp>
        <p:nvSpPr>
          <p:cNvPr id="5" name="Footer Placeholder 4">
            <a:extLst>
              <a:ext uri="{FF2B5EF4-FFF2-40B4-BE49-F238E27FC236}">
                <a16:creationId xmlns:a16="http://schemas.microsoft.com/office/drawing/2014/main" id="{7364C9D5-7267-FF6D-5166-A527DE4BD6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BCF607A-BA26-2D29-EC8D-06D529E397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7055B97-B176-4403-881D-E65649B62776}" type="slidenum">
              <a:rPr lang="en-US" smtClean="0"/>
              <a:t>‹#›</a:t>
            </a:fld>
            <a:endParaRPr lang="en-US"/>
          </a:p>
        </p:txBody>
      </p:sp>
    </p:spTree>
    <p:custDataLst>
      <p:tags r:id="rId13"/>
    </p:custDataLst>
    <p:extLst>
      <p:ext uri="{BB962C8B-B14F-4D97-AF65-F5344CB8AC3E}">
        <p14:creationId xmlns:p14="http://schemas.microsoft.com/office/powerpoint/2010/main" val="3675212869"/>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6.xml"/><Relationship Id="rId4" Type="http://schemas.openxmlformats.org/officeDocument/2006/relationships/hyperlink" Target="https://www.youtube.com/watch?v=-Ew4oCrq6Qg" TargetMode="Externa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33.xml"/><Relationship Id="rId4" Type="http://schemas.openxmlformats.org/officeDocument/2006/relationships/hyperlink" Target="https://www.youtube.com/watch?v=Xl7sCZG9F9M"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796EE-460C-F613-8470-F1B38BC6C876}"/>
              </a:ext>
            </a:extLst>
          </p:cNvPr>
          <p:cNvSpPr>
            <a:spLocks noGrp="1"/>
          </p:cNvSpPr>
          <p:nvPr>
            <p:ph type="ctrTitle"/>
          </p:nvPr>
        </p:nvSpPr>
        <p:spPr/>
        <p:txBody>
          <a:bodyPr>
            <a:normAutofit fontScale="90000"/>
          </a:bodyPr>
          <a:lstStyle/>
          <a:p>
            <a:r>
              <a:rPr lang="en-US" dirty="0"/>
              <a:t>Team Process: </a:t>
            </a:r>
            <a:br>
              <a:rPr lang="en-US" dirty="0"/>
            </a:br>
            <a:r>
              <a:rPr lang="en-US" dirty="0"/>
              <a:t>Service Delivery </a:t>
            </a:r>
          </a:p>
        </p:txBody>
      </p:sp>
      <p:sp>
        <p:nvSpPr>
          <p:cNvPr id="3" name="Subtitle 2">
            <a:extLst>
              <a:ext uri="{FF2B5EF4-FFF2-40B4-BE49-F238E27FC236}">
                <a16:creationId xmlns:a16="http://schemas.microsoft.com/office/drawing/2014/main" id="{7C734661-770A-D405-7071-7C9FD79C47DB}"/>
              </a:ext>
            </a:extLst>
          </p:cNvPr>
          <p:cNvSpPr>
            <a:spLocks noGrp="1"/>
          </p:cNvSpPr>
          <p:nvPr>
            <p:ph type="subTitle" idx="4294967295"/>
          </p:nvPr>
        </p:nvSpPr>
        <p:spPr>
          <a:xfrm>
            <a:off x="838200" y="2695981"/>
            <a:ext cx="10515600" cy="3580368"/>
          </a:xfrm>
        </p:spPr>
        <p:txBody>
          <a:bodyPr/>
          <a:lstStyle/>
          <a:p>
            <a:endParaRPr lang="en-US" dirty="0"/>
          </a:p>
        </p:txBody>
      </p:sp>
    </p:spTree>
    <p:custDataLst>
      <p:tags r:id="rId1"/>
    </p:custDataLst>
    <p:extLst>
      <p:ext uri="{BB962C8B-B14F-4D97-AF65-F5344CB8AC3E}">
        <p14:creationId xmlns:p14="http://schemas.microsoft.com/office/powerpoint/2010/main" val="163219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5DC0B-927C-940C-8C35-06D14D7DD544}"/>
              </a:ext>
            </a:extLst>
          </p:cNvPr>
          <p:cNvSpPr>
            <a:spLocks noGrp="1"/>
          </p:cNvSpPr>
          <p:nvPr>
            <p:ph type="title"/>
          </p:nvPr>
        </p:nvSpPr>
        <p:spPr/>
        <p:txBody>
          <a:bodyPr/>
          <a:lstStyle/>
          <a:p>
            <a:r>
              <a:rPr lang="en-US" dirty="0"/>
              <a:t>Early Intervention Team Models</a:t>
            </a:r>
          </a:p>
        </p:txBody>
      </p:sp>
      <p:pic>
        <p:nvPicPr>
          <p:cNvPr id="12" name="Picture 11">
            <a:extLst>
              <a:ext uri="{FF2B5EF4-FFF2-40B4-BE49-F238E27FC236}">
                <a16:creationId xmlns:a16="http://schemas.microsoft.com/office/drawing/2014/main" id="{D6485A12-E88D-4215-6A99-7D8935AC36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0098" y="1417320"/>
            <a:ext cx="8271803" cy="4652889"/>
          </a:xfrm>
          <a:prstGeom prst="rect">
            <a:avLst/>
          </a:prstGeom>
        </p:spPr>
      </p:pic>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0F98D-0118-433B-9740-720E6FF6A39C}"/>
              </a:ext>
            </a:extLst>
          </p:cNvPr>
          <p:cNvSpPr>
            <a:spLocks noGrp="1"/>
          </p:cNvSpPr>
          <p:nvPr>
            <p:ph type="title"/>
          </p:nvPr>
        </p:nvSpPr>
        <p:spPr/>
        <p:txBody>
          <a:bodyPr/>
          <a:lstStyle/>
          <a:p>
            <a:pPr algn="ctr"/>
            <a:r>
              <a:rPr lang="en-US" dirty="0"/>
              <a:t>Multidisciplinary Team Model</a:t>
            </a:r>
          </a:p>
        </p:txBody>
      </p:sp>
      <p:sp>
        <p:nvSpPr>
          <p:cNvPr id="3" name="Content Placeholder 2">
            <a:extLst>
              <a:ext uri="{FF2B5EF4-FFF2-40B4-BE49-F238E27FC236}">
                <a16:creationId xmlns:a16="http://schemas.microsoft.com/office/drawing/2014/main" id="{4F2F3C4B-978C-460C-B5F7-43FA7CD19363}"/>
              </a:ext>
            </a:extLst>
          </p:cNvPr>
          <p:cNvSpPr>
            <a:spLocks noGrp="1"/>
          </p:cNvSpPr>
          <p:nvPr>
            <p:ph idx="1"/>
          </p:nvPr>
        </p:nvSpPr>
        <p:spPr/>
        <p:txBody>
          <a:bodyPr>
            <a:normAutofit/>
          </a:bodyPr>
          <a:lstStyle/>
          <a:p>
            <a:pPr>
              <a:lnSpc>
                <a:spcPct val="150000"/>
              </a:lnSpc>
            </a:pPr>
            <a:r>
              <a:rPr lang="en-US" dirty="0"/>
              <a:t>Discipline specific members with well-defined roles.</a:t>
            </a:r>
          </a:p>
          <a:p>
            <a:pPr>
              <a:lnSpc>
                <a:spcPct val="150000"/>
              </a:lnSpc>
            </a:pPr>
            <a:r>
              <a:rPr lang="en-US" dirty="0"/>
              <a:t>Communication primarily in required meetings.</a:t>
            </a:r>
          </a:p>
          <a:p>
            <a:pPr>
              <a:lnSpc>
                <a:spcPct val="100000"/>
              </a:lnSpc>
            </a:pPr>
            <a:r>
              <a:rPr lang="en-US" dirty="0"/>
              <a:t>Assessment and intervention planned and implemented  independently of each team member.</a:t>
            </a:r>
          </a:p>
          <a:p>
            <a:pPr>
              <a:lnSpc>
                <a:spcPct val="150000"/>
              </a:lnSpc>
            </a:pPr>
            <a:endParaRPr lang="en-US" dirty="0"/>
          </a:p>
          <a:p>
            <a:pPr marL="0" indent="0">
              <a:lnSpc>
                <a:spcPct val="150000"/>
              </a:lnSpc>
              <a:buNone/>
            </a:pPr>
            <a:endParaRPr lang="en-US" dirty="0"/>
          </a:p>
        </p:txBody>
      </p:sp>
    </p:spTree>
    <p:custDataLst>
      <p:tags r:id="rId1"/>
    </p:custDataLst>
    <p:extLst>
      <p:ext uri="{BB962C8B-B14F-4D97-AF65-F5344CB8AC3E}">
        <p14:creationId xmlns:p14="http://schemas.microsoft.com/office/powerpoint/2010/main" val="2445315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56AEA-AD7F-43DB-9DDC-A2BB78CEB027}"/>
              </a:ext>
            </a:extLst>
          </p:cNvPr>
          <p:cNvSpPr>
            <a:spLocks noGrp="1"/>
          </p:cNvSpPr>
          <p:nvPr>
            <p:ph type="title"/>
          </p:nvPr>
        </p:nvSpPr>
        <p:spPr/>
        <p:txBody>
          <a:bodyPr/>
          <a:lstStyle/>
          <a:p>
            <a:pPr algn="ctr"/>
            <a:r>
              <a:rPr lang="en-US" dirty="0"/>
              <a:t>Interdisciplinary Team Model</a:t>
            </a:r>
          </a:p>
        </p:txBody>
      </p:sp>
      <p:sp>
        <p:nvSpPr>
          <p:cNvPr id="3" name="Content Placeholder 2">
            <a:extLst>
              <a:ext uri="{FF2B5EF4-FFF2-40B4-BE49-F238E27FC236}">
                <a16:creationId xmlns:a16="http://schemas.microsoft.com/office/drawing/2014/main" id="{614660C3-C7D9-4942-B3FB-ECD543D6F232}"/>
              </a:ext>
            </a:extLst>
          </p:cNvPr>
          <p:cNvSpPr>
            <a:spLocks noGrp="1"/>
          </p:cNvSpPr>
          <p:nvPr>
            <p:ph idx="1"/>
          </p:nvPr>
        </p:nvSpPr>
        <p:spPr/>
        <p:txBody>
          <a:bodyPr>
            <a:normAutofit/>
          </a:bodyPr>
          <a:lstStyle/>
          <a:p>
            <a:pPr>
              <a:lnSpc>
                <a:spcPct val="150000"/>
              </a:lnSpc>
              <a:defRPr/>
            </a:pPr>
            <a:r>
              <a:rPr lang="en-US" dirty="0">
                <a:solidFill>
                  <a:prstClr val="black"/>
                </a:solidFill>
                <a:latin typeface="Calibri" panose="020F0502020204030204"/>
              </a:rPr>
              <a:t> Discipline-specific members and roles.</a:t>
            </a:r>
          </a:p>
          <a:p>
            <a:pPr>
              <a:lnSpc>
                <a:spcPct val="150000"/>
              </a:lnSpc>
              <a:defRPr/>
            </a:pPr>
            <a:r>
              <a:rPr lang="en-US" dirty="0">
                <a:solidFill>
                  <a:prstClr val="black"/>
                </a:solidFill>
                <a:latin typeface="Calibri" panose="020F0502020204030204"/>
              </a:rPr>
              <a:t>Team members meet and/or communicate regularly.</a:t>
            </a:r>
          </a:p>
          <a:p>
            <a:pPr>
              <a:lnSpc>
                <a:spcPct val="100000"/>
              </a:lnSpc>
              <a:defRPr/>
            </a:pPr>
            <a:r>
              <a:rPr lang="en-US" dirty="0">
                <a:solidFill>
                  <a:prstClr val="black"/>
                </a:solidFill>
                <a:latin typeface="Calibri" panose="020F0502020204030204"/>
              </a:rPr>
              <a:t>Assessment and intervention jointly planned and implemented by separate disciplines.</a:t>
            </a:r>
          </a:p>
          <a:p>
            <a:pPr>
              <a:lnSpc>
                <a:spcPct val="100000"/>
              </a:lnSpc>
              <a:defRPr/>
            </a:pPr>
            <a:r>
              <a:rPr lang="en-US" dirty="0">
                <a:solidFill>
                  <a:prstClr val="black"/>
                </a:solidFill>
                <a:latin typeface="Calibri" panose="020F0502020204030204"/>
              </a:rPr>
              <a:t>Team members integrate plans and recommendations into one report or service plan.</a:t>
            </a:r>
          </a:p>
          <a:p>
            <a:pPr>
              <a:lnSpc>
                <a:spcPct val="150000"/>
              </a:lnSpc>
              <a:defRPr/>
            </a:pPr>
            <a:endParaRPr lang="en-US" dirty="0">
              <a:solidFill>
                <a:prstClr val="black"/>
              </a:solidFill>
              <a:latin typeface="Calibri" panose="020F0502020204030204"/>
            </a:endParaRPr>
          </a:p>
        </p:txBody>
      </p:sp>
    </p:spTree>
    <p:custDataLst>
      <p:tags r:id="rId1"/>
    </p:custDataLst>
    <p:extLst>
      <p:ext uri="{BB962C8B-B14F-4D97-AF65-F5344CB8AC3E}">
        <p14:creationId xmlns:p14="http://schemas.microsoft.com/office/powerpoint/2010/main" val="1755409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7CAF3-556E-4B9B-9F6E-78D9633C15C3}"/>
              </a:ext>
            </a:extLst>
          </p:cNvPr>
          <p:cNvSpPr>
            <a:spLocks noGrp="1"/>
          </p:cNvSpPr>
          <p:nvPr>
            <p:ph type="title"/>
          </p:nvPr>
        </p:nvSpPr>
        <p:spPr/>
        <p:txBody>
          <a:bodyPr>
            <a:normAutofit/>
          </a:bodyPr>
          <a:lstStyle/>
          <a:p>
            <a:pPr algn="ctr"/>
            <a:r>
              <a:rPr lang="en-US" dirty="0"/>
              <a:t>Transdisciplinary Team Model</a:t>
            </a:r>
          </a:p>
        </p:txBody>
      </p:sp>
      <p:sp>
        <p:nvSpPr>
          <p:cNvPr id="3" name="Content Placeholder 2">
            <a:extLst>
              <a:ext uri="{FF2B5EF4-FFF2-40B4-BE49-F238E27FC236}">
                <a16:creationId xmlns:a16="http://schemas.microsoft.com/office/drawing/2014/main" id="{8F425059-3584-469A-825D-8E44EDE4DA1D}"/>
              </a:ext>
            </a:extLst>
          </p:cNvPr>
          <p:cNvSpPr>
            <a:spLocks noGrp="1"/>
          </p:cNvSpPr>
          <p:nvPr>
            <p:ph idx="1"/>
          </p:nvPr>
        </p:nvSpPr>
        <p:spPr/>
        <p:txBody>
          <a:bodyPr>
            <a:noAutofit/>
          </a:bodyPr>
          <a:lstStyle/>
          <a:p>
            <a:pPr>
              <a:lnSpc>
                <a:spcPct val="150000"/>
              </a:lnSpc>
            </a:pPr>
            <a:r>
              <a:rPr lang="en-US" sz="2600" dirty="0"/>
              <a:t>Discipline-specific members and roles that are shared by members.</a:t>
            </a:r>
          </a:p>
          <a:p>
            <a:pPr>
              <a:lnSpc>
                <a:spcPct val="150000"/>
              </a:lnSpc>
            </a:pPr>
            <a:r>
              <a:rPr lang="en-US" sz="2600" dirty="0"/>
              <a:t>Ongoing communication among team members.</a:t>
            </a:r>
          </a:p>
          <a:p>
            <a:pPr>
              <a:lnSpc>
                <a:spcPct val="100000"/>
              </a:lnSpc>
            </a:pPr>
            <a:r>
              <a:rPr lang="en-US" sz="2600" dirty="0">
                <a:solidFill>
                  <a:prstClr val="black"/>
                </a:solidFill>
                <a:latin typeface="Calibri" panose="020F0502020204030204"/>
              </a:rPr>
              <a:t>Assessment and intervention jointly planned and implemented across disciplines by 1-2 team members with consultation by all team members.</a:t>
            </a:r>
          </a:p>
          <a:p>
            <a:pPr>
              <a:lnSpc>
                <a:spcPct val="100000"/>
              </a:lnSpc>
            </a:pPr>
            <a:r>
              <a:rPr lang="en-US" sz="2600" dirty="0">
                <a:solidFill>
                  <a:prstClr val="black"/>
                </a:solidFill>
                <a:latin typeface="Calibri" panose="020F0502020204030204"/>
              </a:rPr>
              <a:t>Specific discipline recommendations and interventions are integrated into one report and service plan with objectives crossing disciplines and implemented by one service provider with consultation by all team members.</a:t>
            </a:r>
            <a:endParaRPr lang="en-US" sz="2600" dirty="0"/>
          </a:p>
        </p:txBody>
      </p:sp>
    </p:spTree>
    <p:custDataLst>
      <p:tags r:id="rId1"/>
    </p:custDataLst>
    <p:extLst>
      <p:ext uri="{BB962C8B-B14F-4D97-AF65-F5344CB8AC3E}">
        <p14:creationId xmlns:p14="http://schemas.microsoft.com/office/powerpoint/2010/main" val="281047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FE5F8-C382-408A-AE5B-A68419DDA307}"/>
              </a:ext>
            </a:extLst>
          </p:cNvPr>
          <p:cNvSpPr>
            <a:spLocks noGrp="1"/>
          </p:cNvSpPr>
          <p:nvPr>
            <p:ph type="title"/>
          </p:nvPr>
        </p:nvSpPr>
        <p:spPr/>
        <p:txBody>
          <a:bodyPr>
            <a:normAutofit/>
          </a:bodyPr>
          <a:lstStyle/>
          <a:p>
            <a:pPr algn="ctr"/>
            <a:r>
              <a:rPr lang="en-US" dirty="0"/>
              <a:t>The Role Release Process</a:t>
            </a:r>
            <a:endParaRPr lang="en-US" sz="2100" dirty="0"/>
          </a:p>
        </p:txBody>
      </p:sp>
      <p:sp>
        <p:nvSpPr>
          <p:cNvPr id="3" name="Content Placeholder 2">
            <a:extLst>
              <a:ext uri="{FF2B5EF4-FFF2-40B4-BE49-F238E27FC236}">
                <a16:creationId xmlns:a16="http://schemas.microsoft.com/office/drawing/2014/main" id="{CBDCDBDB-E5AC-4D5D-918A-B5E67B6F6E56}"/>
              </a:ext>
            </a:extLst>
          </p:cNvPr>
          <p:cNvSpPr>
            <a:spLocks noGrp="1"/>
          </p:cNvSpPr>
          <p:nvPr>
            <p:ph idx="1"/>
          </p:nvPr>
        </p:nvSpPr>
        <p:spPr/>
        <p:txBody>
          <a:bodyPr>
            <a:normAutofit/>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5" name="Picture 4" descr="Figure representing the Role Release Process"/>
          <p:cNvPicPr>
            <a:picLocks noChangeAspect="1"/>
          </p:cNvPicPr>
          <p:nvPr/>
        </p:nvPicPr>
        <p:blipFill rotWithShape="1">
          <a:blip r:embed="rId4"/>
          <a:srcRect b="2249"/>
          <a:stretch/>
        </p:blipFill>
        <p:spPr>
          <a:xfrm>
            <a:off x="3187217" y="1312611"/>
            <a:ext cx="5817566" cy="4792511"/>
          </a:xfrm>
          <a:prstGeom prst="rect">
            <a:avLst/>
          </a:prstGeom>
        </p:spPr>
      </p:pic>
      <p:sp>
        <p:nvSpPr>
          <p:cNvPr id="4" name="TextBox 3">
            <a:extLst>
              <a:ext uri="{FF2B5EF4-FFF2-40B4-BE49-F238E27FC236}">
                <a16:creationId xmlns:a16="http://schemas.microsoft.com/office/drawing/2014/main" id="{B904EA02-2D78-B3F4-061C-729507116997}"/>
              </a:ext>
            </a:extLst>
          </p:cNvPr>
          <p:cNvSpPr txBox="1"/>
          <p:nvPr/>
        </p:nvSpPr>
        <p:spPr>
          <a:xfrm>
            <a:off x="10167634" y="5735790"/>
            <a:ext cx="1888659" cy="369332"/>
          </a:xfrm>
          <a:prstGeom prst="rect">
            <a:avLst/>
          </a:prstGeom>
          <a:noFill/>
        </p:spPr>
        <p:txBody>
          <a:bodyPr wrap="none" rtlCol="0">
            <a:spAutoFit/>
          </a:bodyPr>
          <a:lstStyle/>
          <a:p>
            <a:r>
              <a:rPr lang="en-US" dirty="0"/>
              <a:t>(King et al., 2009)</a:t>
            </a:r>
          </a:p>
        </p:txBody>
      </p:sp>
    </p:spTree>
    <p:custDataLst>
      <p:tags r:id="rId1"/>
    </p:custDataLst>
    <p:extLst>
      <p:ext uri="{BB962C8B-B14F-4D97-AF65-F5344CB8AC3E}">
        <p14:creationId xmlns:p14="http://schemas.microsoft.com/office/powerpoint/2010/main" val="1664795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FCA85-30F8-40DC-8314-2110615CC2C7}"/>
              </a:ext>
            </a:extLst>
          </p:cNvPr>
          <p:cNvSpPr>
            <a:spLocks noGrp="1"/>
          </p:cNvSpPr>
          <p:nvPr>
            <p:ph type="title"/>
          </p:nvPr>
        </p:nvSpPr>
        <p:spPr/>
        <p:txBody>
          <a:bodyPr>
            <a:normAutofit/>
          </a:bodyPr>
          <a:lstStyle/>
          <a:p>
            <a:pPr algn="ctr"/>
            <a:r>
              <a:rPr lang="en-US" dirty="0">
                <a:solidFill>
                  <a:srgbClr val="000000"/>
                </a:solidFill>
                <a:ea typeface="Calibri" panose="020F0502020204030204" pitchFamily="34" charset="0"/>
                <a:cs typeface="Times New Roman" panose="02020603050405020304" pitchFamily="18" charset="0"/>
              </a:rPr>
              <a:t>Role Release </a:t>
            </a:r>
            <a:r>
              <a:rPr lang="en-US" dirty="0">
                <a:solidFill>
                  <a:srgbClr val="000000"/>
                </a:solidFill>
                <a:effectLst/>
                <a:ea typeface="Calibri" panose="020F0502020204030204" pitchFamily="34" charset="0"/>
                <a:cs typeface="Times New Roman" panose="02020603050405020304" pitchFamily="18" charset="0"/>
              </a:rPr>
              <a:t>Activity</a:t>
            </a:r>
            <a:endParaRPr lang="en-US" dirty="0"/>
          </a:p>
        </p:txBody>
      </p:sp>
      <p:sp>
        <p:nvSpPr>
          <p:cNvPr id="3" name="Content Placeholder 2">
            <a:extLst>
              <a:ext uri="{FF2B5EF4-FFF2-40B4-BE49-F238E27FC236}">
                <a16:creationId xmlns:a16="http://schemas.microsoft.com/office/drawing/2014/main" id="{743F99FB-17CD-4F10-AF3F-181A43FAD2A5}"/>
              </a:ext>
            </a:extLst>
          </p:cNvPr>
          <p:cNvSpPr>
            <a:spLocks noGrp="1"/>
          </p:cNvSpPr>
          <p:nvPr>
            <p:ph idx="1"/>
          </p:nvPr>
        </p:nvSpPr>
        <p:spPr/>
        <p:txBody>
          <a:bodyPr>
            <a:normAutofit/>
          </a:bodyPr>
          <a:lstStyle/>
          <a:p>
            <a:pPr marL="0" indent="0">
              <a:lnSpc>
                <a:spcPct val="150000"/>
              </a:lnSpc>
              <a:buNone/>
            </a:pPr>
            <a:r>
              <a:rPr lang="en-US" u="sng" dirty="0">
                <a:solidFill>
                  <a:srgbClr val="000000"/>
                </a:solidFill>
                <a:effectLst/>
                <a:ea typeface="Calibri" panose="020F0502020204030204" pitchFamily="34" charset="0"/>
                <a:cs typeface="Times New Roman" panose="02020603050405020304" pitchFamily="18" charset="0"/>
                <a:hlinkClick r:id="rId4"/>
              </a:rPr>
              <a:t>Janella’s Story</a:t>
            </a:r>
            <a:r>
              <a:rPr lang="en-US" u="sng" dirty="0">
                <a:solidFill>
                  <a:srgbClr val="000000"/>
                </a:solidFill>
                <a:effectLst/>
                <a:ea typeface="Calibri" panose="020F0502020204030204" pitchFamily="34" charset="0"/>
                <a:cs typeface="Times New Roman" panose="02020603050405020304" pitchFamily="18" charset="0"/>
              </a:rPr>
              <a:t> </a:t>
            </a:r>
            <a:r>
              <a:rPr lang="en-US" dirty="0">
                <a:solidFill>
                  <a:srgbClr val="000000"/>
                </a:solidFill>
                <a:effectLst/>
                <a:ea typeface="Calibri" panose="020F0502020204030204" pitchFamily="34" charset="0"/>
                <a:cs typeface="Times New Roman" panose="02020603050405020304" pitchFamily="18" charset="0"/>
              </a:rPr>
              <a:t>(11:33)</a:t>
            </a:r>
            <a:endParaRPr lang="en-US" dirty="0"/>
          </a:p>
          <a:p>
            <a:pPr>
              <a:lnSpc>
                <a:spcPct val="150000"/>
              </a:lnSpc>
            </a:pPr>
            <a:r>
              <a:rPr lang="en-US" dirty="0"/>
              <a:t>What aspects of the role release process are exemplified in the video?</a:t>
            </a:r>
          </a:p>
          <a:p>
            <a:pPr>
              <a:lnSpc>
                <a:spcPct val="150000"/>
              </a:lnSpc>
            </a:pPr>
            <a:r>
              <a:rPr lang="en-US" dirty="0"/>
              <a:t>How are other team members involved?</a:t>
            </a:r>
          </a:p>
          <a:p>
            <a:pPr>
              <a:lnSpc>
                <a:spcPct val="100000"/>
              </a:lnSpc>
            </a:pPr>
            <a:r>
              <a:rPr lang="en-US" dirty="0"/>
              <a:t>What does the mother identify as benefits of the transdisciplinary model? The EI?</a:t>
            </a:r>
          </a:p>
        </p:txBody>
      </p:sp>
    </p:spTree>
    <p:custDataLst>
      <p:tags r:id="rId1"/>
    </p:custDataLst>
    <p:extLst>
      <p:ext uri="{BB962C8B-B14F-4D97-AF65-F5344CB8AC3E}">
        <p14:creationId xmlns:p14="http://schemas.microsoft.com/office/powerpoint/2010/main" val="389847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9CF8A-5540-47A8-8AAD-A6360E70A306}"/>
              </a:ext>
            </a:extLst>
          </p:cNvPr>
          <p:cNvSpPr>
            <a:spLocks noGrp="1"/>
          </p:cNvSpPr>
          <p:nvPr>
            <p:ph type="title"/>
          </p:nvPr>
        </p:nvSpPr>
        <p:spPr/>
        <p:txBody>
          <a:bodyPr>
            <a:noAutofit/>
          </a:bodyPr>
          <a:lstStyle/>
          <a:p>
            <a:pPr algn="ctr"/>
            <a:r>
              <a:rPr lang="en-US" dirty="0"/>
              <a:t>Required for a Successful </a:t>
            </a:r>
            <a:r>
              <a:rPr lang="en-US" dirty="0">
                <a:latin typeface="Calibri Light" panose="020F0302020204030204" pitchFamily="34" charset="0"/>
              </a:rPr>
              <a:t>Transdisciplinary Team Model</a:t>
            </a:r>
          </a:p>
        </p:txBody>
      </p:sp>
      <p:sp>
        <p:nvSpPr>
          <p:cNvPr id="3" name="Content Placeholder 2">
            <a:extLst>
              <a:ext uri="{FF2B5EF4-FFF2-40B4-BE49-F238E27FC236}">
                <a16:creationId xmlns:a16="http://schemas.microsoft.com/office/drawing/2014/main" id="{A4167248-4B63-4BF3-A52A-B42DDBCBFC34}"/>
              </a:ext>
            </a:extLst>
          </p:cNvPr>
          <p:cNvSpPr>
            <a:spLocks noGrp="1"/>
          </p:cNvSpPr>
          <p:nvPr>
            <p:ph idx="1"/>
          </p:nvPr>
        </p:nvSpPr>
        <p:spPr/>
        <p:txBody>
          <a:bodyPr>
            <a:noAutofit/>
          </a:bodyPr>
          <a:lstStyle/>
          <a:p>
            <a:pPr>
              <a:lnSpc>
                <a:spcPct val="150000"/>
              </a:lnSpc>
            </a:pPr>
            <a:r>
              <a:rPr lang="en-US" sz="2400" dirty="0"/>
              <a:t>Family as equal team members.</a:t>
            </a:r>
          </a:p>
          <a:p>
            <a:pPr>
              <a:lnSpc>
                <a:spcPct val="100000"/>
              </a:lnSpc>
            </a:pPr>
            <a:r>
              <a:rPr lang="en-US" sz="2400" dirty="0"/>
              <a:t>Team members share information and practices.</a:t>
            </a:r>
          </a:p>
          <a:p>
            <a:pPr>
              <a:lnSpc>
                <a:spcPct val="100000"/>
              </a:lnSpc>
            </a:pPr>
            <a:r>
              <a:rPr lang="en-US" sz="2400" dirty="0"/>
              <a:t>One primary provider with other professional team members in consultant role. </a:t>
            </a:r>
          </a:p>
          <a:p>
            <a:pPr>
              <a:lnSpc>
                <a:spcPct val="100000"/>
              </a:lnSpc>
            </a:pPr>
            <a:r>
              <a:rPr lang="en-US" sz="2400" dirty="0"/>
              <a:t>Leadership support is critical during meetings.</a:t>
            </a:r>
          </a:p>
          <a:p>
            <a:pPr>
              <a:lnSpc>
                <a:spcPct val="100000"/>
              </a:lnSpc>
            </a:pPr>
            <a:r>
              <a:rPr lang="en-US" sz="2400" dirty="0"/>
              <a:t>Commitment of all team members to model. </a:t>
            </a:r>
          </a:p>
          <a:p>
            <a:pPr>
              <a:lnSpc>
                <a:spcPct val="100000"/>
              </a:lnSpc>
            </a:pPr>
            <a:r>
              <a:rPr lang="en-US" sz="2400" dirty="0"/>
              <a:t>Team members willing to share expertise with other team members.</a:t>
            </a:r>
          </a:p>
          <a:p>
            <a:pPr>
              <a:lnSpc>
                <a:spcPct val="150000"/>
              </a:lnSpc>
            </a:pPr>
            <a:r>
              <a:rPr lang="en-US" sz="2400" dirty="0"/>
              <a:t>Funding policies that support teaming. </a:t>
            </a:r>
          </a:p>
          <a:p>
            <a:endParaRPr lang="en-US" sz="2400" dirty="0"/>
          </a:p>
          <a:p>
            <a:pPr>
              <a:lnSpc>
                <a:spcPct val="100000"/>
              </a:lnSpc>
            </a:pPr>
            <a:endParaRPr lang="en-US" sz="2400" dirty="0"/>
          </a:p>
        </p:txBody>
      </p:sp>
    </p:spTree>
    <p:custDataLst>
      <p:tags r:id="rId1"/>
    </p:custDataLst>
    <p:extLst>
      <p:ext uri="{BB962C8B-B14F-4D97-AF65-F5344CB8AC3E}">
        <p14:creationId xmlns:p14="http://schemas.microsoft.com/office/powerpoint/2010/main" val="3035633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6B990-FB12-4B31-852E-CBD659D72416}"/>
              </a:ext>
            </a:extLst>
          </p:cNvPr>
          <p:cNvSpPr>
            <a:spLocks noGrp="1"/>
          </p:cNvSpPr>
          <p:nvPr>
            <p:ph type="title"/>
          </p:nvPr>
        </p:nvSpPr>
        <p:spPr>
          <a:xfrm>
            <a:off x="487926" y="365125"/>
            <a:ext cx="11216148" cy="1325563"/>
          </a:xfrm>
        </p:spPr>
        <p:txBody>
          <a:bodyPr>
            <a:noAutofit/>
          </a:bodyPr>
          <a:lstStyle/>
          <a:p>
            <a:pPr algn="ctr"/>
            <a:r>
              <a:rPr lang="en-US" dirty="0"/>
              <a:t>When Role Release May Not Be Appropriate?</a:t>
            </a:r>
          </a:p>
        </p:txBody>
      </p:sp>
      <p:sp>
        <p:nvSpPr>
          <p:cNvPr id="3" name="Content Placeholder 2">
            <a:extLst>
              <a:ext uri="{FF2B5EF4-FFF2-40B4-BE49-F238E27FC236}">
                <a16:creationId xmlns:a16="http://schemas.microsoft.com/office/drawing/2014/main" id="{9B540239-37E1-4D4E-AE2D-C928C9C0B62F}"/>
              </a:ext>
            </a:extLst>
          </p:cNvPr>
          <p:cNvSpPr>
            <a:spLocks noGrp="1"/>
          </p:cNvSpPr>
          <p:nvPr>
            <p:ph idx="1"/>
          </p:nvPr>
        </p:nvSpPr>
        <p:spPr>
          <a:xfrm>
            <a:off x="838200" y="1825625"/>
            <a:ext cx="11129010" cy="4351338"/>
          </a:xfrm>
        </p:spPr>
        <p:txBody>
          <a:bodyPr>
            <a:normAutofit/>
          </a:bodyPr>
          <a:lstStyle/>
          <a:p>
            <a:pPr>
              <a:lnSpc>
                <a:spcPct val="150000"/>
              </a:lnSpc>
            </a:pPr>
            <a:r>
              <a:rPr lang="en-US" dirty="0"/>
              <a:t>Child with specific diagnosis that requires expertise of a specific discipline.</a:t>
            </a:r>
          </a:p>
          <a:p>
            <a:pPr>
              <a:lnSpc>
                <a:spcPct val="150000"/>
              </a:lnSpc>
            </a:pPr>
            <a:r>
              <a:rPr lang="en-US" dirty="0"/>
              <a:t>Child with specific issues requiring specific expertise  (e.g., feeding).</a:t>
            </a:r>
          </a:p>
          <a:p>
            <a:pPr>
              <a:lnSpc>
                <a:spcPct val="150000"/>
              </a:lnSpc>
            </a:pPr>
            <a:r>
              <a:rPr lang="en-US" dirty="0"/>
              <a:t>Child who is medically fragile.</a:t>
            </a:r>
          </a:p>
        </p:txBody>
      </p:sp>
    </p:spTree>
    <p:custDataLst>
      <p:tags r:id="rId1"/>
    </p:custDataLst>
    <p:extLst>
      <p:ext uri="{BB962C8B-B14F-4D97-AF65-F5344CB8AC3E}">
        <p14:creationId xmlns:p14="http://schemas.microsoft.com/office/powerpoint/2010/main" val="2821829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3EED0-A3B3-4525-86FE-90B335BE1D60}"/>
              </a:ext>
            </a:extLst>
          </p:cNvPr>
          <p:cNvSpPr>
            <a:spLocks noGrp="1"/>
          </p:cNvSpPr>
          <p:nvPr>
            <p:ph type="title"/>
          </p:nvPr>
        </p:nvSpPr>
        <p:spPr/>
        <p:txBody>
          <a:bodyPr>
            <a:normAutofit/>
          </a:bodyPr>
          <a:lstStyle/>
          <a:p>
            <a:pPr algn="ctr"/>
            <a:r>
              <a:rPr lang="en-US" kern="0" dirty="0"/>
              <a:t>Activity:  Which Teaming Model?</a:t>
            </a:r>
            <a:endParaRPr lang="en-US" dirty="0"/>
          </a:p>
        </p:txBody>
      </p:sp>
      <p:sp>
        <p:nvSpPr>
          <p:cNvPr id="3" name="Content Placeholder 2">
            <a:extLst>
              <a:ext uri="{FF2B5EF4-FFF2-40B4-BE49-F238E27FC236}">
                <a16:creationId xmlns:a16="http://schemas.microsoft.com/office/drawing/2014/main" id="{D24704B7-D0B3-473E-BA40-6ABD2669AFA3}"/>
              </a:ext>
            </a:extLst>
          </p:cNvPr>
          <p:cNvSpPr>
            <a:spLocks noGrp="1"/>
          </p:cNvSpPr>
          <p:nvPr>
            <p:ph idx="1"/>
          </p:nvPr>
        </p:nvSpPr>
        <p:spPr/>
        <p:txBody>
          <a:bodyPr>
            <a:noAutofit/>
          </a:bodyPr>
          <a:lstStyle/>
          <a:p>
            <a:pPr fontAlgn="base">
              <a:lnSpc>
                <a:spcPct val="100000"/>
              </a:lnSpc>
              <a:spcBef>
                <a:spcPts val="0"/>
              </a:spcBef>
              <a:buClr>
                <a:srgbClr val="003366"/>
              </a:buClr>
              <a:defRPr/>
            </a:pPr>
            <a:r>
              <a:rPr lang="en-US" sz="2200" kern="0" dirty="0">
                <a:solidFill>
                  <a:srgbClr val="000000"/>
                </a:solidFill>
              </a:rPr>
              <a:t>Three-year-old is being assessed individually by a PT, OT, SLP, and School Psychologist for possible developmental delay and each writes a summary report.</a:t>
            </a:r>
          </a:p>
          <a:p>
            <a:pPr fontAlgn="base">
              <a:lnSpc>
                <a:spcPct val="150000"/>
              </a:lnSpc>
              <a:spcBef>
                <a:spcPts val="0"/>
              </a:spcBef>
              <a:buClr>
                <a:srgbClr val="003366"/>
              </a:buClr>
              <a:defRPr/>
            </a:pPr>
            <a:endParaRPr lang="en-US" sz="2200" kern="0" dirty="0">
              <a:solidFill>
                <a:srgbClr val="000000"/>
              </a:solidFill>
            </a:endParaRPr>
          </a:p>
          <a:p>
            <a:pPr fontAlgn="base">
              <a:lnSpc>
                <a:spcPct val="100000"/>
              </a:lnSpc>
              <a:spcBef>
                <a:spcPts val="0"/>
              </a:spcBef>
              <a:buClr>
                <a:srgbClr val="003366"/>
              </a:buClr>
              <a:defRPr/>
            </a:pPr>
            <a:r>
              <a:rPr lang="en-US" sz="2200" kern="0" dirty="0">
                <a:solidFill>
                  <a:srgbClr val="000000"/>
                </a:solidFill>
              </a:rPr>
              <a:t>The EI provider makes a home visit to the Garcia family one time per week and implements the motor, communication, and cognitive outcomes from the child’s IFSP in collaboration with the mom. The EI provider meets with the other team members to discuss the child’s ongoing intervention and progress.</a:t>
            </a:r>
          </a:p>
          <a:p>
            <a:pPr fontAlgn="base">
              <a:lnSpc>
                <a:spcPct val="100000"/>
              </a:lnSpc>
              <a:spcBef>
                <a:spcPts val="0"/>
              </a:spcBef>
              <a:buClr>
                <a:srgbClr val="003366"/>
              </a:buClr>
              <a:defRPr/>
            </a:pPr>
            <a:endParaRPr lang="en-US" sz="2200" kern="0" dirty="0">
              <a:solidFill>
                <a:srgbClr val="000000"/>
              </a:solidFill>
            </a:endParaRPr>
          </a:p>
          <a:p>
            <a:pPr fontAlgn="base">
              <a:lnSpc>
                <a:spcPct val="100000"/>
              </a:lnSpc>
              <a:spcBef>
                <a:spcPts val="0"/>
              </a:spcBef>
              <a:buClr>
                <a:srgbClr val="003366"/>
              </a:buClr>
              <a:defRPr/>
            </a:pPr>
            <a:r>
              <a:rPr lang="en-US" sz="2200" kern="0" dirty="0">
                <a:solidFill>
                  <a:srgbClr val="000000"/>
                </a:solidFill>
              </a:rPr>
              <a:t>The PT, SLP, and EI provider each go to the ABC Childcare one time per week and work with a 1 ½ year old with Down syndrome on their IFSP outcomes.  They meet monthly to discuss progress, status changes, and any changes to the intervention.  </a:t>
            </a:r>
          </a:p>
          <a:p>
            <a:pPr fontAlgn="base">
              <a:lnSpc>
                <a:spcPct val="100000"/>
              </a:lnSpc>
              <a:spcBef>
                <a:spcPts val="0"/>
              </a:spcBef>
              <a:buClr>
                <a:srgbClr val="003366"/>
              </a:buClr>
              <a:defRPr/>
            </a:pPr>
            <a:endParaRPr lang="en-US" sz="2200" kern="0" dirty="0">
              <a:solidFill>
                <a:srgbClr val="000000"/>
              </a:solidFill>
            </a:endParaRPr>
          </a:p>
          <a:p>
            <a:pPr marL="0" indent="0">
              <a:spcBef>
                <a:spcPts val="0"/>
              </a:spcBef>
              <a:buNone/>
            </a:pPr>
            <a:endParaRPr lang="en-US" sz="2200" dirty="0"/>
          </a:p>
        </p:txBody>
      </p:sp>
    </p:spTree>
    <p:custDataLst>
      <p:tags r:id="rId1"/>
    </p:custDataLst>
    <p:extLst>
      <p:ext uri="{BB962C8B-B14F-4D97-AF65-F5344CB8AC3E}">
        <p14:creationId xmlns:p14="http://schemas.microsoft.com/office/powerpoint/2010/main" val="3081872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0DA64-5F64-4273-AE1E-09F6363C217E}"/>
              </a:ext>
            </a:extLst>
          </p:cNvPr>
          <p:cNvSpPr>
            <a:spLocks noGrp="1"/>
          </p:cNvSpPr>
          <p:nvPr>
            <p:ph type="title"/>
          </p:nvPr>
        </p:nvSpPr>
        <p:spPr/>
        <p:txBody>
          <a:bodyPr>
            <a:normAutofit/>
          </a:bodyPr>
          <a:lstStyle/>
          <a:p>
            <a:pPr algn="ctr"/>
            <a:r>
              <a:rPr lang="en-US" sz="4400" dirty="0">
                <a:latin typeface="Calibri Light" panose="020F0302020204030204" pitchFamily="34" charset="0"/>
                <a:cs typeface="Calibri Light" panose="020F0302020204030204" pitchFamily="34" charset="0"/>
              </a:rPr>
              <a:t>Communicating With Technology</a:t>
            </a:r>
          </a:p>
        </p:txBody>
      </p:sp>
      <p:sp>
        <p:nvSpPr>
          <p:cNvPr id="3" name="Text Placeholder 2">
            <a:extLst>
              <a:ext uri="{FF2B5EF4-FFF2-40B4-BE49-F238E27FC236}">
                <a16:creationId xmlns:a16="http://schemas.microsoft.com/office/drawing/2014/main" id="{3CFA3CB9-9A8F-0471-E105-9C8E4145759D}"/>
              </a:ext>
            </a:extLst>
          </p:cNvPr>
          <p:cNvSpPr>
            <a:spLocks noGrp="1"/>
          </p:cNvSpPr>
          <p:nvPr>
            <p:ph type="body" idx="1"/>
          </p:nvPr>
        </p:nvSpPr>
        <p:spPr/>
        <p:txBody>
          <a:bodyPr/>
          <a:lstStyle/>
          <a:p>
            <a:endParaRPr lang="en-US"/>
          </a:p>
        </p:txBody>
      </p:sp>
    </p:spTree>
    <p:custDataLst>
      <p:tags r:id="rId1"/>
    </p:custDataLst>
    <p:extLst>
      <p:ext uri="{BB962C8B-B14F-4D97-AF65-F5344CB8AC3E}">
        <p14:creationId xmlns:p14="http://schemas.microsoft.com/office/powerpoint/2010/main" val="3620522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8B0CD-42A7-1951-D1E8-987851DA355D}"/>
              </a:ext>
            </a:extLst>
          </p:cNvPr>
          <p:cNvSpPr>
            <a:spLocks noGrp="1"/>
          </p:cNvSpPr>
          <p:nvPr>
            <p:ph type="title"/>
          </p:nvPr>
        </p:nvSpPr>
        <p:spPr/>
        <p:txBody>
          <a:bodyPr/>
          <a:lstStyle/>
          <a:p>
            <a:pPr algn="ctr"/>
            <a:r>
              <a:rPr lang="en-US" dirty="0"/>
              <a:t>Overview </a:t>
            </a:r>
          </a:p>
        </p:txBody>
      </p:sp>
      <p:sp>
        <p:nvSpPr>
          <p:cNvPr id="3" name="Content Placeholder 2">
            <a:extLst>
              <a:ext uri="{FF2B5EF4-FFF2-40B4-BE49-F238E27FC236}">
                <a16:creationId xmlns:a16="http://schemas.microsoft.com/office/drawing/2014/main" id="{1C5B7ACB-E90E-89E7-21ED-6CE71E444D87}"/>
              </a:ext>
            </a:extLst>
          </p:cNvPr>
          <p:cNvSpPr>
            <a:spLocks noGrp="1"/>
          </p:cNvSpPr>
          <p:nvPr>
            <p:ph idx="1"/>
          </p:nvPr>
        </p:nvSpPr>
        <p:spPr/>
        <p:txBody>
          <a:bodyPr/>
          <a:lstStyle/>
          <a:p>
            <a:pPr>
              <a:lnSpc>
                <a:spcPct val="150000"/>
              </a:lnSpc>
            </a:pPr>
            <a:r>
              <a:rPr lang="en-US" dirty="0"/>
              <a:t>Team Members in EI/ECSE</a:t>
            </a:r>
          </a:p>
          <a:p>
            <a:pPr>
              <a:lnSpc>
                <a:spcPct val="150000"/>
              </a:lnSpc>
            </a:pPr>
            <a:r>
              <a:rPr lang="en-US" dirty="0"/>
              <a:t>Team Models in EI/ECSE</a:t>
            </a:r>
          </a:p>
          <a:p>
            <a:pPr>
              <a:lnSpc>
                <a:spcPct val="150000"/>
              </a:lnSpc>
            </a:pPr>
            <a:r>
              <a:rPr lang="en-US" dirty="0"/>
              <a:t>Communicating with Interpreters </a:t>
            </a:r>
          </a:p>
        </p:txBody>
      </p:sp>
    </p:spTree>
    <p:custDataLst>
      <p:tags r:id="rId1"/>
    </p:custDataLst>
    <p:extLst>
      <p:ext uri="{BB962C8B-B14F-4D97-AF65-F5344CB8AC3E}">
        <p14:creationId xmlns:p14="http://schemas.microsoft.com/office/powerpoint/2010/main" val="466673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6FB0-C063-45F9-A723-581D43557C65}"/>
              </a:ext>
            </a:extLst>
          </p:cNvPr>
          <p:cNvSpPr>
            <a:spLocks noGrp="1"/>
          </p:cNvSpPr>
          <p:nvPr>
            <p:ph type="title"/>
          </p:nvPr>
        </p:nvSpPr>
        <p:spPr/>
        <p:txBody>
          <a:bodyPr>
            <a:normAutofit/>
          </a:bodyPr>
          <a:lstStyle/>
          <a:p>
            <a:pPr algn="ctr"/>
            <a:r>
              <a:rPr lang="en-US" dirty="0"/>
              <a:t>Using Video to Promote Communication</a:t>
            </a:r>
          </a:p>
        </p:txBody>
      </p:sp>
      <p:sp>
        <p:nvSpPr>
          <p:cNvPr id="3" name="Content Placeholder 2">
            <a:extLst>
              <a:ext uri="{FF2B5EF4-FFF2-40B4-BE49-F238E27FC236}">
                <a16:creationId xmlns:a16="http://schemas.microsoft.com/office/drawing/2014/main" id="{46E3E054-F479-4D8E-8916-EEBA38F50718}"/>
              </a:ext>
            </a:extLst>
          </p:cNvPr>
          <p:cNvSpPr>
            <a:spLocks noGrp="1"/>
          </p:cNvSpPr>
          <p:nvPr>
            <p:ph idx="1"/>
          </p:nvPr>
        </p:nvSpPr>
        <p:spPr/>
        <p:txBody>
          <a:bodyPr>
            <a:normAutofit/>
          </a:bodyPr>
          <a:lstStyle/>
          <a:p>
            <a:pPr marL="0" indent="0">
              <a:lnSpc>
                <a:spcPct val="170000"/>
              </a:lnSpc>
              <a:buNone/>
              <a:defRPr/>
            </a:pPr>
            <a:r>
              <a:rPr lang="en-US" dirty="0">
                <a:solidFill>
                  <a:prstClr val="black"/>
                </a:solidFill>
                <a:latin typeface="Calibri" panose="020F0502020204030204"/>
              </a:rPr>
              <a:t>Video can assist professionals and the family to:</a:t>
            </a:r>
          </a:p>
          <a:p>
            <a:pPr>
              <a:lnSpc>
                <a:spcPct val="100000"/>
              </a:lnSpc>
              <a:defRPr/>
            </a:pPr>
            <a:r>
              <a:rPr lang="en-US" dirty="0">
                <a:solidFill>
                  <a:prstClr val="black"/>
                </a:solidFill>
                <a:latin typeface="Calibri" panose="020F0502020204030204"/>
              </a:rPr>
              <a:t>Review child and adult performance, make recommendations, and monitor progress.</a:t>
            </a:r>
          </a:p>
          <a:p>
            <a:pPr>
              <a:lnSpc>
                <a:spcPct val="100000"/>
              </a:lnSpc>
              <a:defRPr/>
            </a:pPr>
            <a:r>
              <a:rPr lang="en-US" dirty="0">
                <a:solidFill>
                  <a:prstClr val="black"/>
                </a:solidFill>
                <a:latin typeface="Calibri" panose="020F0502020204030204"/>
              </a:rPr>
              <a:t>Facilitate reflective and constructive feedback on specific interventions.</a:t>
            </a:r>
          </a:p>
          <a:p>
            <a:pPr>
              <a:lnSpc>
                <a:spcPct val="170000"/>
              </a:lnSpc>
              <a:defRPr/>
            </a:pPr>
            <a:r>
              <a:rPr lang="en-US" dirty="0">
                <a:solidFill>
                  <a:prstClr val="black"/>
                </a:solidFill>
                <a:latin typeface="Calibri" panose="020F0502020204030204"/>
              </a:rPr>
              <a:t>Support decision-making about individual goals/outcomes.</a:t>
            </a:r>
          </a:p>
          <a:p>
            <a:pPr>
              <a:lnSpc>
                <a:spcPct val="170000"/>
              </a:lnSpc>
            </a:pPr>
            <a:endParaRPr lang="en-US" dirty="0"/>
          </a:p>
        </p:txBody>
      </p:sp>
    </p:spTree>
    <p:custDataLst>
      <p:tags r:id="rId1"/>
    </p:custDataLst>
    <p:extLst>
      <p:ext uri="{BB962C8B-B14F-4D97-AF65-F5344CB8AC3E}">
        <p14:creationId xmlns:p14="http://schemas.microsoft.com/office/powerpoint/2010/main" val="3302591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04057-DE07-4230-9627-BD5BA98D189F}"/>
              </a:ext>
            </a:extLst>
          </p:cNvPr>
          <p:cNvSpPr>
            <a:spLocks noGrp="1"/>
          </p:cNvSpPr>
          <p:nvPr>
            <p:ph type="title"/>
          </p:nvPr>
        </p:nvSpPr>
        <p:spPr/>
        <p:txBody>
          <a:bodyPr>
            <a:normAutofit/>
          </a:bodyPr>
          <a:lstStyle/>
          <a:p>
            <a:pPr algn="ctr"/>
            <a:r>
              <a:rPr lang="en-US" dirty="0"/>
              <a:t>Using Video Conferencing to Promote Communication </a:t>
            </a:r>
          </a:p>
        </p:txBody>
      </p:sp>
      <p:sp>
        <p:nvSpPr>
          <p:cNvPr id="3" name="Content Placeholder 2">
            <a:extLst>
              <a:ext uri="{FF2B5EF4-FFF2-40B4-BE49-F238E27FC236}">
                <a16:creationId xmlns:a16="http://schemas.microsoft.com/office/drawing/2014/main" id="{BBFB4C60-9F5A-4477-AA05-7AE9E09ED304}"/>
              </a:ext>
            </a:extLst>
          </p:cNvPr>
          <p:cNvSpPr>
            <a:spLocks noGrp="1"/>
          </p:cNvSpPr>
          <p:nvPr>
            <p:ph idx="1"/>
          </p:nvPr>
        </p:nvSpPr>
        <p:spPr>
          <a:xfrm>
            <a:off x="838200" y="1654175"/>
            <a:ext cx="10515600" cy="4351338"/>
          </a:xfrm>
        </p:spPr>
        <p:txBody>
          <a:bodyPr>
            <a:noAutofit/>
          </a:bodyPr>
          <a:lstStyle/>
          <a:p>
            <a:pPr>
              <a:lnSpc>
                <a:spcPct val="170000"/>
              </a:lnSpc>
            </a:pPr>
            <a:r>
              <a:rPr lang="en-US" sz="2400" dirty="0"/>
              <a:t>Make home visits and co-visits.</a:t>
            </a:r>
          </a:p>
          <a:p>
            <a:pPr>
              <a:lnSpc>
                <a:spcPct val="170000"/>
              </a:lnSpc>
            </a:pPr>
            <a:r>
              <a:rPr lang="en-US" sz="2400" dirty="0"/>
              <a:t>Conduct team meetings.</a:t>
            </a:r>
          </a:p>
          <a:p>
            <a:pPr>
              <a:lnSpc>
                <a:spcPct val="170000"/>
              </a:lnSpc>
            </a:pPr>
            <a:r>
              <a:rPr lang="en-US" sz="2400" dirty="0"/>
              <a:t>Attend center-based programs virtually.</a:t>
            </a:r>
          </a:p>
          <a:p>
            <a:pPr>
              <a:lnSpc>
                <a:spcPct val="170000"/>
              </a:lnSpc>
            </a:pPr>
            <a:r>
              <a:rPr lang="en-US" sz="2400" dirty="0"/>
              <a:t>Promote family to family connections.</a:t>
            </a:r>
          </a:p>
          <a:p>
            <a:pPr>
              <a:lnSpc>
                <a:spcPct val="170000"/>
              </a:lnSpc>
            </a:pPr>
            <a:r>
              <a:rPr lang="en-US" sz="2400" dirty="0"/>
              <a:t>Conduct observations of staff and provide reflective supervision.</a:t>
            </a:r>
          </a:p>
          <a:p>
            <a:pPr>
              <a:lnSpc>
                <a:spcPct val="170000"/>
              </a:lnSpc>
            </a:pPr>
            <a:r>
              <a:rPr lang="en-US" sz="2400" dirty="0"/>
              <a:t>Provide professional development activities.</a:t>
            </a:r>
          </a:p>
          <a:p>
            <a:pPr>
              <a:lnSpc>
                <a:spcPct val="170000"/>
              </a:lnSpc>
            </a:pPr>
            <a:endParaRPr lang="en-US" sz="2200" dirty="0"/>
          </a:p>
        </p:txBody>
      </p:sp>
    </p:spTree>
    <p:custDataLst>
      <p:tags r:id="rId1"/>
    </p:custDataLst>
    <p:extLst>
      <p:ext uri="{BB962C8B-B14F-4D97-AF65-F5344CB8AC3E}">
        <p14:creationId xmlns:p14="http://schemas.microsoft.com/office/powerpoint/2010/main" val="3017687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E8332-556B-4776-8B5E-CC841FFB6E01}"/>
              </a:ext>
            </a:extLst>
          </p:cNvPr>
          <p:cNvSpPr>
            <a:spLocks noGrp="1"/>
          </p:cNvSpPr>
          <p:nvPr>
            <p:ph type="title"/>
          </p:nvPr>
        </p:nvSpPr>
        <p:spPr/>
        <p:txBody>
          <a:bodyPr>
            <a:noAutofit/>
          </a:bodyPr>
          <a:lstStyle/>
          <a:p>
            <a:pPr algn="ctr"/>
            <a:r>
              <a:rPr lang="en-US" dirty="0">
                <a:ea typeface="Calibri" panose="020F0502020204030204" pitchFamily="34" charset="0"/>
                <a:cs typeface="Times New Roman" panose="02020603050405020304" pitchFamily="18" charset="0"/>
              </a:rPr>
              <a:t>Using Video Conferencing to Enable Team Meetings</a:t>
            </a:r>
            <a:endParaRPr lang="en-US" dirty="0"/>
          </a:p>
        </p:txBody>
      </p:sp>
      <p:sp>
        <p:nvSpPr>
          <p:cNvPr id="3" name="Content Placeholder 2">
            <a:extLst>
              <a:ext uri="{FF2B5EF4-FFF2-40B4-BE49-F238E27FC236}">
                <a16:creationId xmlns:a16="http://schemas.microsoft.com/office/drawing/2014/main" id="{3AA425CB-F544-4807-929F-D425E67B4441}"/>
              </a:ext>
            </a:extLst>
          </p:cNvPr>
          <p:cNvSpPr>
            <a:spLocks noGrp="1"/>
          </p:cNvSpPr>
          <p:nvPr>
            <p:ph idx="1"/>
          </p:nvPr>
        </p:nvSpPr>
        <p:spPr>
          <a:xfrm>
            <a:off x="838200" y="1825625"/>
            <a:ext cx="11003280" cy="4351338"/>
          </a:xfrm>
        </p:spPr>
        <p:txBody>
          <a:bodyPr>
            <a:normAutofit fontScale="25000" lnSpcReduction="20000"/>
          </a:bodyPr>
          <a:lstStyle/>
          <a:p>
            <a:pPr marL="0" indent="0">
              <a:lnSpc>
                <a:spcPct val="160000"/>
              </a:lnSpc>
              <a:buNone/>
            </a:pPr>
            <a:r>
              <a:rPr lang="en-US" sz="9600" u="sng" dirty="0">
                <a:solidFill>
                  <a:srgbClr val="0563C1"/>
                </a:solidFill>
                <a:effectLst/>
                <a:ea typeface="Calibri" panose="020F0502020204030204" pitchFamily="34" charset="0"/>
                <a:cs typeface="Times New Roman" panose="02020603050405020304" pitchFamily="18" charset="0"/>
                <a:hlinkClick r:id="rId4"/>
              </a:rPr>
              <a:t>Using Video and Video Conferencing to Enable Team Meetings over Distances</a:t>
            </a:r>
            <a:r>
              <a:rPr lang="en-US" sz="9600" u="sng" dirty="0">
                <a:solidFill>
                  <a:srgbClr val="0563C1"/>
                </a:solidFill>
                <a:effectLst/>
                <a:ea typeface="Calibri" panose="020F0502020204030204" pitchFamily="34" charset="0"/>
                <a:cs typeface="Times New Roman" panose="02020603050405020304" pitchFamily="18" charset="0"/>
              </a:rPr>
              <a:t> (6:35)</a:t>
            </a:r>
            <a:endParaRPr lang="en-US" sz="9600" dirty="0"/>
          </a:p>
          <a:p>
            <a:pPr marL="0" indent="0">
              <a:lnSpc>
                <a:spcPct val="160000"/>
              </a:lnSpc>
              <a:buNone/>
            </a:pPr>
            <a:r>
              <a:rPr lang="en-US" sz="9600" dirty="0"/>
              <a:t>Watch the video and:</a:t>
            </a:r>
          </a:p>
          <a:p>
            <a:pPr>
              <a:lnSpc>
                <a:spcPct val="160000"/>
              </a:lnSpc>
            </a:pPr>
            <a:r>
              <a:rPr lang="en-US" sz="9600" dirty="0"/>
              <a:t>Reflect on the benefits of virtual meetings for team members that were identified.</a:t>
            </a:r>
          </a:p>
          <a:p>
            <a:pPr>
              <a:lnSpc>
                <a:spcPct val="160000"/>
              </a:lnSpc>
              <a:defRPr/>
            </a:pPr>
            <a:r>
              <a:rPr lang="en-US" sz="9600" dirty="0">
                <a:solidFill>
                  <a:prstClr val="black"/>
                </a:solidFill>
              </a:rPr>
              <a:t>Reflect on the challenges of virtual meetings for team members that were identified.</a:t>
            </a:r>
          </a:p>
          <a:p>
            <a:pPr>
              <a:lnSpc>
                <a:spcPct val="120000"/>
              </a:lnSpc>
              <a:defRPr/>
            </a:pPr>
            <a:r>
              <a:rPr lang="en-US" sz="9600" dirty="0">
                <a:solidFill>
                  <a:prstClr val="black"/>
                </a:solidFill>
              </a:rPr>
              <a:t>Identify, based on your participation in videoconferencing, additional benefits and challenges you have experienced. </a:t>
            </a:r>
          </a:p>
          <a:p>
            <a:pPr>
              <a:lnSpc>
                <a:spcPct val="160000"/>
              </a:lnSpc>
            </a:pPr>
            <a:endParaRPr lang="en-US" dirty="0"/>
          </a:p>
        </p:txBody>
      </p:sp>
    </p:spTree>
    <p:custDataLst>
      <p:tags r:id="rId1"/>
    </p:custDataLst>
    <p:extLst>
      <p:ext uri="{BB962C8B-B14F-4D97-AF65-F5344CB8AC3E}">
        <p14:creationId xmlns:p14="http://schemas.microsoft.com/office/powerpoint/2010/main" val="2516122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64ABC-F6CE-4881-831C-820815CA4368}"/>
              </a:ext>
            </a:extLst>
          </p:cNvPr>
          <p:cNvSpPr>
            <a:spLocks noGrp="1"/>
          </p:cNvSpPr>
          <p:nvPr>
            <p:ph type="title"/>
          </p:nvPr>
        </p:nvSpPr>
        <p:spPr/>
        <p:txBody>
          <a:bodyPr>
            <a:normAutofit/>
          </a:bodyPr>
          <a:lstStyle/>
          <a:p>
            <a:pPr algn="ctr"/>
            <a:r>
              <a:rPr lang="en-US" sz="4400" dirty="0">
                <a:latin typeface="Calibri Light" panose="020F0302020204030204" pitchFamily="34" charset="0"/>
              </a:rPr>
              <a:t>Team Members in EI/ECSE</a:t>
            </a:r>
          </a:p>
        </p:txBody>
      </p:sp>
      <p:sp>
        <p:nvSpPr>
          <p:cNvPr id="4" name="Text Placeholder 3">
            <a:extLst>
              <a:ext uri="{FF2B5EF4-FFF2-40B4-BE49-F238E27FC236}">
                <a16:creationId xmlns:a16="http://schemas.microsoft.com/office/drawing/2014/main" id="{54C94A32-D8A3-80B5-7E85-CEE95F0F9D31}"/>
              </a:ext>
            </a:extLst>
          </p:cNvPr>
          <p:cNvSpPr>
            <a:spLocks noGrp="1"/>
          </p:cNvSpPr>
          <p:nvPr>
            <p:ph type="body" idx="1"/>
          </p:nvPr>
        </p:nvSpPr>
        <p:spPr/>
        <p:txBody>
          <a:bodyPr/>
          <a:lstStyle/>
          <a:p>
            <a:endParaRPr lang="en-US"/>
          </a:p>
        </p:txBody>
      </p:sp>
    </p:spTree>
    <p:custDataLst>
      <p:tags r:id="rId1"/>
    </p:custDataLst>
    <p:extLst>
      <p:ext uri="{BB962C8B-B14F-4D97-AF65-F5344CB8AC3E}">
        <p14:creationId xmlns:p14="http://schemas.microsoft.com/office/powerpoint/2010/main" val="217677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0FEF3-E9A0-4053-99F8-A9E44563A2E2}"/>
              </a:ext>
            </a:extLst>
          </p:cNvPr>
          <p:cNvSpPr>
            <a:spLocks noGrp="1"/>
          </p:cNvSpPr>
          <p:nvPr>
            <p:ph type="title"/>
          </p:nvPr>
        </p:nvSpPr>
        <p:spPr/>
        <p:txBody>
          <a:bodyPr/>
          <a:lstStyle/>
          <a:p>
            <a:pPr algn="ctr"/>
            <a:r>
              <a:rPr lang="en-US" dirty="0"/>
              <a:t>The Family</a:t>
            </a:r>
          </a:p>
        </p:txBody>
      </p:sp>
      <p:sp>
        <p:nvSpPr>
          <p:cNvPr id="3" name="Content Placeholder 2">
            <a:extLst>
              <a:ext uri="{FF2B5EF4-FFF2-40B4-BE49-F238E27FC236}">
                <a16:creationId xmlns:a16="http://schemas.microsoft.com/office/drawing/2014/main" id="{BB28E628-286F-444D-9F37-11F7120723C2}"/>
              </a:ext>
            </a:extLst>
          </p:cNvPr>
          <p:cNvSpPr>
            <a:spLocks noGrp="1"/>
          </p:cNvSpPr>
          <p:nvPr>
            <p:ph idx="1"/>
          </p:nvPr>
        </p:nvSpPr>
        <p:spPr/>
        <p:txBody>
          <a:bodyPr>
            <a:normAutofit/>
          </a:bodyPr>
          <a:lstStyle/>
          <a:p>
            <a:pPr marL="0" indent="0">
              <a:lnSpc>
                <a:spcPct val="150000"/>
              </a:lnSpc>
              <a:buNone/>
            </a:pPr>
            <a:r>
              <a:rPr lang="en-US" dirty="0"/>
              <a:t>The family is an equal partner in decision-making on both Part C and Part B/619 teams. </a:t>
            </a:r>
          </a:p>
        </p:txBody>
      </p:sp>
    </p:spTree>
    <p:custDataLst>
      <p:tags r:id="rId1"/>
    </p:custDataLst>
    <p:extLst>
      <p:ext uri="{BB962C8B-B14F-4D97-AF65-F5344CB8AC3E}">
        <p14:creationId xmlns:p14="http://schemas.microsoft.com/office/powerpoint/2010/main" val="3706042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3AE9-3BCA-4673-BDE5-B2472AC5D615}"/>
              </a:ext>
            </a:extLst>
          </p:cNvPr>
          <p:cNvSpPr>
            <a:spLocks noGrp="1"/>
          </p:cNvSpPr>
          <p:nvPr>
            <p:ph type="title"/>
          </p:nvPr>
        </p:nvSpPr>
        <p:spPr/>
        <p:txBody>
          <a:bodyPr>
            <a:normAutofit/>
          </a:bodyPr>
          <a:lstStyle/>
          <a:p>
            <a:pPr algn="ctr"/>
            <a:r>
              <a:rPr lang="en-US" dirty="0"/>
              <a:t>Service Providers IDEA Part C (303.13)</a:t>
            </a:r>
          </a:p>
        </p:txBody>
      </p:sp>
      <p:sp>
        <p:nvSpPr>
          <p:cNvPr id="3" name="Content Placeholder 2">
            <a:extLst>
              <a:ext uri="{FF2B5EF4-FFF2-40B4-BE49-F238E27FC236}">
                <a16:creationId xmlns:a16="http://schemas.microsoft.com/office/drawing/2014/main" id="{D6F23B7D-7769-469F-8123-32B86C0007CF}"/>
              </a:ext>
            </a:extLst>
          </p:cNvPr>
          <p:cNvSpPr>
            <a:spLocks noGrp="1"/>
          </p:cNvSpPr>
          <p:nvPr>
            <p:ph sz="half" idx="1"/>
          </p:nvPr>
        </p:nvSpPr>
        <p:spPr/>
        <p:txBody>
          <a:bodyPr>
            <a:normAutofit lnSpcReduction="10000"/>
          </a:bodyPr>
          <a:lstStyle/>
          <a:p>
            <a:pPr>
              <a:lnSpc>
                <a:spcPct val="150000"/>
              </a:lnSpc>
            </a:pPr>
            <a:r>
              <a:rPr lang="en-US" sz="2200" dirty="0"/>
              <a:t>Audiologists</a:t>
            </a:r>
          </a:p>
          <a:p>
            <a:pPr>
              <a:lnSpc>
                <a:spcPct val="150000"/>
              </a:lnSpc>
            </a:pPr>
            <a:r>
              <a:rPr lang="en-US" sz="2200" dirty="0"/>
              <a:t>Family therapists</a:t>
            </a:r>
          </a:p>
          <a:p>
            <a:pPr>
              <a:lnSpc>
                <a:spcPct val="150000"/>
              </a:lnSpc>
            </a:pPr>
            <a:r>
              <a:rPr lang="en-US" sz="2200" dirty="0"/>
              <a:t>Nurses</a:t>
            </a:r>
          </a:p>
          <a:p>
            <a:pPr>
              <a:lnSpc>
                <a:spcPct val="150000"/>
              </a:lnSpc>
              <a:defRPr/>
            </a:pPr>
            <a:r>
              <a:rPr lang="en-US" sz="2200" dirty="0">
                <a:solidFill>
                  <a:prstClr val="black"/>
                </a:solidFill>
              </a:rPr>
              <a:t>Occupational therapists</a:t>
            </a:r>
          </a:p>
          <a:p>
            <a:pPr>
              <a:lnSpc>
                <a:spcPct val="150000"/>
              </a:lnSpc>
            </a:pPr>
            <a:r>
              <a:rPr lang="en-US" sz="2200" dirty="0"/>
              <a:t>Orientation and mobility specialists</a:t>
            </a:r>
          </a:p>
          <a:p>
            <a:pPr>
              <a:lnSpc>
                <a:spcPct val="150000"/>
              </a:lnSpc>
            </a:pPr>
            <a:r>
              <a:rPr lang="en-US" sz="2200" dirty="0"/>
              <a:t>Pediatricians, other physicians</a:t>
            </a:r>
          </a:p>
          <a:p>
            <a:pPr>
              <a:lnSpc>
                <a:spcPct val="150000"/>
              </a:lnSpc>
            </a:pPr>
            <a:r>
              <a:rPr lang="en-US" sz="2200" dirty="0"/>
              <a:t>Physical therapists</a:t>
            </a:r>
          </a:p>
          <a:p>
            <a:pPr>
              <a:lnSpc>
                <a:spcPct val="150000"/>
              </a:lnSpc>
            </a:pPr>
            <a:endParaRPr lang="en-US" sz="2200" dirty="0"/>
          </a:p>
        </p:txBody>
      </p:sp>
      <p:sp>
        <p:nvSpPr>
          <p:cNvPr id="4" name="Content Placeholder 3">
            <a:extLst>
              <a:ext uri="{FF2B5EF4-FFF2-40B4-BE49-F238E27FC236}">
                <a16:creationId xmlns:a16="http://schemas.microsoft.com/office/drawing/2014/main" id="{C4EDD656-1D39-4916-8D1B-1D901C5DACD1}"/>
              </a:ext>
            </a:extLst>
          </p:cNvPr>
          <p:cNvSpPr>
            <a:spLocks noGrp="1"/>
          </p:cNvSpPr>
          <p:nvPr>
            <p:ph sz="half" idx="2"/>
          </p:nvPr>
        </p:nvSpPr>
        <p:spPr/>
        <p:txBody>
          <a:bodyPr>
            <a:normAutofit lnSpcReduction="10000"/>
          </a:bodyPr>
          <a:lstStyle/>
          <a:p>
            <a:pPr>
              <a:lnSpc>
                <a:spcPct val="150000"/>
              </a:lnSpc>
              <a:defRPr/>
            </a:pPr>
            <a:r>
              <a:rPr lang="en-US" sz="2200" dirty="0">
                <a:solidFill>
                  <a:prstClr val="black"/>
                </a:solidFill>
              </a:rPr>
              <a:t>Psychologists</a:t>
            </a:r>
          </a:p>
          <a:p>
            <a:pPr>
              <a:lnSpc>
                <a:spcPct val="150000"/>
              </a:lnSpc>
              <a:defRPr/>
            </a:pPr>
            <a:r>
              <a:rPr lang="en-US" sz="2200" dirty="0">
                <a:solidFill>
                  <a:prstClr val="black"/>
                </a:solidFill>
              </a:rPr>
              <a:t>Registered dieticians</a:t>
            </a:r>
          </a:p>
          <a:p>
            <a:pPr>
              <a:lnSpc>
                <a:spcPct val="150000"/>
              </a:lnSpc>
              <a:defRPr/>
            </a:pPr>
            <a:r>
              <a:rPr lang="en-US" sz="2200" dirty="0">
                <a:solidFill>
                  <a:prstClr val="black"/>
                </a:solidFill>
              </a:rPr>
              <a:t>Social workers</a:t>
            </a:r>
          </a:p>
          <a:p>
            <a:pPr>
              <a:lnSpc>
                <a:spcPct val="150000"/>
              </a:lnSpc>
            </a:pPr>
            <a:r>
              <a:rPr lang="en-US" sz="2200" dirty="0"/>
              <a:t>Special educators</a:t>
            </a:r>
          </a:p>
          <a:p>
            <a:pPr>
              <a:lnSpc>
                <a:spcPct val="150000"/>
              </a:lnSpc>
            </a:pPr>
            <a:r>
              <a:rPr lang="en-US" sz="2200" dirty="0"/>
              <a:t>Speech language pathologists</a:t>
            </a:r>
          </a:p>
          <a:p>
            <a:pPr>
              <a:lnSpc>
                <a:spcPct val="150000"/>
              </a:lnSpc>
            </a:pPr>
            <a:r>
              <a:rPr lang="en-US" sz="2200" dirty="0"/>
              <a:t>Vision specialists</a:t>
            </a:r>
          </a:p>
        </p:txBody>
      </p:sp>
    </p:spTree>
    <p:custDataLst>
      <p:tags r:id="rId1"/>
    </p:custDataLst>
    <p:extLst>
      <p:ext uri="{BB962C8B-B14F-4D97-AF65-F5344CB8AC3E}">
        <p14:creationId xmlns:p14="http://schemas.microsoft.com/office/powerpoint/2010/main" val="8237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IDEA Part B/619 Educators</a:t>
            </a:r>
          </a:p>
        </p:txBody>
      </p:sp>
      <p:sp>
        <p:nvSpPr>
          <p:cNvPr id="10" name="Content Placeholder 9">
            <a:extLst>
              <a:ext uri="{FF2B5EF4-FFF2-40B4-BE49-F238E27FC236}">
                <a16:creationId xmlns:a16="http://schemas.microsoft.com/office/drawing/2014/main" id="{FD4E412C-7035-11DF-7DAD-8D4E24DA0871}"/>
              </a:ext>
            </a:extLst>
          </p:cNvPr>
          <p:cNvSpPr>
            <a:spLocks noGrp="1"/>
          </p:cNvSpPr>
          <p:nvPr>
            <p:ph idx="1"/>
          </p:nvPr>
        </p:nvSpPr>
        <p:spPr/>
        <p:txBody>
          <a:bodyPr/>
          <a:lstStyle/>
          <a:p>
            <a:pPr marL="214313" indent="-214313">
              <a:lnSpc>
                <a:spcPct val="100000"/>
              </a:lnSpc>
            </a:pPr>
            <a:r>
              <a:rPr lang="en-US" dirty="0">
                <a:solidFill>
                  <a:schemeClr val="tx1">
                    <a:alpha val="80000"/>
                  </a:schemeClr>
                </a:solidFill>
              </a:rPr>
              <a:t>Early Childhood Special Education – preschool, kindergarten special</a:t>
            </a:r>
            <a:br>
              <a:rPr lang="en-US" dirty="0">
                <a:solidFill>
                  <a:schemeClr val="tx1">
                    <a:alpha val="80000"/>
                  </a:schemeClr>
                </a:solidFill>
              </a:rPr>
            </a:br>
            <a:r>
              <a:rPr lang="en-US" dirty="0">
                <a:solidFill>
                  <a:schemeClr val="tx1">
                    <a:alpha val="80000"/>
                  </a:schemeClr>
                </a:solidFill>
              </a:rPr>
              <a:t>education teachers</a:t>
            </a:r>
          </a:p>
          <a:p>
            <a:pPr marL="214313" indent="-214313">
              <a:lnSpc>
                <a:spcPct val="150000"/>
              </a:lnSpc>
            </a:pPr>
            <a:r>
              <a:rPr lang="en-US" dirty="0">
                <a:solidFill>
                  <a:schemeClr val="tx1">
                    <a:alpha val="80000"/>
                  </a:schemeClr>
                </a:solidFill>
              </a:rPr>
              <a:t>General education teachers </a:t>
            </a:r>
          </a:p>
          <a:p>
            <a:endParaRPr lang="en-US" dirty="0"/>
          </a:p>
        </p:txBody>
      </p:sp>
    </p:spTree>
    <p:custDataLst>
      <p:tags r:id="rId1"/>
    </p:custDataLst>
    <p:extLst>
      <p:ext uri="{BB962C8B-B14F-4D97-AF65-F5344CB8AC3E}">
        <p14:creationId xmlns:p14="http://schemas.microsoft.com/office/powerpoint/2010/main" val="2923290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2C17D-923C-4E39-8ED9-60523575F9D9}"/>
              </a:ext>
            </a:extLst>
          </p:cNvPr>
          <p:cNvSpPr>
            <a:spLocks noGrp="1"/>
          </p:cNvSpPr>
          <p:nvPr>
            <p:ph type="title"/>
          </p:nvPr>
        </p:nvSpPr>
        <p:spPr/>
        <p:txBody>
          <a:bodyPr>
            <a:normAutofit/>
          </a:bodyPr>
          <a:lstStyle/>
          <a:p>
            <a:pPr algn="ctr"/>
            <a:r>
              <a:rPr lang="en-US" dirty="0"/>
              <a:t>Related Service Providers IDEA Part B/619 (Sec. 300.34)</a:t>
            </a:r>
          </a:p>
        </p:txBody>
      </p:sp>
      <p:sp>
        <p:nvSpPr>
          <p:cNvPr id="3" name="Content Placeholder 2">
            <a:extLst>
              <a:ext uri="{FF2B5EF4-FFF2-40B4-BE49-F238E27FC236}">
                <a16:creationId xmlns:a16="http://schemas.microsoft.com/office/drawing/2014/main" id="{1F8DD7E5-576A-4C69-853D-C22CB23A01A7}"/>
              </a:ext>
            </a:extLst>
          </p:cNvPr>
          <p:cNvSpPr>
            <a:spLocks noGrp="1"/>
          </p:cNvSpPr>
          <p:nvPr>
            <p:ph sz="half" idx="1"/>
          </p:nvPr>
        </p:nvSpPr>
        <p:spPr>
          <a:xfrm>
            <a:off x="1200150" y="1690689"/>
            <a:ext cx="4895850" cy="4910020"/>
          </a:xfrm>
        </p:spPr>
        <p:txBody>
          <a:bodyPr>
            <a:normAutofit/>
          </a:bodyPr>
          <a:lstStyle/>
          <a:p>
            <a:pPr>
              <a:lnSpc>
                <a:spcPct val="150000"/>
              </a:lnSpc>
            </a:pPr>
            <a:r>
              <a:rPr lang="en-US" sz="2400" dirty="0"/>
              <a:t>Audiologists</a:t>
            </a:r>
          </a:p>
          <a:p>
            <a:pPr>
              <a:lnSpc>
                <a:spcPct val="150000"/>
              </a:lnSpc>
            </a:pPr>
            <a:r>
              <a:rPr lang="en-US" sz="2400" dirty="0"/>
              <a:t>Social workers</a:t>
            </a:r>
          </a:p>
          <a:p>
            <a:pPr>
              <a:lnSpc>
                <a:spcPct val="150000"/>
              </a:lnSpc>
            </a:pPr>
            <a:r>
              <a:rPr lang="en-US" sz="2400" dirty="0"/>
              <a:t>Psychologists</a:t>
            </a:r>
          </a:p>
          <a:p>
            <a:pPr>
              <a:lnSpc>
                <a:spcPct val="150000"/>
              </a:lnSpc>
            </a:pPr>
            <a:r>
              <a:rPr lang="en-US" sz="2400" dirty="0"/>
              <a:t>Licensed physicians</a:t>
            </a:r>
          </a:p>
          <a:p>
            <a:pPr>
              <a:lnSpc>
                <a:spcPct val="150000"/>
              </a:lnSpc>
            </a:pPr>
            <a:r>
              <a:rPr lang="en-US" sz="2400" dirty="0"/>
              <a:t>Occupational therapists</a:t>
            </a:r>
          </a:p>
          <a:p>
            <a:pPr>
              <a:lnSpc>
                <a:spcPct val="150000"/>
              </a:lnSpc>
            </a:pPr>
            <a:r>
              <a:rPr lang="en-US" sz="2400" dirty="0"/>
              <a:t>Orientation and mobility specialists</a:t>
            </a:r>
          </a:p>
          <a:p>
            <a:pPr>
              <a:lnSpc>
                <a:spcPct val="150000"/>
              </a:lnSpc>
            </a:pPr>
            <a:endParaRPr lang="en-US" sz="2400" dirty="0"/>
          </a:p>
        </p:txBody>
      </p:sp>
      <p:sp>
        <p:nvSpPr>
          <p:cNvPr id="4" name="Content Placeholder 3">
            <a:extLst>
              <a:ext uri="{FF2B5EF4-FFF2-40B4-BE49-F238E27FC236}">
                <a16:creationId xmlns:a16="http://schemas.microsoft.com/office/drawing/2014/main" id="{9E580459-0A54-402A-8E08-DB5EAD1D3DCC}"/>
              </a:ext>
            </a:extLst>
          </p:cNvPr>
          <p:cNvSpPr>
            <a:spLocks noGrp="1"/>
          </p:cNvSpPr>
          <p:nvPr>
            <p:ph sz="half" idx="2"/>
          </p:nvPr>
        </p:nvSpPr>
        <p:spPr>
          <a:xfrm>
            <a:off x="7216140" y="1690688"/>
            <a:ext cx="3886200" cy="5043835"/>
          </a:xfrm>
        </p:spPr>
        <p:txBody>
          <a:bodyPr>
            <a:normAutofit/>
          </a:bodyPr>
          <a:lstStyle/>
          <a:p>
            <a:pPr>
              <a:lnSpc>
                <a:spcPct val="150000"/>
              </a:lnSpc>
              <a:defRPr/>
            </a:pPr>
            <a:r>
              <a:rPr lang="en-US" sz="2400" dirty="0">
                <a:solidFill>
                  <a:prstClr val="black"/>
                </a:solidFill>
              </a:rPr>
              <a:t>Physical therapists</a:t>
            </a:r>
          </a:p>
          <a:p>
            <a:pPr>
              <a:lnSpc>
                <a:spcPct val="150000"/>
              </a:lnSpc>
            </a:pPr>
            <a:r>
              <a:rPr lang="en-US" sz="2400" dirty="0"/>
              <a:t>Recreation specialists</a:t>
            </a:r>
          </a:p>
          <a:p>
            <a:pPr>
              <a:lnSpc>
                <a:spcPct val="150000"/>
              </a:lnSpc>
            </a:pPr>
            <a:r>
              <a:rPr lang="en-US" sz="2400" dirty="0"/>
              <a:t>School nurses</a:t>
            </a:r>
          </a:p>
          <a:p>
            <a:pPr>
              <a:lnSpc>
                <a:spcPct val="150000"/>
              </a:lnSpc>
            </a:pPr>
            <a:r>
              <a:rPr lang="en-US" sz="2400" dirty="0"/>
              <a:t>Speech language pathologists</a:t>
            </a:r>
          </a:p>
          <a:p>
            <a:pPr>
              <a:lnSpc>
                <a:spcPct val="150000"/>
              </a:lnSpc>
            </a:pPr>
            <a:r>
              <a:rPr lang="en-US" sz="2400" dirty="0"/>
              <a:t>Interpreters</a:t>
            </a:r>
          </a:p>
        </p:txBody>
      </p:sp>
    </p:spTree>
    <p:custDataLst>
      <p:tags r:id="rId1"/>
    </p:custDataLst>
    <p:extLst>
      <p:ext uri="{BB962C8B-B14F-4D97-AF65-F5344CB8AC3E}">
        <p14:creationId xmlns:p14="http://schemas.microsoft.com/office/powerpoint/2010/main" val="4200549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024AA-C922-4A42-BBCC-0C365E14951C}"/>
              </a:ext>
            </a:extLst>
          </p:cNvPr>
          <p:cNvSpPr>
            <a:spLocks noGrp="1"/>
          </p:cNvSpPr>
          <p:nvPr>
            <p:ph type="title"/>
          </p:nvPr>
        </p:nvSpPr>
        <p:spPr/>
        <p:txBody>
          <a:bodyPr>
            <a:normAutofit/>
          </a:bodyPr>
          <a:lstStyle/>
          <a:p>
            <a:pPr algn="ctr"/>
            <a:r>
              <a:rPr lang="en-US" sz="4400" dirty="0">
                <a:latin typeface="Calibri Light" panose="020F0302020204030204" pitchFamily="34" charset="0"/>
              </a:rPr>
              <a:t>Team Models in EI/ECSE</a:t>
            </a:r>
          </a:p>
        </p:txBody>
      </p:sp>
      <p:sp>
        <p:nvSpPr>
          <p:cNvPr id="3" name="Text Placeholder 2">
            <a:extLst>
              <a:ext uri="{FF2B5EF4-FFF2-40B4-BE49-F238E27FC236}">
                <a16:creationId xmlns:a16="http://schemas.microsoft.com/office/drawing/2014/main" id="{4EA138C2-98E0-51BB-6A73-458F22D53BD8}"/>
              </a:ext>
            </a:extLst>
          </p:cNvPr>
          <p:cNvSpPr>
            <a:spLocks noGrp="1"/>
          </p:cNvSpPr>
          <p:nvPr>
            <p:ph type="body" idx="1"/>
          </p:nvPr>
        </p:nvSpPr>
        <p:spPr/>
        <p:txBody>
          <a:bodyPr/>
          <a:lstStyle/>
          <a:p>
            <a:endParaRPr lang="en-US"/>
          </a:p>
        </p:txBody>
      </p:sp>
    </p:spTree>
    <p:custDataLst>
      <p:tags r:id="rId1"/>
    </p:custDataLst>
    <p:extLst>
      <p:ext uri="{BB962C8B-B14F-4D97-AF65-F5344CB8AC3E}">
        <p14:creationId xmlns:p14="http://schemas.microsoft.com/office/powerpoint/2010/main" val="22726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2A84A-685D-4AE1-A137-80668234C284}"/>
              </a:ext>
            </a:extLst>
          </p:cNvPr>
          <p:cNvSpPr>
            <a:spLocks noGrp="1"/>
          </p:cNvSpPr>
          <p:nvPr>
            <p:ph type="title"/>
          </p:nvPr>
        </p:nvSpPr>
        <p:spPr/>
        <p:txBody>
          <a:bodyPr/>
          <a:lstStyle/>
          <a:p>
            <a:pPr algn="ctr"/>
            <a:r>
              <a:rPr lang="en-US" dirty="0"/>
              <a:t>Team Models in EI/ECSE </a:t>
            </a:r>
          </a:p>
        </p:txBody>
      </p:sp>
      <p:sp>
        <p:nvSpPr>
          <p:cNvPr id="3" name="Content Placeholder 2">
            <a:extLst>
              <a:ext uri="{FF2B5EF4-FFF2-40B4-BE49-F238E27FC236}">
                <a16:creationId xmlns:a16="http://schemas.microsoft.com/office/drawing/2014/main" id="{4C81173B-0F6D-440F-9DDE-C43D94D7526A}"/>
              </a:ext>
            </a:extLst>
          </p:cNvPr>
          <p:cNvSpPr>
            <a:spLocks noGrp="1"/>
          </p:cNvSpPr>
          <p:nvPr>
            <p:ph idx="1"/>
          </p:nvPr>
        </p:nvSpPr>
        <p:spPr/>
        <p:txBody>
          <a:bodyPr>
            <a:normAutofit/>
          </a:bodyPr>
          <a:lstStyle/>
          <a:p>
            <a:pPr>
              <a:lnSpc>
                <a:spcPct val="150000"/>
              </a:lnSpc>
            </a:pPr>
            <a:r>
              <a:rPr lang="en-US" dirty="0"/>
              <a:t>Multidisciplinary</a:t>
            </a:r>
          </a:p>
          <a:p>
            <a:pPr>
              <a:lnSpc>
                <a:spcPct val="150000"/>
              </a:lnSpc>
            </a:pPr>
            <a:r>
              <a:rPr lang="en-US" dirty="0"/>
              <a:t>Interdisciplinary</a:t>
            </a:r>
          </a:p>
          <a:p>
            <a:pPr>
              <a:lnSpc>
                <a:spcPct val="150000"/>
              </a:lnSpc>
            </a:pPr>
            <a:r>
              <a:rPr lang="en-US" dirty="0"/>
              <a:t>Transdisciplinary</a:t>
            </a:r>
          </a:p>
        </p:txBody>
      </p:sp>
    </p:spTree>
    <p:custDataLst>
      <p:tags r:id="rId1"/>
    </p:custDataLst>
    <p:extLst>
      <p:ext uri="{BB962C8B-B14F-4D97-AF65-F5344CB8AC3E}">
        <p14:creationId xmlns:p14="http://schemas.microsoft.com/office/powerpoint/2010/main" val="24579749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DESIGN_ID_OFFICE THEME" val="Q0nG1FEj"/>
  <p:tag name="ARTICULATE_DESIGN_ID_CUSTOM DESIGN" val="s5hYeNE1"/>
  <p:tag name="ARTICULATE_SLIDE_COUNT" val="22"/>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171</TotalTime>
  <Words>3477</Words>
  <Application>Microsoft Office PowerPoint</Application>
  <PresentationFormat>Widescreen</PresentationFormat>
  <Paragraphs>282</Paragraphs>
  <Slides>22</Slides>
  <Notes>22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22</vt:i4>
      </vt:variant>
    </vt:vector>
  </HeadingPairs>
  <TitlesOfParts>
    <vt:vector size="30" baseType="lpstr">
      <vt:lpstr>Aptos</vt:lpstr>
      <vt:lpstr>Aptos Display</vt:lpstr>
      <vt:lpstr>Arial</vt:lpstr>
      <vt:lpstr>Calibri</vt:lpstr>
      <vt:lpstr>Calibri Light</vt:lpstr>
      <vt:lpstr>Courier New</vt:lpstr>
      <vt:lpstr>Office Theme</vt:lpstr>
      <vt:lpstr>Custom Design</vt:lpstr>
      <vt:lpstr>Team Process:  Service Delivery </vt:lpstr>
      <vt:lpstr>Overview </vt:lpstr>
      <vt:lpstr>Team Members in EI/ECSE</vt:lpstr>
      <vt:lpstr>The Family</vt:lpstr>
      <vt:lpstr>Service Providers IDEA Part C (303.13)</vt:lpstr>
      <vt:lpstr>IDEA Part B/619 Educators</vt:lpstr>
      <vt:lpstr>Related Service Providers IDEA Part B/619 (Sec. 300.34)</vt:lpstr>
      <vt:lpstr>Team Models in EI/ECSE</vt:lpstr>
      <vt:lpstr>Team Models in EI/ECSE </vt:lpstr>
      <vt:lpstr>Early Intervention Team Models</vt:lpstr>
      <vt:lpstr>Multidisciplinary Team Model</vt:lpstr>
      <vt:lpstr>Interdisciplinary Team Model</vt:lpstr>
      <vt:lpstr>Transdisciplinary Team Model</vt:lpstr>
      <vt:lpstr>The Role Release Process</vt:lpstr>
      <vt:lpstr>Role Release Activity</vt:lpstr>
      <vt:lpstr>Required for a Successful Transdisciplinary Team Model</vt:lpstr>
      <vt:lpstr>When Role Release May Not Be Appropriate?</vt:lpstr>
      <vt:lpstr>Activity:  Which Teaming Model?</vt:lpstr>
      <vt:lpstr>Communicating With Technology</vt:lpstr>
      <vt:lpstr>Using Video to Promote Communication</vt:lpstr>
      <vt:lpstr>Using Video Conferencing to Promote Communication </vt:lpstr>
      <vt:lpstr>Using Video Conferencing to Enable Team Meetings</vt:lpstr>
    </vt:vector>
  </TitlesOfParts>
  <Company>UConn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Jozef,Christine</dc:creator>
  <cp:lastModifiedBy>Garvey,Amanda L.</cp:lastModifiedBy>
  <cp:revision>8</cp:revision>
  <dcterms:created xsi:type="dcterms:W3CDTF">2020-06-09T16:41:01Z</dcterms:created>
  <dcterms:modified xsi:type="dcterms:W3CDTF">2026-02-24T16:16:06Z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6ADBD67A-D827-4C70-8139-EC812DA40D5D</vt:lpwstr>
  </property>
  <property fmtid="{D5CDD505-2E9C-101B-9397-08002B2CF9AE}" pid="3" name="ArticulatePath">
    <vt:lpwstr>ECiDC PPT Template 508</vt:lpwstr>
  </property>
</Properties>
</file>