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11.xml" ContentType="application/vnd.openxmlformats-officedocument.presentationml.tags+xml"/>
  <Override PartName="/ppt/theme/theme3.xml" ContentType="application/vnd.openxmlformats-officedocument.theme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notesSlides/notesSlide5.xml" ContentType="application/vnd.openxmlformats-officedocument.presentationml.notesSlide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notesSlides/notesSlide8.xml" ContentType="application/vnd.openxmlformats-officedocument.presentationml.notesSlide+xml"/>
  <Override PartName="/ppt/tags/tag20.xml" ContentType="application/vnd.openxmlformats-officedocument.presentationml.tags+xml"/>
  <Override PartName="/ppt/notesSlides/notesSlide9.xml" ContentType="application/vnd.openxmlformats-officedocument.presentationml.notesSlide+xml"/>
  <Override PartName="/ppt/tags/tag21.xml" ContentType="application/vnd.openxmlformats-officedocument.presentationml.tags+xml"/>
  <Override PartName="/ppt/notesSlides/notesSlide10.xml" ContentType="application/vnd.openxmlformats-officedocument.presentationml.notesSlide+xml"/>
  <Override PartName="/ppt/tags/tag22.xml" ContentType="application/vnd.openxmlformats-officedocument.presentationml.tags+xml"/>
  <Override PartName="/ppt/notesSlides/notesSlide11.xml" ContentType="application/vnd.openxmlformats-officedocument.presentationml.notesSlide+xml"/>
  <Override PartName="/ppt/tags/tag23.xml" ContentType="application/vnd.openxmlformats-officedocument.presentationml.tags+xml"/>
  <Override PartName="/ppt/notesSlides/notesSlide12.xml" ContentType="application/vnd.openxmlformats-officedocument.presentationml.notesSlide+xml"/>
  <Override PartName="/ppt/tags/tag24.xml" ContentType="application/vnd.openxmlformats-officedocument.presentationml.tags+xml"/>
  <Override PartName="/ppt/notesSlides/notesSlide13.xml" ContentType="application/vnd.openxmlformats-officedocument.presentationml.notesSlide+xml"/>
  <Override PartName="/ppt/tags/tag25.xml" ContentType="application/vnd.openxmlformats-officedocument.presentationml.tags+xml"/>
  <Override PartName="/ppt/notesSlides/notesSlide14.xml" ContentType="application/vnd.openxmlformats-officedocument.presentationml.notesSlide+xml"/>
  <Override PartName="/ppt/tags/tag26.xml" ContentType="application/vnd.openxmlformats-officedocument.presentationml.tags+xml"/>
  <Override PartName="/ppt/notesSlides/notesSlide15.xml" ContentType="application/vnd.openxmlformats-officedocument.presentationml.notesSlide+xml"/>
  <Override PartName="/ppt/tags/tag27.xml" ContentType="application/vnd.openxmlformats-officedocument.presentationml.tags+xml"/>
  <Override PartName="/ppt/notesSlides/notesSlide16.xml" ContentType="application/vnd.openxmlformats-officedocument.presentationml.notesSlide+xml"/>
  <Override PartName="/ppt/tags/tag28.xml" ContentType="application/vnd.openxmlformats-officedocument.presentationml.tags+xml"/>
  <Override PartName="/ppt/notesSlides/notesSlide17.xml" ContentType="application/vnd.openxmlformats-officedocument.presentationml.notesSlide+xml"/>
  <Override PartName="/ppt/tags/tag29.xml" ContentType="application/vnd.openxmlformats-officedocument.presentationml.tags+xml"/>
  <Override PartName="/ppt/notesSlides/notesSlide18.xml" ContentType="application/vnd.openxmlformats-officedocument.presentationml.notesSlide+xml"/>
  <Override PartName="/ppt/tags/tag30.xml" ContentType="application/vnd.openxmlformats-officedocument.presentationml.tags+xml"/>
  <Override PartName="/ppt/notesSlides/notesSlide19.xml" ContentType="application/vnd.openxmlformats-officedocument.presentationml.notesSlide+xml"/>
  <Override PartName="/ppt/tags/tag31.xml" ContentType="application/vnd.openxmlformats-officedocument.presentationml.tags+xml"/>
  <Override PartName="/ppt/notesSlides/notesSlide20.xml" ContentType="application/vnd.openxmlformats-officedocument.presentationml.notesSlide+xml"/>
  <Override PartName="/ppt/tags/tag32.xml" ContentType="application/vnd.openxmlformats-officedocument.presentationml.tags+xml"/>
  <Override PartName="/ppt/notesSlides/notesSlide21.xml" ContentType="application/vnd.openxmlformats-officedocument.presentationml.notesSlide+xml"/>
  <Override PartName="/ppt/tags/tag33.xml" ContentType="application/vnd.openxmlformats-officedocument.presentationml.tags+xml"/>
  <Override PartName="/ppt/notesSlides/notesSlide22.xml" ContentType="application/vnd.openxmlformats-officedocument.presentationml.notesSlide+xml"/>
  <Override PartName="/ppt/tags/tag34.xml" ContentType="application/vnd.openxmlformats-officedocument.presentationml.tags+xml"/>
  <Override PartName="/ppt/notesSlides/notesSlide23.xml" ContentType="application/vnd.openxmlformats-officedocument.presentationml.notesSlide+xml"/>
  <Override PartName="/ppt/tags/tag35.xml" ContentType="application/vnd.openxmlformats-officedocument.presentationml.tags+xml"/>
  <Override PartName="/ppt/notesSlides/notesSlide24.xml" ContentType="application/vnd.openxmlformats-officedocument.presentationml.notesSlide+xml"/>
  <Override PartName="/ppt/tags/tag36.xml" ContentType="application/vnd.openxmlformats-officedocument.presentationml.tags+xml"/>
  <Override PartName="/ppt/notesSlides/notesSlide25.xml" ContentType="application/vnd.openxmlformats-officedocument.presentationml.notesSlide+xml"/>
  <Override PartName="/ppt/tags/tag37.xml" ContentType="application/vnd.openxmlformats-officedocument.presentationml.tags+xml"/>
  <Override PartName="/ppt/notesSlides/notesSlide26.xml" ContentType="application/vnd.openxmlformats-officedocument.presentationml.notesSlide+xml"/>
  <Override PartName="/ppt/tags/tag38.xml" ContentType="application/vnd.openxmlformats-officedocument.presentationml.tags+xml"/>
  <Override PartName="/ppt/notesSlides/notesSlide27.xml" ContentType="application/vnd.openxmlformats-officedocument.presentationml.notesSlide+xml"/>
  <Override PartName="/ppt/tags/tag39.xml" ContentType="application/vnd.openxmlformats-officedocument.presentationml.tags+xml"/>
  <Override PartName="/ppt/notesSlides/notesSlide28.xml" ContentType="application/vnd.openxmlformats-officedocument.presentationml.notesSlide+xml"/>
  <Override PartName="/ppt/tags/tag40.xml" ContentType="application/vnd.openxmlformats-officedocument.presentationml.tags+xml"/>
  <Override PartName="/ppt/notesSlides/notesSlide29.xml" ContentType="application/vnd.openxmlformats-officedocument.presentationml.notesSlide+xml"/>
  <Override PartName="/ppt/tags/tag41.xml" ContentType="application/vnd.openxmlformats-officedocument.presentationml.tags+xml"/>
  <Override PartName="/ppt/notesSlides/notesSlide30.xml" ContentType="application/vnd.openxmlformats-officedocument.presentationml.notesSlide+xml"/>
  <Override PartName="/ppt/tags/tag42.xml" ContentType="application/vnd.openxmlformats-officedocument.presentationml.tags+xml"/>
  <Override PartName="/ppt/notesSlides/notesSlide31.xml" ContentType="application/vnd.openxmlformats-officedocument.presentationml.notesSlide+xml"/>
  <Override PartName="/ppt/tags/tag43.xml" ContentType="application/vnd.openxmlformats-officedocument.presentationml.tags+xml"/>
  <Override PartName="/ppt/notesSlides/notesSlide32.xml" ContentType="application/vnd.openxmlformats-officedocument.presentationml.notesSlide+xml"/>
  <Override PartName="/ppt/tags/tag44.xml" ContentType="application/vnd.openxmlformats-officedocument.presentationml.tags+xml"/>
  <Override PartName="/ppt/notesSlides/notesSlide33.xml" ContentType="application/vnd.openxmlformats-officedocument.presentationml.notesSlide+xml"/>
  <Override PartName="/ppt/tags/tag45.xml" ContentType="application/vnd.openxmlformats-officedocument.presentationml.tags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37"/>
  </p:notesMasterIdLst>
  <p:sldIdLst>
    <p:sldId id="256" r:id="rId3"/>
    <p:sldId id="260" r:id="rId4"/>
    <p:sldId id="374" r:id="rId5"/>
    <p:sldId id="368" r:id="rId6"/>
    <p:sldId id="341" r:id="rId7"/>
    <p:sldId id="343" r:id="rId8"/>
    <p:sldId id="344" r:id="rId9"/>
    <p:sldId id="345" r:id="rId10"/>
    <p:sldId id="359" r:id="rId11"/>
    <p:sldId id="360" r:id="rId12"/>
    <p:sldId id="2561" r:id="rId13"/>
    <p:sldId id="2562" r:id="rId14"/>
    <p:sldId id="2563" r:id="rId15"/>
    <p:sldId id="2576" r:id="rId16"/>
    <p:sldId id="2564" r:id="rId17"/>
    <p:sldId id="2577" r:id="rId18"/>
    <p:sldId id="2565" r:id="rId19"/>
    <p:sldId id="2578" r:id="rId20"/>
    <p:sldId id="2566" r:id="rId21"/>
    <p:sldId id="2567" r:id="rId22"/>
    <p:sldId id="2579" r:id="rId23"/>
    <p:sldId id="2568" r:id="rId24"/>
    <p:sldId id="2569" r:id="rId25"/>
    <p:sldId id="2580" r:id="rId26"/>
    <p:sldId id="2570" r:id="rId27"/>
    <p:sldId id="2581" r:id="rId28"/>
    <p:sldId id="2571" r:id="rId29"/>
    <p:sldId id="2572" r:id="rId30"/>
    <p:sldId id="2582" r:id="rId31"/>
    <p:sldId id="2573" r:id="rId32"/>
    <p:sldId id="2583" r:id="rId33"/>
    <p:sldId id="2574" r:id="rId34"/>
    <p:sldId id="2575" r:id="rId35"/>
    <p:sldId id="2584" r:id="rId36"/>
  </p:sldIdLst>
  <p:sldSz cx="12192000" cy="6858000"/>
  <p:notesSz cx="6858000" cy="9144000"/>
  <p:custDataLst>
    <p:tags r:id="rId3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5F"/>
    <a:srgbClr val="5070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71671" autoAdjust="0"/>
  </p:normalViewPr>
  <p:slideViewPr>
    <p:cSldViewPr snapToGrid="0">
      <p:cViewPr varScale="1">
        <p:scale>
          <a:sx n="73" d="100"/>
          <a:sy n="73" d="100"/>
        </p:scale>
        <p:origin x="12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4E3C4-328F-4A3D-9408-228098FF617E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CC56A-9E67-494F-9798-54B0A27EB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98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**Presenter Script:** Today we’re looking at the slide titled 'Team Process: </a:t>
            </a:r>
            <a:br/>
            <a:r>
              <a:t>Interagency'. This section focuses on the key ideas shown here: Interdisciplinary Collaboration.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'Tuckman’s Five Stages of Team Development'. This section focuses on the key ideas shown here: Tuckman’s Five Stages of Team Development (1:27)</a:t>
            </a:r>
          </a:p>
          <a:p>
            <a:r>
              <a:t>What are Tuckman’s five stages?</a:t>
            </a:r>
          </a:p>
          <a:p>
            <a:r>
              <a:t>What are the main characteristics of each stage?</a:t>
            </a:r>
          </a:p>
          <a:p>
            <a:r>
              <a:t>For a team in which you are currently a member, identify the team’s stage of development..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7CA01-7CB4-4735-973E-DF46F15CAA1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952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'Inter-Agency Collaboration and Consultation in Early Intervention and Early Childhood Special Education'. This section focuses on the key ideas shown here: Enhancing teamwork to support young children's development.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10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'Foundations of Inter-Agency Collaboration'. This section focuses on the key ideas shown here: 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97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**Presenter Script:** </a:t>
            </a:r>
            <a:endParaRPr lang="en-US" b="1" dirty="0"/>
          </a:p>
          <a:p>
            <a:r>
              <a:rPr dirty="0"/>
              <a:t>Today we’re looking at the slide titled 'Purpose and Importance of Inter-Agency Collaboration'. This section focuses on the key ideas shown here: Reducing Service Fragmentation</a:t>
            </a:r>
          </a:p>
          <a:p>
            <a:r>
              <a:rPr dirty="0"/>
              <a:t>Collaboration integrates health, education, and community agencies to provide cohesive and equitable early childhood services.</a:t>
            </a:r>
          </a:p>
          <a:p>
            <a:r>
              <a:rPr dirty="0"/>
              <a:t>Family-Centered Continuity</a:t>
            </a:r>
          </a:p>
          <a:p>
            <a:r>
              <a:rPr dirty="0"/>
              <a:t>Inter-agency collaboration ensures consistent support and smooth navigation for families across multiple service settings.</a:t>
            </a:r>
          </a:p>
          <a:p>
            <a:r>
              <a:rPr dirty="0"/>
              <a:t>Enhanced Problem Solving</a:t>
            </a:r>
          </a:p>
          <a:p>
            <a:r>
              <a:rPr dirty="0"/>
              <a:t>Interdisciplinary meetings foster shared insights and integrated, evidence-based solutions for child development challenges.</a:t>
            </a:r>
          </a:p>
          <a:p>
            <a:r>
              <a:rPr dirty="0"/>
              <a:t>Improved Accountability and Equity</a:t>
            </a:r>
          </a:p>
          <a:p>
            <a:r>
              <a:rPr dirty="0"/>
              <a:t>Clear communication and roles help address systemic gaps and ensure culturally responsive early intervention services..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 dirty="0"/>
          </a:p>
          <a:p>
            <a:r>
              <a:rPr b="1" dirty="0"/>
              <a:t>**Discussion Prompt:** </a:t>
            </a:r>
            <a:r>
              <a:rPr dirty="0"/>
              <a:t>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545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75808-80CA-E531-23D1-A49AF0665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B32B43-958E-680E-C355-13A0E06FAB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94AB70-E838-E8A5-4142-B0FF2E5481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**Presenter Script:** </a:t>
            </a:r>
            <a:endParaRPr lang="en-US" b="1" dirty="0"/>
          </a:p>
          <a:p>
            <a:r>
              <a:rPr dirty="0"/>
              <a:t>Today we’re looking at the slide titled 'Purpose and Importance of Inter-Agency Collaboration'. This section focuses on the key ideas shown here: Reducing Service Fragmentation</a:t>
            </a:r>
          </a:p>
          <a:p>
            <a:r>
              <a:rPr dirty="0"/>
              <a:t>Collaboration integrates health, education, and community agencies to provide cohesive and equitable early childhood services.</a:t>
            </a:r>
          </a:p>
          <a:p>
            <a:r>
              <a:rPr dirty="0"/>
              <a:t>Family-Centered Continuity</a:t>
            </a:r>
          </a:p>
          <a:p>
            <a:r>
              <a:rPr dirty="0"/>
              <a:t>Inter-agency collaboration ensures consistent support and smooth navigation for families across multiple service settings.</a:t>
            </a:r>
          </a:p>
          <a:p>
            <a:r>
              <a:rPr dirty="0"/>
              <a:t>Enhanced Problem Solving</a:t>
            </a:r>
          </a:p>
          <a:p>
            <a:r>
              <a:rPr dirty="0"/>
              <a:t>Interdisciplinary meetings foster shared insights and integrated, evidence-based solutions for child development challenges.</a:t>
            </a:r>
          </a:p>
          <a:p>
            <a:r>
              <a:rPr dirty="0"/>
              <a:t>Improved Accountability and Equity</a:t>
            </a:r>
          </a:p>
          <a:p>
            <a:r>
              <a:rPr dirty="0"/>
              <a:t>Clear communication and roles help address systemic gaps and ensure culturally responsive early intervention services..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 dirty="0"/>
          </a:p>
          <a:p>
            <a:r>
              <a:rPr b="1" dirty="0"/>
              <a:t>**Discussion Prompt:** </a:t>
            </a:r>
            <a:r>
              <a:rPr dirty="0"/>
              <a:t>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3EFFC7-AD33-BBA2-BD8D-9E7123ECD7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344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'Foundational Principles from Sandall et al. (2019)'. This section focuses on the key ideas shown here: Team-Based Service Model</a:t>
            </a:r>
          </a:p>
          <a:p>
            <a:r>
              <a:t>Collaboration relies on a team model with shared decision-making and collective problem-solving across disciplines.</a:t>
            </a:r>
          </a:p>
          <a:p>
            <a:r>
              <a:t>Family-Centered Collaboration</a:t>
            </a:r>
          </a:p>
          <a:p>
            <a:r>
              <a:t>Families are valued central participants shaping goals and ensuring culturally relevant interventions.</a:t>
            </a:r>
          </a:p>
          <a:p>
            <a:r>
              <a:t>Inclusive Service Coordination</a:t>
            </a:r>
          </a:p>
          <a:p>
            <a:r>
              <a:t>Inclusive collaboration supports children in natural settings with frequent, transparent agency communication.</a:t>
            </a:r>
          </a:p>
          <a:p>
            <a:r>
              <a:t>Structured Communication Systems</a:t>
            </a:r>
          </a:p>
          <a:p>
            <a:r>
              <a:t>Regular information exchange via meetings, shared platforms, and feedback fosters trust and alignment..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397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A0EB0-5CA1-BEA4-EFA5-E6985AAE5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A2D66D-34CA-BFFA-6617-B8B46A3729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55FD81-3DCF-02B0-9D24-3D2BC7624E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'Foundational Principles from Sandall et al. (2019)'. This section focuses on the key ideas shown here: Team-Based Service Model</a:t>
            </a:r>
          </a:p>
          <a:p>
            <a:r>
              <a:t>Collaboration relies on a team model with shared decision-making and collective problem-solving across disciplines.</a:t>
            </a:r>
          </a:p>
          <a:p>
            <a:r>
              <a:t>Family-Centered Collaboration</a:t>
            </a:r>
          </a:p>
          <a:p>
            <a:r>
              <a:t>Families are valued central participants shaping goals and ensuring culturally relevant interventions.</a:t>
            </a:r>
          </a:p>
          <a:p>
            <a:r>
              <a:t>Inclusive Service Coordination</a:t>
            </a:r>
          </a:p>
          <a:p>
            <a:r>
              <a:t>Inclusive collaboration supports children in natural settings with frequent, transparent agency communication.</a:t>
            </a:r>
          </a:p>
          <a:p>
            <a:r>
              <a:t>Structured Communication Systems</a:t>
            </a:r>
          </a:p>
          <a:p>
            <a:r>
              <a:t>Regular information exchange via meetings, shared platforms, and feedback fosters trust and alignment..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37C08-53A6-F5EE-B720-7643AC8A56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03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'Consultation and Capacity-Building Approaches'. This section focuses on the key ideas shown here: 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094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37D47-1D17-44B1-B77E-645D9E7D7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75C307-9A2E-093E-05A3-83EC784A55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8E3F31-A932-6707-379B-A086998915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'Coaching and Consultation'. This section focuses on the key ideas shown here: Collaborative Coaching Model</a:t>
            </a:r>
          </a:p>
          <a:p>
            <a:r>
              <a:t>Coaching builds family and provider competence through joint problem-solving and reflective practice</a:t>
            </a:r>
          </a:p>
          <a:p>
            <a:r>
              <a:t>Shared Goal Setting</a:t>
            </a:r>
          </a:p>
          <a:p>
            <a:r>
              <a:t>Creating shared goals across providers ensures consistent, aligned interventions and mutual accountability</a:t>
            </a:r>
          </a:p>
          <a:p>
            <a:r>
              <a:t>Respecting Agency Roles</a:t>
            </a:r>
          </a:p>
          <a:p>
            <a:r>
              <a:t>Effective collaboration respects distinct agency expertise and roles without homogenizing contributions</a:t>
            </a:r>
          </a:p>
          <a:p>
            <a:r>
              <a:t>Action-Planning Conversations</a:t>
            </a:r>
          </a:p>
          <a:p>
            <a:r>
              <a:t>Structured coaching uses feedback and reflection to develop adaptable intervention plans with family input Shelden &amp; Rush (Ch. 7).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090125-E29C-8D89-4FE1-CBB81D91E6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877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'Coaching and Consultation'. This section focuses on the key ideas shown here: Collaborative Coaching Model</a:t>
            </a:r>
          </a:p>
          <a:p>
            <a:r>
              <a:t>Coaching builds family and provider competence through joint problem-solving and reflective practice</a:t>
            </a:r>
          </a:p>
          <a:p>
            <a:r>
              <a:t>Shared Goal Setting</a:t>
            </a:r>
          </a:p>
          <a:p>
            <a:r>
              <a:t>Creating shared goals across providers ensures consistent, aligned interventions and mutual accountability</a:t>
            </a:r>
          </a:p>
          <a:p>
            <a:r>
              <a:t>Respecting Agency Roles</a:t>
            </a:r>
          </a:p>
          <a:p>
            <a:r>
              <a:t>Effective collaboration respects distinct agency expertise and roles without homogenizing contributions</a:t>
            </a:r>
          </a:p>
          <a:p>
            <a:r>
              <a:t>Action-Planning Conversations</a:t>
            </a:r>
          </a:p>
          <a:p>
            <a:r>
              <a:t>Structured coaching uses feedback and reflection to develop adaptable intervention plans with family input Shelden &amp; Rush (Ch. 7).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59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**Presenter Script:** Today we’re looking at the slide titled 'Overview'. This section focuses on the key ideas shown here: Coordinating services across systems</a:t>
            </a:r>
          </a:p>
          <a:p>
            <a:r>
              <a:t>Ensuring seamless transitions</a:t>
            </a:r>
          </a:p>
          <a:p>
            <a:r>
              <a:t>Information sharing agreements</a:t>
            </a:r>
          </a:p>
          <a:p>
            <a:r>
              <a:t>Communicating with Technology.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'Consultation Approaches'. This section focuses on the key ideas shown here: Collaborative Facilitation</a:t>
            </a:r>
          </a:p>
          <a:p>
            <a:r>
              <a:t>Consultants act as facilitators guiding collaborative decision-making instead of authoritative experts.</a:t>
            </a:r>
          </a:p>
          <a:p>
            <a:r>
              <a:t>Reflective Feedback Cycles</a:t>
            </a:r>
          </a:p>
          <a:p>
            <a:r>
              <a:t>Using reflective feedback cycles to analyze, discuss, and co-develop strategies enhancing child participation.</a:t>
            </a:r>
          </a:p>
          <a:p>
            <a:r>
              <a:t>Shared Leadership and Equity</a:t>
            </a:r>
          </a:p>
          <a:p>
            <a:r>
              <a:t>Encouraging shared leadership where families and team members contribute perspectives to reduce power imbalances.</a:t>
            </a:r>
          </a:p>
          <a:p>
            <a:r>
              <a:t>Sustained, Inclusive Support</a:t>
            </a:r>
          </a:p>
          <a:p>
            <a:r>
              <a:t>Ongoing consultation with coaching and problem-solving supports inclusion in early childhood settings. Rendon &amp; Schnurr (2022).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971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85DF0-1244-8D48-C158-3F4886083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4BBCC1-9805-5703-F50F-8878A4E30A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879ED8-A2EB-DDCF-4AF3-7A08F30EFE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'Consultation Approaches'. This section focuses on the key ideas shown here: Collaborative Facilitation</a:t>
            </a:r>
          </a:p>
          <a:p>
            <a:r>
              <a:t>Consultants act as facilitators guiding collaborative decision-making instead of authoritative experts.</a:t>
            </a:r>
          </a:p>
          <a:p>
            <a:r>
              <a:t>Reflective Feedback Cycles</a:t>
            </a:r>
          </a:p>
          <a:p>
            <a:r>
              <a:t>Using reflective feedback cycles to analyze, discuss, and co-develop strategies enhancing child participation.</a:t>
            </a:r>
          </a:p>
          <a:p>
            <a:r>
              <a:t>Shared Leadership and Equity</a:t>
            </a:r>
          </a:p>
          <a:p>
            <a:r>
              <a:t>Encouraging shared leadership where families and team members contribute perspectives to reduce power imbalances.</a:t>
            </a:r>
          </a:p>
          <a:p>
            <a:r>
              <a:t>Sustained, Inclusive Support</a:t>
            </a:r>
          </a:p>
          <a:p>
            <a:r>
              <a:t>Ongoing consultation with coaching and problem-solving supports inclusion in early childhood settings. Rendon &amp; Schnurr (2022).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4CA55-0CBF-2CEB-BF90-3EAE57731B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958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'Culturally Responsive and Inclusive Collaboration'. This section focuses on the key ideas shown here: 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411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'Culturally Responsive Collaboration'. This section focuses on the key ideas shown here: Cross-Disciplinary Cultural Learning</a:t>
            </a:r>
          </a:p>
          <a:p>
            <a:r>
              <a:t>Explicit cross-disciplinary learning helps partners understand cultural and linguistic influences on child development and family engagement.</a:t>
            </a:r>
          </a:p>
          <a:p>
            <a:r>
              <a:t>Addressing Service Inequities</a:t>
            </a:r>
          </a:p>
          <a:p>
            <a:r>
              <a:t>Collaboration aims to disrupt systemic barriers like biased tools and poor interpretation services affecting marginalized communities.</a:t>
            </a:r>
          </a:p>
          <a:p>
            <a:r>
              <a:t>Strengths-Based Partnerships</a:t>
            </a:r>
          </a:p>
          <a:p>
            <a:r>
              <a:t>Viewing cultural differences as assets fosters co-constructed goals with families, enhancing engagement and outcomes.</a:t>
            </a:r>
          </a:p>
          <a:p>
            <a:r>
              <a:t>Professional Learning Communities</a:t>
            </a:r>
          </a:p>
          <a:p>
            <a:r>
              <a:t>Ongoing training and reflection build shared accountability and collective expertise in culturally responsive practices. Kea et al. (2023).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632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F1EE0-93FA-9E86-C8D4-0612D39F2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E5CD21-EEAC-02FB-BED1-AEE14C85F9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7B8F3E-5C2B-5665-95E9-8A3B3694CE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'Culturally Responsive Collaboration'. This section focuses on the key ideas shown here: Cross-Disciplinary Cultural Learning</a:t>
            </a:r>
          </a:p>
          <a:p>
            <a:r>
              <a:t>Explicit cross-disciplinary learning helps partners understand cultural and linguistic influences on child development and family engagement.</a:t>
            </a:r>
          </a:p>
          <a:p>
            <a:r>
              <a:t>Addressing Service Inequities</a:t>
            </a:r>
          </a:p>
          <a:p>
            <a:r>
              <a:t>Collaboration aims to disrupt systemic barriers like biased tools and poor interpretation services affecting marginalized communities.</a:t>
            </a:r>
          </a:p>
          <a:p>
            <a:r>
              <a:t>Strengths-Based Partnerships</a:t>
            </a:r>
          </a:p>
          <a:p>
            <a:r>
              <a:t>Viewing cultural differences as assets fosters co-constructed goals with families, enhancing engagement and outcomes.</a:t>
            </a:r>
          </a:p>
          <a:p>
            <a:r>
              <a:t>Professional Learning Communities</a:t>
            </a:r>
          </a:p>
          <a:p>
            <a:r>
              <a:t>Ongoing training and reflection build shared accountability and collective expertise in culturally responsive practices. Kea et al. (2023).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C32EEE-5804-7BC0-4296-EDCADD0746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846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'Inclusive Collaboration '. This section focuses on the key ideas shown here: Coordinated Assessment and Planning</a:t>
            </a:r>
          </a:p>
          <a:p>
            <a:r>
              <a:t>Collaboration ensures holistic understanding and integrated strategies addressing children's diverse needs.</a:t>
            </a:r>
          </a:p>
          <a:p>
            <a:r>
              <a:t>Participation-Based Interventions</a:t>
            </a:r>
          </a:p>
          <a:p>
            <a:r>
              <a:t>Inter-agency efforts focus on engaging children in meaningful activities within natural environments.</a:t>
            </a:r>
          </a:p>
          <a:p>
            <a:r>
              <a:t>System Alignment and Barrier Removal</a:t>
            </a:r>
          </a:p>
          <a:p>
            <a:r>
              <a:t>Joint data analysis helps identify and address barriers to inclusive placement and support.</a:t>
            </a:r>
          </a:p>
          <a:p>
            <a:r>
              <a:t>Shared Training and Leadership</a:t>
            </a:r>
          </a:p>
          <a:p>
            <a:r>
              <a:t>Shared professional development and collaborative leadership strengthen cohesion and promote inclusion. Pedonti et al. (2022).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686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3F824-E6C2-9728-4039-D658CD6A1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06C5FE-49D4-937B-F2B4-8224070325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4A9E65-C725-1154-8AF4-10ABD3328E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'Inclusive Collaboration '. This section focuses on the key ideas shown here: Coordinated Assessment and Planning</a:t>
            </a:r>
          </a:p>
          <a:p>
            <a:r>
              <a:t>Collaboration ensures holistic understanding and integrated strategies addressing children's diverse needs.</a:t>
            </a:r>
          </a:p>
          <a:p>
            <a:r>
              <a:t>Participation-Based Interventions</a:t>
            </a:r>
          </a:p>
          <a:p>
            <a:r>
              <a:t>Inter-agency efforts focus on engaging children in meaningful activities within natural environments.</a:t>
            </a:r>
          </a:p>
          <a:p>
            <a:r>
              <a:t>System Alignment and Barrier Removal</a:t>
            </a:r>
          </a:p>
          <a:p>
            <a:r>
              <a:t>Joint data analysis helps identify and address barriers to inclusive placement and support.</a:t>
            </a:r>
          </a:p>
          <a:p>
            <a:r>
              <a:t>Shared Training and Leadership</a:t>
            </a:r>
          </a:p>
          <a:p>
            <a:r>
              <a:t>Shared professional development and collaborative leadership strengthen cohesion and promote inclusion. Pedonti et al. (2022).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52D45-4624-A374-B05C-792FE439B1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63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'Systems Coordination and Fiscal Collaboration'. This section focuses on the key ideas shown here: 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0146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dirty="0"/>
              <a:t>**Presenter Script:** Today we’re looking at the slide titled Interagency Coordination Systems'. This section focuses on the key ideas shown here: Defined Roles and Agreements</a:t>
            </a:r>
          </a:p>
          <a:p>
            <a:r>
              <a:rPr dirty="0"/>
              <a:t>Clear roles across agencies ensure efficient service delivery through formal agreements and shared expectations.</a:t>
            </a:r>
          </a:p>
          <a:p>
            <a:r>
              <a:rPr dirty="0"/>
              <a:t>Structured Communication Channels</a:t>
            </a:r>
          </a:p>
          <a:p>
            <a:r>
              <a:rPr dirty="0"/>
              <a:t>Shared platforms, team meetings, and leadership councils enhance timely information flow and problem-solving.</a:t>
            </a:r>
          </a:p>
          <a:p>
            <a:r>
              <a:rPr dirty="0"/>
              <a:t>Capacity Building and Professional Development</a:t>
            </a:r>
          </a:p>
          <a:p>
            <a:r>
              <a:rPr dirty="0"/>
              <a:t>Ongoing training helps staff improve collaboration skills and understand technical and relational aspects.</a:t>
            </a:r>
          </a:p>
          <a:p>
            <a:r>
              <a:rPr dirty="0"/>
              <a:t>Continuous Quality Improvement</a:t>
            </a:r>
          </a:p>
          <a:p>
            <a:r>
              <a:rPr dirty="0"/>
              <a:t>Data-driven evaluation and shared decision-making drive resilient, family-centered systems of care..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 dirty="0"/>
          </a:p>
          <a:p>
            <a:r>
              <a:rPr dirty="0"/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899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C8082-8FAB-1614-5B5D-F831F0E1F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E3DD78-7A73-C6F7-9D25-1DF5B3CB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F79D7E-8D1A-B60C-4D9C-D73033451B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'ECTA Center: Interagency Coordination Systems'. This section focuses on the key ideas shown here: Defined Roles and Agreements</a:t>
            </a:r>
          </a:p>
          <a:p>
            <a:r>
              <a:t>Clear roles across agencies ensure efficient service delivery through formal agreements and shared expectations.</a:t>
            </a:r>
          </a:p>
          <a:p>
            <a:r>
              <a:t>Structured Communication Channels</a:t>
            </a:r>
          </a:p>
          <a:p>
            <a:r>
              <a:t>Shared platforms, team meetings, and leadership councils enhance timely information flow and problem-solving.</a:t>
            </a:r>
          </a:p>
          <a:p>
            <a:r>
              <a:t>Capacity Building and Professional Development</a:t>
            </a:r>
          </a:p>
          <a:p>
            <a:r>
              <a:t>Ongoing training helps staff improve collaboration skills and understand technical and relational aspects.</a:t>
            </a:r>
          </a:p>
          <a:p>
            <a:r>
              <a:t>Continuous Quality Improvement</a:t>
            </a:r>
          </a:p>
          <a:p>
            <a:r>
              <a:t>Data-driven evaluation and shared decision-making drive resilient, family-centered systems of care..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58E90-D77E-B466-4876-3B50475921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79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**Presenter Script:** Today we’re looking at the slide titled 'Teams and Their Characteristics'. This section focuses on the key ideas shown here: 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'Funding Models Supporting Inclusion'. This section focuses on the key ideas shown here: Braided vs Blended Funding</a:t>
            </a:r>
          </a:p>
          <a:p>
            <a:r>
              <a:t>Braided funding coordinates multiple streams with separate tracking, while blended funding pools resources into one fund.</a:t>
            </a:r>
          </a:p>
          <a:p>
            <a:r>
              <a:t>Interagency Collaboration</a:t>
            </a:r>
          </a:p>
          <a:p>
            <a:r>
              <a:t>Strong communication and transparent agreements between agencies support efficient use of diverse funding sources.</a:t>
            </a:r>
          </a:p>
          <a:p>
            <a:r>
              <a:t>Aligning Fiscal Policies with Inclusion</a:t>
            </a:r>
          </a:p>
          <a:p>
            <a:r>
              <a:t>Joint investments in shared staffing and resources promote inclusive environments and expand access to specialized services.</a:t>
            </a:r>
          </a:p>
          <a:p>
            <a:r>
              <a:t>Supporting Equity and Efficiency</a:t>
            </a:r>
          </a:p>
          <a:p>
            <a:r>
              <a:t>Coordinated funding reduces service duplication, eases program transitions, and ensures high-quality services for underserved children. (ECTA Center).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423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2EB8D-E967-9AA8-F317-80294FCBF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69665C-DC8C-0AD0-A446-E7F38EBA06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65E48E-F9CF-4F70-4B96-23D96FFEA4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'Funding Models Supporting Inclusion'. This section focuses on the key ideas shown here: Braided vs Blended Funding</a:t>
            </a:r>
          </a:p>
          <a:p>
            <a:r>
              <a:t>Braided funding coordinates multiple streams with separate tracking, while blended funding pools resources into one fund.</a:t>
            </a:r>
          </a:p>
          <a:p>
            <a:r>
              <a:t>Interagency Collaboration</a:t>
            </a:r>
          </a:p>
          <a:p>
            <a:r>
              <a:t>Strong communication and transparent agreements between agencies support efficient use of diverse funding sources.</a:t>
            </a:r>
          </a:p>
          <a:p>
            <a:r>
              <a:t>Aligning Fiscal Policies with Inclusion</a:t>
            </a:r>
          </a:p>
          <a:p>
            <a:r>
              <a:t>Joint investments in shared staffing and resources promote inclusive environments and expand access to specialized services.</a:t>
            </a:r>
          </a:p>
          <a:p>
            <a:r>
              <a:t>Supporting Equity and Efficiency</a:t>
            </a:r>
          </a:p>
          <a:p>
            <a:r>
              <a:t>Coordinated funding reduces service duplication, eases program transitions, and ensures high-quality services for underserved children. (ECTA Center).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1EC0B3-6FE6-3220-066B-930E32743E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386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'Collaborative Practices and Implementation Strategies'. This section focuses on the key ideas shown here: 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4268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'Key Practices for Effective Collaboration'. This section focuses on the key ideas shown here: Shared Vision and Goals</a:t>
            </a:r>
          </a:p>
          <a:p>
            <a:r>
              <a:t>Establishing a unified purpose improves alignment and guides decision-making across all service levels.</a:t>
            </a:r>
          </a:p>
          <a:p>
            <a:r>
              <a:t>Clear Communication</a:t>
            </a:r>
          </a:p>
          <a:p>
            <a:r>
              <a:t>Consistent communication pathways reduce misunderstandings and enhance coordination through meetings and protocols.</a:t>
            </a:r>
          </a:p>
          <a:p>
            <a:r>
              <a:t>Role Clarity and Respect</a:t>
            </a:r>
          </a:p>
          <a:p>
            <a:r>
              <a:t>Understanding individual responsibilities and respecting contributions improves team coordination and efficiency.</a:t>
            </a:r>
          </a:p>
          <a:p>
            <a:r>
              <a:t>Data Sharing and Evaluation</a:t>
            </a:r>
          </a:p>
          <a:p>
            <a:r>
              <a:t>Systematic data sharing helps monitor progress, identify gaps, and refine collaborative strategies..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2932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ADA1C-5EDC-7A09-C101-D1764CC6C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081252-869B-F7BA-FA18-09C3B2BB24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7C0BD1-BAFF-AE92-0958-F0CFC0161A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'Key Practices for Effective Collaboration'. This section focuses on the key ideas shown here: Shared Vision and Goals</a:t>
            </a:r>
          </a:p>
          <a:p>
            <a:r>
              <a:t>Establishing a unified purpose improves alignment and guides decision-making across all service levels.</a:t>
            </a:r>
          </a:p>
          <a:p>
            <a:r>
              <a:t>Clear Communication</a:t>
            </a:r>
          </a:p>
          <a:p>
            <a:r>
              <a:t>Consistent communication pathways reduce misunderstandings and enhance coordination through meetings and protocols.</a:t>
            </a:r>
          </a:p>
          <a:p>
            <a:r>
              <a:t>Role Clarity and Respect</a:t>
            </a:r>
          </a:p>
          <a:p>
            <a:r>
              <a:t>Understanding individual responsibilities and respecting contributions improves team coordination and efficiency.</a:t>
            </a:r>
          </a:p>
          <a:p>
            <a:r>
              <a:t>Data Sharing and Evaluation</a:t>
            </a:r>
          </a:p>
          <a:p>
            <a:r>
              <a:t>Systematic data sharing helps monitor progress, identify gaps, and refine collaborative strategies..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51F9AB-183C-5BA6-B56C-CCFA727446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CC65F-E2F9-4E06-AE10-D85B7AE31E8E}" type="slidenum"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3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**Presenter Script:** Today we’re looking at the slide titled '</a:t>
            </a:r>
            <a:br/>
            <a:r>
              <a:t>“Alone we can do so little; together we can do so much.”</a:t>
            </a:r>
            <a:br/>
            <a:br/>
            <a:br/>
            <a:r>
              <a:t>'. This section focuses on the key ideas shown here: - Helen Keller.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'Team'. This section focuses on the key ideas shown here: Individuals from multiple disciplines and the family who work together to achieve the child and family’s outcomes/goals..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7CA01-7CB4-4735-973E-DF46F15CAA1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570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'Characteristics of Teams'. This section focuses on the key ideas shown here: Common goal(s)</a:t>
            </a:r>
          </a:p>
          <a:p>
            <a:r>
              <a:t>Interdependence of members</a:t>
            </a:r>
          </a:p>
          <a:p>
            <a:r>
              <a:t>Belief that working together leads to more effective decisions than working alone</a:t>
            </a:r>
          </a:p>
          <a:p>
            <a:r>
              <a:t>Accountability as a unit within a larger organizational context.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7CA01-7CB4-4735-973E-DF46F15CAA1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44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'Effective Teams:'. This section focuses on the key ideas shown here: Articulate goal(s)</a:t>
            </a:r>
          </a:p>
          <a:p>
            <a:r>
              <a:t>Articulate role expectations of team members</a:t>
            </a:r>
          </a:p>
          <a:p>
            <a:r>
              <a:t>Utilize effective communication strategies</a:t>
            </a:r>
          </a:p>
          <a:p>
            <a:r>
              <a:t>Employ a structured approach to problem-solving and decision-making</a:t>
            </a:r>
          </a:p>
          <a:p>
            <a:r>
              <a:t>Identify strategies for resolving conflict.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7CA01-7CB4-4735-973E-DF46F15CAA1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563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**Presenter Script:** Today we’re looking at the slide titled 'Functions of Teams in EI/ECSE'. This section focuses on the key ideas shown here: Assessment</a:t>
            </a:r>
          </a:p>
          <a:p>
            <a:r>
              <a:t>Individualized program planning – IFSP/IEP development</a:t>
            </a:r>
          </a:p>
          <a:p>
            <a:r>
              <a:t>Individualized planning for intervention and instruction</a:t>
            </a:r>
          </a:p>
          <a:p>
            <a:r>
              <a:t>Implementation of intervention and instruction</a:t>
            </a:r>
          </a:p>
          <a:p>
            <a:r>
              <a:t>Inter- and intra-agency coordination</a:t>
            </a:r>
          </a:p>
          <a:p>
            <a:r>
              <a:t>Professional development.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**Presenter Script:** Today we’re looking at the slide titled 'Tuckman’s Five Stages of Team Development'. This section focuses on the key ideas shown here: . As we explore this content, I want to highlight how these concepts support interdisciplinary and interagency collaboration. We’ll talk through examples, reflect on your current experiences, and consider how these ideas apply to your team’s functioning.</a:t>
            </a:r>
          </a:p>
          <a:p>
            <a:endParaRPr/>
          </a:p>
          <a:p>
            <a:r>
              <a:t>**Discussion Prompt:** What aspects of this slide resonate most with your current team experiences? How might these concepts improve collaboration?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7CA01-7CB4-4735-973E-DF46F15CAA1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423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2637816"/>
            <a:ext cx="12192000" cy="1201112"/>
          </a:xfrm>
        </p:spPr>
        <p:txBody>
          <a:bodyPr anchor="ctr">
            <a:normAutofit/>
          </a:bodyPr>
          <a:lstStyle>
            <a:lvl1pPr algn="ctr">
              <a:defRPr sz="54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455" y="-50988"/>
            <a:ext cx="4886657" cy="1127313"/>
          </a:xfrm>
          <a:prstGeom prst="rect">
            <a:avLst/>
          </a:prstGeom>
        </p:spPr>
      </p:pic>
      <p:grpSp>
        <p:nvGrpSpPr>
          <p:cNvPr id="20" name="Group 19"/>
          <p:cNvGrpSpPr/>
          <p:nvPr userDrawn="1"/>
        </p:nvGrpSpPr>
        <p:grpSpPr>
          <a:xfrm>
            <a:off x="1783" y="6685837"/>
            <a:ext cx="12192000" cy="123639"/>
            <a:chOff x="1783" y="6616562"/>
            <a:chExt cx="12192000" cy="123639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/>
          <p:nvPr userDrawn="1"/>
        </p:nvCxnSpPr>
        <p:spPr>
          <a:xfrm>
            <a:off x="1783" y="1098772"/>
            <a:ext cx="12192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44272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66025-E2D2-74C8-AAA7-05522DF093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4209E1-6E0B-E2DB-DCE7-CE2496DDC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AA8FB-72D9-800A-C740-1F38DC5F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6EC0E-4562-E1EE-D140-2E5DA7E02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132F7-FF07-2C79-2DC1-7EABA0DCD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7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C7CD9-94B5-01BF-FA4B-0FD915D3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BCC78-9C98-738D-AB39-A483E0233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296A4-626A-AF56-5FCF-FC57B7827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0BA1F-79B0-C32C-051C-792F7D102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C9CD5-819F-FEF9-E7A0-FD28FB8B3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12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A04D-5E73-DEBB-C0D1-8354E077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6D8DA-A075-FFAE-4C6D-1BEF81AB7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5068F-A22F-8CA3-C232-A04EE8D13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B91E9-33F2-D8F6-127B-8E0FC5212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83D8F-3009-784F-16E2-AF61CA5C2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31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FBD28-E917-3B21-89B1-459874A12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1864A-B151-CA07-CBBE-201B604D5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4A8123-7A21-B706-A38E-25336700C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A2E1C-70B6-EC03-8A0B-0B5E4A224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E59CE5-6D1D-9B0C-F75D-0716E7907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5D5082-9FAE-6047-88B0-05DD78553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3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D2231-CB24-26F4-AAB3-ED54E7273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177BA2-C738-E32F-1543-136126D9C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595B32-4918-8AC8-8D61-7178701AB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239930-5A7D-4CA2-7AB1-E6D9DB0DF7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1D0530-99FE-B047-AEB3-83CADDC3CF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84BDF5-F5DB-089D-CC4B-DBDAFCAFE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81236-0D1E-448C-F1D2-2C65DEEB4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4CD602-0622-5382-9E29-73645370D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28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3319F-55A0-6078-0BB4-4C45357B7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5A8022-C9C1-4E36-5102-99CB7B06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934A8F-54A3-337F-136B-FEADDFFCA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75B89-09C7-A34F-88DF-7179B6A02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53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38C713-6FB5-9E4A-C478-D4EC58CEB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1A4B0E-2EF1-03EF-0493-B47B3A47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4522F-7D35-D4D2-1862-103A5E72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15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BB234-3064-764B-CE52-80175EFCD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069FF-4D1D-D92C-7D11-E9E1E3276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2B43D5-42B6-246F-70C0-CDC27318E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4049A-A22A-B10F-44E3-3FD895576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B7B2B-F385-9716-879B-97902835E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8DA10-4C5D-9D04-A875-9693EDED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5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3AAE1-01AC-61D2-AA7F-5D21EC2A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E3835-A7AE-012E-34EA-B64B71B38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319FFC-E912-93D2-C7D2-AC06ED08C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307F70-6C3D-F4AE-B768-44EE5CF21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14E49-4C15-A296-653A-0F12A65FF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ED181-0AED-2C89-5C12-D0C773E23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1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E2CFA-640A-E1C1-36F9-C685FC7AD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BED041-79BB-2098-1A2B-816747A77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E4991-7EE5-6726-0BD2-352C8EAA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9683C-3296-7A7C-3DA4-4B73ADB4C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8E965-60F3-7674-6F44-DC4BA2300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48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36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85800" indent="-228600">
              <a:buSzPct val="85000"/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FC2DB5B-F96B-42E9-83EB-24378A12DBB2}"/>
              </a:ext>
            </a:extLst>
          </p:cNvPr>
          <p:cNvGrpSpPr/>
          <p:nvPr userDrawn="1"/>
        </p:nvGrpSpPr>
        <p:grpSpPr>
          <a:xfrm>
            <a:off x="0" y="6141652"/>
            <a:ext cx="12192000" cy="123639"/>
            <a:chOff x="1783" y="6616562"/>
            <a:chExt cx="12192000" cy="123639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DCAC36A-0FAD-4072-938B-0532D69DCFAC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91EB467-C1D2-4ECA-9A02-699D6D3EE102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EE433A6-679F-4C4D-B48E-9EDF6F6DBDC0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565B0333-E6D2-4882-9BF7-C43653DDE23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5291"/>
            <a:ext cx="2367224" cy="5461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4814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CDF406-E4B1-5FA2-2305-64F2423023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47B72-F74D-7656-5574-7E28DBB70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9E80F-2CE5-F243-6C6E-CF384C243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D357A-79A9-0C20-5B90-9E18C83BA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20C77-C382-E52D-B047-F165E245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06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500188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8200" y="3277778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1F5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8232C32-8D8F-4F9F-B41A-77CD9E07A4BC}"/>
              </a:ext>
            </a:extLst>
          </p:cNvPr>
          <p:cNvGrpSpPr/>
          <p:nvPr userDrawn="1"/>
        </p:nvGrpSpPr>
        <p:grpSpPr>
          <a:xfrm>
            <a:off x="0" y="6141652"/>
            <a:ext cx="12192000" cy="123639"/>
            <a:chOff x="1783" y="6616562"/>
            <a:chExt cx="12192000" cy="123639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1C92AE6-8701-4FCF-9D10-07774CE0296D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8F48164-CF84-430E-8AEC-A24EDB05F279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67C8A88-AF54-4151-9A6D-624A2FE1C907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E975C0E7-472F-4B07-B2EC-189E548810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5291"/>
            <a:ext cx="2367224" cy="5461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14213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36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5575C2B-F4A9-41E6-8811-4BE87716E0BB}"/>
              </a:ext>
            </a:extLst>
          </p:cNvPr>
          <p:cNvGrpSpPr/>
          <p:nvPr userDrawn="1"/>
        </p:nvGrpSpPr>
        <p:grpSpPr>
          <a:xfrm>
            <a:off x="0" y="6141652"/>
            <a:ext cx="12192000" cy="123639"/>
            <a:chOff x="1783" y="6616562"/>
            <a:chExt cx="12192000" cy="123639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3A9591E-6C0A-4C5B-A184-DF77777659B3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5774B3-B1A2-445D-9CA9-C137B34611EE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6805C7B-DABC-4073-9C97-80BA52E36631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FA805AC2-0C86-4B98-8821-FB5D55511A1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5291"/>
            <a:ext cx="2367224" cy="5461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94843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1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1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0CFDCE1-FC1B-42E0-8BE4-BC39B6BFE7F9}"/>
              </a:ext>
            </a:extLst>
          </p:cNvPr>
          <p:cNvGrpSpPr/>
          <p:nvPr userDrawn="1"/>
        </p:nvGrpSpPr>
        <p:grpSpPr>
          <a:xfrm>
            <a:off x="0" y="6141652"/>
            <a:ext cx="12192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7093197-F8E1-4AB2-8F3F-9C2EBA08DBF8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FD25210-99B7-40E5-98E9-354F0C49C615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91D5643-B147-4FB1-AB69-EFF92B58820B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EE8A7E7B-25CF-43D9-B010-51A0815D4FE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5291"/>
            <a:ext cx="2367224" cy="5461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8896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36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BD6056B-1BA8-418C-A78A-07175BBD3BB6}"/>
              </a:ext>
            </a:extLst>
          </p:cNvPr>
          <p:cNvGrpSpPr/>
          <p:nvPr userDrawn="1"/>
        </p:nvGrpSpPr>
        <p:grpSpPr>
          <a:xfrm>
            <a:off x="0" y="6141652"/>
            <a:ext cx="12192000" cy="123639"/>
            <a:chOff x="1783" y="6616562"/>
            <a:chExt cx="12192000" cy="123639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31B5928-1430-436B-B9B7-708D8EA35657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DE2D395-5707-4990-BCB5-47D950B57D5C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8939080-740B-4D85-BF1A-90DADB5811A5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B0BB187A-3AFC-40F6-95E3-B2BBDB26B23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5291"/>
            <a:ext cx="2367224" cy="5461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97019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C2EE579-2948-4575-BDD3-80BEF68274CF}"/>
              </a:ext>
            </a:extLst>
          </p:cNvPr>
          <p:cNvGrpSpPr/>
          <p:nvPr userDrawn="1"/>
        </p:nvGrpSpPr>
        <p:grpSpPr>
          <a:xfrm>
            <a:off x="0" y="6141652"/>
            <a:ext cx="12192000" cy="123639"/>
            <a:chOff x="1783" y="6616562"/>
            <a:chExt cx="12192000" cy="123639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4DD27DE-3E54-4274-BBC3-ACDBA4EE9375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117CE46D-769F-4AC1-9632-943FA356FB8F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41996B2-EF6C-4477-8412-7FDF64D8FBE9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1B91F03D-430D-45A4-8DF3-4331DE02772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5291"/>
            <a:ext cx="2367224" cy="5461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06144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67773"/>
            <a:ext cx="10515600" cy="2852737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5848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4400" b="1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871E-F628-4527-BB38-9B86E4A3042F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69F8-8071-4399-B676-808C48BB8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64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ags" Target="../tags/tag11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1"/>
    </p:custDataLst>
    <p:extLst>
      <p:ext uri="{BB962C8B-B14F-4D97-AF65-F5344CB8AC3E}">
        <p14:creationId xmlns:p14="http://schemas.microsoft.com/office/powerpoint/2010/main" val="1336251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8" r:id="rId8"/>
    <p:sldLayoutId id="2147483669" r:id="rId9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1F5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F56F61-1834-DDF7-AF81-CFCAA18CA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BE747-6566-42D7-7B07-802C9724B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B209A-2070-E7FC-0497-CFB82611F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93A732-ED55-4150-9BD7-5C4FF9DE65E9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4C9D5-7267-FF6D-5166-A527DE4BD6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F607A-BA26-2D29-EC8D-06D529E39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055B97-B176-4403-881D-E65649B62776}" type="slidenum">
              <a:rPr lang="en-US" smtClean="0"/>
              <a:t>‹#›</a:t>
            </a:fld>
            <a:endParaRPr lang="en-US"/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67521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4" Type="http://schemas.openxmlformats.org/officeDocument/2006/relationships/hyperlink" Target="https://www.youtube.com/watch?v=Xl5ASq75iv8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796EE-460C-F613-8470-F1B38BC6C8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Team Process: </a:t>
            </a:r>
            <a:br>
              <a:rPr lang="en-US" dirty="0"/>
            </a:br>
            <a:r>
              <a:rPr lang="en-US" dirty="0"/>
              <a:t>Interagency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34661-770A-D405-7071-7C9FD79C47D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3602038"/>
            <a:ext cx="9144000" cy="165576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219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83799-02B9-4974-A5CF-B2479FA65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Tuckman’s Five Stages of Team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6A5D0-C8B5-437A-9919-78E295F30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hlinkClick r:id="rId4"/>
              </a:rPr>
              <a:t>Tuckman’s Five Stages of Team Development (1:27)</a:t>
            </a:r>
            <a:endParaRPr lang="en-US" dirty="0"/>
          </a:p>
          <a:p>
            <a:pPr marL="385763" indent="-385763">
              <a:lnSpc>
                <a:spcPct val="150000"/>
              </a:lnSpc>
              <a:buAutoNum type="arabicPeriod"/>
            </a:pPr>
            <a:r>
              <a:rPr lang="en-US" dirty="0"/>
              <a:t>What are Tuckman’s five stages?</a:t>
            </a:r>
          </a:p>
          <a:p>
            <a:pPr marL="385763" indent="-385763">
              <a:lnSpc>
                <a:spcPct val="150000"/>
              </a:lnSpc>
              <a:buAutoNum type="arabicPeriod"/>
            </a:pPr>
            <a:r>
              <a:rPr lang="en-US" dirty="0"/>
              <a:t>What are the main characteristics of each stage?</a:t>
            </a:r>
          </a:p>
          <a:p>
            <a:pPr marL="385763" indent="-385763">
              <a:lnSpc>
                <a:spcPct val="150000"/>
              </a:lnSpc>
              <a:buAutoNum type="arabicPeriod"/>
            </a:pPr>
            <a:r>
              <a:rPr lang="en-US" dirty="0"/>
              <a:t>For a team in which you are currently a member, identify the team’s stage of development.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1195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99F4D-C23D-93BF-E85D-CD2661F27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400" dirty="0"/>
              <a:t>Inter-Agency Collaboration and Consultation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6BEE5B-18DD-BFAB-D68C-18531FAF27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Enhancing teamwork to support young children's development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5415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071FB-772C-247E-8A78-5FB85D04D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450" y="1709739"/>
            <a:ext cx="10833100" cy="1500188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Foundations of Inter-Agency Collaboration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BBB10-564A-A93C-1F38-ACF04CF81A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935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60281-83CA-1CB2-F960-DFE517F0F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Purpose and Importance of Inter-Agency Collaboration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D3A667-E602-6E77-1F1C-E5C948C6ED8E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70000"/>
              </a:lnSpc>
              <a:spcBef>
                <a:spcPts val="1875"/>
              </a:spcBef>
              <a:buNone/>
            </a:pPr>
            <a:r>
              <a:rPr lang="en-US" b="1" dirty="0"/>
              <a:t>Reducing Service Fragmentation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sz="2800" dirty="0"/>
              <a:t>Collaboration integrates health, education, and community agencies to provide cohesive and equitable early childhood services.</a:t>
            </a:r>
            <a:endParaRPr lang="en-US" sz="2800" dirty="0"/>
          </a:p>
          <a:p>
            <a:pPr marL="0" indent="0">
              <a:lnSpc>
                <a:spcPct val="170000"/>
              </a:lnSpc>
              <a:spcBef>
                <a:spcPts val="1875"/>
              </a:spcBef>
              <a:buNone/>
            </a:pPr>
            <a:r>
              <a:rPr lang="en-US" b="1" dirty="0"/>
              <a:t>Family-Centered Continuity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sz="2800" dirty="0"/>
              <a:t>Inter-agency collaboration ensures consistent support and smooth navigation for families across multiple service settings.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590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E799A-4708-3095-0A6D-1F3FE92DF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AA4F5-3A08-6DB1-7C3A-F760CD9ED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Purpose and Importance of Inter-Agency Collaboration (cont. 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83773-508D-E05B-14DB-7F89FA6EB678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70000"/>
              </a:lnSpc>
              <a:spcBef>
                <a:spcPts val="1875"/>
              </a:spcBef>
              <a:buNone/>
            </a:pPr>
            <a:r>
              <a:rPr lang="en-US" b="1" dirty="0"/>
              <a:t>Enhanced Problem Solving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sz="2800" dirty="0"/>
              <a:t>Interdisciplinary meetings foster shared insights and integrated, evidence-based solutions for child development challenges.</a:t>
            </a:r>
            <a:endParaRPr lang="en-US" sz="2800" dirty="0"/>
          </a:p>
          <a:p>
            <a:pPr marL="0" indent="0">
              <a:lnSpc>
                <a:spcPct val="170000"/>
              </a:lnSpc>
              <a:spcBef>
                <a:spcPts val="1875"/>
              </a:spcBef>
              <a:buNone/>
            </a:pPr>
            <a:r>
              <a:rPr lang="en-US" b="1" dirty="0"/>
              <a:t>Improved Accountability and Equity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sz="2800" dirty="0"/>
              <a:t>Clear communication and roles help address systemic gaps and ensure culturally responsive early intervention services.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863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D9812-E74C-B6A0-0834-7E4DCE52A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Foundational Principles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8BB49-7C98-DDDC-8C51-5ED309D196CE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spcBef>
                <a:spcPts val="1875"/>
              </a:spcBef>
              <a:buNone/>
            </a:pPr>
            <a:r>
              <a:rPr lang="en-US" b="1" dirty="0"/>
              <a:t>Team-Based Service Model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Collaboration relies on a team model with shared decision-making and collective problem-solving across disciplines.</a:t>
            </a:r>
            <a:endParaRPr lang="en-US" dirty="0"/>
          </a:p>
          <a:p>
            <a:pPr marL="0" indent="0">
              <a:lnSpc>
                <a:spcPct val="170000"/>
              </a:lnSpc>
              <a:spcBef>
                <a:spcPts val="1875"/>
              </a:spcBef>
              <a:buNone/>
            </a:pPr>
            <a:r>
              <a:rPr lang="en-US" b="1" dirty="0"/>
              <a:t>Family-Centered Collaboration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Families are valued </a:t>
            </a:r>
            <a:r>
              <a:rPr lang="en-US" dirty="0"/>
              <a:t>as central participants,</a:t>
            </a:r>
            <a:r>
              <a:rPr dirty="0"/>
              <a:t> shaping goals and ensuring culturally relevant interventions.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0EEC41-C3E5-CBC4-C234-507D4E6FBC47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Sandall et al. (2019)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5775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B1839-6CAE-0100-9C62-35F9F14A1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47183-B1E2-B4BC-140A-9626A4329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Foundational Principles cont.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1EEE3-E15B-D2F7-147C-B75DDC254897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spcBef>
                <a:spcPts val="1875"/>
              </a:spcBef>
              <a:buNone/>
            </a:pPr>
            <a:r>
              <a:rPr lang="en-US" b="1" dirty="0"/>
              <a:t>Inclusive Service Coordination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Inclusive collaboration supports children in natural settings with frequent, transparent agency communication.</a:t>
            </a:r>
            <a:endParaRPr lang="en-US" dirty="0"/>
          </a:p>
          <a:p>
            <a:pPr marL="0" indent="0">
              <a:lnSpc>
                <a:spcPct val="170000"/>
              </a:lnSpc>
              <a:spcBef>
                <a:spcPts val="1875"/>
              </a:spcBef>
              <a:buNone/>
            </a:pPr>
            <a:r>
              <a:rPr lang="en-US" b="1" dirty="0"/>
              <a:t>Structured Communication Systems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Regular information exchange via meetings, shared platforms, and feedback fosters trust and alignment.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6D930D-4E1D-BFB7-CDA8-C82EC5CFDD5F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Sandall et al. (2019)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9657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C62BD-5D4E-E00B-7988-254ED9B67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Consultation and Capacity-Building Approaches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1BC849-B741-76F7-461E-5862B85C01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3014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11BB1-FACC-F143-8E34-2358E538A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8E61-2723-F662-0B48-94906D3B1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Coaching and Consultation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CEA1E8-81EC-7D0B-1E97-AF718062C257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Collaborative Coaching Model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Coaching builds family and provider competence through joint problem-solving and reflective practice</a:t>
            </a:r>
            <a:r>
              <a:rPr lang="en-US" dirty="0"/>
              <a:t>.</a:t>
            </a:r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Shared Goal Setting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Creating shared goals across providers ensures consistent, aligned interventions and mutual accountability</a:t>
            </a:r>
            <a:r>
              <a:rPr lang="en-US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C6A9D2-EE39-E8BE-CABF-2B9EFCAECF54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Shelden &amp; Rush (Ch. 7)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8188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8FB3D-B390-91BD-02FA-F8F5F064F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Coaching and Consultation cont.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5AEC30-8FE4-4EE9-6B3D-C1417D7D2F68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Respecting Agency Roles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Effective collaboration respects distinct agency expertise and roles without homogenizing contributions</a:t>
            </a:r>
            <a:r>
              <a:rPr lang="en-US" dirty="0"/>
              <a:t>.</a:t>
            </a:r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Action-Planning Conversations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Structured coaching uses feedback and reflection to develop adaptable intervention plans with family input</a:t>
            </a:r>
            <a:r>
              <a:rPr lang="en-US" dirty="0"/>
              <a:t>. (C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CDC821-6CB3-B4F2-554F-FB5390C474CC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Shelden &amp; Rush (Ch. 7)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8037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dirty="0"/>
              <a:t>Coordinating services across systems</a:t>
            </a:r>
          </a:p>
          <a:p>
            <a:pPr>
              <a:lnSpc>
                <a:spcPct val="150000"/>
              </a:lnSpc>
            </a:pPr>
            <a:r>
              <a:rPr dirty="0"/>
              <a:t>Ensuring seamless transitions</a:t>
            </a:r>
          </a:p>
          <a:p>
            <a:pPr>
              <a:lnSpc>
                <a:spcPct val="150000"/>
              </a:lnSpc>
            </a:pPr>
            <a:r>
              <a:rPr dirty="0"/>
              <a:t>Information sharing agreements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Communicating with Technology</a:t>
            </a:r>
            <a:endParaRPr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A4020-9E37-AD6E-AF8F-32C96EF96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Consultation Approaches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57EAA-E5E0-2135-0353-121D13B6AAFA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Collaborative Facilitation</a:t>
            </a:r>
          </a:p>
          <a:p>
            <a:pPr marL="0" lvl="1" indent="0">
              <a:lnSpc>
                <a:spcPct val="150000"/>
              </a:lnSpc>
              <a:buNone/>
            </a:pPr>
            <a:r>
              <a:rPr dirty="0"/>
              <a:t>Consultants act as facilitators guiding collaborative decision-making instead of authoritative experts.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Reflective Feedback Cycles</a:t>
            </a:r>
          </a:p>
          <a:p>
            <a:pPr marL="0" lvl="1" indent="0">
              <a:lnSpc>
                <a:spcPct val="150000"/>
              </a:lnSpc>
              <a:buNone/>
            </a:pPr>
            <a:r>
              <a:rPr dirty="0"/>
              <a:t>Using reflective feedback cycles to analyze, discuss, and co-develop strategies enhancing child participation.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B47AB1-CD27-72F0-B65A-96A87BB6A366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Rendon &amp; Schnurr (2022)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04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9BB7A-03E8-D610-DF59-0D4279613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1FA3F-7338-4468-24EB-E91BFCF94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Consultation Approaches cont.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4EB91F-8568-F81A-86B0-256DD9FC3C58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Shared Leadership and Equity</a:t>
            </a:r>
          </a:p>
          <a:p>
            <a:pPr marL="0" lvl="1" indent="0">
              <a:lnSpc>
                <a:spcPct val="150000"/>
              </a:lnSpc>
              <a:buNone/>
            </a:pPr>
            <a:r>
              <a:rPr dirty="0"/>
              <a:t>Encouraging shared leadership where families and team members contribute perspectives to reduce power imbalances.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Sustained, Inclusive Support</a:t>
            </a:r>
          </a:p>
          <a:p>
            <a:pPr marL="0" lvl="1" indent="0">
              <a:lnSpc>
                <a:spcPct val="150000"/>
              </a:lnSpc>
              <a:buNone/>
            </a:pPr>
            <a:r>
              <a:rPr dirty="0"/>
              <a:t>Ongoing consultation with coaching and problem-solving supports inclusion in early childhood settings.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F11113-75C9-9592-9063-2E2EAE276540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Rendon &amp; Schnurr (2022)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0307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601CF-1B11-AE49-DEB9-5C4C7E03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Culturally Responsive and 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Inclusive Collaboration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EF5DF-1077-04CB-CC7C-5E1BBD318C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7997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81B31-D501-2251-2AA0-03D3D20FC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Culturally Responsive Collaboration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AE195A-474D-E844-E110-AEE101326256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Cross-Disciplinary Cultural Learning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Explicit cross-disciplinary learning helps partners understand cultural and linguistic influences on child development and family engagement.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Addressing Service Inequities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Collaboration aims to disrupt systemic barriers like biased tools and poor interpretation services affecting marginalized communities.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6AF226-17DA-E23A-960F-15E00814D731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Kea et al. (2023)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2774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9F930-74DF-19FD-ADF7-1EC8334AE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5336-6D0A-8B6B-49D6-960BBA24F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Culturally Responsive Collaboration cont.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E9874-D2B3-DB3C-FFAA-615D833700C3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Strengths-Based Partnerships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Viewing cultural differences as assets fosters co-constructed goals with families, enhancing engagement and outcomes.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Professional Learning Communities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Ongoing training and reflection build shared accountability and collective expertise in culturally responsive practices.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165F7A-9E31-3356-62A9-27743B65CF6D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Kea et al. (2023)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0068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F009A-C63A-6191-9826-7631A9A21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Inclusive Collaboration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C0F475-D345-7705-899C-E2C207FD6C47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Coordinated Assessment and Planning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Collaboration ensures holistic understanding and integrated strategies addressing children's diverse needs.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Participation-Based Interventions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Inter-agency efforts focus on engaging children in meaningful activities within natural environments.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AFE0D6-4022-1BE8-675F-53C88EDBB31B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Pedonti</a:t>
            </a:r>
            <a:r>
              <a:rPr lang="en-US" dirty="0"/>
              <a:t> et al. (2022)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6829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2637E-7B1A-75C3-DF75-E59D13981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927F6-8EA6-38FD-11BC-2E3694391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Inclusive Collaboration cont.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63940D-5B90-BF04-57A3-9436BFD91EF9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System Alignment and Barrier Removal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Joint data analysis helps identify and address barriers to inclusive placement and support.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Shared Training and Leadership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Shared professional development and collaborative leadership strengthen cohesion and promote inclusion.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62B819-7E5B-4F1B-E477-0A17CA3D52C1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Pedonti</a:t>
            </a:r>
            <a:r>
              <a:rPr lang="en-US" dirty="0"/>
              <a:t> et al. (2022)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5928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AB730-C454-E302-4AB6-9CFD495ED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Systems Coordination and 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Fiscal Collaboration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B17BA-4607-F575-548E-537656ADB2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44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346C-A98C-8498-5A1D-4614692B1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Interagency Coordination Systems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C400A1-7D85-42A3-07CA-16E917713863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Defined Roles and Agreements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Clear roles across agencies ensure efficient service delivery through formal agreements and shared expectations.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Structured Communication Channels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Shared platforms, team meetings, and leadership councils enhance timely information flow and problem-solving.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3210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B5940-594A-3835-C04C-EBA4A5DF4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0B48A-6AF7-3860-1593-EF9993EA8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Interagency Coordination Systems cont.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1D811-DE17-33DF-8ED1-954FA324B194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Capacity Building and Professional Development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Ongoing training helps staff improve collaboration skills and understand technical and relational aspects.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Continuous Quality Improvement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Data-driven evaluation and shared decision-making drive resilient, family-centered systems of care.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8495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683BA-D46B-4E87-940A-7D9E9654C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dirty="0"/>
              <a:t>Teams and Their Characteristics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81A50-E92A-BEE7-87F6-136D2BFFDC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1831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6357D-4D3A-EC5F-F4B3-AEC9E041D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Funding Models Supporting Inclusion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FD2DCB-9EEE-20AE-21F0-33D04FECAB0D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Braided vs Blended Funding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Braided funding coordinates multiple streams with separate tracking, while blended funding pools resources into one fund.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Interagency Collaboration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Strong communication and transparent agreements between agencies support efficient use of diverse funding sources.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6DFDF3-FB21-77C9-B6B6-A7BA81AE5B26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(ECTA Center)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3748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9DBB5-B81D-963D-207A-A5755A3E6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494BB-39DD-EB49-41AE-3BE06A8A6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Funding Models Supporting Inclusion cont.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AE83D-C4F8-91F3-567C-22E424CB0550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Aligning Fiscal Policies with Inclusion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Joint investments in shared staffing and resources promote inclusive environments and expand access to specialized services.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Supporting Equity and Efficiency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dirty="0"/>
              <a:t>Coordinated funding reduces service duplication, eases program transitions, and ensures high-quality services for underserved children.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068101-82B5-C2C9-3820-E0901D5BB9C3}"/>
              </a:ext>
            </a:extLst>
          </p:cNvPr>
          <p:cNvSpPr txBox="1"/>
          <p:nvPr/>
        </p:nvSpPr>
        <p:spPr>
          <a:xfrm>
            <a:off x="9144000" y="5486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(ECTA Center)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1912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37E17-269F-751F-F624-E67D5821D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Collaborative Practices and Implementation Strategies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37B96-1065-F16D-6643-93A174819D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5429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CD325-06A1-4B9D-73F5-57849A965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Key Practices for Effective Collaboration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6295E-9F02-4197-B47D-1627D765699F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Shared Vision and Goals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lang="en-US" sz="2800" dirty="0"/>
              <a:t>Establishing a unified purpose improves alignment and guides decision-making across all service levels.</a:t>
            </a:r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Clear Communication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lang="en-US" sz="2800" dirty="0"/>
              <a:t>Consistent communication pathways reduce misunderstandings and enhance coordination through meetings and protocols.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0518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190A7-0852-B64E-BB97-B4A7B2490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FCB94-D4CB-0908-4C5C-06DFACFBB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Key Practices for Effective Collaboration cont.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C2B16-A6C6-A18A-DCBE-CC5C708AC2EC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Role Clarity and Respect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lang="en-US" sz="2800" dirty="0"/>
              <a:t>Understanding individual responsibilities and respecting contributions improves team coordination and efficiency.</a:t>
            </a:r>
          </a:p>
          <a:p>
            <a:pPr marL="0" indent="0">
              <a:lnSpc>
                <a:spcPct val="150000"/>
              </a:lnSpc>
              <a:spcBef>
                <a:spcPts val="1875"/>
              </a:spcBef>
              <a:buNone/>
            </a:pPr>
            <a:r>
              <a:rPr lang="en-US" b="1" dirty="0"/>
              <a:t>Data Sharing and Evaluation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lang="en-US" sz="2800" dirty="0"/>
              <a:t>Systematic data sharing helps monitor progress, identify gaps, and refine collaborative strategies.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3193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BE2B8-1187-46BB-B3CE-3E801DCF4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700" dirty="0">
                <a:latin typeface="+mn-lt"/>
              </a:rPr>
            </a:br>
            <a:r>
              <a:rPr lang="en-US" sz="3675" dirty="0">
                <a:latin typeface="+mn-lt"/>
              </a:rPr>
              <a:t>“Alone we can do so little; together we can do so much.”</a:t>
            </a:r>
            <a:br>
              <a:rPr lang="en-US" sz="2700" dirty="0">
                <a:latin typeface="+mn-lt"/>
              </a:rPr>
            </a:br>
            <a:br>
              <a:rPr lang="en-US" sz="2700" dirty="0">
                <a:latin typeface="+mn-lt"/>
              </a:rPr>
            </a:br>
            <a:br>
              <a:rPr lang="en-US" sz="2700" dirty="0">
                <a:latin typeface="+mn-lt"/>
              </a:rPr>
            </a:br>
            <a:endParaRPr lang="en-US" sz="2700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4B695C-C6E5-4931-9435-C6BA585C8B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/>
              <a:t>- Helen Keller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3152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029F0-E3F4-4B04-977B-BF59B546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dirty="0"/>
              <a:t>Team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CBFC0-00AA-4857-A257-51277C76F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None/>
              <a:defRPr/>
            </a:pPr>
            <a:r>
              <a:rPr lang="en-US" kern="0" dirty="0"/>
              <a:t>Individuals from multiple disciplines and the family who work together to achieve the child and family’s outcomes/goals.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5358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CC9FA-33D3-4BD7-8446-924270F9D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dirty="0"/>
              <a:t>Characteristics of Teams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EBA3A-F347-4EE1-97D7-3B91250EB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Common goal(s).</a:t>
            </a:r>
          </a:p>
          <a:p>
            <a:pPr>
              <a:lnSpc>
                <a:spcPct val="150000"/>
              </a:lnSpc>
            </a:pPr>
            <a:r>
              <a:rPr lang="en-US" dirty="0"/>
              <a:t>Interdependence of members.</a:t>
            </a:r>
          </a:p>
          <a:p>
            <a:pPr>
              <a:lnSpc>
                <a:spcPct val="100000"/>
              </a:lnSpc>
            </a:pPr>
            <a:r>
              <a:rPr lang="en-US" dirty="0"/>
              <a:t>Belief that working together leads to more effective decisions than working alone.</a:t>
            </a:r>
          </a:p>
          <a:p>
            <a:pPr>
              <a:lnSpc>
                <a:spcPct val="150000"/>
              </a:lnSpc>
            </a:pPr>
            <a:r>
              <a:rPr lang="en-US" dirty="0"/>
              <a:t>Accountability as a unit within a larger organizational context.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9086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2595E-196B-4666-88C6-CDD7CF1F1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Effective Teams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7D849-3B41-4A82-9D6A-F00285AE4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3529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Articulate goal(s).</a:t>
            </a:r>
          </a:p>
          <a:p>
            <a:pPr>
              <a:lnSpc>
                <a:spcPct val="150000"/>
              </a:lnSpc>
            </a:pPr>
            <a:r>
              <a:rPr lang="en-US" dirty="0"/>
              <a:t>Articulate role expectations of team members.</a:t>
            </a:r>
          </a:p>
          <a:p>
            <a:pPr>
              <a:lnSpc>
                <a:spcPct val="150000"/>
              </a:lnSpc>
            </a:pPr>
            <a:r>
              <a:rPr lang="en-US" dirty="0"/>
              <a:t>Utilize effective communication strategies.</a:t>
            </a:r>
          </a:p>
          <a:p>
            <a:pPr>
              <a:lnSpc>
                <a:spcPct val="150000"/>
              </a:lnSpc>
            </a:pPr>
            <a:r>
              <a:rPr lang="en-US" dirty="0"/>
              <a:t>Employ a structured approach to problem-solving and decision-making.</a:t>
            </a:r>
          </a:p>
          <a:p>
            <a:pPr>
              <a:lnSpc>
                <a:spcPct val="150000"/>
              </a:lnSpc>
            </a:pPr>
            <a:r>
              <a:rPr lang="en-US" dirty="0"/>
              <a:t>Identify strategies for resolving conflict.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6449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43F60-FF42-4CDD-BBC2-8B28D623D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Functions of Teams in EI/ECSE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4A707-A16C-4ED4-99A7-AA706BFEA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Authentic assessment in naturalistic contexts.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Individualized program planning – IFSP/IEP development.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Individualized planning for intervention and instruction.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Implementation of intervention and instruction.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Inter- and intra-agency coordination.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Professional development for staff and providers.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0852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0B1BA6-308E-4A54-A2FF-AD52E3B13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68580" tIns="34290" rIns="68580" bIns="34290" rtlCol="0" anchor="ctr">
            <a:normAutofit/>
          </a:bodyPr>
          <a:lstStyle/>
          <a:p>
            <a:r>
              <a:rPr lang="en-US" dirty="0"/>
              <a:t>Tuckman’s Five Stages of Team Development</a:t>
            </a:r>
          </a:p>
        </p:txBody>
      </p:sp>
      <p:pic>
        <p:nvPicPr>
          <p:cNvPr id="2" name="Picture 1" descr="This figure represents Tuckman's five stages of team development: forming, storming, norming, performing, and adjourning. The title on the slide is Tuckman's Model of Five Stages.">
            <a:extLst>
              <a:ext uri="{FF2B5EF4-FFF2-40B4-BE49-F238E27FC236}">
                <a16:creationId xmlns:a16="http://schemas.microsoft.com/office/drawing/2014/main" id="{6CB0005E-5531-4AD1-9EBD-1C91007502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8450" y="2163172"/>
            <a:ext cx="6515100" cy="38276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3747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Q0nG1FEj"/>
  <p:tag name="ARTICULATE_DESIGN_ID_CUSTOM DESIGN" val="s5hYeNE1"/>
  <p:tag name="ARTICULATE_PROJECT_OPEN" val="0"/>
  <p:tag name="ARTICULATE_SLIDE_COUNT" val="3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5763</Words>
  <Application>Microsoft Office PowerPoint</Application>
  <PresentationFormat>Widescreen</PresentationFormat>
  <Paragraphs>421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Aptos</vt:lpstr>
      <vt:lpstr>Aptos Display</vt:lpstr>
      <vt:lpstr>Arial</vt:lpstr>
      <vt:lpstr>Calibri</vt:lpstr>
      <vt:lpstr>Calibri Light</vt:lpstr>
      <vt:lpstr>Courier New</vt:lpstr>
      <vt:lpstr>Office Theme</vt:lpstr>
      <vt:lpstr>Custom Design</vt:lpstr>
      <vt:lpstr>Team Process:  Interagency</vt:lpstr>
      <vt:lpstr>Overview</vt:lpstr>
      <vt:lpstr>Teams and Their Characteristics</vt:lpstr>
      <vt:lpstr> “Alone we can do so little; together we can do so much.”   </vt:lpstr>
      <vt:lpstr>Team</vt:lpstr>
      <vt:lpstr>Characteristics of Teams</vt:lpstr>
      <vt:lpstr>Effective Teams</vt:lpstr>
      <vt:lpstr>Functions of Teams in EI/ECSE</vt:lpstr>
      <vt:lpstr>Tuckman’s Five Stages of Team Development</vt:lpstr>
      <vt:lpstr>Tuckman’s Five Stages of Team Development</vt:lpstr>
      <vt:lpstr>Inter-Agency Collaboration and Consultation</vt:lpstr>
      <vt:lpstr>Foundations of Inter-Agency Collaboration</vt:lpstr>
      <vt:lpstr>Purpose and Importance of Inter-Agency Collaboration</vt:lpstr>
      <vt:lpstr>Purpose and Importance of Inter-Agency Collaboration (cont. )</vt:lpstr>
      <vt:lpstr>Foundational Principles</vt:lpstr>
      <vt:lpstr>Foundational Principles cont. </vt:lpstr>
      <vt:lpstr>Consultation and Capacity-Building Approaches</vt:lpstr>
      <vt:lpstr>Coaching and Consultation</vt:lpstr>
      <vt:lpstr>Coaching and Consultation cont. </vt:lpstr>
      <vt:lpstr>Consultation Approaches</vt:lpstr>
      <vt:lpstr>Consultation Approaches cont. </vt:lpstr>
      <vt:lpstr>Culturally Responsive and  Inclusive Collaboration</vt:lpstr>
      <vt:lpstr>Culturally Responsive Collaboration</vt:lpstr>
      <vt:lpstr>Culturally Responsive Collaboration cont.</vt:lpstr>
      <vt:lpstr>Inclusive Collaboration </vt:lpstr>
      <vt:lpstr>Inclusive Collaboration cont. </vt:lpstr>
      <vt:lpstr>Systems Coordination and  Fiscal Collaboration</vt:lpstr>
      <vt:lpstr>Interagency Coordination Systems</vt:lpstr>
      <vt:lpstr>Interagency Coordination Systems cont. </vt:lpstr>
      <vt:lpstr>Funding Models Supporting Inclusion</vt:lpstr>
      <vt:lpstr>Funding Models Supporting Inclusion cont. </vt:lpstr>
      <vt:lpstr>Collaborative Practices and Implementation Strategies</vt:lpstr>
      <vt:lpstr>Key Practices for Effective Collaboration</vt:lpstr>
      <vt:lpstr>Key Practices for Effective Collaboration cont.</vt:lpstr>
    </vt:vector>
  </TitlesOfParts>
  <Company>UConn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Jozef,Christine</dc:creator>
  <cp:lastModifiedBy>Garvey,Amanda L.</cp:lastModifiedBy>
  <cp:revision>10</cp:revision>
  <dcterms:created xsi:type="dcterms:W3CDTF">2020-06-09T16:41:01Z</dcterms:created>
  <dcterms:modified xsi:type="dcterms:W3CDTF">2026-02-24T17:01:31Z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6ADBD67A-D827-4C70-8139-EC812DA40D5D</vt:lpwstr>
  </property>
  <property fmtid="{D5CDD505-2E9C-101B-9397-08002B2CF9AE}" pid="3" name="ArticulatePath">
    <vt:lpwstr>ECiDC PPT Template 508</vt:lpwstr>
  </property>
</Properties>
</file>