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C46A142-43B8-4E3D-A45D-9FA2B0E617E6}">
          <p14:sldIdLst>
            <p14:sldId id="256"/>
            <p14:sldId id="257"/>
            <p14:sldId id="258"/>
            <p14:sldId id="259"/>
            <p14:sldId id="260"/>
            <p14:sldId id="261"/>
            <p14:sldId id="262"/>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1F5F"/>
    <a:srgbClr val="5070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102" d="100"/>
          <a:sy n="102" d="100"/>
        </p:scale>
        <p:origin x="14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1234657"/>
            <a:ext cx="12192000" cy="1201112"/>
          </a:xfrm>
        </p:spPr>
        <p:txBody>
          <a:bodyPr anchor="ctr">
            <a:normAutofit/>
          </a:bodyPr>
          <a:lstStyle>
            <a:lvl1pPr algn="ctr">
              <a:defRPr sz="5400" b="1">
                <a:solidFill>
                  <a:srgbClr val="001F5F"/>
                </a:solidFill>
              </a:defRPr>
            </a:lvl1pPr>
          </a:lstStyle>
          <a:p>
            <a:r>
              <a:rPr lang="en-US" dirty="0"/>
              <a:t>Click To Edit Master Title Style</a:t>
            </a:r>
          </a:p>
        </p:txBody>
      </p:sp>
      <p:sp>
        <p:nvSpPr>
          <p:cNvPr id="3" name="Subtitle 2"/>
          <p:cNvSpPr>
            <a:spLocks noGrp="1"/>
          </p:cNvSpPr>
          <p:nvPr>
            <p:ph type="subTitle" idx="1"/>
          </p:nvPr>
        </p:nvSpPr>
        <p:spPr>
          <a:xfrm>
            <a:off x="838200" y="2695981"/>
            <a:ext cx="10515600" cy="358036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54455" y="-50988"/>
            <a:ext cx="4886657" cy="1127313"/>
          </a:xfrm>
          <a:prstGeom prst="rect">
            <a:avLst/>
          </a:prstGeom>
        </p:spPr>
      </p:pic>
      <p:grpSp>
        <p:nvGrpSpPr>
          <p:cNvPr id="20" name="Group 19"/>
          <p:cNvGrpSpPr/>
          <p:nvPr userDrawn="1"/>
        </p:nvGrpSpPr>
        <p:grpSpPr>
          <a:xfrm>
            <a:off x="1783" y="6685837"/>
            <a:ext cx="12192000" cy="123639"/>
            <a:chOff x="1783" y="6616562"/>
            <a:chExt cx="12192000" cy="123639"/>
          </a:xfrm>
        </p:grpSpPr>
        <p:cxnSp>
          <p:nvCxnSpPr>
            <p:cNvPr id="10" name="Straight Connector 9"/>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p:cNvCxnSpPr/>
          <p:nvPr userDrawn="1"/>
        </p:nvCxnSpPr>
        <p:spPr>
          <a:xfrm>
            <a:off x="1783" y="1098772"/>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4272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4800" b="1">
                <a:solidFill>
                  <a:srgbClr val="001F5F"/>
                </a:solidFill>
              </a:defRPr>
            </a:lvl1pPr>
          </a:lstStyle>
          <a:p>
            <a:r>
              <a:rPr lang="en-US" dirty="0"/>
              <a:t>Click To Edit Master Title Style</a:t>
            </a:r>
          </a:p>
        </p:txBody>
      </p:sp>
      <p:sp>
        <p:nvSpPr>
          <p:cNvPr id="3" name="Content Placeholder 2"/>
          <p:cNvSpPr>
            <a:spLocks noGrp="1"/>
          </p:cNvSpPr>
          <p:nvPr>
            <p:ph idx="1"/>
          </p:nvPr>
        </p:nvSpPr>
        <p:spPr/>
        <p:txBody>
          <a:bodyPr/>
          <a:lstStyle>
            <a:lvl2pPr marL="685800" indent="-22860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oup 6">
            <a:extLst>
              <a:ext uri="{FF2B5EF4-FFF2-40B4-BE49-F238E27FC236}">
                <a16:creationId xmlns:a16="http://schemas.microsoft.com/office/drawing/2014/main" id="{FFC2DB5B-F96B-42E9-83EB-24378A12DBB2}"/>
              </a:ext>
            </a:extLst>
          </p:cNvPr>
          <p:cNvGrpSpPr/>
          <p:nvPr userDrawn="1"/>
        </p:nvGrpSpPr>
        <p:grpSpPr>
          <a:xfrm>
            <a:off x="0" y="6141652"/>
            <a:ext cx="12192000" cy="123639"/>
            <a:chOff x="1783" y="6616562"/>
            <a:chExt cx="12192000" cy="123639"/>
          </a:xfrm>
        </p:grpSpPr>
        <p:cxnSp>
          <p:nvCxnSpPr>
            <p:cNvPr id="8" name="Straight Connector 7">
              <a:extLst>
                <a:ext uri="{FF2B5EF4-FFF2-40B4-BE49-F238E27FC236}">
                  <a16:creationId xmlns:a16="http://schemas.microsoft.com/office/drawing/2014/main" id="{7DCAC36A-0FAD-4072-938B-0532D69DCFAC}"/>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91EB467-C1D2-4ECA-9A02-699D6D3EE102}"/>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EE433A6-679F-4C4D-B48E-9EDF6F6DBDC0}"/>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565B0333-E6D2-4882-9BF7-C43653DDE23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extLst>
      <p:ext uri="{BB962C8B-B14F-4D97-AF65-F5344CB8AC3E}">
        <p14:creationId xmlns:p14="http://schemas.microsoft.com/office/powerpoint/2010/main" val="234814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b="1">
                <a:solidFill>
                  <a:srgbClr val="001F5F"/>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rgbClr val="001F5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grpSp>
        <p:nvGrpSpPr>
          <p:cNvPr id="7" name="Group 6">
            <a:extLst>
              <a:ext uri="{FF2B5EF4-FFF2-40B4-BE49-F238E27FC236}">
                <a16:creationId xmlns:a16="http://schemas.microsoft.com/office/drawing/2014/main" id="{E8232C32-8D8F-4F9F-B41A-77CD9E07A4BC}"/>
              </a:ext>
            </a:extLst>
          </p:cNvPr>
          <p:cNvGrpSpPr/>
          <p:nvPr userDrawn="1"/>
        </p:nvGrpSpPr>
        <p:grpSpPr>
          <a:xfrm>
            <a:off x="0" y="6141652"/>
            <a:ext cx="12192000" cy="123639"/>
            <a:chOff x="1783" y="6616562"/>
            <a:chExt cx="12192000" cy="123639"/>
          </a:xfrm>
        </p:grpSpPr>
        <p:cxnSp>
          <p:nvCxnSpPr>
            <p:cNvPr id="8" name="Straight Connector 7">
              <a:extLst>
                <a:ext uri="{FF2B5EF4-FFF2-40B4-BE49-F238E27FC236}">
                  <a16:creationId xmlns:a16="http://schemas.microsoft.com/office/drawing/2014/main" id="{41C92AE6-8701-4FCF-9D10-07774CE0296D}"/>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8F48164-CF84-430E-8AEC-A24EDB05F279}"/>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67C8A88-AF54-4151-9A6D-624A2FE1C907}"/>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E975C0E7-472F-4B07-B2EC-189E5488108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extLst>
      <p:ext uri="{BB962C8B-B14F-4D97-AF65-F5344CB8AC3E}">
        <p14:creationId xmlns:p14="http://schemas.microsoft.com/office/powerpoint/2010/main" val="3414213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800" b="1">
                <a:solidFill>
                  <a:srgbClr val="001F5F"/>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8" name="Group 7">
            <a:extLst>
              <a:ext uri="{FF2B5EF4-FFF2-40B4-BE49-F238E27FC236}">
                <a16:creationId xmlns:a16="http://schemas.microsoft.com/office/drawing/2014/main" id="{45575C2B-F4A9-41E6-8811-4BE87716E0BB}"/>
              </a:ext>
            </a:extLst>
          </p:cNvPr>
          <p:cNvGrpSpPr/>
          <p:nvPr userDrawn="1"/>
        </p:nvGrpSpPr>
        <p:grpSpPr>
          <a:xfrm>
            <a:off x="0" y="6141652"/>
            <a:ext cx="12192000" cy="123639"/>
            <a:chOff x="1783" y="6616562"/>
            <a:chExt cx="12192000" cy="123639"/>
          </a:xfrm>
        </p:grpSpPr>
        <p:cxnSp>
          <p:nvCxnSpPr>
            <p:cNvPr id="9" name="Straight Connector 8">
              <a:extLst>
                <a:ext uri="{FF2B5EF4-FFF2-40B4-BE49-F238E27FC236}">
                  <a16:creationId xmlns:a16="http://schemas.microsoft.com/office/drawing/2014/main" id="{E3A9591E-6C0A-4C5B-A184-DF77777659B3}"/>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45774B3-B1A2-445D-9CA9-C137B34611EE}"/>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6805C7B-DABC-4073-9C97-80BA52E36631}"/>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2" name="Picture 11">
            <a:extLst>
              <a:ext uri="{FF2B5EF4-FFF2-40B4-BE49-F238E27FC236}">
                <a16:creationId xmlns:a16="http://schemas.microsoft.com/office/drawing/2014/main" id="{FA805AC2-0C86-4B98-8821-FB5D55511A1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extLst>
      <p:ext uri="{BB962C8B-B14F-4D97-AF65-F5344CB8AC3E}">
        <p14:creationId xmlns:p14="http://schemas.microsoft.com/office/powerpoint/2010/main" val="1194843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normAutofit/>
          </a:bodyPr>
          <a:lstStyle>
            <a:lvl1pPr>
              <a:defRPr sz="4800" b="1">
                <a:solidFill>
                  <a:srgbClr val="001F5F"/>
                </a:solidFill>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rgbClr val="001F5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rgbClr val="001F5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id="{60CFDCE1-FC1B-42E0-8BE4-BC39B6BFE7F9}"/>
              </a:ext>
            </a:extLst>
          </p:cNvPr>
          <p:cNvGrpSpPr/>
          <p:nvPr userDrawn="1"/>
        </p:nvGrpSpPr>
        <p:grpSpPr>
          <a:xfrm>
            <a:off x="0" y="6141652"/>
            <a:ext cx="12192000" cy="123639"/>
            <a:chOff x="1783" y="6616562"/>
            <a:chExt cx="12192000" cy="123639"/>
          </a:xfrm>
        </p:grpSpPr>
        <p:cxnSp>
          <p:nvCxnSpPr>
            <p:cNvPr id="11" name="Straight Connector 10">
              <a:extLst>
                <a:ext uri="{FF2B5EF4-FFF2-40B4-BE49-F238E27FC236}">
                  <a16:creationId xmlns:a16="http://schemas.microsoft.com/office/drawing/2014/main" id="{87093197-F8E1-4AB2-8F3F-9C2EBA08DBF8}"/>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FD25210-99B7-40E5-98E9-354F0C49C615}"/>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91D5643-B147-4FB1-AB69-EFF92B58820B}"/>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4" name="Picture 13">
            <a:extLst>
              <a:ext uri="{FF2B5EF4-FFF2-40B4-BE49-F238E27FC236}">
                <a16:creationId xmlns:a16="http://schemas.microsoft.com/office/drawing/2014/main" id="{EE8A7E7B-25CF-43D9-B010-51A0815D4F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extLst>
      <p:ext uri="{BB962C8B-B14F-4D97-AF65-F5344CB8AC3E}">
        <p14:creationId xmlns:p14="http://schemas.microsoft.com/office/powerpoint/2010/main" val="128896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800" b="1">
                <a:solidFill>
                  <a:srgbClr val="001F5F"/>
                </a:solidFill>
              </a:defRPr>
            </a:lvl1pPr>
          </a:lstStyle>
          <a:p>
            <a:r>
              <a:rPr lang="en-US" dirty="0"/>
              <a:t>Click to edit Master title style</a:t>
            </a:r>
          </a:p>
        </p:txBody>
      </p:sp>
      <p:grpSp>
        <p:nvGrpSpPr>
          <p:cNvPr id="6" name="Group 5">
            <a:extLst>
              <a:ext uri="{FF2B5EF4-FFF2-40B4-BE49-F238E27FC236}">
                <a16:creationId xmlns:a16="http://schemas.microsoft.com/office/drawing/2014/main" id="{DBD6056B-1BA8-418C-A78A-07175BBD3BB6}"/>
              </a:ext>
            </a:extLst>
          </p:cNvPr>
          <p:cNvGrpSpPr/>
          <p:nvPr userDrawn="1"/>
        </p:nvGrpSpPr>
        <p:grpSpPr>
          <a:xfrm>
            <a:off x="0" y="6141652"/>
            <a:ext cx="12192000" cy="123639"/>
            <a:chOff x="1783" y="6616562"/>
            <a:chExt cx="12192000" cy="123639"/>
          </a:xfrm>
        </p:grpSpPr>
        <p:cxnSp>
          <p:nvCxnSpPr>
            <p:cNvPr id="7" name="Straight Connector 6">
              <a:extLst>
                <a:ext uri="{FF2B5EF4-FFF2-40B4-BE49-F238E27FC236}">
                  <a16:creationId xmlns:a16="http://schemas.microsoft.com/office/drawing/2014/main" id="{231B5928-1430-436B-B9B7-708D8EA35657}"/>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DE2D395-5707-4990-BCB5-47D950B57D5C}"/>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8939080-740B-4D85-BF1A-90DADB5811A5}"/>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0" name="Picture 9">
            <a:extLst>
              <a:ext uri="{FF2B5EF4-FFF2-40B4-BE49-F238E27FC236}">
                <a16:creationId xmlns:a16="http://schemas.microsoft.com/office/drawing/2014/main" id="{B0BB187A-3AFC-40F6-95E3-B2BBDB26B23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extLst>
      <p:ext uri="{BB962C8B-B14F-4D97-AF65-F5344CB8AC3E}">
        <p14:creationId xmlns:p14="http://schemas.microsoft.com/office/powerpoint/2010/main" val="3497019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C2EE579-2948-4575-BDD3-80BEF68274CF}"/>
              </a:ext>
            </a:extLst>
          </p:cNvPr>
          <p:cNvGrpSpPr/>
          <p:nvPr userDrawn="1"/>
        </p:nvGrpSpPr>
        <p:grpSpPr>
          <a:xfrm>
            <a:off x="0" y="6141652"/>
            <a:ext cx="12192000" cy="123639"/>
            <a:chOff x="1783" y="6616562"/>
            <a:chExt cx="12192000" cy="123639"/>
          </a:xfrm>
        </p:grpSpPr>
        <p:cxnSp>
          <p:nvCxnSpPr>
            <p:cNvPr id="6" name="Straight Connector 5">
              <a:extLst>
                <a:ext uri="{FF2B5EF4-FFF2-40B4-BE49-F238E27FC236}">
                  <a16:creationId xmlns:a16="http://schemas.microsoft.com/office/drawing/2014/main" id="{74DD27DE-3E54-4274-BBC3-ACDBA4EE9375}"/>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17CE46D-769F-4AC1-9632-943FA356FB8F}"/>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41996B2-EF6C-4477-8412-7FDF64D8FBE9}"/>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1B91F03D-430D-45A4-8DF3-4331DE02772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extLst>
      <p:ext uri="{BB962C8B-B14F-4D97-AF65-F5344CB8AC3E}">
        <p14:creationId xmlns:p14="http://schemas.microsoft.com/office/powerpoint/2010/main" val="1106144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36251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914400" rtl="0" eaLnBrk="1" latinLnBrk="0" hangingPunct="1">
        <a:lnSpc>
          <a:spcPct val="90000"/>
        </a:lnSpc>
        <a:spcBef>
          <a:spcPct val="0"/>
        </a:spcBef>
        <a:buNone/>
        <a:defRPr sz="4800" b="1" kern="1200">
          <a:solidFill>
            <a:srgbClr val="001F5F"/>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Understanding Equity in </a:t>
            </a:r>
            <a:br>
              <a:rPr lang="en-US" dirty="0"/>
            </a:br>
            <a:r>
              <a:rPr lang="en-US" dirty="0"/>
              <a:t>Adult Learning</a:t>
            </a:r>
          </a:p>
        </p:txBody>
      </p:sp>
      <p:sp>
        <p:nvSpPr>
          <p:cNvPr id="3" name="Subtitle 2"/>
          <p:cNvSpPr>
            <a:spLocks noGrp="1"/>
          </p:cNvSpPr>
          <p:nvPr>
            <p:ph type="subTitle" idx="1"/>
          </p:nvPr>
        </p:nvSpPr>
        <p:spPr/>
        <p:txBody>
          <a:bodyPr/>
          <a:lstStyle/>
          <a:p>
            <a:r>
              <a:rPr lang="en-US" dirty="0"/>
              <a:t>A simple introduction to what equity means when working with adults in Early Intervention (EI) and Early Childhood Special Education (ECSE). Equity means giving each person the support they need—not giving everyone the exact same thing.</a:t>
            </a:r>
          </a:p>
          <a:p>
            <a:endParaRPr lang="en-US" dirty="0"/>
          </a:p>
        </p:txBody>
      </p:sp>
    </p:spTree>
    <p:custDataLst>
      <p:tags r:id="rId1"/>
    </p:custDataLst>
    <p:extLst>
      <p:ext uri="{BB962C8B-B14F-4D97-AF65-F5344CB8AC3E}">
        <p14:creationId xmlns:p14="http://schemas.microsoft.com/office/powerpoint/2010/main" val="697444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1FC7D-A826-165F-4257-5AB73A008928}"/>
              </a:ext>
            </a:extLst>
          </p:cNvPr>
          <p:cNvSpPr>
            <a:spLocks noGrp="1"/>
          </p:cNvSpPr>
          <p:nvPr>
            <p:ph type="title"/>
          </p:nvPr>
        </p:nvSpPr>
        <p:spPr/>
        <p:txBody>
          <a:bodyPr/>
          <a:lstStyle/>
          <a:p>
            <a:pPr algn="ctr"/>
            <a:r>
              <a:rPr lang="en-US" dirty="0"/>
              <a:t>What Is Equity?</a:t>
            </a:r>
          </a:p>
        </p:txBody>
      </p:sp>
      <p:sp>
        <p:nvSpPr>
          <p:cNvPr id="3" name="Content Placeholder 2">
            <a:extLst>
              <a:ext uri="{FF2B5EF4-FFF2-40B4-BE49-F238E27FC236}">
                <a16:creationId xmlns:a16="http://schemas.microsoft.com/office/drawing/2014/main" id="{4392793F-9214-242D-9060-79F5D114D215}"/>
              </a:ext>
            </a:extLst>
          </p:cNvPr>
          <p:cNvSpPr txBox="1">
            <a:spLocks/>
          </p:cNvSpPr>
          <p:nvPr/>
        </p:nvSpPr>
        <p:spPr>
          <a:xfrm>
            <a:off x="1981200" y="1600200"/>
            <a:ext cx="8229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Equity means supporting each adult based on their unique needs.</a:t>
            </a:r>
          </a:p>
          <a:p>
            <a:r>
              <a:rPr lang="en-US"/>
              <a:t>Not the same as equality.</a:t>
            </a:r>
          </a:p>
          <a:p>
            <a:r>
              <a:rPr lang="en-US"/>
              <a:t>Helps remove barriers so all families and providers can fully participate.</a:t>
            </a:r>
          </a:p>
          <a:p>
            <a:r>
              <a:rPr lang="en-US"/>
              <a:t>Examples in EI/ECSE:</a:t>
            </a:r>
          </a:p>
          <a:p>
            <a:pPr lvl="1"/>
            <a:r>
              <a:rPr lang="en-US"/>
              <a:t>Offering interpreters for home visits.</a:t>
            </a:r>
          </a:p>
          <a:p>
            <a:pPr lvl="1"/>
            <a:r>
              <a:rPr lang="en-US"/>
              <a:t>Adjusting meeting times for families working multiple jobs.</a:t>
            </a:r>
          </a:p>
          <a:p>
            <a:pPr lvl="1"/>
            <a:r>
              <a:rPr lang="en-US"/>
              <a:t>Providing materials in a family’s home language.</a:t>
            </a:r>
            <a:endParaRPr lang="en-US" dirty="0"/>
          </a:p>
        </p:txBody>
      </p:sp>
    </p:spTree>
    <p:custDataLst>
      <p:tags r:id="rId1"/>
    </p:custDataLst>
    <p:extLst>
      <p:ext uri="{BB962C8B-B14F-4D97-AF65-F5344CB8AC3E}">
        <p14:creationId xmlns:p14="http://schemas.microsoft.com/office/powerpoint/2010/main" val="2473248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C1B6B-3EFE-356B-CB5C-C7B4EF5329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D67A2-0C11-7B95-4075-7AB444F960A9}"/>
              </a:ext>
            </a:extLst>
          </p:cNvPr>
          <p:cNvSpPr>
            <a:spLocks noGrp="1"/>
          </p:cNvSpPr>
          <p:nvPr>
            <p:ph type="title"/>
          </p:nvPr>
        </p:nvSpPr>
        <p:spPr/>
        <p:txBody>
          <a:bodyPr/>
          <a:lstStyle/>
          <a:p>
            <a:pPr algn="ctr"/>
            <a:r>
              <a:rPr lang="en-US" dirty="0"/>
              <a:t>Key Parts of Equity</a:t>
            </a:r>
          </a:p>
        </p:txBody>
      </p:sp>
      <p:sp>
        <p:nvSpPr>
          <p:cNvPr id="3" name="Content Placeholder 2">
            <a:extLst>
              <a:ext uri="{FF2B5EF4-FFF2-40B4-BE49-F238E27FC236}">
                <a16:creationId xmlns:a16="http://schemas.microsoft.com/office/drawing/2014/main" id="{906F8D9B-A643-D1A7-5EC9-E450ADFFDBCE}"/>
              </a:ext>
            </a:extLst>
          </p:cNvPr>
          <p:cNvSpPr txBox="1">
            <a:spLocks/>
          </p:cNvSpPr>
          <p:nvPr/>
        </p:nvSpPr>
        <p:spPr>
          <a:xfrm>
            <a:off x="1981200" y="1600200"/>
            <a:ext cx="8229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Representation: Families and providers see their cultures and languages reflected.</a:t>
            </a:r>
          </a:p>
          <a:p>
            <a:r>
              <a:rPr lang="en-US" sz="2400" dirty="0"/>
              <a:t>Access: Everyone can participate in ways that work for them.</a:t>
            </a:r>
          </a:p>
          <a:p>
            <a:r>
              <a:rPr lang="en-US" sz="2400" dirty="0"/>
              <a:t>Voice &amp; Power: Families contribute to decisions about their child’s services.</a:t>
            </a:r>
          </a:p>
          <a:p>
            <a:r>
              <a:rPr lang="en-US" sz="2400" dirty="0"/>
              <a:t>Outcomes: Supports lead to positive, meaningful results for each family.</a:t>
            </a:r>
          </a:p>
          <a:p>
            <a:r>
              <a:rPr lang="en-US" sz="2400" dirty="0"/>
              <a:t>Examples:</a:t>
            </a:r>
          </a:p>
          <a:p>
            <a:pPr lvl="1"/>
            <a:r>
              <a:rPr lang="en-US" sz="2000" dirty="0"/>
              <a:t>Using photos and examples that reflect diverse families.</a:t>
            </a:r>
          </a:p>
          <a:p>
            <a:pPr lvl="1"/>
            <a:r>
              <a:rPr lang="en-US" sz="2000" dirty="0"/>
              <a:t>Providing virtual visit options to reduce transportation barriers.</a:t>
            </a:r>
          </a:p>
        </p:txBody>
      </p:sp>
    </p:spTree>
    <p:custDataLst>
      <p:tags r:id="rId1"/>
    </p:custDataLst>
    <p:extLst>
      <p:ext uri="{BB962C8B-B14F-4D97-AF65-F5344CB8AC3E}">
        <p14:creationId xmlns:p14="http://schemas.microsoft.com/office/powerpoint/2010/main" val="2819680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E46DC-E035-49F6-454D-7B6096AD7A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0FCAA9-594F-129A-8A73-DA236138F3D1}"/>
              </a:ext>
            </a:extLst>
          </p:cNvPr>
          <p:cNvSpPr>
            <a:spLocks noGrp="1"/>
          </p:cNvSpPr>
          <p:nvPr>
            <p:ph type="title"/>
          </p:nvPr>
        </p:nvSpPr>
        <p:spPr/>
        <p:txBody>
          <a:bodyPr/>
          <a:lstStyle/>
          <a:p>
            <a:pPr algn="ctr"/>
            <a:r>
              <a:rPr lang="en-US" dirty="0"/>
              <a:t>Power and Privilege</a:t>
            </a:r>
          </a:p>
        </p:txBody>
      </p:sp>
      <p:sp>
        <p:nvSpPr>
          <p:cNvPr id="3" name="Content Placeholder 2">
            <a:extLst>
              <a:ext uri="{FF2B5EF4-FFF2-40B4-BE49-F238E27FC236}">
                <a16:creationId xmlns:a16="http://schemas.microsoft.com/office/drawing/2014/main" id="{5ED5A3A5-A52F-D8CA-C93A-21E2B91F8624}"/>
              </a:ext>
            </a:extLst>
          </p:cNvPr>
          <p:cNvSpPr txBox="1">
            <a:spLocks/>
          </p:cNvSpPr>
          <p:nvPr/>
        </p:nvSpPr>
        <p:spPr>
          <a:xfrm>
            <a:off x="1981200" y="1600200"/>
            <a:ext cx="8229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Power differences exist between providers and families.</a:t>
            </a:r>
          </a:p>
          <a:p>
            <a:r>
              <a:rPr lang="en-US" dirty="0"/>
              <a:t>Providers often have more system knowledge.</a:t>
            </a:r>
          </a:p>
          <a:p>
            <a:r>
              <a:rPr lang="en-US" dirty="0"/>
              <a:t>Being aware of this helps build stronger partnerships.</a:t>
            </a:r>
          </a:p>
          <a:p>
            <a:r>
              <a:rPr lang="en-US" dirty="0"/>
              <a:t>Examples:</a:t>
            </a:r>
          </a:p>
          <a:p>
            <a:pPr lvl="1"/>
            <a:r>
              <a:rPr lang="en-US" dirty="0"/>
              <a:t>Asking families what they want to focus on first.</a:t>
            </a:r>
          </a:p>
          <a:p>
            <a:pPr lvl="1"/>
            <a:r>
              <a:rPr lang="en-US" dirty="0"/>
              <a:t>Avoiding jargon and checking for understanding.</a:t>
            </a:r>
          </a:p>
          <a:p>
            <a:pPr lvl="1"/>
            <a:r>
              <a:rPr lang="en-US" dirty="0"/>
              <a:t>Recognizing that families are the experts on their child.</a:t>
            </a:r>
          </a:p>
        </p:txBody>
      </p:sp>
    </p:spTree>
    <p:custDataLst>
      <p:tags r:id="rId1"/>
    </p:custDataLst>
    <p:extLst>
      <p:ext uri="{BB962C8B-B14F-4D97-AF65-F5344CB8AC3E}">
        <p14:creationId xmlns:p14="http://schemas.microsoft.com/office/powerpoint/2010/main" val="706073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97272-31FB-770A-FD83-CD19BDE9C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9998E-FAD1-3E74-8D32-34953C1D4012}"/>
              </a:ext>
            </a:extLst>
          </p:cNvPr>
          <p:cNvSpPr>
            <a:spLocks noGrp="1"/>
          </p:cNvSpPr>
          <p:nvPr>
            <p:ph type="title"/>
          </p:nvPr>
        </p:nvSpPr>
        <p:spPr/>
        <p:txBody>
          <a:bodyPr/>
          <a:lstStyle/>
          <a:p>
            <a:pPr algn="ctr"/>
            <a:r>
              <a:rPr lang="en-US" dirty="0"/>
              <a:t>Cultural Humility</a:t>
            </a:r>
          </a:p>
        </p:txBody>
      </p:sp>
      <p:sp>
        <p:nvSpPr>
          <p:cNvPr id="3" name="Content Placeholder 2">
            <a:extLst>
              <a:ext uri="{FF2B5EF4-FFF2-40B4-BE49-F238E27FC236}">
                <a16:creationId xmlns:a16="http://schemas.microsoft.com/office/drawing/2014/main" id="{B8BB52D4-422B-1A11-A27A-95514E4FEEE1}"/>
              </a:ext>
            </a:extLst>
          </p:cNvPr>
          <p:cNvSpPr txBox="1">
            <a:spLocks/>
          </p:cNvSpPr>
          <p:nvPr/>
        </p:nvSpPr>
        <p:spPr>
          <a:xfrm>
            <a:off x="1981200" y="1600200"/>
            <a:ext cx="8229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Lifelong learning—not about mastering another culture.</a:t>
            </a:r>
          </a:p>
          <a:p>
            <a:r>
              <a:rPr lang="en-US" dirty="0"/>
              <a:t>Staying open, curious, and reflective.</a:t>
            </a:r>
          </a:p>
          <a:p>
            <a:r>
              <a:rPr lang="en-US" dirty="0"/>
              <a:t>Families are partners, not passive recipients.</a:t>
            </a:r>
          </a:p>
          <a:p>
            <a:r>
              <a:rPr lang="en-US" dirty="0"/>
              <a:t>Examples:</a:t>
            </a:r>
          </a:p>
          <a:p>
            <a:pPr lvl="1"/>
            <a:r>
              <a:rPr lang="en-US" dirty="0"/>
              <a:t>Asking families how routines work in *their* home.</a:t>
            </a:r>
          </a:p>
          <a:p>
            <a:pPr lvl="1"/>
            <a:r>
              <a:rPr lang="en-US" dirty="0"/>
              <a:t>Adapting strategies to match cultural parenting practices.</a:t>
            </a:r>
          </a:p>
        </p:txBody>
      </p:sp>
    </p:spTree>
    <p:custDataLst>
      <p:tags r:id="rId1"/>
    </p:custDataLst>
    <p:extLst>
      <p:ext uri="{BB962C8B-B14F-4D97-AF65-F5344CB8AC3E}">
        <p14:creationId xmlns:p14="http://schemas.microsoft.com/office/powerpoint/2010/main" val="2927165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DFD91-6A94-F9CE-EE6F-FD494C2B2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A70BFA-27B1-66C0-52C5-1BA3D6D79F3A}"/>
              </a:ext>
            </a:extLst>
          </p:cNvPr>
          <p:cNvSpPr>
            <a:spLocks noGrp="1"/>
          </p:cNvSpPr>
          <p:nvPr>
            <p:ph type="title"/>
          </p:nvPr>
        </p:nvSpPr>
        <p:spPr/>
        <p:txBody>
          <a:bodyPr/>
          <a:lstStyle/>
          <a:p>
            <a:pPr algn="ctr"/>
            <a:r>
              <a:rPr lang="en-US" dirty="0"/>
              <a:t>Intersectionality</a:t>
            </a:r>
          </a:p>
        </p:txBody>
      </p:sp>
      <p:sp>
        <p:nvSpPr>
          <p:cNvPr id="3" name="Content Placeholder 2">
            <a:extLst>
              <a:ext uri="{FF2B5EF4-FFF2-40B4-BE49-F238E27FC236}">
                <a16:creationId xmlns:a16="http://schemas.microsoft.com/office/drawing/2014/main" id="{508BC173-4F0D-6DC1-565C-E55B800B9C83}"/>
              </a:ext>
            </a:extLst>
          </p:cNvPr>
          <p:cNvSpPr txBox="1">
            <a:spLocks/>
          </p:cNvSpPr>
          <p:nvPr/>
        </p:nvSpPr>
        <p:spPr>
          <a:xfrm>
            <a:off x="1981200" y="1600200"/>
            <a:ext cx="8229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People have overlapping identities (race, language, disability, gender, income).</a:t>
            </a:r>
          </a:p>
          <a:p>
            <a:r>
              <a:rPr lang="en-US" dirty="0"/>
              <a:t>These shape how they experience systems.</a:t>
            </a:r>
          </a:p>
          <a:p>
            <a:r>
              <a:rPr lang="en-US" dirty="0"/>
              <a:t>Examples in EI/ECSE:</a:t>
            </a:r>
          </a:p>
          <a:p>
            <a:pPr lvl="1"/>
            <a:r>
              <a:rPr lang="en-US" dirty="0"/>
              <a:t>A multilingual parent may face extra stress during appointments.</a:t>
            </a:r>
          </a:p>
          <a:p>
            <a:pPr lvl="1"/>
            <a:r>
              <a:rPr lang="en-US" dirty="0"/>
              <a:t>A parent with a disability may need accessible communication formats.</a:t>
            </a:r>
          </a:p>
        </p:txBody>
      </p:sp>
    </p:spTree>
    <p:custDataLst>
      <p:tags r:id="rId1"/>
    </p:custDataLst>
    <p:extLst>
      <p:ext uri="{BB962C8B-B14F-4D97-AF65-F5344CB8AC3E}">
        <p14:creationId xmlns:p14="http://schemas.microsoft.com/office/powerpoint/2010/main" val="1981477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EE40A-73CC-892B-699E-BAB03C510E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E5E68-FA3E-E1F2-D046-480617CB7386}"/>
              </a:ext>
            </a:extLst>
          </p:cNvPr>
          <p:cNvSpPr>
            <a:spLocks noGrp="1"/>
          </p:cNvSpPr>
          <p:nvPr>
            <p:ph type="title"/>
          </p:nvPr>
        </p:nvSpPr>
        <p:spPr/>
        <p:txBody>
          <a:bodyPr/>
          <a:lstStyle/>
          <a:p>
            <a:pPr algn="ctr"/>
            <a:r>
              <a:rPr lang="en-US" dirty="0"/>
              <a:t>Common Barriers for Adults</a:t>
            </a:r>
          </a:p>
        </p:txBody>
      </p:sp>
      <p:sp>
        <p:nvSpPr>
          <p:cNvPr id="3" name="Content Placeholder 2">
            <a:extLst>
              <a:ext uri="{FF2B5EF4-FFF2-40B4-BE49-F238E27FC236}">
                <a16:creationId xmlns:a16="http://schemas.microsoft.com/office/drawing/2014/main" id="{F22C5600-AF63-E5D3-7EBA-D6AE14FC3EBE}"/>
              </a:ext>
            </a:extLst>
          </p:cNvPr>
          <p:cNvSpPr txBox="1">
            <a:spLocks/>
          </p:cNvSpPr>
          <p:nvPr/>
        </p:nvSpPr>
        <p:spPr>
          <a:xfrm>
            <a:off x="1981200" y="1600200"/>
            <a:ext cx="8229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Structural barriers:</a:t>
            </a:r>
          </a:p>
          <a:p>
            <a:pPr lvl="1"/>
            <a:r>
              <a:rPr lang="en-US" dirty="0"/>
              <a:t>No transportation, inflexible scheduling, cost.</a:t>
            </a:r>
          </a:p>
          <a:p>
            <a:r>
              <a:rPr lang="en-US" dirty="0"/>
              <a:t>Attitudinal barriers:</a:t>
            </a:r>
          </a:p>
          <a:p>
            <a:pPr lvl="1"/>
            <a:r>
              <a:rPr lang="en-US" dirty="0"/>
              <a:t>Bias about parenting styles or home environments.</a:t>
            </a:r>
          </a:p>
          <a:p>
            <a:r>
              <a:rPr lang="en-US" dirty="0"/>
              <a:t>Internal barriers:</a:t>
            </a:r>
          </a:p>
          <a:p>
            <a:pPr lvl="1"/>
            <a:r>
              <a:rPr lang="en-US" dirty="0"/>
              <a:t>Families may feel judged or unsure of their own expertise.</a:t>
            </a:r>
          </a:p>
        </p:txBody>
      </p:sp>
    </p:spTree>
    <p:custDataLst>
      <p:tags r:id="rId1"/>
    </p:custDataLst>
    <p:extLst>
      <p:ext uri="{BB962C8B-B14F-4D97-AF65-F5344CB8AC3E}">
        <p14:creationId xmlns:p14="http://schemas.microsoft.com/office/powerpoint/2010/main" val="502340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C6DD8-B5DC-6AC2-9E52-6F55C3F842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572890-8269-D5C5-5890-B5FBF819C97A}"/>
              </a:ext>
            </a:extLst>
          </p:cNvPr>
          <p:cNvSpPr>
            <a:spLocks noGrp="1"/>
          </p:cNvSpPr>
          <p:nvPr>
            <p:ph type="title"/>
          </p:nvPr>
        </p:nvSpPr>
        <p:spPr/>
        <p:txBody>
          <a:bodyPr/>
          <a:lstStyle/>
          <a:p>
            <a:pPr algn="ctr"/>
            <a:r>
              <a:rPr lang="en-US" dirty="0"/>
              <a:t>Creating Psychological Safety</a:t>
            </a:r>
          </a:p>
        </p:txBody>
      </p:sp>
      <p:sp>
        <p:nvSpPr>
          <p:cNvPr id="3" name="Content Placeholder 2">
            <a:extLst>
              <a:ext uri="{FF2B5EF4-FFF2-40B4-BE49-F238E27FC236}">
                <a16:creationId xmlns:a16="http://schemas.microsoft.com/office/drawing/2014/main" id="{3AF2D701-97AC-2A52-BA77-02CA7C8A81F1}"/>
              </a:ext>
            </a:extLst>
          </p:cNvPr>
          <p:cNvSpPr txBox="1">
            <a:spLocks/>
          </p:cNvSpPr>
          <p:nvPr/>
        </p:nvSpPr>
        <p:spPr>
          <a:xfrm>
            <a:off x="1981200" y="1600200"/>
            <a:ext cx="8229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Adults need to feel safe to ask questions and share concerns.</a:t>
            </a:r>
          </a:p>
          <a:p>
            <a:r>
              <a:rPr lang="en-US" dirty="0"/>
              <a:t>Mistakes are part of learning.</a:t>
            </a:r>
          </a:p>
          <a:p>
            <a:r>
              <a:rPr lang="en-US" dirty="0"/>
              <a:t>Examples in EI/ECSE:</a:t>
            </a:r>
          </a:p>
          <a:p>
            <a:pPr lvl="1"/>
            <a:r>
              <a:rPr lang="en-US" dirty="0"/>
              <a:t>Saying: ‘You know your child best—let’s figure this out together.’</a:t>
            </a:r>
          </a:p>
          <a:p>
            <a:pPr lvl="1"/>
            <a:r>
              <a:rPr lang="en-US" dirty="0"/>
              <a:t>Celebrating small wins during coaching.</a:t>
            </a:r>
          </a:p>
          <a:p>
            <a:pPr lvl="1"/>
            <a:r>
              <a:rPr lang="en-US" dirty="0"/>
              <a:t>Making space for families to disagree or request changes.</a:t>
            </a:r>
          </a:p>
        </p:txBody>
      </p:sp>
    </p:spTree>
    <p:custDataLst>
      <p:tags r:id="rId1"/>
    </p:custDataLst>
    <p:extLst>
      <p:ext uri="{BB962C8B-B14F-4D97-AF65-F5344CB8AC3E}">
        <p14:creationId xmlns:p14="http://schemas.microsoft.com/office/powerpoint/2010/main" val="23895348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437</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Office Theme</vt:lpstr>
      <vt:lpstr>Understanding Equity in  Adult Learning</vt:lpstr>
      <vt:lpstr>What Is Equity?</vt:lpstr>
      <vt:lpstr>Key Parts of Equity</vt:lpstr>
      <vt:lpstr>Power and Privilege</vt:lpstr>
      <vt:lpstr>Cultural Humility</vt:lpstr>
      <vt:lpstr>Intersectionality</vt:lpstr>
      <vt:lpstr>Common Barriers for Adults</vt:lpstr>
      <vt:lpstr>Creating Psychological Safety</vt:lpstr>
    </vt:vector>
  </TitlesOfParts>
  <Company>UConn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Jozef,Christine</dc:creator>
  <cp:lastModifiedBy>Garvey,Amanda L.</cp:lastModifiedBy>
  <cp:revision>7</cp:revision>
  <dcterms:created xsi:type="dcterms:W3CDTF">2020-06-09T16:41:01Z</dcterms:created>
  <dcterms:modified xsi:type="dcterms:W3CDTF">2026-02-02T14:34:03Z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537A4109-8C2C-4DF2-B344-06AF2C707E4A</vt:lpwstr>
  </property>
  <property fmtid="{D5CDD505-2E9C-101B-9397-08002B2CF9AE}" pid="3" name="ArticulatePath">
    <vt:lpwstr>3.2 Adult Learning Equity</vt:lpwstr>
  </property>
</Properties>
</file>